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2488"/>
            <a:ext cx="495934" cy="3076575"/>
          </a:xfrm>
          <a:custGeom>
            <a:avLst/>
            <a:gdLst/>
            <a:ahLst/>
            <a:cxnLst/>
            <a:rect l="l" t="t" r="r" b="b"/>
            <a:pathLst>
              <a:path w="495934" h="3076575">
                <a:moveTo>
                  <a:pt x="0" y="0"/>
                </a:moveTo>
                <a:lnTo>
                  <a:pt x="0" y="3076538"/>
                </a:lnTo>
                <a:lnTo>
                  <a:pt x="495351" y="307654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62323" y="4612475"/>
            <a:ext cx="4417695" cy="2947035"/>
          </a:xfrm>
          <a:custGeom>
            <a:avLst/>
            <a:gdLst/>
            <a:ahLst/>
            <a:cxnLst/>
            <a:rect l="l" t="t" r="r" b="b"/>
            <a:pathLst>
              <a:path w="4417695" h="2947034">
                <a:moveTo>
                  <a:pt x="0" y="2946563"/>
                </a:moveTo>
                <a:lnTo>
                  <a:pt x="4417411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64780" y="1524"/>
            <a:ext cx="1343025" cy="7559675"/>
          </a:xfrm>
          <a:custGeom>
            <a:avLst/>
            <a:gdLst/>
            <a:ahLst/>
            <a:cxnLst/>
            <a:rect l="l" t="t" r="r" b="b"/>
            <a:pathLst>
              <a:path w="1343025" h="7559675">
                <a:moveTo>
                  <a:pt x="0" y="0"/>
                </a:moveTo>
                <a:lnTo>
                  <a:pt x="1343025" y="7559673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8664" y="0"/>
            <a:ext cx="2481580" cy="7559040"/>
          </a:xfrm>
          <a:custGeom>
            <a:avLst/>
            <a:gdLst/>
            <a:ahLst/>
            <a:cxnLst/>
            <a:rect l="l" t="t" r="r" b="b"/>
            <a:pathLst>
              <a:path w="2481579" h="7559040">
                <a:moveTo>
                  <a:pt x="2231262" y="0"/>
                </a:moveTo>
                <a:lnTo>
                  <a:pt x="0" y="7558852"/>
                </a:lnTo>
                <a:lnTo>
                  <a:pt x="49676" y="7559037"/>
                </a:lnTo>
                <a:lnTo>
                  <a:pt x="2481071" y="7559037"/>
                </a:lnTo>
                <a:lnTo>
                  <a:pt x="2481071" y="8861"/>
                </a:lnTo>
                <a:lnTo>
                  <a:pt x="2231262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44688" y="0"/>
            <a:ext cx="2135505" cy="7559040"/>
          </a:xfrm>
          <a:custGeom>
            <a:avLst/>
            <a:gdLst/>
            <a:ahLst/>
            <a:cxnLst/>
            <a:rect l="l" t="t" r="r" b="b"/>
            <a:pathLst>
              <a:path w="2135504" h="7559040">
                <a:moveTo>
                  <a:pt x="2135047" y="0"/>
                </a:moveTo>
                <a:lnTo>
                  <a:pt x="0" y="0"/>
                </a:lnTo>
                <a:lnTo>
                  <a:pt x="1322628" y="7559035"/>
                </a:lnTo>
                <a:lnTo>
                  <a:pt x="2135047" y="7559035"/>
                </a:lnTo>
                <a:lnTo>
                  <a:pt x="2135047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8249" y="4324296"/>
            <a:ext cx="2761615" cy="3235325"/>
          </a:xfrm>
          <a:custGeom>
            <a:avLst/>
            <a:gdLst/>
            <a:ahLst/>
            <a:cxnLst/>
            <a:rect l="l" t="t" r="r" b="b"/>
            <a:pathLst>
              <a:path w="2761615" h="3235325">
                <a:moveTo>
                  <a:pt x="2761485" y="0"/>
                </a:moveTo>
                <a:lnTo>
                  <a:pt x="0" y="3234741"/>
                </a:lnTo>
                <a:lnTo>
                  <a:pt x="2761485" y="3234741"/>
                </a:lnTo>
                <a:lnTo>
                  <a:pt x="276148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29153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3" y="0"/>
                </a:moveTo>
                <a:lnTo>
                  <a:pt x="0" y="0"/>
                </a:lnTo>
                <a:lnTo>
                  <a:pt x="2044257" y="7559035"/>
                </a:lnTo>
                <a:lnTo>
                  <a:pt x="2350583" y="7549977"/>
                </a:lnTo>
                <a:lnTo>
                  <a:pt x="2350583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147048" y="0"/>
            <a:ext cx="932815" cy="7559040"/>
          </a:xfrm>
          <a:custGeom>
            <a:avLst/>
            <a:gdLst/>
            <a:ahLst/>
            <a:cxnLst/>
            <a:rect l="l" t="t" r="r" b="b"/>
            <a:pathLst>
              <a:path w="932815" h="7559040">
                <a:moveTo>
                  <a:pt x="932686" y="0"/>
                </a:moveTo>
                <a:lnTo>
                  <a:pt x="742686" y="0"/>
                </a:lnTo>
                <a:lnTo>
                  <a:pt x="0" y="7559035"/>
                </a:lnTo>
                <a:lnTo>
                  <a:pt x="932686" y="7559035"/>
                </a:lnTo>
                <a:lnTo>
                  <a:pt x="932686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925794" y="0"/>
            <a:ext cx="1154430" cy="7559040"/>
          </a:xfrm>
          <a:custGeom>
            <a:avLst/>
            <a:gdLst/>
            <a:ahLst/>
            <a:cxnLst/>
            <a:rect l="l" t="t" r="r" b="b"/>
            <a:pathLst>
              <a:path w="1154429" h="7559040">
                <a:moveTo>
                  <a:pt x="1153941" y="0"/>
                </a:moveTo>
                <a:lnTo>
                  <a:pt x="0" y="0"/>
                </a:lnTo>
                <a:lnTo>
                  <a:pt x="1033925" y="7559035"/>
                </a:lnTo>
                <a:lnTo>
                  <a:pt x="1153941" y="7559035"/>
                </a:lnTo>
                <a:lnTo>
                  <a:pt x="1153941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894064" y="5423326"/>
            <a:ext cx="1186180" cy="2136140"/>
          </a:xfrm>
          <a:custGeom>
            <a:avLst/>
            <a:gdLst/>
            <a:ahLst/>
            <a:cxnLst/>
            <a:rect l="l" t="t" r="r" b="b"/>
            <a:pathLst>
              <a:path w="1186179" h="2136140">
                <a:moveTo>
                  <a:pt x="1185671" y="0"/>
                </a:moveTo>
                <a:lnTo>
                  <a:pt x="0" y="2135711"/>
                </a:lnTo>
                <a:lnTo>
                  <a:pt x="1185671" y="2130205"/>
                </a:lnTo>
                <a:lnTo>
                  <a:pt x="118567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4430" y="3024378"/>
            <a:ext cx="369493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683" y="1745522"/>
            <a:ext cx="8952433" cy="525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3409" y="2194083"/>
            <a:ext cx="2998571" cy="3587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346" y="2041601"/>
            <a:ext cx="30187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 b="1">
                <a:latin typeface="Times New Roman"/>
                <a:cs typeface="Times New Roman"/>
              </a:rPr>
              <a:t>FLYING</a:t>
            </a:r>
            <a:r>
              <a:rPr dirty="0" spc="-5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BIRD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49167" y="3413709"/>
            <a:ext cx="3595370" cy="3729354"/>
            <a:chOff x="3249167" y="3413709"/>
            <a:chExt cx="3595370" cy="372935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4741" y="3660991"/>
              <a:ext cx="759365" cy="3233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0" y="3413709"/>
              <a:ext cx="1958086" cy="9035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1607" y="3867861"/>
              <a:ext cx="2656078" cy="9035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8935" y="4322013"/>
              <a:ext cx="1561846" cy="9035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6695" y="4322013"/>
              <a:ext cx="1616710" cy="903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9479" y="4776165"/>
              <a:ext cx="3180333" cy="9035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5135" y="5699760"/>
              <a:ext cx="2592197" cy="7907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05527" y="6123432"/>
              <a:ext cx="961428" cy="6780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9167" y="6464808"/>
              <a:ext cx="2192909" cy="6780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38344" y="6464808"/>
              <a:ext cx="1805686" cy="6780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29761" y="3523564"/>
            <a:ext cx="3218180" cy="341058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 marL="287020" marR="280035" indent="3810">
              <a:lnSpc>
                <a:spcPct val="93200"/>
              </a:lnSpc>
              <a:spcBef>
                <a:spcPts val="355"/>
              </a:spcBef>
            </a:pPr>
            <a:r>
              <a:rPr dirty="0" sz="3200" spc="-5">
                <a:latin typeface="Times New Roman"/>
                <a:cs typeface="Times New Roman"/>
              </a:rPr>
              <a:t>Urvi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Padelkar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Tanvi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Mirgal 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65">
                <a:latin typeface="Times New Roman"/>
                <a:cs typeface="Times New Roman"/>
              </a:rPr>
              <a:t>Ayush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Mistry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Sahil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Mujumdar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L="1270">
              <a:lnSpc>
                <a:spcPts val="3270"/>
              </a:lnSpc>
            </a:pPr>
            <a:r>
              <a:rPr dirty="0" sz="2800" spc="-5" b="1">
                <a:latin typeface="Times New Roman"/>
                <a:cs typeface="Times New Roman"/>
              </a:rPr>
              <a:t>Project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Guide</a:t>
            </a:r>
            <a:endParaRPr sz="2800">
              <a:latin typeface="Times New Roman"/>
              <a:cs typeface="Times New Roman"/>
            </a:endParaRPr>
          </a:p>
          <a:p>
            <a:pPr algn="ctr" marL="2540">
              <a:lnSpc>
                <a:spcPts val="2695"/>
              </a:lnSpc>
            </a:pPr>
            <a:r>
              <a:rPr dirty="0" sz="2400" spc="-5" b="1">
                <a:latin typeface="Times New Roman"/>
                <a:cs typeface="Times New Roman"/>
              </a:rPr>
              <a:t>Ms.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785"/>
              </a:lnSpc>
            </a:pPr>
            <a:r>
              <a:rPr dirty="0" sz="2400" spc="-20" b="1">
                <a:latin typeface="Times New Roman"/>
                <a:cs typeface="Times New Roman"/>
              </a:rPr>
              <a:t>Prof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Poonam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Pangarkar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0080625" cy="1818639"/>
            <a:chOff x="0" y="0"/>
            <a:chExt cx="10080625" cy="1818639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712976"/>
              <a:ext cx="10079735" cy="1051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10080625" cy="17556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30" y="3024378"/>
            <a:ext cx="2680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</a:t>
            </a:r>
            <a:r>
              <a:rPr dirty="0" spc="10"/>
              <a:t>a</a:t>
            </a:r>
            <a:r>
              <a:rPr dirty="0"/>
              <a:t>nk</a:t>
            </a:r>
            <a:r>
              <a:rPr dirty="0" spc="-155"/>
              <a:t> </a:t>
            </a:r>
            <a:r>
              <a:rPr dirty="0" spc="-375"/>
              <a:t>Y</a:t>
            </a:r>
            <a:r>
              <a:rPr dirty="0"/>
              <a:t>ou</a:t>
            </a:r>
            <a:r>
              <a:rPr dirty="0" spc="5"/>
              <a:t>...</a:t>
            </a:r>
            <a:r>
              <a:rPr dirty="0"/>
              <a:t>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506006"/>
            <a:ext cx="3305810" cy="1010285"/>
            <a:chOff x="448055" y="506006"/>
            <a:chExt cx="3305810" cy="1010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265" y="779811"/>
              <a:ext cx="190187" cy="3493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506006"/>
              <a:ext cx="3305429" cy="10102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29610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1.</a:t>
            </a:r>
            <a:r>
              <a:rPr dirty="0" spc="-7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8575" y="1616201"/>
            <a:ext cx="8169909" cy="459359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algn="just" marL="469900" indent="-457834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470534" algn="l"/>
              </a:tabLst>
            </a:pPr>
            <a:r>
              <a:rPr dirty="0" sz="3600" spc="-5">
                <a:latin typeface="Calibri"/>
                <a:cs typeface="Calibri"/>
              </a:rPr>
              <a:t>The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project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is</a:t>
            </a:r>
            <a:r>
              <a:rPr dirty="0" sz="360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well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designing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objects.</a:t>
            </a:r>
            <a:endParaRPr sz="3600">
              <a:latin typeface="Calibri"/>
              <a:cs typeface="Calibri"/>
            </a:endParaRPr>
          </a:p>
          <a:p>
            <a:pPr algn="just" marL="469900" marR="184785" indent="-457834">
              <a:lnSpc>
                <a:spcPct val="111100"/>
              </a:lnSpc>
              <a:spcBef>
                <a:spcPts val="790"/>
              </a:spcBef>
              <a:buFont typeface="Arial MT"/>
              <a:buChar char="•"/>
              <a:tabLst>
                <a:tab pos="470534" algn="l"/>
              </a:tabLst>
            </a:pPr>
            <a:r>
              <a:rPr dirty="0" sz="3600">
                <a:latin typeface="Calibri"/>
                <a:cs typeface="Calibri"/>
              </a:rPr>
              <a:t>As </a:t>
            </a:r>
            <a:r>
              <a:rPr dirty="0" sz="3600" spc="-10">
                <a:latin typeface="Calibri"/>
                <a:cs typeface="Calibri"/>
              </a:rPr>
              <a:t>well </a:t>
            </a:r>
            <a:r>
              <a:rPr dirty="0" sz="3600">
                <a:latin typeface="Calibri"/>
                <a:cs typeface="Calibri"/>
              </a:rPr>
              <a:t>as </a:t>
            </a:r>
            <a:r>
              <a:rPr dirty="0" sz="3600" spc="-25">
                <a:latin typeface="Calibri"/>
                <a:cs typeface="Calibri"/>
              </a:rPr>
              <a:t>for </a:t>
            </a:r>
            <a:r>
              <a:rPr dirty="0" sz="3600" spc="-10">
                <a:latin typeface="Calibri"/>
                <a:cs typeface="Calibri"/>
              </a:rPr>
              <a:t>carrying </a:t>
            </a:r>
            <a:r>
              <a:rPr dirty="0" sz="3600" spc="-5">
                <a:latin typeface="Calibri"/>
                <a:cs typeface="Calibri"/>
              </a:rPr>
              <a:t>out basic </a:t>
            </a:r>
            <a:r>
              <a:rPr dirty="0" sz="3600" spc="-15">
                <a:latin typeface="Calibri"/>
                <a:cs typeface="Calibri"/>
              </a:rPr>
              <a:t>graphics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functionalities </a:t>
            </a:r>
            <a:r>
              <a:rPr dirty="0" sz="3600" spc="-40">
                <a:latin typeface="Calibri"/>
                <a:cs typeface="Calibri"/>
              </a:rPr>
              <a:t>like </a:t>
            </a:r>
            <a:r>
              <a:rPr dirty="0" sz="3600" spc="-20">
                <a:latin typeface="Calibri"/>
                <a:cs typeface="Calibri"/>
              </a:rPr>
              <a:t>drawing </a:t>
            </a:r>
            <a:r>
              <a:rPr dirty="0" sz="3600">
                <a:latin typeface="Calibri"/>
                <a:cs typeface="Calibri"/>
              </a:rPr>
              <a:t>a simple </a:t>
            </a:r>
            <a:r>
              <a:rPr dirty="0" sz="3600" spc="-10">
                <a:latin typeface="Calibri"/>
                <a:cs typeface="Calibri"/>
              </a:rPr>
              <a:t>line,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circle,</a:t>
            </a:r>
            <a:r>
              <a:rPr dirty="0" sz="3600" spc="3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triangle,</a:t>
            </a:r>
            <a:r>
              <a:rPr dirty="0" sz="360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Oval,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arc.</a:t>
            </a:r>
            <a:endParaRPr sz="3600">
              <a:latin typeface="Calibri"/>
              <a:cs typeface="Calibri"/>
            </a:endParaRPr>
          </a:p>
          <a:p>
            <a:pPr marL="469900" marR="5080" indent="-457834">
              <a:lnSpc>
                <a:spcPct val="110900"/>
              </a:lnSpc>
              <a:spcBef>
                <a:spcPts val="8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3600" spc="-80">
                <a:latin typeface="Calibri"/>
                <a:cs typeface="Calibri"/>
              </a:rPr>
              <a:t>We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are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implementing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Flying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Bird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with</a:t>
            </a:r>
            <a:r>
              <a:rPr dirty="0" sz="3600">
                <a:latin typeface="Calibri"/>
                <a:cs typeface="Calibri"/>
              </a:rPr>
              <a:t> the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help of </a:t>
            </a:r>
            <a:r>
              <a:rPr dirty="0" sz="3600" spc="-15">
                <a:latin typeface="Calibri"/>
                <a:cs typeface="Calibri"/>
              </a:rPr>
              <a:t>programming </a:t>
            </a:r>
            <a:r>
              <a:rPr dirty="0" sz="3600" spc="-10">
                <a:latin typeface="Calibri"/>
                <a:cs typeface="Calibri"/>
              </a:rPr>
              <a:t>codes </a:t>
            </a:r>
            <a:r>
              <a:rPr dirty="0" sz="3600" spc="-5">
                <a:latin typeface="Calibri"/>
                <a:cs typeface="Calibri"/>
              </a:rPr>
              <a:t>using </a:t>
            </a:r>
            <a:r>
              <a:rPr dirty="0" sz="360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graphics.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506006"/>
            <a:ext cx="2887980" cy="1010285"/>
            <a:chOff x="448055" y="506006"/>
            <a:chExt cx="2887980" cy="1010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246" y="779811"/>
              <a:ext cx="228225" cy="3493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506006"/>
              <a:ext cx="2887852" cy="10102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90829" y="625805"/>
            <a:ext cx="8941435" cy="533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2.</a:t>
            </a:r>
            <a:r>
              <a:rPr dirty="0" sz="3600" spc="-3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Objectives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5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SzPct val="63888"/>
              <a:buFont typeface="Calibri"/>
              <a:buAutoNum type="arabicPeriod"/>
              <a:tabLst>
                <a:tab pos="250825" algn="l"/>
              </a:tabLst>
            </a:pPr>
            <a:r>
              <a:rPr dirty="0" sz="3600" spc="-160">
                <a:latin typeface="Calibri"/>
                <a:cs typeface="Calibri"/>
              </a:rPr>
              <a:t>To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build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user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friendly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mobile </a:t>
            </a:r>
            <a:r>
              <a:rPr dirty="0" sz="3600" spc="-10">
                <a:latin typeface="Calibri"/>
                <a:cs typeface="Calibri"/>
              </a:rPr>
              <a:t>application.</a:t>
            </a:r>
            <a:endParaRPr sz="36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1415"/>
              </a:spcBef>
              <a:buSzPct val="63888"/>
              <a:buFont typeface="Calibri"/>
              <a:buAutoNum type="arabicPeriod"/>
              <a:tabLst>
                <a:tab pos="250825" algn="l"/>
              </a:tabLst>
            </a:pPr>
            <a:r>
              <a:rPr dirty="0" sz="3600" spc="-315">
                <a:latin typeface="Calibri"/>
                <a:cs typeface="Calibri"/>
              </a:rPr>
              <a:t>T</a:t>
            </a:r>
            <a:r>
              <a:rPr dirty="0" sz="3600">
                <a:latin typeface="Calibri"/>
                <a:cs typeface="Calibri"/>
              </a:rPr>
              <a:t>o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ach</a:t>
            </a:r>
            <a:r>
              <a:rPr dirty="0" sz="3600" spc="-15">
                <a:latin typeface="Calibri"/>
                <a:cs typeface="Calibri"/>
              </a:rPr>
              <a:t>i</a:t>
            </a:r>
            <a:r>
              <a:rPr dirty="0" sz="3600" spc="-20">
                <a:latin typeface="Calibri"/>
                <a:cs typeface="Calibri"/>
              </a:rPr>
              <a:t>ev</a:t>
            </a:r>
            <a:r>
              <a:rPr dirty="0" sz="3600">
                <a:latin typeface="Calibri"/>
                <a:cs typeface="Calibri"/>
              </a:rPr>
              <a:t>e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ef</a:t>
            </a:r>
            <a:r>
              <a:rPr dirty="0" sz="3600" spc="-5">
                <a:latin typeface="Calibri"/>
                <a:cs typeface="Calibri"/>
              </a:rPr>
              <a:t>fi</a:t>
            </a:r>
            <a:r>
              <a:rPr dirty="0" sz="3600" spc="-20">
                <a:latin typeface="Calibri"/>
                <a:cs typeface="Calibri"/>
              </a:rPr>
              <a:t>c</a:t>
            </a:r>
            <a:r>
              <a:rPr dirty="0" sz="3600" spc="-10">
                <a:latin typeface="Calibri"/>
                <a:cs typeface="Calibri"/>
              </a:rPr>
              <a:t>i</a:t>
            </a:r>
            <a:r>
              <a:rPr dirty="0" sz="3600">
                <a:latin typeface="Calibri"/>
                <a:cs typeface="Calibri"/>
              </a:rPr>
              <a:t>e</a:t>
            </a:r>
            <a:r>
              <a:rPr dirty="0" sz="3600" spc="10">
                <a:latin typeface="Calibri"/>
                <a:cs typeface="Calibri"/>
              </a:rPr>
              <a:t>n</a:t>
            </a:r>
            <a:r>
              <a:rPr dirty="0" sz="3600" spc="-15">
                <a:latin typeface="Calibri"/>
                <a:cs typeface="Calibri"/>
              </a:rPr>
              <a:t>c</a:t>
            </a:r>
            <a:r>
              <a:rPr dirty="0" sz="3600" spc="-240">
                <a:latin typeface="Calibri"/>
                <a:cs typeface="Calibri"/>
              </a:rPr>
              <a:t>y</a:t>
            </a:r>
            <a:r>
              <a:rPr dirty="0" sz="360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12700" marR="1963420">
              <a:lnSpc>
                <a:spcPct val="110000"/>
              </a:lnSpc>
              <a:spcBef>
                <a:spcPts val="1010"/>
              </a:spcBef>
              <a:buSzPct val="63888"/>
              <a:buFont typeface="Calibri"/>
              <a:buAutoNum type="arabicPeriod"/>
              <a:tabLst>
                <a:tab pos="250825" algn="l"/>
              </a:tabLst>
            </a:pPr>
            <a:r>
              <a:rPr dirty="0" sz="3600" spc="-160">
                <a:latin typeface="Calibri"/>
                <a:cs typeface="Calibri"/>
              </a:rPr>
              <a:t>To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understand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various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functions</a:t>
            </a:r>
            <a:r>
              <a:rPr dirty="0" sz="3600">
                <a:latin typeface="Calibri"/>
                <a:cs typeface="Calibri"/>
              </a:rPr>
              <a:t> and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commands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in </a:t>
            </a:r>
            <a:r>
              <a:rPr dirty="0" sz="3600" spc="-15">
                <a:latin typeface="Calibri"/>
                <a:cs typeface="Calibri"/>
              </a:rPr>
              <a:t>graphics.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  <a:spcBef>
                <a:spcPts val="1010"/>
              </a:spcBef>
              <a:buSzPct val="63888"/>
              <a:buFont typeface="Calibri"/>
              <a:buAutoNum type="arabicPeriod"/>
              <a:tabLst>
                <a:tab pos="250825" algn="l"/>
              </a:tabLst>
            </a:pPr>
            <a:r>
              <a:rPr dirty="0" sz="3600" spc="-160">
                <a:latin typeface="Calibri"/>
                <a:cs typeface="Calibri"/>
              </a:rPr>
              <a:t>To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study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implementation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of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various</a:t>
            </a:r>
            <a:r>
              <a:rPr dirty="0" sz="360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header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files.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506006"/>
            <a:ext cx="2345690" cy="1010285"/>
            <a:chOff x="448055" y="506006"/>
            <a:chExt cx="2345690" cy="1010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37" y="779811"/>
              <a:ext cx="247243" cy="3493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506006"/>
              <a:ext cx="2345309" cy="10102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90829" y="625805"/>
            <a:ext cx="8836025" cy="3909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4.</a:t>
            </a:r>
            <a:r>
              <a:rPr dirty="0" sz="3600" spc="-4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Feature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Times New Roman"/>
              <a:cs typeface="Times New Roman"/>
            </a:endParaRPr>
          </a:p>
          <a:p>
            <a:pPr marL="228600" marR="5080" indent="-216535">
              <a:lnSpc>
                <a:spcPct val="100000"/>
              </a:lnSpc>
              <a:buSzPct val="44444"/>
              <a:buFont typeface="Wingdings"/>
              <a:buChar char=""/>
              <a:tabLst>
                <a:tab pos="229235" algn="l"/>
              </a:tabLst>
            </a:pPr>
            <a:r>
              <a:rPr dirty="0" sz="3600" spc="-35">
                <a:latin typeface="Arial MT"/>
                <a:cs typeface="Arial MT"/>
              </a:rPr>
              <a:t>We</a:t>
            </a:r>
            <a:r>
              <a:rPr dirty="0" sz="3600" spc="-5">
                <a:latin typeface="Arial MT"/>
                <a:cs typeface="Arial MT"/>
              </a:rPr>
              <a:t> have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created</a:t>
            </a:r>
            <a:r>
              <a:rPr dirty="0" sz="3600" spc="1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a</a:t>
            </a:r>
            <a:r>
              <a:rPr dirty="0" sz="3600">
                <a:latin typeface="Arial MT"/>
                <a:cs typeface="Arial MT"/>
              </a:rPr>
              <a:t> </a:t>
            </a:r>
            <a:r>
              <a:rPr dirty="0" sz="3600" spc="-15">
                <a:latin typeface="Arial MT"/>
                <a:cs typeface="Arial MT"/>
              </a:rPr>
              <a:t>flying</a:t>
            </a:r>
            <a:r>
              <a:rPr dirty="0" sz="3600" spc="40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bird</a:t>
            </a:r>
            <a:r>
              <a:rPr dirty="0" sz="3600">
                <a:latin typeface="Arial MT"/>
                <a:cs typeface="Arial MT"/>
              </a:rPr>
              <a:t> </a:t>
            </a:r>
            <a:r>
              <a:rPr dirty="0" sz="3600" spc="-25">
                <a:latin typeface="Arial MT"/>
                <a:cs typeface="Arial MT"/>
              </a:rPr>
              <a:t>with</a:t>
            </a:r>
            <a:r>
              <a:rPr dirty="0" sz="3600" spc="9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the</a:t>
            </a:r>
            <a:r>
              <a:rPr dirty="0" sz="3600" spc="-30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help </a:t>
            </a:r>
            <a:r>
              <a:rPr dirty="0" sz="3600" spc="-985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of</a:t>
            </a:r>
            <a:r>
              <a:rPr dirty="0" sz="3600" spc="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minimal</a:t>
            </a:r>
            <a:r>
              <a:rPr dirty="0" sz="3600" spc="15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code.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"/>
            </a:pPr>
            <a:endParaRPr sz="3750">
              <a:latin typeface="Arial MT"/>
              <a:cs typeface="Arial MT"/>
            </a:endParaRPr>
          </a:p>
          <a:p>
            <a:pPr marL="228600" marR="605790" indent="-216535">
              <a:lnSpc>
                <a:spcPct val="100000"/>
              </a:lnSpc>
              <a:spcBef>
                <a:spcPts val="5"/>
              </a:spcBef>
              <a:buSzPct val="44444"/>
              <a:buFont typeface="Wingdings"/>
              <a:buChar char=""/>
              <a:tabLst>
                <a:tab pos="229235" algn="l"/>
              </a:tabLst>
            </a:pPr>
            <a:r>
              <a:rPr dirty="0" sz="3600">
                <a:latin typeface="Arial MT"/>
                <a:cs typeface="Arial MT"/>
              </a:rPr>
              <a:t>By</a:t>
            </a:r>
            <a:r>
              <a:rPr dirty="0" sz="3600" spc="-1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using</a:t>
            </a:r>
            <a:r>
              <a:rPr dirty="0" sz="3600" spc="-2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various</a:t>
            </a:r>
            <a:r>
              <a:rPr dirty="0" sz="3600" spc="10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in-built</a:t>
            </a:r>
            <a:r>
              <a:rPr dirty="0" sz="3600" spc="25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and</a:t>
            </a:r>
            <a:r>
              <a:rPr dirty="0" sz="3600" spc="-5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predefined </a:t>
            </a:r>
            <a:r>
              <a:rPr dirty="0" sz="3600" spc="-98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functions </a:t>
            </a:r>
            <a:r>
              <a:rPr dirty="0" sz="3600">
                <a:latin typeface="Arial MT"/>
                <a:cs typeface="Arial MT"/>
              </a:rPr>
              <a:t>the</a:t>
            </a:r>
            <a:r>
              <a:rPr dirty="0" sz="3600" spc="-25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coding</a:t>
            </a:r>
            <a:r>
              <a:rPr dirty="0" sz="3600" spc="15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becomes</a:t>
            </a:r>
            <a:r>
              <a:rPr dirty="0" sz="3600" spc="20">
                <a:latin typeface="Arial MT"/>
                <a:cs typeface="Arial MT"/>
              </a:rPr>
              <a:t> </a:t>
            </a:r>
            <a:r>
              <a:rPr dirty="0" sz="3600" spc="-35">
                <a:latin typeface="Arial MT"/>
                <a:cs typeface="Arial MT"/>
              </a:rPr>
              <a:t>easier.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506006"/>
            <a:ext cx="5207635" cy="1010285"/>
            <a:chOff x="448055" y="506006"/>
            <a:chExt cx="5207635" cy="1010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37" y="779811"/>
              <a:ext cx="237734" cy="3587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506006"/>
              <a:ext cx="5207254" cy="10102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48621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3.</a:t>
            </a:r>
            <a:r>
              <a:rPr dirty="0" spc="-1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Built</a:t>
            </a:r>
            <a:r>
              <a:rPr dirty="0" spc="-2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in</a:t>
            </a:r>
            <a:r>
              <a:rPr dirty="0" spc="-5" b="1">
                <a:latin typeface="Times New Roman"/>
                <a:cs typeface="Times New Roman"/>
              </a:rPr>
              <a:t> functions</a:t>
            </a:r>
            <a:r>
              <a:rPr dirty="0" spc="-1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used</a:t>
            </a:r>
          </a:p>
        </p:txBody>
      </p:sp>
      <p:sp>
        <p:nvSpPr>
          <p:cNvPr id="6" name="object 6"/>
          <p:cNvSpPr/>
          <p:nvPr/>
        </p:nvSpPr>
        <p:spPr>
          <a:xfrm>
            <a:off x="5340477" y="696468"/>
            <a:ext cx="116205" cy="506095"/>
          </a:xfrm>
          <a:custGeom>
            <a:avLst/>
            <a:gdLst/>
            <a:ahLst/>
            <a:cxnLst/>
            <a:rect l="l" t="t" r="r" b="b"/>
            <a:pathLst>
              <a:path w="116204" h="506094">
                <a:moveTo>
                  <a:pt x="115824" y="0"/>
                </a:moveTo>
                <a:lnTo>
                  <a:pt x="0" y="0"/>
                </a:lnTo>
                <a:lnTo>
                  <a:pt x="0" y="505968"/>
                </a:lnTo>
                <a:lnTo>
                  <a:pt x="115824" y="505968"/>
                </a:lnTo>
                <a:lnTo>
                  <a:pt x="1158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290" rIns="0" bIns="0" rtlCol="0" vert="horz">
            <a:spAutoFit/>
          </a:bodyPr>
          <a:lstStyle/>
          <a:p>
            <a:pPr marL="610235" indent="-249554">
              <a:lnSpc>
                <a:spcPct val="100000"/>
              </a:lnSpc>
              <a:spcBef>
                <a:spcPts val="270"/>
              </a:spcBef>
              <a:buFont typeface="Calibri"/>
              <a:buAutoNum type="arabicPeriod"/>
              <a:tabLst>
                <a:tab pos="610870" algn="l"/>
              </a:tabLst>
            </a:pPr>
            <a:r>
              <a:rPr dirty="0" spc="-10"/>
              <a:t>Line():</a:t>
            </a:r>
            <a:r>
              <a:rPr dirty="0" spc="50"/>
              <a:t> </a:t>
            </a:r>
            <a:r>
              <a:rPr dirty="0" spc="-5"/>
              <a:t>is</a:t>
            </a:r>
            <a:r>
              <a:rPr dirty="0" spc="-10"/>
              <a:t>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10"/>
              <a:t>library</a:t>
            </a:r>
            <a:r>
              <a:rPr dirty="0" spc="45"/>
              <a:t> </a:t>
            </a:r>
            <a:r>
              <a:rPr dirty="0" spc="-5"/>
              <a:t>function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25"/>
              <a:t> </a:t>
            </a:r>
            <a:r>
              <a:rPr dirty="0" spc="-10"/>
              <a:t>graphics.c</a:t>
            </a:r>
            <a:r>
              <a:rPr dirty="0" spc="65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 spc="-5"/>
              <a:t>c</a:t>
            </a:r>
            <a:r>
              <a:rPr dirty="0" spc="25"/>
              <a:t> </a:t>
            </a:r>
            <a:r>
              <a:rPr dirty="0" spc="-15"/>
              <a:t>programming</a:t>
            </a:r>
            <a:r>
              <a:rPr dirty="0" spc="30"/>
              <a:t> </a:t>
            </a:r>
            <a:r>
              <a:rPr dirty="0" spc="-10"/>
              <a:t>language</a:t>
            </a:r>
            <a:r>
              <a:rPr dirty="0" spc="20"/>
              <a:t> </a:t>
            </a:r>
            <a:r>
              <a:rPr dirty="0" spc="-5"/>
              <a:t>which</a:t>
            </a:r>
            <a:r>
              <a:rPr dirty="0" spc="5"/>
              <a:t> </a:t>
            </a:r>
            <a:r>
              <a:rPr dirty="0" spc="-5"/>
              <a:t>is</a:t>
            </a:r>
            <a:r>
              <a:rPr dirty="0" spc="20"/>
              <a:t> </a:t>
            </a:r>
            <a:r>
              <a:rPr dirty="0" spc="-10"/>
              <a:t>used</a:t>
            </a:r>
          </a:p>
          <a:p>
            <a:pPr marL="367030">
              <a:lnSpc>
                <a:spcPct val="100000"/>
              </a:lnSpc>
              <a:spcBef>
                <a:spcPts val="170"/>
              </a:spcBef>
            </a:pPr>
            <a:r>
              <a:rPr dirty="0" spc="-15"/>
              <a:t>to</a:t>
            </a:r>
            <a:r>
              <a:rPr dirty="0" spc="-5"/>
              <a:t> </a:t>
            </a:r>
            <a:r>
              <a:rPr dirty="0" spc="-20"/>
              <a:t>draw</a:t>
            </a:r>
            <a:r>
              <a:rPr dirty="0" spc="10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5"/>
              <a:t>line </a:t>
            </a:r>
            <a:r>
              <a:rPr dirty="0" spc="-15"/>
              <a:t>from</a:t>
            </a:r>
            <a:r>
              <a:rPr dirty="0" spc="10"/>
              <a:t> </a:t>
            </a:r>
            <a:r>
              <a:rPr dirty="0" spc="-15"/>
              <a:t>two</a:t>
            </a:r>
            <a:r>
              <a:rPr dirty="0" spc="-5"/>
              <a:t> </a:t>
            </a:r>
            <a:r>
              <a:rPr dirty="0" spc="-15"/>
              <a:t>coordinates.</a:t>
            </a:r>
          </a:p>
          <a:p>
            <a:pPr marL="361315">
              <a:lnSpc>
                <a:spcPct val="100000"/>
              </a:lnSpc>
              <a:spcBef>
                <a:spcPts val="1180"/>
              </a:spcBef>
            </a:pPr>
            <a:r>
              <a:rPr dirty="0" spc="-20"/>
              <a:t>Syntax:</a:t>
            </a:r>
          </a:p>
          <a:p>
            <a:pPr marL="419100">
              <a:lnSpc>
                <a:spcPct val="100000"/>
              </a:lnSpc>
              <a:spcBef>
                <a:spcPts val="1175"/>
              </a:spcBef>
            </a:pPr>
            <a:r>
              <a:rPr dirty="0" spc="-10"/>
              <a:t>line(int</a:t>
            </a:r>
            <a:r>
              <a:rPr dirty="0" spc="30"/>
              <a:t> </a:t>
            </a:r>
            <a:r>
              <a:rPr dirty="0" spc="-10"/>
              <a:t>x1,int</a:t>
            </a:r>
            <a:r>
              <a:rPr dirty="0" spc="5"/>
              <a:t> </a:t>
            </a:r>
            <a:r>
              <a:rPr dirty="0" spc="-5"/>
              <a:t>y1,int</a:t>
            </a:r>
            <a:r>
              <a:rPr dirty="0" spc="5"/>
              <a:t> </a:t>
            </a:r>
            <a:r>
              <a:rPr dirty="0" spc="-10"/>
              <a:t>x2,int</a:t>
            </a:r>
            <a:r>
              <a:rPr dirty="0" spc="5"/>
              <a:t> </a:t>
            </a:r>
            <a:r>
              <a:rPr dirty="0" spc="-5"/>
              <a:t>y2);</a:t>
            </a:r>
          </a:p>
          <a:p>
            <a:pPr marL="348615">
              <a:lnSpc>
                <a:spcPct val="100000"/>
              </a:lnSpc>
            </a:pPr>
          </a:p>
          <a:p>
            <a:pPr marL="348615"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648970" indent="-196850">
              <a:lnSpc>
                <a:spcPct val="100000"/>
              </a:lnSpc>
              <a:spcBef>
                <a:spcPts val="5"/>
              </a:spcBef>
              <a:buSzPct val="95000"/>
              <a:buFont typeface="Calibri"/>
              <a:buAutoNum type="arabicPeriod" startAt="2"/>
              <a:tabLst>
                <a:tab pos="649605" algn="l"/>
              </a:tabLst>
            </a:pPr>
            <a:r>
              <a:rPr dirty="0" spc="-10"/>
              <a:t>arc():</a:t>
            </a:r>
            <a:r>
              <a:rPr dirty="0" spc="45"/>
              <a:t> </a:t>
            </a:r>
            <a:r>
              <a:rPr dirty="0" spc="-10"/>
              <a:t>The</a:t>
            </a:r>
            <a:r>
              <a:rPr dirty="0" spc="15"/>
              <a:t> </a:t>
            </a:r>
            <a:r>
              <a:rPr dirty="0" spc="-5"/>
              <a:t>header</a:t>
            </a:r>
            <a:r>
              <a:rPr dirty="0" spc="30"/>
              <a:t> </a:t>
            </a:r>
            <a:r>
              <a:rPr dirty="0" spc="-5"/>
              <a:t>file</a:t>
            </a:r>
            <a:r>
              <a:rPr dirty="0" spc="35"/>
              <a:t> </a:t>
            </a:r>
            <a:r>
              <a:rPr dirty="0" spc="-10"/>
              <a:t>graphics.h</a:t>
            </a:r>
            <a:r>
              <a:rPr dirty="0" spc="30"/>
              <a:t> </a:t>
            </a:r>
            <a:r>
              <a:rPr dirty="0" spc="-10"/>
              <a:t>contains</a:t>
            </a:r>
            <a:r>
              <a:rPr dirty="0" spc="20"/>
              <a:t> </a:t>
            </a:r>
            <a:r>
              <a:rPr dirty="0" spc="-5"/>
              <a:t>this</a:t>
            </a:r>
            <a:r>
              <a:rPr dirty="0" spc="20"/>
              <a:t> </a:t>
            </a:r>
            <a:r>
              <a:rPr dirty="0" spc="-5"/>
              <a:t>function</a:t>
            </a:r>
            <a:r>
              <a:rPr dirty="0" spc="15"/>
              <a:t> </a:t>
            </a:r>
            <a:r>
              <a:rPr dirty="0" spc="-5"/>
              <a:t>which</a:t>
            </a:r>
            <a:r>
              <a:rPr dirty="0" spc="15"/>
              <a:t> </a:t>
            </a:r>
            <a:r>
              <a:rPr dirty="0" spc="-25"/>
              <a:t>draws</a:t>
            </a:r>
            <a:r>
              <a:rPr dirty="0" spc="45"/>
              <a:t> </a:t>
            </a:r>
            <a:r>
              <a:rPr dirty="0" spc="-5"/>
              <a:t>an</a:t>
            </a:r>
            <a:r>
              <a:rPr dirty="0" spc="15"/>
              <a:t> </a:t>
            </a:r>
            <a:r>
              <a:rPr dirty="0" spc="-10"/>
              <a:t>arc.</a:t>
            </a:r>
          </a:p>
          <a:p>
            <a:pPr marL="391795">
              <a:lnSpc>
                <a:spcPct val="100000"/>
              </a:lnSpc>
              <a:spcBef>
                <a:spcPts val="1175"/>
              </a:spcBef>
            </a:pPr>
            <a:r>
              <a:rPr dirty="0" spc="-20"/>
              <a:t>Syntax:</a:t>
            </a:r>
          </a:p>
          <a:p>
            <a:pPr marL="391795">
              <a:lnSpc>
                <a:spcPct val="100000"/>
              </a:lnSpc>
              <a:spcBef>
                <a:spcPts val="1155"/>
              </a:spcBef>
            </a:pPr>
            <a:r>
              <a:rPr dirty="0" spc="-10"/>
              <a:t>arc(int</a:t>
            </a:r>
            <a:r>
              <a:rPr dirty="0" spc="25"/>
              <a:t> </a:t>
            </a:r>
            <a:r>
              <a:rPr dirty="0" spc="-5"/>
              <a:t>x,</a:t>
            </a:r>
            <a:r>
              <a:rPr dirty="0" spc="-20"/>
              <a:t> </a:t>
            </a:r>
            <a:r>
              <a:rPr dirty="0" spc="-10"/>
              <a:t>int</a:t>
            </a:r>
            <a:r>
              <a:rPr dirty="0"/>
              <a:t> </a:t>
            </a:r>
            <a:r>
              <a:rPr dirty="0" spc="-70"/>
              <a:t>y,</a:t>
            </a:r>
            <a:r>
              <a:rPr dirty="0" spc="-20"/>
              <a:t> </a:t>
            </a:r>
            <a:r>
              <a:rPr dirty="0" spc="-10"/>
              <a:t>int</a:t>
            </a:r>
            <a:r>
              <a:rPr dirty="0" spc="30"/>
              <a:t> </a:t>
            </a:r>
            <a:r>
              <a:rPr dirty="0" spc="-10"/>
              <a:t>start_angle,</a:t>
            </a:r>
            <a:r>
              <a:rPr dirty="0" spc="50"/>
              <a:t> </a:t>
            </a:r>
            <a:r>
              <a:rPr dirty="0" spc="-10"/>
              <a:t>int</a:t>
            </a:r>
            <a:r>
              <a:rPr dirty="0"/>
              <a:t> </a:t>
            </a:r>
            <a:r>
              <a:rPr dirty="0" spc="-5"/>
              <a:t>end_angle,</a:t>
            </a:r>
            <a:r>
              <a:rPr dirty="0" spc="25"/>
              <a:t> </a:t>
            </a:r>
            <a:r>
              <a:rPr dirty="0" spc="-10"/>
              <a:t>int</a:t>
            </a:r>
            <a:r>
              <a:rPr dirty="0" spc="25"/>
              <a:t> </a:t>
            </a:r>
            <a:r>
              <a:rPr dirty="0" spc="-10"/>
              <a:t>radius);</a:t>
            </a:r>
          </a:p>
          <a:p>
            <a:pPr marL="348615">
              <a:lnSpc>
                <a:spcPct val="100000"/>
              </a:lnSpc>
            </a:pPr>
          </a:p>
          <a:p>
            <a:pPr marL="348615">
              <a:lnSpc>
                <a:spcPct val="100000"/>
              </a:lnSpc>
            </a:pPr>
            <a:endParaRPr sz="2050"/>
          </a:p>
          <a:p>
            <a:pPr marL="641350" indent="-25336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3"/>
              <a:tabLst>
                <a:tab pos="641985" algn="l"/>
              </a:tabLst>
            </a:pPr>
            <a:r>
              <a:rPr dirty="0" spc="-10">
                <a:solidFill>
                  <a:srgbClr val="000000"/>
                </a:solidFill>
              </a:rPr>
              <a:t>circle():</a:t>
            </a:r>
          </a:p>
          <a:p>
            <a:pPr marL="388620">
              <a:lnSpc>
                <a:spcPct val="100000"/>
              </a:lnSpc>
              <a:spcBef>
                <a:spcPts val="1200"/>
              </a:spcBef>
            </a:pPr>
            <a:r>
              <a:rPr dirty="0" spc="-25">
                <a:solidFill>
                  <a:srgbClr val="000000"/>
                </a:solidFill>
              </a:rPr>
              <a:t>syntax:</a:t>
            </a:r>
          </a:p>
          <a:p>
            <a:pPr marL="388620">
              <a:lnSpc>
                <a:spcPct val="100000"/>
              </a:lnSpc>
              <a:spcBef>
                <a:spcPts val="1250"/>
              </a:spcBef>
            </a:pPr>
            <a:r>
              <a:rPr dirty="0" spc="-15">
                <a:solidFill>
                  <a:srgbClr val="000000"/>
                </a:solidFill>
              </a:rPr>
              <a:t>circle(int</a:t>
            </a:r>
            <a:r>
              <a:rPr dirty="0" spc="8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x,int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y,int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radius);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506006"/>
            <a:ext cx="3445510" cy="1010285"/>
            <a:chOff x="448055" y="506006"/>
            <a:chExt cx="3445510" cy="1010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246" y="789253"/>
              <a:ext cx="237734" cy="3493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506006"/>
              <a:ext cx="3445510" cy="10102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31000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7.Flow</a:t>
            </a:r>
            <a:r>
              <a:rPr dirty="0" spc="-10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6744" y="1649349"/>
            <a:ext cx="2748280" cy="4690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6959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#include&lt;graphics.h&gt;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#include&lt;conio.h&gt; 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#include&lt;dos.h&gt;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rebuchet MS"/>
                <a:cs typeface="Trebuchet MS"/>
              </a:rPr>
              <a:t>//FOR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WINGS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void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wingsDown(int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79375" marR="508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line(85+i,155,45+i,185);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line(85+i,155,115+i,195);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arc(90+i,130,228,292,70);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void wingsUp(int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 marR="85725" indent="66675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line(85+i,155,125+i,115);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line(85+i,155,55+i,118);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arc(90+i,177,60,122,70);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677" y="81483"/>
            <a:ext cx="2777490" cy="4142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void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4986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gd=DETECT,gm;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149860" marR="5080" indent="-137795">
              <a:lnSpc>
                <a:spcPct val="155600"/>
              </a:lnSpc>
            </a:pP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ni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15">
                <a:latin typeface="Trebuchet MS"/>
                <a:cs typeface="Trebuchet MS"/>
              </a:rPr>
              <a:t>(</a:t>
            </a:r>
            <a:r>
              <a:rPr dirty="0" sz="1800" spc="-15">
                <a:latin typeface="Trebuchet MS"/>
                <a:cs typeface="Trebuchet MS"/>
              </a:rPr>
              <a:t>&amp;</a:t>
            </a:r>
            <a:r>
              <a:rPr dirty="0" sz="1800" spc="5">
                <a:latin typeface="Trebuchet MS"/>
                <a:cs typeface="Trebuchet MS"/>
              </a:rPr>
              <a:t>gd</a:t>
            </a:r>
            <a:r>
              <a:rPr dirty="0" sz="1800" spc="1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&amp;</a:t>
            </a:r>
            <a:r>
              <a:rPr dirty="0" sz="1800" spc="5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,</a:t>
            </a:r>
            <a:r>
              <a:rPr dirty="0" sz="1800" spc="-10">
                <a:latin typeface="Trebuchet MS"/>
                <a:cs typeface="Trebuchet MS"/>
              </a:rPr>
              <a:t>"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 spc="10">
                <a:latin typeface="Trebuchet MS"/>
                <a:cs typeface="Trebuchet MS"/>
              </a:rPr>
              <a:t>:</a:t>
            </a:r>
            <a:r>
              <a:rPr dirty="0" sz="1800" spc="5">
                <a:latin typeface="Trebuchet MS"/>
                <a:cs typeface="Trebuchet MS"/>
              </a:rPr>
              <a:t>\\</a:t>
            </a:r>
            <a:r>
              <a:rPr dirty="0" sz="1800" spc="-10">
                <a:latin typeface="Trebuchet MS"/>
                <a:cs typeface="Trebuchet MS"/>
              </a:rPr>
              <a:t>"</a:t>
            </a:r>
            <a:r>
              <a:rPr dirty="0" sz="1800" spc="5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; 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i=0;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1800" spc="-5">
                <a:latin typeface="Trebuchet MS"/>
                <a:cs typeface="Trebuchet MS"/>
              </a:rPr>
              <a:t>//FOR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BIRDS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BODY</a:t>
            </a:r>
            <a:endParaRPr sz="1800">
              <a:latin typeface="Trebuchet MS"/>
              <a:cs typeface="Trebuchet MS"/>
            </a:endParaRPr>
          </a:p>
          <a:p>
            <a:pPr marL="8001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for(i=0;i&lt;400;i++)</a:t>
            </a:r>
            <a:endParaRPr sz="1800">
              <a:latin typeface="Trebuchet MS"/>
              <a:cs typeface="Trebuchet MS"/>
            </a:endParaRPr>
          </a:p>
          <a:p>
            <a:pPr marL="8001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 marR="10541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circle(150+i,150,20);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arc(90+i,190,50,145,60);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arc(87+i,117,220,320,60);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677" y="5021707"/>
            <a:ext cx="271970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//FOR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BEAK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line(170+i,147,180+i,153);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line(180+i,153,170+i,156);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677" y="6668211"/>
            <a:ext cx="20364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//FOR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EYE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circle(162+i,150,2);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883" y="350646"/>
            <a:ext cx="2480310" cy="496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//FOR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TAIL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line(10+i,155,40+i,155); </a:t>
            </a:r>
            <a:r>
              <a:rPr dirty="0" sz="1800" spc="-5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line(10+i,145,40+i,155); </a:t>
            </a:r>
            <a:r>
              <a:rPr dirty="0" sz="1800" spc="-5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line(10+i,165,40+i,155);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49225" marR="189865" indent="-137160">
              <a:lnSpc>
                <a:spcPct val="100000"/>
              </a:lnSpc>
              <a:spcBef>
                <a:spcPts val="1885"/>
              </a:spcBef>
            </a:pPr>
            <a:r>
              <a:rPr dirty="0" sz="1800" spc="-5">
                <a:latin typeface="Trebuchet MS"/>
                <a:cs typeface="Trebuchet MS"/>
              </a:rPr>
              <a:t>//FOR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MOVING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WINGS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if(i%2==0) </a:t>
            </a:r>
            <a:r>
              <a:rPr dirty="0" sz="1800">
                <a:latin typeface="Trebuchet MS"/>
                <a:cs typeface="Trebuchet MS"/>
              </a:rPr>
              <a:t> wingsUp(i);</a:t>
            </a:r>
            <a:endParaRPr sz="1800">
              <a:latin typeface="Trebuchet MS"/>
              <a:cs typeface="Trebuchet MS"/>
            </a:endParaRPr>
          </a:p>
          <a:p>
            <a:pPr marL="12700" marR="948690" indent="13716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rebuchet MS"/>
                <a:cs typeface="Trebuchet MS"/>
              </a:rPr>
              <a:t>else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wingsDown(i);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delay(100);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cleardevice();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getch();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closegraph();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506006"/>
            <a:ext cx="4277995" cy="1010285"/>
            <a:chOff x="448055" y="506006"/>
            <a:chExt cx="4277995" cy="1010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246" y="789253"/>
              <a:ext cx="237734" cy="3493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506006"/>
              <a:ext cx="4277741" cy="10102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39312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5.</a:t>
            </a:r>
            <a:r>
              <a:rPr dirty="0" spc="-2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Output</a:t>
            </a:r>
            <a:r>
              <a:rPr dirty="0" spc="-1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of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Project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736" y="1700784"/>
            <a:ext cx="6912863" cy="4776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2022-11-06T14:15:27Z</dcterms:created>
  <dcterms:modified xsi:type="dcterms:W3CDTF">2022-11-06T14:15:27Z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2022-11-06T00:00:00Z</vt:filetime>
  </property>
</Properties>
</file>