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58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Схема макета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998823" y="1119834"/>
            <a:ext cx="42456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Документ складатиметься з 9 основних блоків – </a:t>
            </a:r>
            <a:r>
              <a:rPr b="1" i="1" lang="en-US"/>
              <a:t>секцій</a:t>
            </a:r>
            <a:r>
              <a:rPr lang="en-US"/>
              <a:t> (оранжевий колір). Кожна секція позначена своїм ідентифікатором (</a:t>
            </a:r>
            <a:r>
              <a:rPr b="1" i="1" lang="en-US"/>
              <a:t>ID</a:t>
            </a:r>
            <a:r>
              <a:rPr lang="en-US"/>
              <a:t>) та містить </a:t>
            </a:r>
            <a:r>
              <a:rPr b="1" i="1" lang="en-US"/>
              <a:t>блок-контейнер</a:t>
            </a:r>
            <a:r>
              <a:rPr lang="en-US"/>
              <a:t> (світло-оранжевий колір)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1097570" y="1153753"/>
            <a:ext cx="5668329" cy="5339122"/>
            <a:chOff x="0" y="-1"/>
            <a:chExt cx="5412588" cy="5098213"/>
          </a:xfrm>
        </p:grpSpPr>
        <p:pic>
          <p:nvPicPr>
            <p:cNvPr descr="D:\Temp\webdesign\WEBDESIGN - LP - ALEXKUZMENKO - WAYS\myways.jpg"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438" y="8627"/>
              <a:ext cx="1630392" cy="5089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Temp\webdesign\WEBDESIGN - LP - ALEXKUZMENKO - WAYS\myways.jpg"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630392" cy="508095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89" name="Google Shape;89;p13"/>
            <p:cNvGrpSpPr/>
            <p:nvPr/>
          </p:nvGrpSpPr>
          <p:grpSpPr>
            <a:xfrm>
              <a:off x="1906438" y="8627"/>
              <a:ext cx="1625600" cy="5084645"/>
              <a:chOff x="0" y="0"/>
              <a:chExt cx="1625600" cy="5084645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0" y="0"/>
                <a:ext cx="1625600" cy="16129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25952" y="52958"/>
                <a:ext cx="1158240" cy="76197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0" y="162403"/>
                <a:ext cx="1625600" cy="54864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22422" y="215361"/>
                <a:ext cx="1158240" cy="393589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0" y="709631"/>
                <a:ext cx="1625600" cy="66393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22422" y="769650"/>
                <a:ext cx="1158240" cy="51683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0" y="1373365"/>
                <a:ext cx="1625600" cy="85079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22422" y="1436914"/>
                <a:ext cx="1158240" cy="70766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0" y="2224216"/>
                <a:ext cx="1625600" cy="787179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22422" y="2277174"/>
                <a:ext cx="1158240" cy="632129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0" y="3011518"/>
                <a:ext cx="1625600" cy="4253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22422" y="3064476"/>
                <a:ext cx="1158240" cy="30612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0" y="3438709"/>
                <a:ext cx="1625600" cy="85476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22422" y="3502258"/>
                <a:ext cx="1158240" cy="74742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0" y="4293091"/>
                <a:ext cx="1625600" cy="50093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22422" y="4335457"/>
                <a:ext cx="1158240" cy="4055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0" y="4794422"/>
                <a:ext cx="1625600" cy="29022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22422" y="4840318"/>
                <a:ext cx="1158240" cy="190831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3786986" y="8627"/>
              <a:ext cx="1625602" cy="5084645"/>
              <a:chOff x="-948916" y="0"/>
              <a:chExt cx="1625602" cy="5084645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-948915" y="0"/>
                <a:ext cx="1625601" cy="161290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-722964" y="52958"/>
                <a:ext cx="1158240" cy="761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-948916" y="162403"/>
                <a:ext cx="1625600" cy="548640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-726494" y="215361"/>
                <a:ext cx="1158240" cy="39358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-948916" y="709631"/>
                <a:ext cx="1625600" cy="663934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726493" y="769650"/>
                <a:ext cx="1158240" cy="51683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-948916" y="1373365"/>
                <a:ext cx="1625600" cy="850790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-726493" y="1436914"/>
                <a:ext cx="1158240" cy="70766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-948916" y="2224216"/>
                <a:ext cx="1625600" cy="787179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-726493" y="2277174"/>
                <a:ext cx="1158240" cy="63212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-948916" y="3011518"/>
                <a:ext cx="1625600" cy="425395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-726493" y="3064476"/>
                <a:ext cx="1158240" cy="30612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-948916" y="3438709"/>
                <a:ext cx="1625600" cy="854765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-726493" y="3502258"/>
                <a:ext cx="1158240" cy="74742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-948916" y="4293091"/>
                <a:ext cx="1625600" cy="500932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-726493" y="4335457"/>
                <a:ext cx="1158240" cy="40551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-948916" y="4794422"/>
                <a:ext cx="1625600" cy="29022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-726493" y="4840318"/>
                <a:ext cx="1158240" cy="19083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13"/>
            <p:cNvSpPr txBox="1"/>
            <p:nvPr/>
          </p:nvSpPr>
          <p:spPr>
            <a:xfrm>
              <a:off x="3786986" y="-1"/>
              <a:ext cx="1061101" cy="17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  <a:endParaRPr/>
            </a:p>
          </p:txBody>
        </p:sp>
        <p:sp>
          <p:nvSpPr>
            <p:cNvPr id="128" name="Google Shape;128;p13"/>
            <p:cNvSpPr txBox="1"/>
            <p:nvPr/>
          </p:nvSpPr>
          <p:spPr>
            <a:xfrm>
              <a:off x="3786990" y="327804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/>
            </a:p>
          </p:txBody>
        </p:sp>
        <p:sp>
          <p:nvSpPr>
            <p:cNvPr id="129" name="Google Shape;129;p13"/>
            <p:cNvSpPr txBox="1"/>
            <p:nvPr/>
          </p:nvSpPr>
          <p:spPr>
            <a:xfrm>
              <a:off x="3786986" y="952327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FEATURES</a:t>
              </a:r>
              <a:endParaRPr/>
            </a:p>
          </p:txBody>
        </p:sp>
        <p:sp>
          <p:nvSpPr>
            <p:cNvPr id="130" name="Google Shape;130;p13"/>
            <p:cNvSpPr txBox="1"/>
            <p:nvPr/>
          </p:nvSpPr>
          <p:spPr>
            <a:xfrm>
              <a:off x="3786987" y="1719702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ARTICLES</a:t>
              </a:r>
              <a:endParaRPr/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3786987" y="2563639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PORTFOLIO</a:t>
              </a: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3786987" y="3122770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SHOWCASE</a:t>
              </a:r>
              <a:endParaRPr/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3786986" y="3764962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/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3786987" y="4416734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CONTACT-FORM</a:t>
              </a: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3786986" y="4845008"/>
              <a:ext cx="1061100" cy="16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FOOTER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Типова секція</a:t>
            </a:r>
            <a:endParaRPr/>
          </a:p>
        </p:txBody>
      </p:sp>
      <p:pic>
        <p:nvPicPr>
          <p:cNvPr descr="C:\Users\Алекс\AppData\Local\Microsoft\Windows\Temporary Internet Files\Content.Word\myways1.jpg"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28" y="1831975"/>
            <a:ext cx="10707344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38200" y="365126"/>
            <a:ext cx="10515600" cy="495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Типова структура секції</a:t>
            </a:r>
            <a:endParaRPr/>
          </a:p>
        </p:txBody>
      </p:sp>
      <p:pic>
        <p:nvPicPr>
          <p:cNvPr descr="C:\Users\Алекс\AppData\Local\Microsoft\Windows\Temporary Internet Files\Content.Word\myways1.jpg"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28" y="1831975"/>
            <a:ext cx="10707344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838200" y="1831975"/>
            <a:ext cx="10611472" cy="4254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5"/>
          <p:cNvCxnSpPr>
            <a:endCxn id="148" idx="0"/>
          </p:cNvCxnSpPr>
          <p:nvPr/>
        </p:nvCxnSpPr>
        <p:spPr>
          <a:xfrm flipH="1">
            <a:off x="6143936" y="1283575"/>
            <a:ext cx="1611000" cy="5484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15"/>
          <p:cNvSpPr txBox="1"/>
          <p:nvPr/>
        </p:nvSpPr>
        <p:spPr>
          <a:xfrm>
            <a:off x="6510794" y="914344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066192" y="1907931"/>
            <a:ext cx="8150470" cy="4102588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5"/>
          <p:cNvCxnSpPr/>
          <p:nvPr/>
        </p:nvCxnSpPr>
        <p:spPr>
          <a:xfrm flipH="1">
            <a:off x="8081054" y="1353406"/>
            <a:ext cx="1611000" cy="5484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8493715" y="914344"/>
            <a:ext cx="1119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4728392" y="2057344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6809264" y="2057344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&lt;/h2&gt;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3277661" y="2574652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8553495" y="2574652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2189285" y="3182815"/>
            <a:ext cx="7936523" cy="2760841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5"/>
          <p:cNvCxnSpPr/>
          <p:nvPr/>
        </p:nvCxnSpPr>
        <p:spPr>
          <a:xfrm flipH="1">
            <a:off x="9704700" y="2645266"/>
            <a:ext cx="1611000" cy="548400"/>
          </a:xfrm>
          <a:prstGeom prst="bentConnector2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15"/>
          <p:cNvSpPr txBox="1"/>
          <p:nvPr/>
        </p:nvSpPr>
        <p:spPr>
          <a:xfrm>
            <a:off x="10274566" y="2205290"/>
            <a:ext cx="604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2365132" y="3261947"/>
            <a:ext cx="1714500" cy="240909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4255479" y="3261947"/>
            <a:ext cx="1714500" cy="240909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166338" y="3261947"/>
            <a:ext cx="1714500" cy="240909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8124092" y="3261947"/>
            <a:ext cx="1714500" cy="240909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5"/>
          <p:cNvCxnSpPr/>
          <p:nvPr/>
        </p:nvCxnSpPr>
        <p:spPr>
          <a:xfrm rot="10800000">
            <a:off x="3222487" y="5670906"/>
            <a:ext cx="1307100" cy="8103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15"/>
          <p:cNvSpPr txBox="1"/>
          <p:nvPr/>
        </p:nvSpPr>
        <p:spPr>
          <a:xfrm>
            <a:off x="3650505" y="6064684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lex\Downloads\css_exercise4.jpg"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834" y="1861754"/>
            <a:ext cx="8455361" cy="44291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6"/>
          <p:cNvSpPr txBox="1"/>
          <p:nvPr/>
        </p:nvSpPr>
        <p:spPr>
          <a:xfrm>
            <a:off x="1839715" y="285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Створити блок сторінки за зразком: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981200" y="121784"/>
            <a:ext cx="82296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Аналіз структури</a:t>
            </a:r>
            <a:endParaRPr/>
          </a:p>
        </p:txBody>
      </p:sp>
      <p:pic>
        <p:nvPicPr>
          <p:cNvPr descr="C:\Users\Alex\Downloads\css_exercise4.jpg"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283" y="1772816"/>
            <a:ext cx="8455361" cy="44291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17"/>
          <p:cNvSpPr/>
          <p:nvPr/>
        </p:nvSpPr>
        <p:spPr>
          <a:xfrm>
            <a:off x="1738283" y="1772816"/>
            <a:ext cx="8455361" cy="4429156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359696" y="1827154"/>
            <a:ext cx="5212532" cy="432048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5231904" y="2132856"/>
            <a:ext cx="1440160" cy="28803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4511824" y="2488816"/>
            <a:ext cx="2952328" cy="43612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3431704" y="2996952"/>
            <a:ext cx="5068516" cy="3096344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619772" y="3068961"/>
            <a:ext cx="1468116" cy="2903241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222168" y="3068961"/>
            <a:ext cx="1468116" cy="2903241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6843582" y="3068961"/>
            <a:ext cx="1468116" cy="2903241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 flipH="1">
            <a:off x="5853153" y="1206848"/>
            <a:ext cx="1611000" cy="5484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7"/>
          <p:cNvSpPr txBox="1"/>
          <p:nvPr/>
        </p:nvSpPr>
        <p:spPr>
          <a:xfrm>
            <a:off x="6220131" y="837515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/>
          </a:p>
        </p:txBody>
      </p:sp>
      <p:cxnSp>
        <p:nvCxnSpPr>
          <p:cNvPr id="189" name="Google Shape;189;p17"/>
          <p:cNvCxnSpPr/>
          <p:nvPr/>
        </p:nvCxnSpPr>
        <p:spPr>
          <a:xfrm flipH="1">
            <a:off x="7857461" y="1278856"/>
            <a:ext cx="1611000" cy="548400"/>
          </a:xfrm>
          <a:prstGeom prst="bentConnector2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17"/>
          <p:cNvSpPr txBox="1"/>
          <p:nvPr/>
        </p:nvSpPr>
        <p:spPr>
          <a:xfrm>
            <a:off x="8224439" y="909523"/>
            <a:ext cx="1119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 flipH="1">
            <a:off x="8248699" y="2439819"/>
            <a:ext cx="1611000" cy="5484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17"/>
          <p:cNvSpPr txBox="1"/>
          <p:nvPr/>
        </p:nvSpPr>
        <p:spPr>
          <a:xfrm>
            <a:off x="8769424" y="2031815"/>
            <a:ext cx="604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/>
          </a:p>
        </p:txBody>
      </p:sp>
      <p:cxnSp>
        <p:nvCxnSpPr>
          <p:cNvPr id="193" name="Google Shape;193;p17"/>
          <p:cNvCxnSpPr/>
          <p:nvPr/>
        </p:nvCxnSpPr>
        <p:spPr>
          <a:xfrm rot="10800000">
            <a:off x="4913031" y="5968621"/>
            <a:ext cx="1307100" cy="8103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>
            <a:off x="5341048" y="6362398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4618932" y="2101161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6664323" y="2101161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&lt;/h2&gt;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3937842" y="2522214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7495191" y="2499681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12-стовпчикова схема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838200" y="3067051"/>
            <a:ext cx="10515600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В класичній розмітці основною сіткою розмітки – є 12-стовпчикова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Рядок ділиться на 12 стовпчиків col-1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Стовпчики більшої ширини утворюємо злиттям одиничних стовпчиків: col-2, col-3, …, col-12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Сума всіх числових суфіксів рівна 12 на один рядок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62" y="1614487"/>
            <a:ext cx="98964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838200" y="365125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Стовпчики та імена їх класів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885825"/>
            <a:ext cx="8705850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1191760"/>
            <a:ext cx="6872538" cy="539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8389" y="270445"/>
            <a:ext cx="2729236" cy="631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