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457200" y="1143000"/>
            <a:ext cx="8229240" cy="49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57200" y="1143000"/>
            <a:ext cx="8229240" cy="49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 flipH="1" rot="10800000">
            <a:off x="5410080" y="360360"/>
            <a:ext cx="373356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 flipH="1" rot="10800000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fmla="val 14400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fmla="val 14400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flipH="1" rot="10800000">
            <a:off x="5410080" y="360360"/>
            <a:ext cx="373356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flipH="1" rot="10800000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fmla="val 14400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fmla="val 14400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380880" y="1143000"/>
            <a:ext cx="838152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380880" y="2244960"/>
            <a:ext cx="40413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4721400" y="2244960"/>
            <a:ext cx="40413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380880" y="2708640"/>
            <a:ext cx="4041360" cy="388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4718160" y="2708640"/>
            <a:ext cx="4041360" cy="388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1800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1800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1800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1800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1800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1800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1800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1800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1800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40" y="1447920"/>
            <a:ext cx="8444160" cy="403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/>
        </p:nvSpPr>
        <p:spPr>
          <a:xfrm>
            <a:off x="380880" y="1143000"/>
            <a:ext cx="838152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Парсинг JSON в порівнянні з XML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380880" y="2244960"/>
            <a:ext cx="4041360" cy="456840"/>
          </a:xfrm>
          <a:prstGeom prst="rect">
            <a:avLst/>
          </a:prstGeom>
          <a:solidFill>
            <a:srgbClr val="E40059">
              <a:alpha val="24705"/>
            </a:srgbClr>
          </a:solidFill>
          <a:ln cap="flat" cmpd="sng" w="12600">
            <a:solidFill>
              <a:srgbClr val="E400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noStrike">
                <a:solidFill>
                  <a:srgbClr val="454545"/>
                </a:solidFill>
                <a:latin typeface="Georgia"/>
                <a:ea typeface="Georgia"/>
                <a:cs typeface="Georgia"/>
                <a:sym typeface="Georgia"/>
              </a:rPr>
              <a:t>JSON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380880" y="2708640"/>
            <a:ext cx="4041360" cy="388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Парситься в JavaScript об'єкт.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books[2].title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4721400" y="2244960"/>
            <a:ext cx="4041360" cy="456840"/>
          </a:xfrm>
          <a:prstGeom prst="rect">
            <a:avLst/>
          </a:prstGeom>
          <a:solidFill>
            <a:srgbClr val="E40059">
              <a:alpha val="24705"/>
            </a:srgbClr>
          </a:solidFill>
          <a:ln cap="flat" cmpd="sng" w="12600">
            <a:solidFill>
              <a:srgbClr val="E400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strike="noStrike">
                <a:solidFill>
                  <a:srgbClr val="454545"/>
                </a:solidFill>
                <a:latin typeface="Georgia"/>
                <a:ea typeface="Georgia"/>
                <a:cs typeface="Georgia"/>
                <a:sym typeface="Georgia"/>
              </a:rPr>
              <a:t>XML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4718160" y="2708640"/>
            <a:ext cx="4041360" cy="388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Парситься в DOM.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doc.getElementsByTagName(“book”)[2].getAttribute(“title”)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 – натівний глобальний об'єкт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Об'єкт для роботи з даними у форматі JSON.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Методи: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9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JSON. stringify(),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9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JSON. parse().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457200" y="609480"/>
            <a:ext cx="8524568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JSON. stringify(data, filter, separator)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457200" y="1726363"/>
            <a:ext cx="8229240" cy="5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AutoNum type="arabicPeriod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Без параметрів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8"/>
          <p:cNvSpPr/>
          <p:nvPr/>
        </p:nvSpPr>
        <p:spPr>
          <a:xfrm>
            <a:off x="457200" y="2151000"/>
            <a:ext cx="8229240" cy="442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book 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"Professional JavaScript"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authors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"Nicholas C. Zakas" 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edition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b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jsonText 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"{"title":"Professional JavaScript","authors":["Nicholas C. Zakas"],"edition":3,"year":2011}"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JSON. stringify(data, filter, separator)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 1 Filter: array |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jsonText 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(book, [</a:t>
            </a: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"edition"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2400">
              <a:solidFill>
                <a:srgbClr val="660E7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"Professional JavaScript"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"edition"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b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457200" y="730045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JSON. stringify(data, filter, separator)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457200" y="1796365"/>
            <a:ext cx="8229240" cy="4777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2.2 Filter: array |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1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jsonText 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1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(book, </a:t>
            </a: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(key, value){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(key){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"authors"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value.</a:t>
            </a:r>
            <a:r>
              <a:rPr lang="en-US" sz="1800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"edition"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undeﬁned;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"Professional JavaScript"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"authors"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1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"Nicholas C. Zakas"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457200" y="612058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JSON. stringify(data, filter, separator)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457199" y="1678378"/>
            <a:ext cx="8509819" cy="4895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3. Separator: number | string</a:t>
            </a:r>
            <a:endParaRPr sz="24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jsonText 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(book, </a:t>
            </a:r>
            <a:r>
              <a:rPr b="1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"Professional JavaScript"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"authors"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"Nicholas C. Zakas"</a:t>
            </a:r>
            <a:b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"edition"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b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/>
        </p:nvSpPr>
        <p:spPr>
          <a:xfrm>
            <a:off x="457200" y="494071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JSON. stringify(data, filter, separator)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457200" y="1560391"/>
            <a:ext cx="8229240" cy="5013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3. Separator: number | string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Georgia"/>
              <a:buChar char="•"/>
            </a:pP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jsonText 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(book, </a:t>
            </a: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— -"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"Professional JavaScript"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"authors"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----</a:t>
            </a: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"Nicholas C. Zakas"</a:t>
            </a:r>
            <a:b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--],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"edition"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br>
              <a:rPr lang="en-US" sz="28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/>
        </p:nvSpPr>
        <p:spPr>
          <a:xfrm>
            <a:off x="457200" y="567813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toJSON()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3"/>
          <p:cNvSpPr txBox="1"/>
          <p:nvPr/>
        </p:nvSpPr>
        <p:spPr>
          <a:xfrm>
            <a:off x="457200" y="1634132"/>
            <a:ext cx="8229240" cy="5076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Метод для налаштування сериалізації об'єкта.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book 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"Professional JavaScript"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"authors"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"Nicholas C. Zakas"</a:t>
            </a:r>
            <a:b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edition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toJSON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jsonText 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JSON.parse(jsonText, reviver)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bookCopy 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(jsonText);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/>
        </p:nvSpPr>
        <p:spPr>
          <a:xfrm>
            <a:off x="457200" y="449827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JSON.parse(jsonText, reviver)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5"/>
          <p:cNvSpPr txBox="1"/>
          <p:nvPr/>
        </p:nvSpPr>
        <p:spPr>
          <a:xfrm>
            <a:off x="324465" y="1371600"/>
            <a:ext cx="8672051" cy="520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Reviver: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book 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"Professional JavaScript"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"authors"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"Nicholas C. Zakas"</a:t>
            </a:r>
            <a:b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edition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releaseDate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i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jsonText 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 - JavaScript Object Notation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Легковісний, текстовий, незалежний від мови формат обміну даними.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Douglas Crockford, 2006.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291247" y="5206484"/>
            <a:ext cx="36522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http://json.org/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/>
        </p:nvSpPr>
        <p:spPr>
          <a:xfrm>
            <a:off x="457200" y="6858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JSON.parse(jsonText, reviver)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6"/>
          <p:cNvSpPr txBox="1"/>
          <p:nvPr/>
        </p:nvSpPr>
        <p:spPr>
          <a:xfrm>
            <a:off x="457200" y="1752120"/>
            <a:ext cx="8686440" cy="510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Reviver: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bookCopy 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(jsonText,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(key, value) {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(key == </a:t>
            </a:r>
            <a:r>
              <a:rPr b="1" lang="en-US" sz="28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"releaseDate"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i="1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(value);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2800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bookCopy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8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releaseDate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getFullYear</a:t>
            </a:r>
            <a: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/>
        </p:nvSpPr>
        <p:spPr>
          <a:xfrm>
            <a:off x="304920" y="60948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Завдання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457200" y="1676520"/>
            <a:ext cx="8229240" cy="4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Створити об’єкт галереї, що буде містити перелік картинок. Кожна картинка описана об’єктом: ім’я, шлях до картинки та дата додавання. Серіалізувати об’єкт галереї в формат JSON такими способами (а результат вивести в консоль):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9"/>
              </a:buClr>
              <a:buSzPts val="2400"/>
              <a:buFont typeface="Georgia"/>
              <a:buChar char="▫"/>
            </a:pPr>
            <a:r>
              <a:rPr b="0" i="0" lang="en-US" sz="2400" u="none" cap="none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Зберегти всю інформацію.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9"/>
              </a:buClr>
              <a:buSzPts val="2400"/>
              <a:buFont typeface="Georgia"/>
              <a:buChar char="▫"/>
            </a:pPr>
            <a:r>
              <a:rPr b="0" i="0" lang="en-US" sz="2400" u="none" cap="none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Так, щоб зберегти лише імена картинок.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9"/>
              </a:buClr>
              <a:buSzPts val="2400"/>
              <a:buFont typeface="Georgia"/>
              <a:buChar char="▫"/>
            </a:pPr>
            <a:r>
              <a:rPr b="0" i="0" lang="en-US" sz="2400" u="none" cap="none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Таким чином, що якщо картинка не має імені, то не зберігати її взагалі.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Розпарсити сереалізовані об’єкти та вивести їх в консоль таким чином, щоб дата була об’єктом Date, а не строкою.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 – формат даних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JSON – це не мова програмування.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JSON – це не частина JavaScript.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Парсери JSON існують також в багатьох інших мовах програмування.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JSON is all about representing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/>
        </p:nvSpPr>
        <p:spPr>
          <a:xfrm>
            <a:off x="457200" y="4572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Приклад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457200" y="1523520"/>
            <a:ext cx="8381520" cy="50247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"Professional JavaScript"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"authors"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1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"Nicholas C. Zakas"</a:t>
            </a:r>
            <a:br>
              <a:rPr b="1" lang="en-US" sz="1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"edition"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br>
              <a:rPr lang="en-US" sz="1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"Professional JavaScript"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"authors"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1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"Nicholas C. Zakas"</a:t>
            </a:r>
            <a:br>
              <a:rPr b="1" lang="en-US" sz="1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"edition"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400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2009</a:t>
            </a:r>
            <a:br>
              <a:rPr lang="en-US" sz="1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b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Типи даних, що можуть бути представлені в форматі JSON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457200" y="2447924"/>
            <a:ext cx="8229240" cy="4126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9"/>
              </a:buClr>
              <a:buSzPts val="2600"/>
              <a:buFont typeface="Trebuchet MS"/>
              <a:buAutoNum type="arabicPeriod"/>
            </a:pPr>
            <a:r>
              <a:rPr b="0" i="0" lang="en-US" sz="2600" u="none" cap="none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Simple Values: Strings, Numbers, Booleans, null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9"/>
              </a:buClr>
              <a:buSzPts val="2600"/>
              <a:buFont typeface="Trebuchet MS"/>
              <a:buAutoNum type="arabicPeriod"/>
            </a:pPr>
            <a:r>
              <a:rPr b="0" i="0" lang="en-US" sz="2600" u="none" cap="none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Objects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9"/>
              </a:buClr>
              <a:buSzPts val="2600"/>
              <a:buFont typeface="Trebuchet MS"/>
              <a:buAutoNum type="arabicPeriod"/>
            </a:pPr>
            <a:r>
              <a:rPr b="0" i="0" lang="en-US" sz="2600" u="none" cap="none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Arrays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Для опису цих типів даних використовується літерал, а не конструктор.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JSON не підтримує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Undefined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Змінні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Функції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Різниця з синтаксисом JavaScript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Number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Bolean                            не відрізняється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Null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Strings – лише </a:t>
            </a:r>
            <a:r>
              <a:rPr lang="en-US" sz="2800" strike="noStrike">
                <a:solidFill>
                  <a:srgbClr val="9B0042"/>
                </a:solidFill>
                <a:latin typeface="Georgia"/>
                <a:ea typeface="Georgia"/>
                <a:cs typeface="Georgia"/>
                <a:sym typeface="Georgia"/>
              </a:rPr>
              <a:t>“ ”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а не </a:t>
            </a:r>
            <a:r>
              <a:rPr lang="en-US" sz="2800" strike="noStrike">
                <a:solidFill>
                  <a:srgbClr val="00449E"/>
                </a:solidFill>
                <a:latin typeface="Georgia"/>
                <a:ea typeface="Georgia"/>
                <a:cs typeface="Georgia"/>
                <a:sym typeface="Georgia"/>
              </a:rPr>
              <a:t>‘ 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2895480" y="2438280"/>
            <a:ext cx="609120" cy="129492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Різниця з синтаксисом JavaScript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Objects: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Назви властивостей в лапках: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 “name”: “Nicholas”,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 “age”: 29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E40059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