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9753600" cx="13004800"/>
  <p:notesSz cx="6858000" cy="9144000"/>
  <p:embeddedFontLst>
    <p:embeddedFont>
      <p:font typeface="Helvetica Neue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72" orient="horz"/>
        <p:guide pos="40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HelveticaNeue-bold.fntdata"/><Relationship Id="rId23" Type="http://schemas.openxmlformats.org/officeDocument/2006/relationships/slide" Target="slides/slide18.xml"/><Relationship Id="rId45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HelveticaNeue-boldItalic.fntdata"/><Relationship Id="rId25" Type="http://schemas.openxmlformats.org/officeDocument/2006/relationships/slide" Target="slides/slide20.xml"/><Relationship Id="rId47" Type="http://schemas.openxmlformats.org/officeDocument/2006/relationships/font" Target="fonts/HelveticaNeue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170432" y="1079398"/>
            <a:ext cx="10728960" cy="507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378"/>
              <a:buFont typeface="Calibri"/>
              <a:buNone/>
              <a:defRPr sz="11378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73387" y="6336883"/>
            <a:ext cx="1072896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707"/>
              </a:spcBef>
              <a:spcAft>
                <a:spcPts val="0"/>
              </a:spcAft>
              <a:buSzPts val="3413"/>
              <a:buNone/>
              <a:defRPr sz="3413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84"/>
              </a:spcBef>
              <a:spcAft>
                <a:spcPts val="0"/>
              </a:spcAft>
              <a:buSzPts val="3413"/>
              <a:buNone/>
              <a:defRPr sz="3413"/>
            </a:lvl2pPr>
            <a:lvl3pPr lvl="2" algn="ctr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3413"/>
              <a:buNone/>
              <a:defRPr sz="3413"/>
            </a:lvl3pPr>
            <a:lvl4pPr lvl="3" algn="ctr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569"/>
              </a:spcBef>
              <a:spcAft>
                <a:spcPts val="569"/>
              </a:spcAft>
              <a:buSzPts val="2844"/>
              <a:buNone/>
              <a:defRPr sz="2844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170434" y="9187252"/>
            <a:ext cx="2637089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931932" y="9187252"/>
            <a:ext cx="514432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560490" y="9187252"/>
            <a:ext cx="139949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88169" y="6177280"/>
            <a:ext cx="10533888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9" y="0"/>
            <a:ext cx="4320843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4309409" y="0"/>
            <a:ext cx="68275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type="title"/>
          </p:nvPr>
        </p:nvSpPr>
        <p:spPr>
          <a:xfrm>
            <a:off x="487680" y="845311"/>
            <a:ext cx="3413760" cy="32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20"/>
              <a:buFont typeface="Calibri"/>
              <a:buNone/>
              <a:defRPr b="0" sz="512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4921227" y="1040384"/>
            <a:ext cx="7124470" cy="747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07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8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569"/>
              </a:spcBef>
              <a:spcAft>
                <a:spcPts val="56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487680" y="4161536"/>
            <a:ext cx="3413760" cy="4805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07"/>
              </a:spcBef>
              <a:spcAft>
                <a:spcPts val="0"/>
              </a:spcAft>
              <a:buSzPts val="2133"/>
              <a:buNone/>
              <a:defRPr sz="2133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84"/>
              </a:spcBef>
              <a:spcAft>
                <a:spcPts val="0"/>
              </a:spcAft>
              <a:buSzPts val="1707"/>
              <a:buNone/>
              <a:defRPr sz="1707"/>
            </a:lvl2pPr>
            <a:lvl3pPr indent="-228600" lvl="2" marL="1371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422"/>
              <a:buNone/>
              <a:defRPr sz="1422"/>
            </a:lvl3pPr>
            <a:lvl4pPr indent="-228600" lvl="3" marL="18288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280"/>
              <a:buNone/>
              <a:defRPr sz="1280"/>
            </a:lvl4pPr>
            <a:lvl5pPr indent="-228600" lvl="4" marL="22860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280"/>
              <a:buNone/>
              <a:defRPr sz="1280"/>
            </a:lvl5pPr>
            <a:lvl6pPr indent="-228600" lvl="5" marL="27432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280"/>
              <a:buNone/>
              <a:defRPr sz="1280"/>
            </a:lvl6pPr>
            <a:lvl7pPr indent="-228600" lvl="6" marL="32004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280"/>
              <a:buNone/>
              <a:defRPr sz="1280"/>
            </a:lvl7pPr>
            <a:lvl8pPr indent="-228600" lvl="7" marL="3657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280"/>
              <a:buNone/>
              <a:defRPr sz="1280"/>
            </a:lvl8pPr>
            <a:lvl9pPr indent="-228600" lvl="8" marL="4114800" algn="l">
              <a:lnSpc>
                <a:spcPct val="90000"/>
              </a:lnSpc>
              <a:spcBef>
                <a:spcPts val="569"/>
              </a:spcBef>
              <a:spcAft>
                <a:spcPts val="569"/>
              </a:spcAft>
              <a:buSzPts val="1280"/>
              <a:buNone/>
              <a:defRPr sz="1280"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96547" y="9187252"/>
            <a:ext cx="2793078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5120640" y="9187252"/>
            <a:ext cx="4958080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10560490" y="9187252"/>
            <a:ext cx="139949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9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49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49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49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49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49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49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49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49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1" y="7044267"/>
            <a:ext cx="13001414" cy="2709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/>
          <p:nvPr/>
        </p:nvSpPr>
        <p:spPr>
          <a:xfrm>
            <a:off x="18" y="6990330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1170432" y="7217664"/>
            <a:ext cx="10793984" cy="11704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20"/>
              <a:buFont typeface="Calibri"/>
              <a:buNone/>
              <a:defRPr b="0" sz="512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/>
          <p:nvPr>
            <p:ph idx="2" type="pic"/>
          </p:nvPr>
        </p:nvSpPr>
        <p:spPr>
          <a:xfrm>
            <a:off x="18" y="0"/>
            <a:ext cx="13004784" cy="699033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707"/>
              </a:spcBef>
              <a:spcAft>
                <a:spcPts val="0"/>
              </a:spcAft>
              <a:buClr>
                <a:schemeClr val="accent1"/>
              </a:buClr>
              <a:buSzPts val="4551"/>
              <a:buFont typeface="Calibri"/>
              <a:buNone/>
              <a:defRPr b="0" i="0" sz="455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84"/>
              </a:spcBef>
              <a:spcAft>
                <a:spcPts val="0"/>
              </a:spcAft>
              <a:buClr>
                <a:schemeClr val="accent1"/>
              </a:buClr>
              <a:buSzPts val="3982"/>
              <a:buFont typeface="Calibri"/>
              <a:buNone/>
              <a:defRPr b="0" i="0" sz="3982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chemeClr val="accent1"/>
              </a:buClr>
              <a:buSzPts val="3413"/>
              <a:buFont typeface="Calibri"/>
              <a:buNone/>
              <a:defRPr b="0" i="0" sz="3413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chemeClr val="accent1"/>
              </a:buClr>
              <a:buSzPts val="2844"/>
              <a:buFont typeface="Calibri"/>
              <a:buNone/>
              <a:defRPr b="0" i="0" sz="2844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chemeClr val="accent1"/>
              </a:buClr>
              <a:buSzPts val="2844"/>
              <a:buFont typeface="Calibri"/>
              <a:buNone/>
              <a:defRPr b="0" i="0" sz="2844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chemeClr val="accent1"/>
              </a:buClr>
              <a:buSzPts val="2844"/>
              <a:buFont typeface="Calibri"/>
              <a:buNone/>
              <a:defRPr b="0" i="0" sz="2844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chemeClr val="accent1"/>
              </a:buClr>
              <a:buSzPts val="2844"/>
              <a:buFont typeface="Calibri"/>
              <a:buNone/>
              <a:defRPr b="0" i="0" sz="2844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chemeClr val="accent1"/>
              </a:buClr>
              <a:buSzPts val="2844"/>
              <a:buFont typeface="Calibri"/>
              <a:buNone/>
              <a:defRPr b="0" i="0" sz="2844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69"/>
              </a:spcBef>
              <a:spcAft>
                <a:spcPts val="569"/>
              </a:spcAft>
              <a:buClr>
                <a:schemeClr val="accent1"/>
              </a:buClr>
              <a:buSzPts val="2844"/>
              <a:buFont typeface="Calibri"/>
              <a:buNone/>
              <a:defRPr b="0" i="0" sz="2844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1170431" y="8401101"/>
            <a:ext cx="10793984" cy="845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33"/>
              <a:buNone/>
              <a:defRPr sz="2133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SzPts val="1707"/>
              <a:buNone/>
              <a:defRPr sz="1707"/>
            </a:lvl2pPr>
            <a:lvl3pPr indent="-228600" lvl="2" marL="1371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422"/>
              <a:buNone/>
              <a:defRPr sz="1422"/>
            </a:lvl3pPr>
            <a:lvl4pPr indent="-228600" lvl="3" marL="18288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280"/>
              <a:buNone/>
              <a:defRPr sz="1280"/>
            </a:lvl4pPr>
            <a:lvl5pPr indent="-228600" lvl="4" marL="22860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280"/>
              <a:buNone/>
              <a:defRPr sz="1280"/>
            </a:lvl5pPr>
            <a:lvl6pPr indent="-228600" lvl="5" marL="27432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280"/>
              <a:buNone/>
              <a:defRPr sz="1280"/>
            </a:lvl6pPr>
            <a:lvl7pPr indent="-228600" lvl="6" marL="32004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280"/>
              <a:buNone/>
              <a:defRPr sz="1280"/>
            </a:lvl7pPr>
            <a:lvl8pPr indent="-228600" lvl="7" marL="3657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280"/>
              <a:buNone/>
              <a:defRPr sz="1280"/>
            </a:lvl8pPr>
            <a:lvl9pPr indent="-228600" lvl="8" marL="4114800" algn="l">
              <a:lnSpc>
                <a:spcPct val="90000"/>
              </a:lnSpc>
              <a:spcBef>
                <a:spcPts val="569"/>
              </a:spcBef>
              <a:spcAft>
                <a:spcPts val="569"/>
              </a:spcAft>
              <a:buSzPts val="1280"/>
              <a:buNone/>
              <a:defRPr sz="1280"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1170434" y="9187252"/>
            <a:ext cx="2637089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931932" y="9187252"/>
            <a:ext cx="514432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60490" y="9187252"/>
            <a:ext cx="139949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 rot="5400000">
            <a:off x="3673856" y="121619"/>
            <a:ext cx="5722112" cy="10728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07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8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569"/>
              </a:spcBef>
              <a:spcAft>
                <a:spcPts val="56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1170434" y="9187252"/>
            <a:ext cx="2637089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3931932" y="9187252"/>
            <a:ext cx="514432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0560490" y="9187252"/>
            <a:ext cx="139949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showMasterSp="0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 rot="5400000">
            <a:off x="6614475" y="3281995"/>
            <a:ext cx="8188332" cy="2804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 rot="5400000">
            <a:off x="924876" y="559113"/>
            <a:ext cx="8188331" cy="824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07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8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569"/>
              </a:spcBef>
              <a:spcAft>
                <a:spcPts val="56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>
            <a:off x="1170434" y="9187252"/>
            <a:ext cx="2637089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3931932" y="9187252"/>
            <a:ext cx="514432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10560490" y="9187252"/>
            <a:ext cx="139949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170434" y="9187252"/>
            <a:ext cx="2637089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931932" y="9187252"/>
            <a:ext cx="514432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560490" y="9187252"/>
            <a:ext cx="139949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горизонтально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>
            <p:ph idx="2" type="pic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707"/>
              </a:spcBef>
              <a:spcAft>
                <a:spcPts val="0"/>
              </a:spcAft>
              <a:buClr>
                <a:schemeClr val="accent1"/>
              </a:buClr>
              <a:buSzPts val="2844"/>
              <a:buFont typeface="Calibri"/>
              <a:buChar char=" "/>
              <a:defRPr b="0" i="0" sz="2844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84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Calibri"/>
              <a:buChar char="◦"/>
              <a:defRPr b="0" i="0" sz="256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chemeClr val="accent1"/>
              </a:buClr>
              <a:buSzPts val="1991"/>
              <a:buFont typeface="Calibri"/>
              <a:buChar char="◦"/>
              <a:defRPr b="0" i="0" sz="1991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chemeClr val="accent1"/>
              </a:buClr>
              <a:buSzPts val="1991"/>
              <a:buFont typeface="Calibri"/>
              <a:buChar char="◦"/>
              <a:defRPr b="0" i="0" sz="1991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chemeClr val="accent1"/>
              </a:buClr>
              <a:buSzPts val="1991"/>
              <a:buFont typeface="Calibri"/>
              <a:buChar char="◦"/>
              <a:defRPr b="0" i="0" sz="1991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chemeClr val="accent1"/>
              </a:buClr>
              <a:buSzPts val="1991"/>
              <a:buFont typeface="Calibri"/>
              <a:buChar char="◦"/>
              <a:defRPr b="0" i="0" sz="1991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chemeClr val="accent1"/>
              </a:buClr>
              <a:buSzPts val="1991"/>
              <a:buFont typeface="Calibri"/>
              <a:buChar char="◦"/>
              <a:defRPr b="0" i="0" sz="1991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chemeClr val="accent1"/>
              </a:buClr>
              <a:buSzPts val="1991"/>
              <a:buFont typeface="Calibri"/>
              <a:buChar char="◦"/>
              <a:defRPr b="0" i="0" sz="1991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69"/>
              </a:spcBef>
              <a:spcAft>
                <a:spcPts val="569"/>
              </a:spcAft>
              <a:buClr>
                <a:schemeClr val="accent1"/>
              </a:buClr>
              <a:buSzPts val="1991"/>
              <a:buFont typeface="Calibri"/>
              <a:buChar char="◦"/>
              <a:defRPr b="0" i="0" sz="1991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00"/>
              <a:buNone/>
              <a:defRPr sz="3700"/>
            </a:lvl1pPr>
            <a:lvl2pPr indent="-228600" lvl="1" marL="914400" algn="ctr">
              <a:lnSpc>
                <a:spcPct val="90000"/>
              </a:lnSpc>
              <a:spcBef>
                <a:spcPts val="284"/>
              </a:spcBef>
              <a:spcAft>
                <a:spcPts val="0"/>
              </a:spcAft>
              <a:buClr>
                <a:srgbClr val="3F3F3F"/>
              </a:buClr>
              <a:buSzPts val="3700"/>
              <a:buNone/>
              <a:defRPr sz="3700"/>
            </a:lvl2pPr>
            <a:lvl3pPr indent="-228600" lvl="2" marL="1371600" algn="ctr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rgbClr val="3F3F3F"/>
              </a:buClr>
              <a:buSzPts val="3700"/>
              <a:buNone/>
              <a:defRPr sz="3700"/>
            </a:lvl3pPr>
            <a:lvl4pPr indent="-228600" lvl="3" marL="1828800" algn="ctr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rgbClr val="3F3F3F"/>
              </a:buClr>
              <a:buSzPts val="3700"/>
              <a:buNone/>
              <a:defRPr sz="3700"/>
            </a:lvl4pPr>
            <a:lvl5pPr indent="-228600" lvl="4" marL="2286000" algn="ctr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rgbClr val="3F3F3F"/>
              </a:buClr>
              <a:buSzPts val="3700"/>
              <a:buNone/>
              <a:defRPr sz="3700"/>
            </a:lvl5pPr>
            <a:lvl6pPr indent="-342900" lvl="5" marL="27432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569"/>
              </a:spcBef>
              <a:spcAft>
                <a:spcPts val="56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60490" y="9187252"/>
            <a:ext cx="139949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93"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493"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493"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493"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493"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493"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493"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493"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493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>
  <p:cSld name="Заголовок и пункты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170431" y="2625044"/>
            <a:ext cx="10728961" cy="572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07"/>
              </a:spcBef>
              <a:spcAft>
                <a:spcPts val="0"/>
              </a:spcAft>
              <a:buClr>
                <a:srgbClr val="3F3F3F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84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569"/>
              </a:spcBef>
              <a:spcAft>
                <a:spcPts val="56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0560490" y="9187252"/>
            <a:ext cx="139949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93"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493"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493"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493"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493"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493"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493"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493"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493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170431" y="2625044"/>
            <a:ext cx="10728961" cy="572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07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8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569"/>
              </a:spcBef>
              <a:spcAft>
                <a:spcPts val="56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1170434" y="9187252"/>
            <a:ext cx="2637089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931932" y="9187252"/>
            <a:ext cx="514432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10560490" y="9187252"/>
            <a:ext cx="139949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1170432" y="1079398"/>
            <a:ext cx="10728960" cy="507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378"/>
              <a:buFont typeface="Calibri"/>
              <a:buNone/>
              <a:defRPr b="0" sz="11378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1170432" y="6333338"/>
            <a:ext cx="1072896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07"/>
              </a:spcBef>
              <a:spcAft>
                <a:spcPts val="0"/>
              </a:spcAft>
              <a:buSzPts val="3413"/>
              <a:buNone/>
              <a:defRPr sz="3413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84"/>
              </a:spcBef>
              <a:spcAft>
                <a:spcPts val="0"/>
              </a:spcAft>
              <a:buSzPts val="2560"/>
              <a:buNone/>
              <a:defRPr sz="256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2276"/>
              <a:buNone/>
              <a:defRPr sz="2276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991"/>
              <a:buNone/>
              <a:defRPr sz="1991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991"/>
              <a:buNone/>
              <a:defRPr sz="1991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991"/>
              <a:buNone/>
              <a:defRPr sz="1991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991"/>
              <a:buNone/>
              <a:defRPr sz="1991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991"/>
              <a:buNone/>
              <a:defRPr sz="1991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69"/>
              </a:spcBef>
              <a:spcAft>
                <a:spcPts val="569"/>
              </a:spcAft>
              <a:buSzPts val="1991"/>
              <a:buNone/>
              <a:defRPr sz="1991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1170434" y="9187252"/>
            <a:ext cx="2637089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931932" y="9187252"/>
            <a:ext cx="514432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560490" y="9187252"/>
            <a:ext cx="139949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7"/>
          <p:cNvCxnSpPr/>
          <p:nvPr/>
        </p:nvCxnSpPr>
        <p:spPr>
          <a:xfrm>
            <a:off x="1288169" y="6177280"/>
            <a:ext cx="10533888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170432" y="2625044"/>
            <a:ext cx="5266944" cy="572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07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8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569"/>
              </a:spcBef>
              <a:spcAft>
                <a:spcPts val="56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6632448" y="2625047"/>
            <a:ext cx="5266944" cy="5722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07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8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569"/>
              </a:spcBef>
              <a:spcAft>
                <a:spcPts val="56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1170434" y="9187252"/>
            <a:ext cx="2637089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931932" y="9187252"/>
            <a:ext cx="514432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560490" y="9187252"/>
            <a:ext cx="139949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170432" y="2625496"/>
            <a:ext cx="5266944" cy="1047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07"/>
              </a:spcBef>
              <a:spcAft>
                <a:spcPts val="0"/>
              </a:spcAft>
              <a:buSzPts val="2844"/>
              <a:buNone/>
              <a:defRPr b="0" sz="2844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84"/>
              </a:spcBef>
              <a:spcAft>
                <a:spcPts val="0"/>
              </a:spcAft>
              <a:buSzPts val="2844"/>
              <a:buNone/>
              <a:defRPr b="1" sz="2844"/>
            </a:lvl2pPr>
            <a:lvl3pPr indent="-228600" lvl="2" marL="1371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2560"/>
              <a:buNone/>
              <a:defRPr b="1" sz="2560"/>
            </a:lvl3pPr>
            <a:lvl4pPr indent="-228600" lvl="3" marL="18288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2276"/>
              <a:buNone/>
              <a:defRPr b="1" sz="2276"/>
            </a:lvl4pPr>
            <a:lvl5pPr indent="-228600" lvl="4" marL="22860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2276"/>
              <a:buNone/>
              <a:defRPr b="1" sz="2276"/>
            </a:lvl5pPr>
            <a:lvl6pPr indent="-228600" lvl="5" marL="27432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2276"/>
              <a:buNone/>
              <a:defRPr b="1" sz="2276"/>
            </a:lvl6pPr>
            <a:lvl7pPr indent="-228600" lvl="6" marL="32004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2276"/>
              <a:buNone/>
              <a:defRPr b="1" sz="2276"/>
            </a:lvl7pPr>
            <a:lvl8pPr indent="-228600" lvl="7" marL="3657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2276"/>
              <a:buNone/>
              <a:defRPr b="1" sz="2276"/>
            </a:lvl8pPr>
            <a:lvl9pPr indent="-228600" lvl="8" marL="4114800" algn="l">
              <a:lnSpc>
                <a:spcPct val="90000"/>
              </a:lnSpc>
              <a:spcBef>
                <a:spcPts val="569"/>
              </a:spcBef>
              <a:spcAft>
                <a:spcPts val="569"/>
              </a:spcAft>
              <a:buSzPts val="2276"/>
              <a:buNone/>
              <a:defRPr b="1" sz="2276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70432" y="3672653"/>
            <a:ext cx="5266944" cy="4674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07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8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569"/>
              </a:spcBef>
              <a:spcAft>
                <a:spcPts val="56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3" type="body"/>
          </p:nvPr>
        </p:nvSpPr>
        <p:spPr>
          <a:xfrm>
            <a:off x="6632448" y="2625496"/>
            <a:ext cx="5266944" cy="1047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707"/>
              </a:spcBef>
              <a:spcAft>
                <a:spcPts val="0"/>
              </a:spcAft>
              <a:buSzPts val="2844"/>
              <a:buNone/>
              <a:defRPr b="0" sz="2844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84"/>
              </a:spcBef>
              <a:spcAft>
                <a:spcPts val="0"/>
              </a:spcAft>
              <a:buSzPts val="2844"/>
              <a:buNone/>
              <a:defRPr b="1" sz="2844"/>
            </a:lvl2pPr>
            <a:lvl3pPr indent="-228600" lvl="2" marL="1371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2560"/>
              <a:buNone/>
              <a:defRPr b="1" sz="2560"/>
            </a:lvl3pPr>
            <a:lvl4pPr indent="-228600" lvl="3" marL="18288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2276"/>
              <a:buNone/>
              <a:defRPr b="1" sz="2276"/>
            </a:lvl4pPr>
            <a:lvl5pPr indent="-228600" lvl="4" marL="22860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2276"/>
              <a:buNone/>
              <a:defRPr b="1" sz="2276"/>
            </a:lvl5pPr>
            <a:lvl6pPr indent="-228600" lvl="5" marL="27432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2276"/>
              <a:buNone/>
              <a:defRPr b="1" sz="2276"/>
            </a:lvl6pPr>
            <a:lvl7pPr indent="-228600" lvl="6" marL="32004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2276"/>
              <a:buNone/>
              <a:defRPr b="1" sz="2276"/>
            </a:lvl7pPr>
            <a:lvl8pPr indent="-228600" lvl="7" marL="3657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2276"/>
              <a:buNone/>
              <a:defRPr b="1" sz="2276"/>
            </a:lvl8pPr>
            <a:lvl9pPr indent="-228600" lvl="8" marL="4114800" algn="l">
              <a:lnSpc>
                <a:spcPct val="90000"/>
              </a:lnSpc>
              <a:spcBef>
                <a:spcPts val="569"/>
              </a:spcBef>
              <a:spcAft>
                <a:spcPts val="569"/>
              </a:spcAft>
              <a:buSzPts val="2276"/>
              <a:buNone/>
              <a:defRPr b="1" sz="2276"/>
            </a:lvl9pPr>
          </a:lstStyle>
          <a:p/>
        </p:txBody>
      </p:sp>
      <p:sp>
        <p:nvSpPr>
          <p:cNvPr id="65" name="Google Shape;65;p9"/>
          <p:cNvSpPr txBox="1"/>
          <p:nvPr>
            <p:ph idx="4" type="body"/>
          </p:nvPr>
        </p:nvSpPr>
        <p:spPr>
          <a:xfrm>
            <a:off x="6632448" y="3672653"/>
            <a:ext cx="5266944" cy="4674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707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8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569"/>
              </a:spcBef>
              <a:spcAft>
                <a:spcPts val="56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1170434" y="9187252"/>
            <a:ext cx="2637089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931932" y="9187252"/>
            <a:ext cx="514432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60490" y="9187252"/>
            <a:ext cx="139949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1170434" y="9187252"/>
            <a:ext cx="2637089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931932" y="9187252"/>
            <a:ext cx="514432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560490" y="9187252"/>
            <a:ext cx="139949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9103360"/>
            <a:ext cx="13004801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" y="9008804"/>
            <a:ext cx="13004801" cy="93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827"/>
              <a:buFont typeface="Calibri"/>
              <a:buNone/>
              <a:defRPr b="0" i="0" sz="6826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170431" y="2625044"/>
            <a:ext cx="10728961" cy="572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409194" lvl="0" marL="457200" marR="0" rtl="0" algn="l">
              <a:lnSpc>
                <a:spcPct val="90000"/>
              </a:lnSpc>
              <a:spcBef>
                <a:spcPts val="1707"/>
              </a:spcBef>
              <a:spcAft>
                <a:spcPts val="0"/>
              </a:spcAft>
              <a:buClr>
                <a:schemeClr val="accent1"/>
              </a:buClr>
              <a:buSzPts val="2844"/>
              <a:buFont typeface="Calibri"/>
              <a:buChar char=" "/>
              <a:defRPr b="0" i="0" sz="2844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1160" lvl="1" marL="914400" marR="0" rtl="0" algn="l">
              <a:lnSpc>
                <a:spcPct val="90000"/>
              </a:lnSpc>
              <a:spcBef>
                <a:spcPts val="284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Calibri"/>
              <a:buChar char="◦"/>
              <a:defRPr b="0" i="0" sz="256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028" lvl="2" marL="1371600" marR="0" rtl="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chemeClr val="accent1"/>
              </a:buClr>
              <a:buSzPts val="1991"/>
              <a:buFont typeface="Calibri"/>
              <a:buChar char="◦"/>
              <a:defRPr b="0" i="0" sz="1991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028" lvl="3" marL="1828800" marR="0" rtl="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chemeClr val="accent1"/>
              </a:buClr>
              <a:buSzPts val="1991"/>
              <a:buFont typeface="Calibri"/>
              <a:buChar char="◦"/>
              <a:defRPr b="0" i="0" sz="1991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028" lvl="4" marL="2286000" marR="0" rtl="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chemeClr val="accent1"/>
              </a:buClr>
              <a:buSzPts val="1991"/>
              <a:buFont typeface="Calibri"/>
              <a:buChar char="◦"/>
              <a:defRPr b="0" i="0" sz="1991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028" lvl="5" marL="2743200" marR="0" rtl="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chemeClr val="accent1"/>
              </a:buClr>
              <a:buSzPts val="1991"/>
              <a:buFont typeface="Calibri"/>
              <a:buChar char="◦"/>
              <a:defRPr b="0" i="0" sz="1991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028" lvl="6" marL="3200400" marR="0" rtl="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chemeClr val="accent1"/>
              </a:buClr>
              <a:buSzPts val="1991"/>
              <a:buFont typeface="Calibri"/>
              <a:buChar char="◦"/>
              <a:defRPr b="0" i="0" sz="1991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028" lvl="7" marL="3657600" marR="0" rtl="0" algn="l">
              <a:lnSpc>
                <a:spcPct val="90000"/>
              </a:lnSpc>
              <a:spcBef>
                <a:spcPts val="569"/>
              </a:spcBef>
              <a:spcAft>
                <a:spcPts val="0"/>
              </a:spcAft>
              <a:buClr>
                <a:schemeClr val="accent1"/>
              </a:buClr>
              <a:buSzPts val="1991"/>
              <a:buFont typeface="Calibri"/>
              <a:buChar char="◦"/>
              <a:defRPr b="0" i="0" sz="1991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028" lvl="8" marL="4114800" marR="0" rtl="0" algn="l">
              <a:lnSpc>
                <a:spcPct val="90000"/>
              </a:lnSpc>
              <a:spcBef>
                <a:spcPts val="569"/>
              </a:spcBef>
              <a:spcAft>
                <a:spcPts val="569"/>
              </a:spcAft>
              <a:buClr>
                <a:schemeClr val="accent1"/>
              </a:buClr>
              <a:buSzPts val="1991"/>
              <a:buFont typeface="Calibri"/>
              <a:buChar char="◦"/>
              <a:defRPr b="0" i="0" sz="1991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170434" y="9187252"/>
            <a:ext cx="2637089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8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931932" y="9187252"/>
            <a:ext cx="514432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8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560490" y="9187252"/>
            <a:ext cx="1399494" cy="51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9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9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9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9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9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9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9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9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9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273101" y="2471602"/>
            <a:ext cx="10631424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ctrTitle"/>
          </p:nvPr>
        </p:nvSpPr>
        <p:spPr>
          <a:xfrm>
            <a:off x="1170432" y="1079398"/>
            <a:ext cx="10728960" cy="507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160"/>
              <a:buFont typeface="Calibri"/>
              <a:buNone/>
            </a:pPr>
            <a:r>
              <a:rPr b="0" i="0" lang="en-US" sz="616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CSS </a:t>
            </a:r>
            <a:br>
              <a:rPr b="0" i="0" lang="en-US" sz="616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16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616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Cascading Style Sheets - каскадні таблиці стилів</a:t>
            </a:r>
            <a:r>
              <a:rPr b="0" i="0" lang="en-US" sz="616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616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212" y="1204912"/>
            <a:ext cx="9858375" cy="73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4637" y="1185862"/>
            <a:ext cx="9915525" cy="73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262" y="1195387"/>
            <a:ext cx="9820275" cy="73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687" y="1185862"/>
            <a:ext cx="9877425" cy="73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262" y="1204912"/>
            <a:ext cx="9820275" cy="73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957784" y="628328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800"/>
              <a:buFont typeface="Calibri"/>
              <a:buNone/>
            </a:pPr>
            <a:r>
              <a:rPr lang="en-US"/>
              <a:t>CSS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1029792" y="2644552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None/>
            </a:pPr>
            <a:r>
              <a:rPr lang="en-US" sz="5400"/>
              <a:t>3 вида селекторов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284"/>
              </a:spcBef>
              <a:spcAft>
                <a:spcPts val="0"/>
              </a:spcAft>
              <a:buClr>
                <a:srgbClr val="3F3F3F"/>
              </a:buClr>
              <a:buSzPts val="5400"/>
              <a:buNone/>
            </a:pPr>
            <a:r>
              <a:t/>
            </a:r>
            <a:endParaRPr sz="5400"/>
          </a:p>
          <a:p>
            <a:pPr indent="-742950" lvl="0" marL="742950" rtl="0" algn="ctr">
              <a:lnSpc>
                <a:spcPct val="90000"/>
              </a:lnSpc>
              <a:spcBef>
                <a:spcPts val="284"/>
              </a:spcBef>
              <a:spcAft>
                <a:spcPts val="0"/>
              </a:spcAft>
              <a:buSzPts val="5400"/>
              <a:buAutoNum type="arabicParenR"/>
            </a:pPr>
            <a:r>
              <a:rPr lang="en-US" sz="5400"/>
              <a:t>По тегу (p{ })</a:t>
            </a:r>
            <a:endParaRPr sz="5400"/>
          </a:p>
          <a:p>
            <a:pPr indent="-742950" lvl="0" marL="742950" rtl="0" algn="ctr">
              <a:lnSpc>
                <a:spcPct val="90000"/>
              </a:lnSpc>
              <a:spcBef>
                <a:spcPts val="284"/>
              </a:spcBef>
              <a:spcAft>
                <a:spcPts val="0"/>
              </a:spcAft>
              <a:buSzPts val="5400"/>
              <a:buAutoNum type="arabicParenR"/>
            </a:pPr>
            <a:r>
              <a:rPr lang="en-US" sz="5400"/>
              <a:t>По классу (.имя класса { })</a:t>
            </a:r>
            <a:endParaRPr/>
          </a:p>
          <a:p>
            <a:pPr indent="-742950" lvl="0" marL="742950" rtl="0" algn="ctr">
              <a:lnSpc>
                <a:spcPct val="90000"/>
              </a:lnSpc>
              <a:spcBef>
                <a:spcPts val="284"/>
              </a:spcBef>
              <a:spcAft>
                <a:spcPts val="0"/>
              </a:spcAft>
              <a:buSzPts val="5400"/>
              <a:buAutoNum type="arabicParenR"/>
            </a:pPr>
            <a:r>
              <a:rPr lang="en-US" sz="5400"/>
              <a:t>по id (#идентификатор { })</a:t>
            </a:r>
            <a:endParaRPr sz="5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952500" y="254000"/>
            <a:ext cx="11099800" cy="1055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160"/>
              <a:buFont typeface="Calibri"/>
              <a:buNone/>
            </a:pPr>
            <a:r>
              <a:rPr b="0" i="0" lang="en-US" sz="616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Выравнивание</a:t>
            </a:r>
            <a:r>
              <a:rPr lang="en-US" sz="6160"/>
              <a:t> текста.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952500" y="1324768"/>
            <a:ext cx="11099800" cy="7552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Если Вы помните, из курса HTML, для того что бы выровнять текст, например по центру экрана, мы применяли к тегу содержащему в себе текст атрибут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align</a:t>
            </a:r>
            <a:r>
              <a:rPr lang="en-US"/>
              <a:t>(выравнивание) и одно из его возможных значений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lang="en-US"/>
              <a:t>(по центру)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1800"/>
              <a:buNone/>
            </a:pPr>
            <a:r>
              <a:rPr lang="en-US"/>
              <a:t>Запись имела такой вид: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1800"/>
              <a:buNone/>
            </a:pPr>
            <a:r>
              <a:rPr lang="en-US"/>
              <a:t>&lt;p align="center"&gt;текст по центру&lt;/p&gt;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1800"/>
              <a:buNone/>
            </a:pPr>
            <a:r>
              <a:rPr lang="en-US"/>
              <a:t>В CSS данную задачу берет на себя свойство</a:t>
            </a:r>
            <a:r>
              <a:rPr lang="en-US">
                <a:solidFill>
                  <a:srgbClr val="C98872"/>
                </a:solidFill>
              </a:rPr>
              <a:t> </a:t>
            </a:r>
            <a:r>
              <a:rPr b="1" lang="en-US">
                <a:solidFill>
                  <a:srgbClr val="C98872"/>
                </a:solidFill>
                <a:latin typeface="Arial"/>
                <a:ea typeface="Arial"/>
                <a:cs typeface="Arial"/>
                <a:sym typeface="Arial"/>
              </a:rPr>
              <a:t>text-align</a:t>
            </a:r>
            <a:r>
              <a:rPr lang="en-US"/>
              <a:t>, которое выравнивает текстовое содержание относительно элемента родителя (например, блока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/>
              <a:t>) или же окна браузера.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C98872"/>
                </a:solidFill>
                <a:latin typeface="Arial"/>
                <a:ea typeface="Arial"/>
                <a:cs typeface="Arial"/>
                <a:sym typeface="Arial"/>
              </a:rPr>
              <a:t>text-align</a:t>
            </a:r>
            <a:r>
              <a:rPr lang="en-US"/>
              <a:t> (так же как и htmlловский атрибут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align</a:t>
            </a:r>
            <a:r>
              <a:rPr lang="en-US"/>
              <a:t>) имеет следующие значения:</a:t>
            </a:r>
            <a:endParaRPr/>
          </a:p>
          <a:p>
            <a:pPr indent="-284195" lvl="0" marL="354045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1800"/>
              <a:buFont typeface="Arial"/>
              <a:buChar char=" 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lang="en-US"/>
              <a:t> - Выровнять текст по левому краю элемента (по умолчанию).</a:t>
            </a:r>
            <a:endParaRPr/>
          </a:p>
          <a:p>
            <a:pPr indent="-284195" lvl="0" marL="354045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1800"/>
              <a:buFont typeface="Arial"/>
              <a:buChar char=" 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lang="en-US"/>
              <a:t> - Выровнять текст по правому краю.</a:t>
            </a:r>
            <a:endParaRPr/>
          </a:p>
          <a:p>
            <a:pPr indent="-284195" lvl="0" marL="354045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1800"/>
              <a:buFont typeface="Arial"/>
              <a:buChar char=" 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lang="en-US"/>
              <a:t> - Выровнять текст по центру.</a:t>
            </a:r>
            <a:endParaRPr/>
          </a:p>
          <a:p>
            <a:pPr indent="-284195" lvl="0" marL="354045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1800"/>
              <a:buFont typeface="Arial"/>
              <a:buChar char=" 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justify</a:t>
            </a:r>
            <a:r>
              <a:rPr lang="en-US"/>
              <a:t> - Выровнять текст по обоим краям.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1800"/>
              <a:buNone/>
            </a:pPr>
            <a:r>
              <a:rPr lang="en-US"/>
              <a:t>Теперь для того чтобы выровнять текст того же параграфа по центру следует писать так: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1800"/>
              <a:buNone/>
            </a:pPr>
            <a:r>
              <a:rPr lang="en-US"/>
              <a:t>&lt;p style="text-align: center"&gt;текст по центру &lt;/p&gt;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1800"/>
              <a:buNone/>
            </a:pPr>
            <a:r>
              <a:rPr lang="en-US"/>
              <a:t>- это в этом случае если мы, с помощью атрибута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lang="en-US"/>
              <a:t>, внедряем CSS непосредственно в HTML тег.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952500" y="254000"/>
            <a:ext cx="11099800" cy="9722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760"/>
              <a:buFont typeface="Calibri"/>
              <a:buNone/>
            </a:pPr>
            <a:r>
              <a:rPr lang="en-US" sz="5760"/>
              <a:t>Оформление текста.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952500" y="1472158"/>
            <a:ext cx="11099800" cy="7405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Свойство </a:t>
            </a:r>
            <a:r>
              <a:rPr lang="en-US">
                <a:solidFill>
                  <a:srgbClr val="C98872"/>
                </a:solidFill>
              </a:rPr>
              <a:t>text-decoration</a:t>
            </a:r>
            <a:r>
              <a:rPr lang="en-US"/>
              <a:t> позволяет декорировать текст, присвоив ему одно или несколько значений из ниже представленных вариантов оформления текста.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284"/>
              </a:spcBef>
              <a:spcAft>
                <a:spcPts val="0"/>
              </a:spcAft>
              <a:buSzPts val="3000"/>
              <a:buNone/>
            </a:pPr>
            <a:r>
              <a:rPr lang="en-US"/>
              <a:t>Возможные значения:</a:t>
            </a:r>
            <a:endParaRPr/>
          </a:p>
          <a:p>
            <a:pPr indent="-750275" lvl="0" marL="884388" rtl="0" algn="l">
              <a:lnSpc>
                <a:spcPct val="90000"/>
              </a:lnSpc>
              <a:spcBef>
                <a:spcPts val="4284"/>
              </a:spcBef>
              <a:spcAft>
                <a:spcPts val="0"/>
              </a:spcAft>
              <a:buSzPts val="3000"/>
              <a:buFont typeface="Arial"/>
              <a:buChar char=" "/>
            </a:pPr>
            <a:r>
              <a:rPr lang="en-US"/>
              <a:t>blink - Текст будет мигать.</a:t>
            </a:r>
            <a:endParaRPr/>
          </a:p>
          <a:p>
            <a:pPr indent="-750275" lvl="0" marL="884388" rtl="0" algn="l">
              <a:lnSpc>
                <a:spcPct val="90000"/>
              </a:lnSpc>
              <a:spcBef>
                <a:spcPts val="4284"/>
              </a:spcBef>
              <a:spcAft>
                <a:spcPts val="0"/>
              </a:spcAft>
              <a:buSzPts val="3000"/>
              <a:buFont typeface="Arial"/>
              <a:buChar char=" "/>
            </a:pPr>
            <a:r>
              <a:rPr lang="en-US"/>
              <a:t>line-through - Делает текст перечеркнутым.</a:t>
            </a:r>
            <a:endParaRPr/>
          </a:p>
          <a:p>
            <a:pPr indent="-750275" lvl="0" marL="884388" rtl="0" algn="l">
              <a:lnSpc>
                <a:spcPct val="90000"/>
              </a:lnSpc>
              <a:spcBef>
                <a:spcPts val="4284"/>
              </a:spcBef>
              <a:spcAft>
                <a:spcPts val="0"/>
              </a:spcAft>
              <a:buSzPts val="3000"/>
              <a:buFont typeface="Arial"/>
              <a:buChar char=" "/>
            </a:pPr>
            <a:r>
              <a:rPr lang="en-US"/>
              <a:t>overline - Надчёркивание текста.</a:t>
            </a:r>
            <a:endParaRPr/>
          </a:p>
          <a:p>
            <a:pPr indent="-750275" lvl="0" marL="884388" rtl="0" algn="l">
              <a:lnSpc>
                <a:spcPct val="90000"/>
              </a:lnSpc>
              <a:spcBef>
                <a:spcPts val="4284"/>
              </a:spcBef>
              <a:spcAft>
                <a:spcPts val="0"/>
              </a:spcAft>
              <a:buSzPts val="3000"/>
              <a:buFont typeface="Arial"/>
              <a:buChar char=" "/>
            </a:pPr>
            <a:r>
              <a:rPr lang="en-US"/>
              <a:t>underline - Подчеркивание текста.</a:t>
            </a:r>
            <a:endParaRPr/>
          </a:p>
          <a:p>
            <a:pPr indent="-750275" lvl="0" marL="884388" rtl="0" algn="l">
              <a:lnSpc>
                <a:spcPct val="90000"/>
              </a:lnSpc>
              <a:spcBef>
                <a:spcPts val="4284"/>
              </a:spcBef>
              <a:spcAft>
                <a:spcPts val="0"/>
              </a:spcAft>
              <a:buSzPts val="3000"/>
              <a:buFont typeface="Arial"/>
              <a:buChar char=" "/>
            </a:pPr>
            <a:r>
              <a:rPr lang="en-US"/>
              <a:t>none - Текст без оформления.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679"/>
              <a:buFont typeface="Calibri"/>
              <a:buNone/>
            </a:pPr>
            <a:r>
              <a:rPr lang="en-US" sz="7679"/>
              <a:t>Отступ первой строки.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952500" y="1857499"/>
            <a:ext cx="11099800" cy="6038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44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184"/>
              </a:spcBef>
              <a:spcAft>
                <a:spcPts val="0"/>
              </a:spcAft>
              <a:buSzPts val="2900"/>
              <a:buNone/>
            </a:pPr>
            <a:r>
              <a:rPr lang="en-US"/>
              <a:t>Свойство </a:t>
            </a:r>
            <a:r>
              <a:rPr lang="en-US">
                <a:solidFill>
                  <a:srgbClr val="C98872"/>
                </a:solidFill>
              </a:rPr>
              <a:t>text-indent</a:t>
            </a:r>
            <a:r>
              <a:rPr lang="en-US"/>
              <a:t> - задаёт отступ первой строки в текстовом блоке с левой стороны, проще говоря делает "красную строку".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184"/>
              </a:spcBef>
              <a:spcAft>
                <a:spcPts val="0"/>
              </a:spcAft>
              <a:buSzPts val="2900"/>
              <a:buNone/>
            </a:pPr>
            <a:r>
              <a:rPr lang="en-US"/>
              <a:t>Расстояние от левого края окна браузера или же элемента родителя (блока в который помещен блок с текстом) может быть заданно в процентах от ширины окна браузера или же единицах измерения принятых в CSS.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184"/>
              </a:spcBef>
              <a:spcAft>
                <a:spcPts val="0"/>
              </a:spcAft>
              <a:buSzPts val="2900"/>
              <a:buNone/>
            </a:pPr>
            <a:r>
              <a:rPr lang="en-US"/>
              <a:t>Расстояние отступа от левого края задаётся в пикселях (px):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440"/>
              <a:buFont typeface="Calibri"/>
              <a:buNone/>
            </a:pPr>
            <a:r>
              <a:rPr lang="en-US" sz="7440"/>
              <a:t>Трансформация текста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1170431" y="2625044"/>
            <a:ext cx="10728961" cy="572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2560"/>
              <a:t>Свойство </a:t>
            </a:r>
            <a:r>
              <a:rPr lang="en-US">
                <a:solidFill>
                  <a:srgbClr val="C98872"/>
                </a:solidFill>
              </a:rPr>
              <a:t>text-transform</a:t>
            </a:r>
            <a:r>
              <a:rPr lang="en-US" sz="2560"/>
              <a:t> трансформирует символы в указанном текстовом блоке, делая их заглавными или прописными по одному из правил в зависимости от присужденного значения данному свойству.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584"/>
              </a:spcBef>
              <a:spcAft>
                <a:spcPts val="0"/>
              </a:spcAft>
              <a:buSzPts val="2560"/>
              <a:buNone/>
            </a:pPr>
            <a:r>
              <a:rPr lang="en-US" sz="2560"/>
              <a:t>Значения:</a:t>
            </a:r>
            <a:endParaRPr/>
          </a:p>
          <a:p>
            <a:pPr indent="-625230" lvl="0" marL="736990" rtl="0" algn="l">
              <a:lnSpc>
                <a:spcPct val="90000"/>
              </a:lnSpc>
              <a:spcBef>
                <a:spcPts val="3584"/>
              </a:spcBef>
              <a:spcAft>
                <a:spcPts val="0"/>
              </a:spcAft>
              <a:buSzPts val="2560"/>
              <a:buFont typeface="Arial"/>
              <a:buChar char=" "/>
            </a:pPr>
            <a:r>
              <a:rPr lang="en-US" sz="2560"/>
              <a:t>none - Текст отображается без каких-либо изменений.(по умолчанию)</a:t>
            </a:r>
            <a:endParaRPr/>
          </a:p>
          <a:p>
            <a:pPr indent="-625230" lvl="0" marL="736990" rtl="0" algn="l">
              <a:lnSpc>
                <a:spcPct val="90000"/>
              </a:lnSpc>
              <a:spcBef>
                <a:spcPts val="3584"/>
              </a:spcBef>
              <a:spcAft>
                <a:spcPts val="0"/>
              </a:spcAft>
              <a:buSzPts val="2560"/>
              <a:buFont typeface="Arial"/>
              <a:buChar char=" "/>
            </a:pPr>
            <a:r>
              <a:rPr lang="en-US" sz="2560"/>
              <a:t>capitalize - Каждое слово в тексте отображается с заглавного символа.</a:t>
            </a:r>
            <a:endParaRPr/>
          </a:p>
          <a:p>
            <a:pPr indent="-625230" lvl="0" marL="736990" rtl="0" algn="l">
              <a:lnSpc>
                <a:spcPct val="90000"/>
              </a:lnSpc>
              <a:spcBef>
                <a:spcPts val="3584"/>
              </a:spcBef>
              <a:spcAft>
                <a:spcPts val="0"/>
              </a:spcAft>
              <a:buSzPts val="2560"/>
              <a:buFont typeface="Arial"/>
              <a:buChar char=" "/>
            </a:pPr>
            <a:r>
              <a:rPr lang="en-US" sz="2560"/>
              <a:t>lowercase - Все символы преобразуются в нижний регистр.</a:t>
            </a:r>
            <a:endParaRPr/>
          </a:p>
          <a:p>
            <a:pPr indent="-625230" lvl="0" marL="736990" rtl="0" algn="l">
              <a:lnSpc>
                <a:spcPct val="90000"/>
              </a:lnSpc>
              <a:spcBef>
                <a:spcPts val="3584"/>
              </a:spcBef>
              <a:spcAft>
                <a:spcPts val="0"/>
              </a:spcAft>
              <a:buSzPts val="2560"/>
              <a:buFont typeface="Arial"/>
              <a:buChar char=" "/>
            </a:pPr>
            <a:r>
              <a:rPr lang="en-US" sz="2560"/>
              <a:t>uppercase - Все символы преобразуются в верхний регистр.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32030" y="17701"/>
            <a:ext cx="13004800" cy="14929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51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Структура стандарту CSS3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51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https://upload.wikimedia.org/wikipedia/commons/f/fd/CSS3_taxonomy_and_status-v2.png"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4172" y="800597"/>
            <a:ext cx="8210822" cy="8210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30" y="8995971"/>
            <a:ext cx="12819876" cy="7576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hub4tech.com/sites/default/files/InterviewQA/CSS3.png?1444984729" id="118" name="Google Shape;11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519990"/>
            <a:ext cx="4064000" cy="4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957784" y="0"/>
            <a:ext cx="11099800" cy="1410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Вертикальное выравнивание</a:t>
            </a:r>
            <a:endParaRPr b="0" i="0" sz="4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957784" y="1492424"/>
            <a:ext cx="11099800" cy="7149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Вертикальное выравнивание текста в строке устанавливает свойство </a:t>
            </a:r>
            <a:r>
              <a:rPr lang="en-US" sz="2400">
                <a:solidFill>
                  <a:srgbClr val="C98872"/>
                </a:solidFill>
              </a:rPr>
              <a:t>vertical-align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Возможные значения свойства</a:t>
            </a:r>
            <a:r>
              <a:rPr lang="en-US" sz="2400">
                <a:solidFill>
                  <a:srgbClr val="C98872"/>
                </a:solidFill>
              </a:rPr>
              <a:t> vertical-align:</a:t>
            </a:r>
            <a:endParaRPr/>
          </a:p>
          <a:p>
            <a:pPr indent="-398584" lvl="0" marL="469831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2400"/>
              <a:buFont typeface="Arial"/>
              <a:buChar char=" "/>
            </a:pPr>
            <a:r>
              <a:rPr lang="en-US" sz="2400"/>
              <a:t>baseline - Выравнивает базовую линию элемента по базовой линии родителя.</a:t>
            </a:r>
            <a:endParaRPr/>
          </a:p>
          <a:p>
            <a:pPr indent="-398584" lvl="0" marL="469831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2400"/>
              <a:buFont typeface="Arial"/>
              <a:buChar char=" "/>
            </a:pPr>
            <a:r>
              <a:rPr lang="en-US" sz="2400"/>
              <a:t>bottom - Выравнивает элемент по нижней части строки.</a:t>
            </a:r>
            <a:endParaRPr/>
          </a:p>
          <a:p>
            <a:pPr indent="-398584" lvl="0" marL="469831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2400"/>
              <a:buFont typeface="Arial"/>
              <a:buChar char=" "/>
            </a:pPr>
            <a:r>
              <a:rPr lang="en-US" sz="2400"/>
              <a:t>middle - Выравнивает средину элемента по базовой линии родителя и прибавляет половину высоты родительского элемента.</a:t>
            </a:r>
            <a:endParaRPr/>
          </a:p>
          <a:p>
            <a:pPr indent="-398584" lvl="0" marL="469831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2400"/>
              <a:buFont typeface="Arial"/>
              <a:buChar char=" "/>
            </a:pPr>
            <a:r>
              <a:rPr lang="en-US" sz="2400"/>
              <a:t>sub - Нижний индекс (размер шрифта не меняется).</a:t>
            </a:r>
            <a:endParaRPr/>
          </a:p>
          <a:p>
            <a:pPr indent="-398584" lvl="0" marL="469831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2400"/>
              <a:buFont typeface="Arial"/>
              <a:buChar char=" "/>
            </a:pPr>
            <a:r>
              <a:rPr lang="en-US" sz="2400"/>
              <a:t>super - Верхний индекс (размер шрифта не меняется).</a:t>
            </a:r>
            <a:endParaRPr/>
          </a:p>
          <a:p>
            <a:pPr indent="-398584" lvl="0" marL="469831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2400"/>
              <a:buFont typeface="Arial"/>
              <a:buChar char=" "/>
            </a:pPr>
            <a:r>
              <a:rPr lang="en-US" sz="2400"/>
              <a:t>text-bottom - Нижняя граница элемента выравнивается по нижнему краю строки.</a:t>
            </a:r>
            <a:endParaRPr/>
          </a:p>
          <a:p>
            <a:pPr indent="-398584" lvl="0" marL="469831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2400"/>
              <a:buFont typeface="Arial"/>
              <a:buChar char=" "/>
            </a:pPr>
            <a:r>
              <a:rPr lang="en-US" sz="2400"/>
              <a:t>text-top - Верхняя граница элемента выравнивается по верхнему краю строки.</a:t>
            </a:r>
            <a:endParaRPr/>
          </a:p>
          <a:p>
            <a:pPr indent="-398584" lvl="0" marL="469831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2400"/>
              <a:buFont typeface="Arial"/>
              <a:buChar char=" "/>
            </a:pPr>
            <a:r>
              <a:rPr lang="en-US" sz="2400"/>
              <a:t>top - Выравнивает элемент по верхней части строки.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952500" y="253999"/>
            <a:ext cx="11099800" cy="140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240"/>
              <a:buFont typeface="Calibri"/>
              <a:buNone/>
            </a:pPr>
            <a:r>
              <a:rPr lang="en-US" sz="6240"/>
              <a:t>Пробелы и перенос строки.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952500" y="1733550"/>
            <a:ext cx="11099800" cy="713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Набранный текст, в каком либо текстовом редакторе браузерами по умолчанию выводится на экран в виде сплошного текста, где переносы строк расставляются автоматически, а так же убираются лишние (более одного) пробелы между символами.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84"/>
              </a:spcBef>
              <a:spcAft>
                <a:spcPts val="0"/>
              </a:spcAft>
              <a:buSzPts val="2400"/>
              <a:buNone/>
            </a:pPr>
            <a:r>
              <a:rPr lang="en-US"/>
              <a:t>Свойство </a:t>
            </a:r>
            <a:r>
              <a:rPr lang="en-US">
                <a:solidFill>
                  <a:srgbClr val="C98872"/>
                </a:solidFill>
              </a:rPr>
              <a:t>white-space</a:t>
            </a:r>
            <a:r>
              <a:rPr lang="en-US"/>
              <a:t> имитирует работу тега &lt;pre&gt;, определяя показывать или нет пробелы между символов, если таковых больше чем один, а так же разрешает или запрещает перенос строки.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84"/>
              </a:spcBef>
              <a:spcAft>
                <a:spcPts val="0"/>
              </a:spcAft>
              <a:buSzPts val="2400"/>
              <a:buNone/>
            </a:pPr>
            <a:r>
              <a:rPr lang="en-US"/>
              <a:t>Может иметь следующие значения:</a:t>
            </a:r>
            <a:endParaRPr/>
          </a:p>
          <a:p>
            <a:pPr indent="-609599" lvl="0" marL="718565" rtl="0" algn="l">
              <a:lnSpc>
                <a:spcPct val="90000"/>
              </a:lnSpc>
              <a:spcBef>
                <a:spcPts val="3484"/>
              </a:spcBef>
              <a:spcAft>
                <a:spcPts val="0"/>
              </a:spcAft>
              <a:buSzPts val="2400"/>
              <a:buFont typeface="Arial"/>
              <a:buChar char=" "/>
            </a:pPr>
            <a:r>
              <a:rPr lang="en-US"/>
              <a:t>normal - текст выводится как обычно (лишние пробелы убираются), переносы строк определяются автоматически. (по умолчанию)</a:t>
            </a:r>
            <a:endParaRPr/>
          </a:p>
          <a:p>
            <a:pPr indent="-609599" lvl="0" marL="718565" rtl="0" algn="l">
              <a:lnSpc>
                <a:spcPct val="90000"/>
              </a:lnSpc>
              <a:spcBef>
                <a:spcPts val="3484"/>
              </a:spcBef>
              <a:spcAft>
                <a:spcPts val="0"/>
              </a:spcAft>
              <a:buSzPts val="2400"/>
              <a:buFont typeface="Arial"/>
              <a:buChar char=" "/>
            </a:pPr>
            <a:r>
              <a:rPr lang="en-US"/>
              <a:t>nowrap - запрещает автоматический перенос строки.</a:t>
            </a:r>
            <a:endParaRPr/>
          </a:p>
          <a:p>
            <a:pPr indent="-609599" lvl="0" marL="718565" rtl="0" algn="l">
              <a:lnSpc>
                <a:spcPct val="90000"/>
              </a:lnSpc>
              <a:spcBef>
                <a:spcPts val="3484"/>
              </a:spcBef>
              <a:spcAft>
                <a:spcPts val="0"/>
              </a:spcAft>
              <a:buSzPts val="2400"/>
              <a:buFont typeface="Arial"/>
              <a:buChar char=" "/>
            </a:pPr>
            <a:r>
              <a:rPr lang="en-US"/>
              <a:t>pre - показывает текст в том виде в котором он был набран. пробелы и переносы строки не удаляются.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952500" y="254000"/>
            <a:ext cx="11099800" cy="1461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160"/>
              <a:buFont typeface="Calibri"/>
              <a:buNone/>
            </a:pPr>
            <a:r>
              <a:rPr lang="en-US" sz="6160"/>
              <a:t>Расстояние между словами.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952500" y="1917700"/>
            <a:ext cx="11099800" cy="6895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44"/>
              <a:buNone/>
            </a:pP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Свойство </a:t>
            </a:r>
            <a:r>
              <a:rPr lang="en-US">
                <a:solidFill>
                  <a:srgbClr val="C98872"/>
                </a:solidFill>
              </a:rPr>
              <a:t>word-spacing</a:t>
            </a: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задаёт расстояние между словами (группами символов не разделенными пробелом) в строке.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SzPts val="2844"/>
              <a:buNone/>
            </a:pP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Значения:</a:t>
            </a:r>
            <a:endParaRPr/>
          </a:p>
          <a:p>
            <a:pPr indent="-781537" lvl="0" marL="921237" rtl="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SzPts val="2844"/>
              <a:buFont typeface="Arial"/>
              <a:buChar char=" "/>
            </a:pP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normal - Нормальное расстояние. (по умолчанию)</a:t>
            </a:r>
            <a:endParaRPr/>
          </a:p>
          <a:p>
            <a:pPr indent="-781537" lvl="0" marL="921237" rtl="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SzPts val="2844"/>
              <a:buFont typeface="Arial"/>
              <a:buChar char=" "/>
            </a:pP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px - Расстояние задаётся в пикселях или любых других единицах измерения принятых в CSS.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952500" y="253999"/>
            <a:ext cx="11099800" cy="1593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920"/>
              <a:buFont typeface="Calibri"/>
              <a:buNone/>
            </a:pPr>
            <a:r>
              <a:rPr lang="en-US" sz="5920"/>
              <a:t>Межсимвольное расстояние.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952500" y="21463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А вот свойство </a:t>
            </a:r>
            <a:r>
              <a:rPr lang="en-US">
                <a:solidFill>
                  <a:srgbClr val="C98872"/>
                </a:solidFill>
              </a:rPr>
              <a:t>letter-spacing </a:t>
            </a:r>
            <a:r>
              <a:rPr lang="en-US"/>
              <a:t>определяет расстояние между символами в тексте и так же как и может word-spacing быть задано следующими значениями:</a:t>
            </a:r>
            <a:endParaRPr/>
          </a:p>
          <a:p>
            <a:pPr indent="-781537" lvl="0" marL="921237" rtl="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SzPts val="2800"/>
              <a:buFont typeface="Arial"/>
              <a:buChar char=" "/>
            </a:pPr>
            <a:r>
              <a:rPr lang="en-US"/>
              <a:t>normal - Нормальное расстояние. (по умолчанию)</a:t>
            </a:r>
            <a:endParaRPr/>
          </a:p>
          <a:p>
            <a:pPr indent="-781537" lvl="0" marL="921237" rtl="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SzPts val="2800"/>
              <a:buFont typeface="Arial"/>
              <a:buChar char=" "/>
            </a:pPr>
            <a:r>
              <a:rPr lang="en-US"/>
              <a:t>px - Расстояние задаётся в пикселях или любых других единицах измерения принятых в CSS.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826"/>
              <a:buFont typeface="Calibri"/>
              <a:buNone/>
            </a:pPr>
            <a:r>
              <a:rPr lang="en-US" sz="6826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Интерлиньяж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1170431" y="2625044"/>
            <a:ext cx="10728961" cy="572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64"/>
              <a:buNone/>
            </a:pPr>
            <a:r>
              <a:rPr lang="en-US" sz="2464"/>
              <a:t>Интерлиньяж - это расстояние между строками текста.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84"/>
              </a:spcBef>
              <a:spcAft>
                <a:spcPts val="0"/>
              </a:spcAft>
              <a:buSzPts val="2464"/>
              <a:buNone/>
            </a:pPr>
            <a:r>
              <a:rPr lang="en-US" sz="2464"/>
              <a:t>Расстояние между строками текста можно задать используя свойство </a:t>
            </a:r>
            <a:r>
              <a:rPr lang="en-US">
                <a:solidFill>
                  <a:srgbClr val="C98872"/>
                </a:solidFill>
              </a:rPr>
              <a:t>line-height</a:t>
            </a:r>
            <a:r>
              <a:rPr lang="en-US" sz="2464"/>
              <a:t>, сделать это можно следующими способами:</a:t>
            </a:r>
            <a:endParaRPr/>
          </a:p>
          <a:p>
            <a:pPr indent="-601784" lvl="0" marL="709353" rtl="0" algn="l">
              <a:lnSpc>
                <a:spcPct val="90000"/>
              </a:lnSpc>
              <a:spcBef>
                <a:spcPts val="3484"/>
              </a:spcBef>
              <a:spcAft>
                <a:spcPts val="0"/>
              </a:spcAft>
              <a:buSzPts val="2464"/>
              <a:buFont typeface="Arial"/>
              <a:buChar char=" "/>
            </a:pPr>
            <a:r>
              <a:rPr lang="en-US" sz="2464"/>
              <a:t>normal - Норма (по умолчанию).</a:t>
            </a:r>
            <a:endParaRPr/>
          </a:p>
          <a:p>
            <a:pPr indent="-601784" lvl="0" marL="709353" rtl="0" algn="l">
              <a:lnSpc>
                <a:spcPct val="90000"/>
              </a:lnSpc>
              <a:spcBef>
                <a:spcPts val="3484"/>
              </a:spcBef>
              <a:spcAft>
                <a:spcPts val="0"/>
              </a:spcAft>
              <a:buSzPts val="2464"/>
              <a:buFont typeface="Arial"/>
              <a:buChar char=" "/>
            </a:pPr>
            <a:r>
              <a:rPr lang="en-US" sz="2464"/>
              <a:t>% - Проценты. за сто процентов берется высота шрифта</a:t>
            </a:r>
            <a:endParaRPr/>
          </a:p>
          <a:p>
            <a:pPr indent="-601784" lvl="0" marL="709353" rtl="0" algn="l">
              <a:lnSpc>
                <a:spcPct val="90000"/>
              </a:lnSpc>
              <a:spcBef>
                <a:spcPts val="3484"/>
              </a:spcBef>
              <a:spcAft>
                <a:spcPts val="0"/>
              </a:spcAft>
              <a:buSzPts val="2464"/>
              <a:buFont typeface="Arial"/>
              <a:buChar char=" "/>
            </a:pPr>
            <a:r>
              <a:rPr lang="en-US" sz="2464"/>
              <a:t>0.5 - Множитель. Может быть использовано любое число больше ноля. Так, например множитель 0.5 будет равняться половинному межстрочному расстоянию, а 2 - двойному.</a:t>
            </a:r>
            <a:endParaRPr/>
          </a:p>
          <a:p>
            <a:pPr indent="-601784" lvl="0" marL="709353" rtl="0" algn="l">
              <a:lnSpc>
                <a:spcPct val="90000"/>
              </a:lnSpc>
              <a:spcBef>
                <a:spcPts val="3484"/>
              </a:spcBef>
              <a:spcAft>
                <a:spcPts val="0"/>
              </a:spcAft>
              <a:buSzPts val="2464"/>
              <a:buFont typeface="Arial"/>
              <a:buChar char=" "/>
            </a:pPr>
            <a:r>
              <a:rPr lang="en-US" sz="2464"/>
              <a:t>px - Пиксели и любые другие единицы измерения, принятые в CSS.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826"/>
              <a:buFont typeface="Calibri"/>
              <a:buNone/>
            </a:pPr>
            <a:r>
              <a:rPr lang="en-US" sz="6826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Стиль шрифта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1170431" y="2625044"/>
            <a:ext cx="10728961" cy="572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44"/>
              <a:buNone/>
            </a:pP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Свойство </a:t>
            </a:r>
            <a:r>
              <a:rPr lang="en-US">
                <a:solidFill>
                  <a:srgbClr val="C98872"/>
                </a:solidFill>
              </a:rPr>
              <a:t>font-style</a:t>
            </a: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в зависимости от выбранного значения, определяет стиль шрифта.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SzPts val="2844"/>
              <a:buNone/>
            </a:pP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Шрифт может иметь следующие стили:</a:t>
            </a:r>
            <a:endParaRPr/>
          </a:p>
          <a:p>
            <a:pPr indent="-781537" lvl="0" marL="921237" rtl="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SzPts val="2844"/>
              <a:buFont typeface="Arial"/>
              <a:buChar char=" "/>
            </a:pP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normal - обычный (по умолчанию)</a:t>
            </a:r>
            <a:endParaRPr/>
          </a:p>
          <a:p>
            <a:pPr indent="-781537" lvl="0" marL="921237" rtl="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SzPts val="2844"/>
              <a:buFont typeface="Arial"/>
              <a:buChar char=" "/>
            </a:pP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italic - курсив</a:t>
            </a:r>
            <a:endParaRPr/>
          </a:p>
          <a:p>
            <a:pPr indent="-781537" lvl="0" marL="921237" rtl="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SzPts val="2844"/>
              <a:buFont typeface="Arial"/>
              <a:buChar char=" "/>
            </a:pP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oblique - наклонный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826"/>
              <a:buFont typeface="Calibri"/>
              <a:buNone/>
            </a:pPr>
            <a:r>
              <a:rPr lang="en-US" sz="6826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Начертание шрифта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952500" y="2095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44"/>
              <a:buNone/>
            </a:pP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Весьма интересное свойство шрифта </a:t>
            </a:r>
            <a:r>
              <a:rPr lang="en-US">
                <a:solidFill>
                  <a:srgbClr val="C98872"/>
                </a:solidFill>
              </a:rPr>
              <a:t>font-variant </a:t>
            </a: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позволяет делать строчные буквы заглавными и уменьшенными.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SzPts val="2844"/>
              <a:buNone/>
            </a:pP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Значения:</a:t>
            </a:r>
            <a:endParaRPr/>
          </a:p>
          <a:p>
            <a:pPr indent="-781537" lvl="0" marL="921237" rtl="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SzPts val="2844"/>
              <a:buFont typeface="Arial"/>
              <a:buChar char=" "/>
            </a:pP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normal - нормальный (по умолчанию)</a:t>
            </a:r>
            <a:endParaRPr/>
          </a:p>
          <a:p>
            <a:pPr indent="-781537" lvl="0" marL="921237" rtl="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SzPts val="2844"/>
              <a:buFont typeface="Arial"/>
              <a:buChar char=" "/>
            </a:pP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small-caps - все буквы заглавные и уменьшенные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952500" y="-127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826"/>
              <a:buFont typeface="Calibri"/>
              <a:buNone/>
            </a:pPr>
            <a:r>
              <a:rPr lang="en-US" sz="6826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Размер шрифта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952500" y="1879351"/>
            <a:ext cx="11099800" cy="6997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64"/>
              <a:buNone/>
            </a:pPr>
            <a:r>
              <a:rPr lang="en-US" sz="1664"/>
              <a:t>Свойство CSS </a:t>
            </a:r>
            <a:r>
              <a:rPr lang="en-US">
                <a:solidFill>
                  <a:srgbClr val="C98872"/>
                </a:solidFill>
              </a:rPr>
              <a:t>font-size</a:t>
            </a:r>
            <a:r>
              <a:rPr lang="en-US" sz="1664"/>
              <a:t> - определяет размер шрифта.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1664"/>
              <a:buNone/>
            </a:pPr>
            <a:r>
              <a:rPr lang="en-US" sz="1664"/>
              <a:t>Размер шрифта может быть задан в процентах или пикселях и любых других допустимых единицах измерения CSS, а так же абсолютным или относительным значением.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1664"/>
              <a:buNone/>
            </a:pPr>
            <a:r>
              <a:rPr lang="en-US" sz="1664"/>
              <a:t>значения абсолютного размера шрифта:</a:t>
            </a:r>
            <a:endParaRPr/>
          </a:p>
          <a:p>
            <a:pPr indent="-406399" lvl="0" marL="479043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1664"/>
              <a:buFont typeface="Arial"/>
              <a:buChar char=" "/>
            </a:pPr>
            <a:r>
              <a:rPr lang="en-US" sz="1664"/>
              <a:t>xx-small - очень очень маленький</a:t>
            </a:r>
            <a:endParaRPr/>
          </a:p>
          <a:p>
            <a:pPr indent="-406399" lvl="0" marL="479043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1664"/>
              <a:buFont typeface="Arial"/>
              <a:buChar char=" "/>
            </a:pPr>
            <a:r>
              <a:rPr lang="en-US" sz="1664"/>
              <a:t>x-small - очень маленький</a:t>
            </a:r>
            <a:endParaRPr/>
          </a:p>
          <a:p>
            <a:pPr indent="-406399" lvl="0" marL="479043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1664"/>
              <a:buFont typeface="Arial"/>
              <a:buChar char=" "/>
            </a:pPr>
            <a:r>
              <a:rPr lang="en-US" sz="1664"/>
              <a:t>small - маленький</a:t>
            </a:r>
            <a:endParaRPr/>
          </a:p>
          <a:p>
            <a:pPr indent="-406399" lvl="0" marL="479043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1664"/>
              <a:buFont typeface="Arial"/>
              <a:buChar char=" "/>
            </a:pPr>
            <a:r>
              <a:rPr lang="en-US" sz="1664"/>
              <a:t>medium - средний</a:t>
            </a:r>
            <a:endParaRPr/>
          </a:p>
          <a:p>
            <a:pPr indent="-406399" lvl="0" marL="479043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1664"/>
              <a:buFont typeface="Arial"/>
              <a:buChar char=" "/>
            </a:pPr>
            <a:r>
              <a:rPr lang="en-US" sz="1664"/>
              <a:t>large - большой</a:t>
            </a:r>
            <a:endParaRPr/>
          </a:p>
          <a:p>
            <a:pPr indent="-406399" lvl="0" marL="479043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1664"/>
              <a:buFont typeface="Arial"/>
              <a:buChar char=" "/>
            </a:pPr>
            <a:r>
              <a:rPr lang="en-US" sz="1664"/>
              <a:t>x-large - очень большой</a:t>
            </a:r>
            <a:endParaRPr/>
          </a:p>
          <a:p>
            <a:pPr indent="-406399" lvl="0" marL="479043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1664"/>
              <a:buFont typeface="Arial"/>
              <a:buChar char=" "/>
            </a:pPr>
            <a:r>
              <a:rPr lang="en-US" sz="1664"/>
              <a:t>xx-large - очень очень большой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1664"/>
              <a:buNone/>
            </a:pPr>
            <a:r>
              <a:rPr lang="en-US" sz="1664"/>
              <a:t>значения относительного размера шрифта:</a:t>
            </a:r>
            <a:endParaRPr/>
          </a:p>
          <a:p>
            <a:pPr indent="-406399" lvl="0" marL="479043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1664"/>
              <a:buFont typeface="Arial"/>
              <a:buChar char=" "/>
            </a:pPr>
            <a:r>
              <a:rPr lang="en-US" sz="1664"/>
              <a:t>larger - больше чем размер шрифта родительского элемента</a:t>
            </a:r>
            <a:endParaRPr/>
          </a:p>
          <a:p>
            <a:pPr indent="-406399" lvl="0" marL="479043" rtl="0" algn="l">
              <a:lnSpc>
                <a:spcPct val="90000"/>
              </a:lnSpc>
              <a:spcBef>
                <a:spcPts val="2384"/>
              </a:spcBef>
              <a:spcAft>
                <a:spcPts val="0"/>
              </a:spcAft>
              <a:buSzPts val="1664"/>
              <a:buFont typeface="Arial"/>
              <a:buChar char=" "/>
            </a:pPr>
            <a:r>
              <a:rPr lang="en-US" sz="1664"/>
              <a:t>smaller - меньше чем размер шрифта родительского элемента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952500" y="254000"/>
            <a:ext cx="11099800" cy="1706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800"/>
              <a:buFont typeface="Calibri"/>
              <a:buNone/>
            </a:pPr>
            <a:r>
              <a:rPr lang="en-US"/>
              <a:t>Жирность шрифта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1170431" y="2625044"/>
            <a:ext cx="10728961" cy="572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2"/>
              <a:buNone/>
            </a:pPr>
            <a:r>
              <a:rPr lang="en-US" sz="2752"/>
              <a:t>Свойство </a:t>
            </a:r>
            <a:r>
              <a:rPr lang="en-US">
                <a:solidFill>
                  <a:srgbClr val="C98872"/>
                </a:solidFill>
              </a:rPr>
              <a:t>font-weight</a:t>
            </a:r>
            <a:r>
              <a:rPr lang="en-US" sz="2752"/>
              <a:t> - определяет жирность шрифта. Насыщенность шрифта может быть задана относительно шрифта элемента родителя с помощью следующих значений:</a:t>
            </a:r>
            <a:endParaRPr/>
          </a:p>
          <a:p>
            <a:pPr indent="-672123" lvl="0" marL="792265" rtl="0" algn="l">
              <a:lnSpc>
                <a:spcPct val="90000"/>
              </a:lnSpc>
              <a:spcBef>
                <a:spcPts val="3884"/>
              </a:spcBef>
              <a:spcAft>
                <a:spcPts val="0"/>
              </a:spcAft>
              <a:buSzPts val="2752"/>
              <a:buFont typeface="Arial"/>
              <a:buChar char=" "/>
            </a:pPr>
            <a:r>
              <a:rPr lang="en-US" sz="2752"/>
              <a:t>normal - обычный шрифт</a:t>
            </a:r>
            <a:endParaRPr/>
          </a:p>
          <a:p>
            <a:pPr indent="-672123" lvl="0" marL="792265" rtl="0" algn="l">
              <a:lnSpc>
                <a:spcPct val="90000"/>
              </a:lnSpc>
              <a:spcBef>
                <a:spcPts val="3884"/>
              </a:spcBef>
              <a:spcAft>
                <a:spcPts val="0"/>
              </a:spcAft>
              <a:buSzPts val="2752"/>
              <a:buFont typeface="Arial"/>
              <a:buChar char=" "/>
            </a:pPr>
            <a:r>
              <a:rPr lang="en-US" sz="2752"/>
              <a:t>bold - полужирный шрифт</a:t>
            </a:r>
            <a:endParaRPr/>
          </a:p>
          <a:p>
            <a:pPr indent="-672123" lvl="0" marL="792265" rtl="0" algn="l">
              <a:lnSpc>
                <a:spcPct val="90000"/>
              </a:lnSpc>
              <a:spcBef>
                <a:spcPts val="3884"/>
              </a:spcBef>
              <a:spcAft>
                <a:spcPts val="0"/>
              </a:spcAft>
              <a:buSzPts val="2752"/>
              <a:buFont typeface="Arial"/>
              <a:buChar char=" "/>
            </a:pPr>
            <a:r>
              <a:rPr lang="en-US" sz="2752"/>
              <a:t>bolder - жирный шрифт</a:t>
            </a:r>
            <a:endParaRPr/>
          </a:p>
          <a:p>
            <a:pPr indent="-672123" lvl="0" marL="792265" rtl="0" algn="l">
              <a:lnSpc>
                <a:spcPct val="90000"/>
              </a:lnSpc>
              <a:spcBef>
                <a:spcPts val="3884"/>
              </a:spcBef>
              <a:spcAft>
                <a:spcPts val="0"/>
              </a:spcAft>
              <a:buSzPts val="2752"/>
              <a:buFont typeface="Arial"/>
              <a:buChar char=" "/>
            </a:pPr>
            <a:r>
              <a:rPr lang="en-US" sz="2752"/>
              <a:t>lighter - тонкий шрифт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884"/>
              </a:spcBef>
              <a:spcAft>
                <a:spcPts val="0"/>
              </a:spcAft>
              <a:buSzPts val="2752"/>
              <a:buNone/>
            </a:pPr>
            <a:r>
              <a:rPr lang="en-US" sz="2752"/>
              <a:t>А также выражается в условном числовом значении от 100 до 900, где значение 100 тонкий шрифт, а 900 - сверх жирный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952500" y="254000"/>
            <a:ext cx="11099800" cy="12559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39"/>
              <a:buFont typeface="Calibri"/>
              <a:buNone/>
            </a:pPr>
            <a:r>
              <a:rPr lang="en-US" sz="3839"/>
              <a:t>Семейство шрифта</a:t>
            </a:r>
            <a:endParaRPr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952500" y="556321"/>
            <a:ext cx="11099800" cy="8544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Атрибут CSS</a:t>
            </a:r>
            <a:r>
              <a:rPr lang="en-US">
                <a:solidFill>
                  <a:srgbClr val="C98872"/>
                </a:solidFill>
              </a:rPr>
              <a:t> font-family</a:t>
            </a:r>
            <a:r>
              <a:rPr lang="en-US"/>
              <a:t> - указывает одно, два или три имени шрифта из библиотеки шрифтов.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484"/>
              </a:spcBef>
              <a:spcAft>
                <a:spcPts val="0"/>
              </a:spcAft>
              <a:buSzPts val="1600"/>
              <a:buNone/>
            </a:pPr>
            <a:r>
              <a:rPr lang="en-US"/>
              <a:t>Возможность указывать до трёх имен шрифтов через запятую используется разработчиками во избежание возможных проблем связанных с отсутствием, по тем или иным причинам, указанных имен в библиотеке шрифтов на компьютере пользователя.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484"/>
              </a:spcBef>
              <a:spcAft>
                <a:spcPts val="0"/>
              </a:spcAft>
              <a:buSzPts val="1600"/>
              <a:buNone/>
            </a:pPr>
            <a:r>
              <a:rPr lang="en-US"/>
              <a:t>Так например запись в стилевом описании P {font-family: Times New Roman, Arial, Verdana;} - будет указывать браузеру пользователя, что данный параграф следует писать с помощью шрифта Times New Roman, а если его по каким то мифическим причинам не окажется в его библиотеке шрифтов то следует использовать шрифт Arial, и уж если и его нет, тогда писать шрифтом Verdana.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484"/>
              </a:spcBef>
              <a:spcAft>
                <a:spcPts val="0"/>
              </a:spcAft>
              <a:buSzPts val="1600"/>
              <a:buNone/>
            </a:pPr>
            <a:r>
              <a:rPr lang="en-US"/>
              <a:t>Если же браузер не найдёт в библиотеке шрифтов пользователя ни одного шрифта из указанных то он будет использовать тот шрифт который указан в его настройках "по умолчанию"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484"/>
              </a:spcBef>
              <a:spcAft>
                <a:spcPts val="0"/>
              </a:spcAft>
              <a:buSzPts val="1600"/>
              <a:buNone/>
            </a:pPr>
            <a:r>
              <a:rPr lang="en-US"/>
              <a:t>Однако также можно указать браузеру не только какой то конкретный шрифт, но и обозначить предпочтительное семейство шрифтов из перечисленных ниже возможных</a:t>
            </a:r>
            <a:endParaRPr/>
          </a:p>
          <a:p>
            <a:pPr indent="-414215" lvl="0" marL="488256" rtl="0" algn="l">
              <a:lnSpc>
                <a:spcPct val="90000"/>
              </a:lnSpc>
              <a:spcBef>
                <a:spcPts val="2484"/>
              </a:spcBef>
              <a:spcAft>
                <a:spcPts val="0"/>
              </a:spcAft>
              <a:buSzPts val="1600"/>
              <a:buFont typeface="Arial"/>
              <a:buChar char=" "/>
            </a:pPr>
            <a:r>
              <a:rPr lang="en-US"/>
              <a:t>serif - шрифты с засечками</a:t>
            </a:r>
            <a:endParaRPr/>
          </a:p>
          <a:p>
            <a:pPr indent="-414215" lvl="0" marL="488256" rtl="0" algn="l">
              <a:lnSpc>
                <a:spcPct val="90000"/>
              </a:lnSpc>
              <a:spcBef>
                <a:spcPts val="2484"/>
              </a:spcBef>
              <a:spcAft>
                <a:spcPts val="0"/>
              </a:spcAft>
              <a:buSzPts val="1600"/>
              <a:buFont typeface="Arial"/>
              <a:buChar char=" "/>
            </a:pPr>
            <a:r>
              <a:rPr lang="en-US"/>
              <a:t>sans-serif - рубленые шрифты</a:t>
            </a:r>
            <a:endParaRPr/>
          </a:p>
          <a:p>
            <a:pPr indent="-414215" lvl="0" marL="488256" rtl="0" algn="l">
              <a:lnSpc>
                <a:spcPct val="90000"/>
              </a:lnSpc>
              <a:spcBef>
                <a:spcPts val="2484"/>
              </a:spcBef>
              <a:spcAft>
                <a:spcPts val="0"/>
              </a:spcAft>
              <a:buSzPts val="1600"/>
              <a:buFont typeface="Arial"/>
              <a:buChar char=" "/>
            </a:pPr>
            <a:r>
              <a:rPr lang="en-US"/>
              <a:t>cursive - курсивные шрифты</a:t>
            </a:r>
            <a:endParaRPr/>
          </a:p>
          <a:p>
            <a:pPr indent="-414215" lvl="0" marL="488256" rtl="0" algn="l">
              <a:lnSpc>
                <a:spcPct val="90000"/>
              </a:lnSpc>
              <a:spcBef>
                <a:spcPts val="2484"/>
              </a:spcBef>
              <a:spcAft>
                <a:spcPts val="0"/>
              </a:spcAft>
              <a:buSzPts val="1600"/>
              <a:buFont typeface="Arial"/>
              <a:buChar char=" "/>
            </a:pPr>
            <a:r>
              <a:rPr lang="en-US"/>
              <a:t>fantasy - декоративные шрифты</a:t>
            </a:r>
            <a:endParaRPr/>
          </a:p>
          <a:p>
            <a:pPr indent="-414215" lvl="0" marL="488256" rtl="0" algn="l">
              <a:lnSpc>
                <a:spcPct val="90000"/>
              </a:lnSpc>
              <a:spcBef>
                <a:spcPts val="2484"/>
              </a:spcBef>
              <a:spcAft>
                <a:spcPts val="0"/>
              </a:spcAft>
              <a:buSzPts val="1600"/>
              <a:buFont typeface="Arial"/>
              <a:buChar char=" "/>
            </a:pPr>
            <a:r>
              <a:rPr lang="en-US"/>
              <a:t>monospace - моношириные шрифты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484"/>
              </a:spcBef>
              <a:spcAft>
                <a:spcPts val="0"/>
              </a:spcAft>
              <a:buSzPts val="1600"/>
              <a:buNone/>
            </a:pPr>
            <a:r>
              <a:rPr lang="en-US"/>
              <a:t>Например, если в файле CSS написать P {font-family: Times New Roman, sans-serif;} то это будет значить что если вдруг не окажится шрифта с именем Times New Roman, то следует использовать любой (или определённый в настройках браузера) доступный шрифт из семейства sans-serif - рубленых шрифтов.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1787" y="1185862"/>
            <a:ext cx="9801225" cy="73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1787" y="1185862"/>
            <a:ext cx="9801225" cy="73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952500" y="254000"/>
            <a:ext cx="11099800" cy="1363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826"/>
              <a:buFont typeface="Calibri"/>
              <a:buNone/>
            </a:pPr>
            <a:r>
              <a:rPr lang="en-US" sz="6826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Цвет и фон.</a:t>
            </a:r>
            <a:endParaRPr/>
          </a:p>
        </p:txBody>
      </p: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952500" y="1802655"/>
            <a:ext cx="11099800" cy="7074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Цвет в CSS может быть задан тремя методами:</a:t>
            </a:r>
            <a:endParaRPr/>
          </a:p>
          <a:p>
            <a:pPr indent="-635000" lvl="0" marL="774700" rtl="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SzPts val="2800"/>
              <a:buFont typeface="Times"/>
              <a:buChar char=" "/>
            </a:pPr>
            <a:r>
              <a:rPr lang="en-US"/>
              <a:t>Именным значением, например: red - красный.</a:t>
            </a:r>
            <a:endParaRPr/>
          </a:p>
          <a:p>
            <a:pPr indent="-635000" lvl="0" marL="774700" rtl="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SzPts val="2800"/>
              <a:buFont typeface="Times"/>
              <a:buChar char=" "/>
            </a:pPr>
            <a:r>
              <a:rPr lang="en-US"/>
              <a:t>Значением цвета RGB, например: RGB(255,0,0) - опять таки красный.</a:t>
            </a:r>
            <a:endParaRPr/>
          </a:p>
          <a:p>
            <a:pPr indent="-635000" lvl="0" marL="774700" rtl="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SzPts val="2800"/>
              <a:buFont typeface="Times"/>
              <a:buChar char=" "/>
            </a:pPr>
            <a:r>
              <a:rPr lang="en-US"/>
              <a:t>Шестнадцатеричным значением цвета RGB, например: #ff0000 - всё тот же красный.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826"/>
              <a:buFont typeface="Calibri"/>
              <a:buNone/>
            </a:pPr>
            <a:r>
              <a:rPr lang="en-US" sz="6826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Цвет фона элемента.</a:t>
            </a:r>
            <a:endParaRPr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1170431" y="2625044"/>
            <a:ext cx="10728961" cy="572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44"/>
              <a:buNone/>
            </a:pP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Cвойство </a:t>
            </a:r>
            <a:r>
              <a:rPr lang="en-US">
                <a:solidFill>
                  <a:srgbClr val="C98872"/>
                </a:solidFill>
              </a:rPr>
              <a:t>background-color</a:t>
            </a: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- определяет цвет фона элемента.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SzPts val="2844"/>
              <a:buNone/>
            </a:pP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Цвет фона может иметь следующие значения:</a:t>
            </a:r>
            <a:endParaRPr/>
          </a:p>
          <a:p>
            <a:pPr indent="-781537" lvl="0" marL="921237" rtl="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SzPts val="2844"/>
              <a:buFont typeface="Arial"/>
              <a:buChar char=" "/>
            </a:pP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#ff0000 - шестнадцатеричное значение цвета RGB.</a:t>
            </a:r>
            <a:endParaRPr/>
          </a:p>
          <a:p>
            <a:pPr indent="-781537" lvl="0" marL="921237" rtl="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SzPts val="2844"/>
              <a:buFont typeface="Arial"/>
              <a:buChar char=" "/>
            </a:pP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red - именное значение цвета.</a:t>
            </a:r>
            <a:endParaRPr/>
          </a:p>
          <a:p>
            <a:pPr indent="-781537" lvl="0" marL="921237" rtl="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SzPts val="2844"/>
              <a:buFont typeface="Arial"/>
              <a:buChar char=" "/>
            </a:pP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RGB(255,0,0) - значение цвета RGB.</a:t>
            </a:r>
            <a:endParaRPr/>
          </a:p>
          <a:p>
            <a:pPr indent="-781537" lvl="0" marL="921237" rtl="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SzPts val="2844"/>
              <a:buFont typeface="Arial"/>
              <a:buChar char=" "/>
            </a:pP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transparent - прозрачный фон. (по умолчанию)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519"/>
              <a:buFont typeface="Calibri"/>
              <a:buNone/>
            </a:pPr>
            <a:r>
              <a:rPr lang="en-US" sz="7519"/>
              <a:t>Фоновое изображение.</a:t>
            </a:r>
            <a:endParaRPr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1170431" y="2625044"/>
            <a:ext cx="10728961" cy="572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Для любого элемента можно присвоить фоновое изображение с помощью CSS свойства: </a:t>
            </a:r>
            <a:r>
              <a:rPr lang="en-US">
                <a:solidFill>
                  <a:srgbClr val="C98872"/>
                </a:solidFill>
              </a:rPr>
              <a:t>background-image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884"/>
              </a:spcBef>
              <a:spcAft>
                <a:spcPts val="0"/>
              </a:spcAft>
              <a:buSzPts val="2700"/>
              <a:buNone/>
            </a:pPr>
            <a:r>
              <a:rPr lang="en-US"/>
              <a:t>Возможные значения background-image:</a:t>
            </a:r>
            <a:endParaRPr/>
          </a:p>
          <a:p>
            <a:pPr indent="-679938" lvl="0" marL="801477" rtl="0" algn="l">
              <a:lnSpc>
                <a:spcPct val="90000"/>
              </a:lnSpc>
              <a:spcBef>
                <a:spcPts val="3884"/>
              </a:spcBef>
              <a:spcAft>
                <a:spcPts val="0"/>
              </a:spcAft>
              <a:buSzPts val="2700"/>
              <a:buFont typeface="Arial"/>
              <a:buChar char=" "/>
            </a:pPr>
            <a:r>
              <a:rPr lang="en-US"/>
              <a:t>url - путь к файлу с изображением.</a:t>
            </a:r>
            <a:endParaRPr/>
          </a:p>
          <a:p>
            <a:pPr indent="-679938" lvl="0" marL="801477" rtl="0" algn="l">
              <a:lnSpc>
                <a:spcPct val="90000"/>
              </a:lnSpc>
              <a:spcBef>
                <a:spcPts val="3884"/>
              </a:spcBef>
              <a:spcAft>
                <a:spcPts val="0"/>
              </a:spcAft>
              <a:buSzPts val="2700"/>
              <a:buFont typeface="Arial"/>
              <a:buChar char=" "/>
            </a:pPr>
            <a:r>
              <a:rPr lang="en-US"/>
              <a:t>none - изображение отсутствует. (по умолчанию)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884"/>
              </a:spcBef>
              <a:spcAft>
                <a:spcPts val="0"/>
              </a:spcAft>
              <a:buSzPts val="2700"/>
              <a:buNone/>
            </a:pPr>
            <a:r>
              <a:rPr lang="en-US"/>
              <a:t>Для того чтобы сделать некую картинку фоном для элемента необходимо указать к ней путь согласно следующего синтаксиса url(путь к файлу/имя файла). Путь к файлу указывается в том случае, если рисунок находится в другой папке.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640"/>
              <a:buFont typeface="Calibri"/>
              <a:buNone/>
            </a:pPr>
            <a:r>
              <a:rPr lang="en-US" sz="6640"/>
              <a:t>Фиксация фонового изображения.</a:t>
            </a:r>
            <a:endParaRPr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1170431" y="2625044"/>
            <a:ext cx="10728961" cy="572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44"/>
              <a:buNone/>
            </a:pP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Если на странице или в каком либо блоке присутствует полоса прокрутки, то фоновое изображение будет прокручиваться вместе с остальным содержанием данного блока.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SzPts val="2844"/>
              <a:buNone/>
            </a:pP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Зафиксировать фоновое изображение позволяет свойство </a:t>
            </a:r>
            <a:r>
              <a:rPr lang="en-US">
                <a:solidFill>
                  <a:srgbClr val="C98872"/>
                </a:solidFill>
              </a:rPr>
              <a:t>background-attachment</a:t>
            </a: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которое может принимать одно из двух значений:</a:t>
            </a:r>
            <a:endParaRPr/>
          </a:p>
          <a:p>
            <a:pPr indent="-781537" lvl="0" marL="921237" rtl="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SzPts val="2844"/>
              <a:buFont typeface="Arial"/>
              <a:buChar char=" "/>
            </a:pP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fixed - фиксированный фон.</a:t>
            </a:r>
            <a:endParaRPr/>
          </a:p>
          <a:p>
            <a:pPr indent="-781537" lvl="0" marL="921237" rtl="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SzPts val="2844"/>
              <a:buFont typeface="Arial"/>
              <a:buChar char=" "/>
            </a:pPr>
            <a:r>
              <a:rPr lang="en-US" sz="2844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scroll - подвижный фон (по умолчанию).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952500" y="254000"/>
            <a:ext cx="11099800" cy="12883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19"/>
              <a:buFont typeface="Calibri"/>
              <a:buNone/>
            </a:pPr>
            <a:r>
              <a:rPr lang="en-US" sz="4719"/>
              <a:t>Повторение фонового изображения.</a:t>
            </a:r>
            <a:endParaRPr/>
          </a:p>
        </p:txBody>
      </p:sp>
      <p:sp>
        <p:nvSpPr>
          <p:cNvPr id="299" name="Google Shape;299;p48"/>
          <p:cNvSpPr txBox="1"/>
          <p:nvPr>
            <p:ph idx="1" type="body"/>
          </p:nvPr>
        </p:nvSpPr>
        <p:spPr>
          <a:xfrm>
            <a:off x="952500" y="1733550"/>
            <a:ext cx="11099800" cy="7318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Как уже говорилось выше, если рисунок не заполняет собой весь фон элемента, то он повторяется и выкладывается "плиткой". Свойство </a:t>
            </a:r>
            <a:r>
              <a:rPr lang="en-US">
                <a:solidFill>
                  <a:srgbClr val="C98872"/>
                </a:solidFill>
              </a:rPr>
              <a:t>background-repeat</a:t>
            </a:r>
            <a:r>
              <a:rPr lang="en-US"/>
              <a:t> - регулирует повторение фонового изображения.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184"/>
              </a:spcBef>
              <a:spcAft>
                <a:spcPts val="0"/>
              </a:spcAft>
              <a:buSzPts val="3000"/>
              <a:buNone/>
            </a:pPr>
            <a:r>
              <a:rPr lang="en-US"/>
              <a:t>Возможные значения:</a:t>
            </a:r>
            <a:endParaRPr/>
          </a:p>
          <a:p>
            <a:pPr indent="-742461" lvl="0" marL="875176" rtl="0" algn="l">
              <a:lnSpc>
                <a:spcPct val="90000"/>
              </a:lnSpc>
              <a:spcBef>
                <a:spcPts val="4184"/>
              </a:spcBef>
              <a:spcAft>
                <a:spcPts val="0"/>
              </a:spcAft>
              <a:buSzPts val="3000"/>
              <a:buFont typeface="Arial"/>
              <a:buChar char=" "/>
            </a:pPr>
            <a:r>
              <a:rPr lang="en-US"/>
              <a:t>no-repeat - запретить повторение, показать только одно изображение.</a:t>
            </a:r>
            <a:endParaRPr/>
          </a:p>
          <a:p>
            <a:pPr indent="-742461" lvl="0" marL="875176" rtl="0" algn="l">
              <a:lnSpc>
                <a:spcPct val="90000"/>
              </a:lnSpc>
              <a:spcBef>
                <a:spcPts val="4184"/>
              </a:spcBef>
              <a:spcAft>
                <a:spcPts val="0"/>
              </a:spcAft>
              <a:buSzPts val="3000"/>
              <a:buFont typeface="Arial"/>
              <a:buChar char=" "/>
            </a:pPr>
            <a:r>
              <a:rPr lang="en-US"/>
              <a:t>repeat - повторять изображение (по умолчанию).</a:t>
            </a:r>
            <a:endParaRPr/>
          </a:p>
          <a:p>
            <a:pPr indent="-742461" lvl="0" marL="875176" rtl="0" algn="l">
              <a:lnSpc>
                <a:spcPct val="90000"/>
              </a:lnSpc>
              <a:spcBef>
                <a:spcPts val="4184"/>
              </a:spcBef>
              <a:spcAft>
                <a:spcPts val="0"/>
              </a:spcAft>
              <a:buSzPts val="3000"/>
              <a:buFont typeface="Arial"/>
              <a:buChar char=" "/>
            </a:pPr>
            <a:r>
              <a:rPr lang="en-US"/>
              <a:t>repeat-x - повторять только по горизонтали.</a:t>
            </a:r>
            <a:endParaRPr/>
          </a:p>
          <a:p>
            <a:pPr indent="-742461" lvl="0" marL="875176" rtl="0" algn="l">
              <a:lnSpc>
                <a:spcPct val="90000"/>
              </a:lnSpc>
              <a:spcBef>
                <a:spcPts val="4184"/>
              </a:spcBef>
              <a:spcAft>
                <a:spcPts val="0"/>
              </a:spcAft>
              <a:buSzPts val="3000"/>
              <a:buFont typeface="Arial"/>
              <a:buChar char=" "/>
            </a:pPr>
            <a:r>
              <a:rPr lang="en-US"/>
              <a:t>repeat-y - повторять только по вертикали.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952500" y="63500"/>
            <a:ext cx="11099800" cy="1297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119"/>
              <a:buFont typeface="Calibri"/>
              <a:buNone/>
            </a:pPr>
            <a:r>
              <a:rPr lang="en-US" sz="5119"/>
              <a:t>Позиция фонового изображения.</a:t>
            </a:r>
            <a:endParaRPr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952500" y="1173460"/>
            <a:ext cx="11099800" cy="8160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При помощи CSS свойства </a:t>
            </a:r>
            <a:r>
              <a:rPr lang="en-US">
                <a:solidFill>
                  <a:srgbClr val="C98872"/>
                </a:solidFill>
              </a:rPr>
              <a:t>background-position</a:t>
            </a:r>
            <a:r>
              <a:rPr lang="en-US"/>
              <a:t> - можно управлять позицией фонового изображения в элементах где оно задано с помощью background-image.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484"/>
              </a:spcBef>
              <a:spcAft>
                <a:spcPts val="0"/>
              </a:spcAft>
              <a:buSzPts val="1600"/>
              <a:buNone/>
            </a:pPr>
            <a:r>
              <a:rPr lang="en-US"/>
              <a:t>Позицию фонового изображения, а точнее его верхнего левого угла, можно задать в процентах, пикселях, а также любых других единицах измерения CSS, с помощью двух значений, где первое значение будет являться отступом от левой границы элемента, а второе значение отступом от верхней границы элемента.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484"/>
              </a:spcBef>
              <a:spcAft>
                <a:spcPts val="0"/>
              </a:spcAft>
              <a:buSzPts val="2844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484"/>
              </a:spcBef>
              <a:spcAft>
                <a:spcPts val="0"/>
              </a:spcAft>
              <a:buSzPts val="1600"/>
              <a:buNone/>
            </a:pPr>
            <a:r>
              <a:rPr lang="en-US"/>
              <a:t>Например, запись: background-position: 200px 100px; будет обозначать, что фоновое изображение будет смещено по горизонтали на 200 пикселей от левой границы элемента и по вертикали на 100 пикселей от верхней границы элемента.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484"/>
              </a:spcBef>
              <a:spcAft>
                <a:spcPts val="0"/>
              </a:spcAft>
              <a:buSzPts val="1600"/>
              <a:buNone/>
            </a:pPr>
            <a:r>
              <a:rPr lang="en-US"/>
              <a:t>Так же можно использовать следующие значения: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484"/>
              </a:spcBef>
              <a:spcAft>
                <a:spcPts val="0"/>
              </a:spcAft>
              <a:buSzPts val="1600"/>
              <a:buNone/>
            </a:pPr>
            <a:r>
              <a:rPr lang="en-US"/>
              <a:t>по горизонтали:</a:t>
            </a:r>
            <a:endParaRPr/>
          </a:p>
          <a:p>
            <a:pPr indent="-414215" lvl="0" marL="488256" rtl="0" algn="l">
              <a:lnSpc>
                <a:spcPct val="90000"/>
              </a:lnSpc>
              <a:spcBef>
                <a:spcPts val="2484"/>
              </a:spcBef>
              <a:spcAft>
                <a:spcPts val="0"/>
              </a:spcAft>
              <a:buSzPts val="1600"/>
              <a:buFont typeface="Arial"/>
              <a:buChar char=" "/>
            </a:pPr>
            <a:r>
              <a:rPr lang="en-US"/>
              <a:t>left - расположить слева.</a:t>
            </a:r>
            <a:endParaRPr/>
          </a:p>
          <a:p>
            <a:pPr indent="-414215" lvl="0" marL="488256" rtl="0" algn="l">
              <a:lnSpc>
                <a:spcPct val="90000"/>
              </a:lnSpc>
              <a:spcBef>
                <a:spcPts val="2484"/>
              </a:spcBef>
              <a:spcAft>
                <a:spcPts val="0"/>
              </a:spcAft>
              <a:buSzPts val="1600"/>
              <a:buFont typeface="Arial"/>
              <a:buChar char=" "/>
            </a:pPr>
            <a:r>
              <a:rPr lang="en-US"/>
              <a:t>center - расположить по центру.</a:t>
            </a:r>
            <a:endParaRPr/>
          </a:p>
          <a:p>
            <a:pPr indent="-414215" lvl="0" marL="488256" rtl="0" algn="l">
              <a:lnSpc>
                <a:spcPct val="90000"/>
              </a:lnSpc>
              <a:spcBef>
                <a:spcPts val="2484"/>
              </a:spcBef>
              <a:spcAft>
                <a:spcPts val="0"/>
              </a:spcAft>
              <a:buSzPts val="1600"/>
              <a:buFont typeface="Arial"/>
              <a:buChar char=" "/>
            </a:pPr>
            <a:r>
              <a:rPr lang="en-US"/>
              <a:t>right - расположить справа.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484"/>
              </a:spcBef>
              <a:spcAft>
                <a:spcPts val="0"/>
              </a:spcAft>
              <a:buSzPts val="1600"/>
              <a:buNone/>
            </a:pPr>
            <a:r>
              <a:rPr lang="en-US"/>
              <a:t>по вертикали:</a:t>
            </a:r>
            <a:endParaRPr/>
          </a:p>
          <a:p>
            <a:pPr indent="-414215" lvl="0" marL="488256" rtl="0" algn="l">
              <a:lnSpc>
                <a:spcPct val="90000"/>
              </a:lnSpc>
              <a:spcBef>
                <a:spcPts val="2484"/>
              </a:spcBef>
              <a:spcAft>
                <a:spcPts val="0"/>
              </a:spcAft>
              <a:buSzPts val="1600"/>
              <a:buFont typeface="Arial"/>
              <a:buChar char=" "/>
            </a:pPr>
            <a:r>
              <a:rPr lang="en-US"/>
              <a:t>top - расположить сверху.</a:t>
            </a:r>
            <a:endParaRPr/>
          </a:p>
          <a:p>
            <a:pPr indent="-414215" lvl="0" marL="488256" rtl="0" algn="l">
              <a:lnSpc>
                <a:spcPct val="90000"/>
              </a:lnSpc>
              <a:spcBef>
                <a:spcPts val="2484"/>
              </a:spcBef>
              <a:spcAft>
                <a:spcPts val="0"/>
              </a:spcAft>
              <a:buSzPts val="1600"/>
              <a:buFont typeface="Arial"/>
              <a:buChar char=" "/>
            </a:pPr>
            <a:r>
              <a:rPr lang="en-US"/>
              <a:t>center - расположить по центру.</a:t>
            </a:r>
            <a:endParaRPr/>
          </a:p>
          <a:p>
            <a:pPr indent="-414215" lvl="0" marL="488256" rtl="0" algn="l">
              <a:lnSpc>
                <a:spcPct val="90000"/>
              </a:lnSpc>
              <a:spcBef>
                <a:spcPts val="2484"/>
              </a:spcBef>
              <a:spcAft>
                <a:spcPts val="0"/>
              </a:spcAft>
              <a:buSzPts val="1600"/>
              <a:buFont typeface="Arial"/>
              <a:buChar char=" "/>
            </a:pPr>
            <a:r>
              <a:rPr lang="en-US"/>
              <a:t>bottom - расположить снизу.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</a:pPr>
            <a:r>
              <a:rPr lang="en-US" sz="6000"/>
              <a:t>Границы элемента.Стиль границы.</a:t>
            </a:r>
            <a:endParaRPr/>
          </a:p>
        </p:txBody>
      </p:sp>
      <p:sp>
        <p:nvSpPr>
          <p:cNvPr id="311" name="Google Shape;311;p50"/>
          <p:cNvSpPr txBox="1"/>
          <p:nvPr>
            <p:ph idx="1" type="body"/>
          </p:nvPr>
        </p:nvSpPr>
        <p:spPr>
          <a:xfrm>
            <a:off x="1170431" y="2625044"/>
            <a:ext cx="10728961" cy="572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760"/>
              <a:t>Если в HTML бордюр мог быть только в виде сплошной линии вокруг элемента, то в CSS это уже достаточно широкий набор возможных стилей рамок.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584"/>
              </a:spcBef>
              <a:spcAft>
                <a:spcPts val="0"/>
              </a:spcAft>
              <a:buSzPct val="100000"/>
              <a:buNone/>
            </a:pPr>
            <a:r>
              <a:rPr lang="en-US" sz="1760"/>
              <a:t>Свойство </a:t>
            </a:r>
            <a:r>
              <a:rPr lang="en-US">
                <a:solidFill>
                  <a:srgbClr val="C98872"/>
                </a:solidFill>
              </a:rPr>
              <a:t>border-style </a:t>
            </a:r>
            <a:r>
              <a:rPr lang="en-US" sz="1760"/>
              <a:t>может присваивать элементу один из ниже перечисленных стилей границы.</a:t>
            </a:r>
            <a:endParaRPr/>
          </a:p>
          <a:p>
            <a:pPr indent="-429846" lvl="0" marL="506681" rtl="0" algn="l">
              <a:lnSpc>
                <a:spcPct val="90000"/>
              </a:lnSpc>
              <a:spcBef>
                <a:spcPts val="2584"/>
              </a:spcBef>
              <a:spcAft>
                <a:spcPts val="0"/>
              </a:spcAft>
              <a:buSzPct val="100000"/>
              <a:buFont typeface="Arial"/>
              <a:buChar char=" "/>
            </a:pPr>
            <a:r>
              <a:rPr lang="en-US" sz="1760"/>
              <a:t>none - граница отсутствует (по умолчанию).</a:t>
            </a:r>
            <a:endParaRPr/>
          </a:p>
          <a:p>
            <a:pPr indent="-429846" lvl="0" marL="506681" rtl="0" algn="l">
              <a:lnSpc>
                <a:spcPct val="90000"/>
              </a:lnSpc>
              <a:spcBef>
                <a:spcPts val="2584"/>
              </a:spcBef>
              <a:spcAft>
                <a:spcPts val="0"/>
              </a:spcAft>
              <a:buSzPct val="100000"/>
              <a:buFont typeface="Arial"/>
              <a:buChar char=" "/>
            </a:pPr>
            <a:r>
              <a:rPr lang="en-US" sz="1760"/>
              <a:t>dotted - граница из ряда точек.</a:t>
            </a:r>
            <a:endParaRPr/>
          </a:p>
          <a:p>
            <a:pPr indent="-429846" lvl="0" marL="506681" rtl="0" algn="l">
              <a:lnSpc>
                <a:spcPct val="90000"/>
              </a:lnSpc>
              <a:spcBef>
                <a:spcPts val="2584"/>
              </a:spcBef>
              <a:spcAft>
                <a:spcPts val="0"/>
              </a:spcAft>
              <a:buSzPct val="100000"/>
              <a:buFont typeface="Arial"/>
              <a:buChar char=" "/>
            </a:pPr>
            <a:r>
              <a:rPr lang="en-US" sz="1760"/>
              <a:t>dashed - пунктирная граница.</a:t>
            </a:r>
            <a:endParaRPr/>
          </a:p>
          <a:p>
            <a:pPr indent="-429846" lvl="0" marL="506681" rtl="0" algn="l">
              <a:lnSpc>
                <a:spcPct val="90000"/>
              </a:lnSpc>
              <a:spcBef>
                <a:spcPts val="2584"/>
              </a:spcBef>
              <a:spcAft>
                <a:spcPts val="0"/>
              </a:spcAft>
              <a:buSzPct val="100000"/>
              <a:buFont typeface="Arial"/>
              <a:buChar char=" "/>
            </a:pPr>
            <a:r>
              <a:rPr lang="en-US" sz="1760"/>
              <a:t>solid - сплошная граница</a:t>
            </a:r>
            <a:endParaRPr/>
          </a:p>
          <a:p>
            <a:pPr indent="-429846" lvl="0" marL="506681" rtl="0" algn="l">
              <a:lnSpc>
                <a:spcPct val="90000"/>
              </a:lnSpc>
              <a:spcBef>
                <a:spcPts val="2584"/>
              </a:spcBef>
              <a:spcAft>
                <a:spcPts val="0"/>
              </a:spcAft>
              <a:buSzPct val="100000"/>
              <a:buFont typeface="Arial"/>
              <a:buChar char=" "/>
            </a:pPr>
            <a:r>
              <a:rPr lang="en-US" sz="1760"/>
              <a:t>double - двойная граница</a:t>
            </a:r>
            <a:endParaRPr/>
          </a:p>
          <a:p>
            <a:pPr indent="-429846" lvl="0" marL="506681" rtl="0" algn="l">
              <a:lnSpc>
                <a:spcPct val="90000"/>
              </a:lnSpc>
              <a:spcBef>
                <a:spcPts val="2584"/>
              </a:spcBef>
              <a:spcAft>
                <a:spcPts val="0"/>
              </a:spcAft>
              <a:buSzPct val="100000"/>
              <a:buFont typeface="Arial"/>
              <a:buChar char=" "/>
            </a:pPr>
            <a:r>
              <a:rPr lang="en-US" sz="1760"/>
              <a:t>groove - граница "бороздка"</a:t>
            </a:r>
            <a:endParaRPr/>
          </a:p>
          <a:p>
            <a:pPr indent="-429846" lvl="0" marL="506681" rtl="0" algn="l">
              <a:lnSpc>
                <a:spcPct val="90000"/>
              </a:lnSpc>
              <a:spcBef>
                <a:spcPts val="2584"/>
              </a:spcBef>
              <a:spcAft>
                <a:spcPts val="0"/>
              </a:spcAft>
              <a:buSzPct val="100000"/>
              <a:buFont typeface="Arial"/>
              <a:buChar char=" "/>
            </a:pPr>
            <a:r>
              <a:rPr lang="en-US" sz="1760"/>
              <a:t>ridge - граница "гребень"</a:t>
            </a:r>
            <a:endParaRPr/>
          </a:p>
          <a:p>
            <a:pPr indent="-429846" lvl="0" marL="506681" rtl="0" algn="l">
              <a:lnSpc>
                <a:spcPct val="90000"/>
              </a:lnSpc>
              <a:spcBef>
                <a:spcPts val="2584"/>
              </a:spcBef>
              <a:spcAft>
                <a:spcPts val="0"/>
              </a:spcAft>
              <a:buSzPct val="100000"/>
              <a:buFont typeface="Arial"/>
              <a:buChar char=" "/>
            </a:pPr>
            <a:r>
              <a:rPr lang="en-US" sz="1760"/>
              <a:t>inset - вдавленная граница</a:t>
            </a:r>
            <a:endParaRPr/>
          </a:p>
          <a:p>
            <a:pPr indent="-429846" lvl="0" marL="506681" rtl="0" algn="l">
              <a:lnSpc>
                <a:spcPct val="90000"/>
              </a:lnSpc>
              <a:spcBef>
                <a:spcPts val="2584"/>
              </a:spcBef>
              <a:spcAft>
                <a:spcPts val="0"/>
              </a:spcAft>
              <a:buSzPct val="100000"/>
              <a:buFont typeface="Arial"/>
              <a:buChar char=" "/>
            </a:pPr>
            <a:r>
              <a:rPr lang="en-US" sz="1760"/>
              <a:t>outset - выдавленная граница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826"/>
              <a:buFont typeface="Calibri"/>
              <a:buNone/>
            </a:pPr>
            <a:r>
              <a:rPr lang="en-US" sz="6826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Толщина границы.</a:t>
            </a:r>
            <a:endParaRPr/>
          </a:p>
        </p:txBody>
      </p:sp>
      <p:sp>
        <p:nvSpPr>
          <p:cNvPr id="317" name="Google Shape;317;p51"/>
          <p:cNvSpPr txBox="1"/>
          <p:nvPr>
            <p:ph idx="1" type="body"/>
          </p:nvPr>
        </p:nvSpPr>
        <p:spPr>
          <a:xfrm>
            <a:off x="952500" y="21082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44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184"/>
              </a:spcBef>
              <a:spcAft>
                <a:spcPts val="0"/>
              </a:spcAft>
              <a:buSzPts val="3040"/>
              <a:buNone/>
            </a:pPr>
            <a:r>
              <a:rPr lang="en-US" sz="3040"/>
              <a:t>Свойство </a:t>
            </a:r>
            <a:r>
              <a:rPr lang="en-US">
                <a:solidFill>
                  <a:srgbClr val="C98872"/>
                </a:solidFill>
              </a:rPr>
              <a:t>border-width </a:t>
            </a:r>
            <a:r>
              <a:rPr lang="en-US" sz="3040"/>
              <a:t>- устанавливает ширину границы элемента.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184"/>
              </a:spcBef>
              <a:spcAft>
                <a:spcPts val="0"/>
              </a:spcAft>
              <a:buSzPts val="3040"/>
              <a:buNone/>
            </a:pPr>
            <a:r>
              <a:rPr lang="en-US" sz="3040"/>
              <a:t>Ширина бордюра может быть заданна с помощью следующих аргументов:</a:t>
            </a:r>
            <a:endParaRPr/>
          </a:p>
          <a:p>
            <a:pPr indent="-742461" lvl="0" marL="875176" rtl="0" algn="l">
              <a:lnSpc>
                <a:spcPct val="90000"/>
              </a:lnSpc>
              <a:spcBef>
                <a:spcPts val="4184"/>
              </a:spcBef>
              <a:spcAft>
                <a:spcPts val="0"/>
              </a:spcAft>
              <a:buSzPts val="3040"/>
              <a:buFont typeface="Arial"/>
              <a:buChar char=" "/>
            </a:pPr>
            <a:r>
              <a:rPr lang="en-US" sz="3040"/>
              <a:t>thin - тонкая граница</a:t>
            </a:r>
            <a:endParaRPr/>
          </a:p>
          <a:p>
            <a:pPr indent="-742461" lvl="0" marL="875176" rtl="0" algn="l">
              <a:lnSpc>
                <a:spcPct val="90000"/>
              </a:lnSpc>
              <a:spcBef>
                <a:spcPts val="4184"/>
              </a:spcBef>
              <a:spcAft>
                <a:spcPts val="0"/>
              </a:spcAft>
              <a:buSzPts val="3040"/>
              <a:buFont typeface="Arial"/>
              <a:buChar char=" "/>
            </a:pPr>
            <a:r>
              <a:rPr lang="en-US" sz="3040"/>
              <a:t>medium - средняя толщина границы</a:t>
            </a:r>
            <a:endParaRPr/>
          </a:p>
          <a:p>
            <a:pPr indent="-742461" lvl="0" marL="875176" rtl="0" algn="l">
              <a:lnSpc>
                <a:spcPct val="90000"/>
              </a:lnSpc>
              <a:spcBef>
                <a:spcPts val="4184"/>
              </a:spcBef>
              <a:spcAft>
                <a:spcPts val="0"/>
              </a:spcAft>
              <a:buSzPts val="3040"/>
              <a:buFont typeface="Arial"/>
              <a:buChar char=" "/>
            </a:pPr>
            <a:r>
              <a:rPr lang="en-US" sz="3040"/>
              <a:t>thick - толстая граница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/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826"/>
              <a:buFont typeface="Calibri"/>
              <a:buNone/>
            </a:pPr>
            <a:r>
              <a:rPr lang="en-US" sz="6826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Цвет границы.</a:t>
            </a:r>
            <a:endParaRPr/>
          </a:p>
        </p:txBody>
      </p:sp>
      <p:sp>
        <p:nvSpPr>
          <p:cNvPr id="323" name="Google Shape;323;p52"/>
          <p:cNvSpPr txBox="1"/>
          <p:nvPr>
            <p:ph idx="1" type="body"/>
          </p:nvPr>
        </p:nvSpPr>
        <p:spPr>
          <a:xfrm>
            <a:off x="1170431" y="2625044"/>
            <a:ext cx="10728961" cy="572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884"/>
              </a:spcBef>
              <a:spcAft>
                <a:spcPts val="0"/>
              </a:spcAft>
              <a:buSzPct val="100000"/>
              <a:buNone/>
            </a:pPr>
            <a:r>
              <a:rPr lang="en-US" sz="2752"/>
              <a:t>Цвет рамки или её сторон по отдельности определяется свойством </a:t>
            </a:r>
            <a:r>
              <a:rPr lang="en-US">
                <a:solidFill>
                  <a:srgbClr val="C98872"/>
                </a:solidFill>
              </a:rPr>
              <a:t>border-color</a:t>
            </a:r>
            <a:r>
              <a:rPr lang="en-US" sz="2752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884"/>
              </a:spcBef>
              <a:spcAft>
                <a:spcPts val="0"/>
              </a:spcAft>
              <a:buSzPct val="100000"/>
              <a:buNone/>
            </a:pPr>
            <a:r>
              <a:rPr lang="en-US" sz="2752"/>
              <a:t>Цвет бордюра может иметь следующие значения:</a:t>
            </a:r>
            <a:endParaRPr/>
          </a:p>
          <a:p>
            <a:pPr indent="-672161" lvl="0" marL="792265" rtl="0" algn="l">
              <a:lnSpc>
                <a:spcPct val="90000"/>
              </a:lnSpc>
              <a:spcBef>
                <a:spcPts val="3884"/>
              </a:spcBef>
              <a:spcAft>
                <a:spcPts val="0"/>
              </a:spcAft>
              <a:buSzPct val="100000"/>
              <a:buFont typeface="Arial"/>
              <a:buChar char=" "/>
            </a:pPr>
            <a:r>
              <a:rPr lang="en-US" sz="2752"/>
              <a:t>#ff0000 - шестнадцатеричное значение цвета RGB.</a:t>
            </a:r>
            <a:endParaRPr/>
          </a:p>
          <a:p>
            <a:pPr indent="-672161" lvl="0" marL="792265" rtl="0" algn="l">
              <a:lnSpc>
                <a:spcPct val="90000"/>
              </a:lnSpc>
              <a:spcBef>
                <a:spcPts val="3884"/>
              </a:spcBef>
              <a:spcAft>
                <a:spcPts val="0"/>
              </a:spcAft>
              <a:buSzPct val="100000"/>
              <a:buFont typeface="Arial"/>
              <a:buChar char=" "/>
            </a:pPr>
            <a:r>
              <a:rPr lang="en-US" sz="2752"/>
              <a:t>red - именное значение цвета.</a:t>
            </a:r>
            <a:endParaRPr/>
          </a:p>
          <a:p>
            <a:pPr indent="-672161" lvl="0" marL="792265" rtl="0" algn="l">
              <a:lnSpc>
                <a:spcPct val="90000"/>
              </a:lnSpc>
              <a:spcBef>
                <a:spcPts val="3884"/>
              </a:spcBef>
              <a:spcAft>
                <a:spcPts val="0"/>
              </a:spcAft>
              <a:buSzPct val="100000"/>
              <a:buFont typeface="Arial"/>
              <a:buChar char=" "/>
            </a:pPr>
            <a:r>
              <a:rPr lang="en-US" sz="2752"/>
              <a:t>RGB(255,0,0) - значение цвета RGB.</a:t>
            </a:r>
            <a:endParaRPr/>
          </a:p>
          <a:p>
            <a:pPr indent="-672161" lvl="0" marL="792265" rtl="0" algn="l">
              <a:lnSpc>
                <a:spcPct val="90000"/>
              </a:lnSpc>
              <a:spcBef>
                <a:spcPts val="3884"/>
              </a:spcBef>
              <a:spcAft>
                <a:spcPts val="0"/>
              </a:spcAft>
              <a:buSzPct val="100000"/>
              <a:buFont typeface="Arial"/>
              <a:buChar char=" "/>
            </a:pPr>
            <a:r>
              <a:rPr lang="en-US" sz="2752"/>
              <a:t>transparent - прозрачная граница.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/>
          <p:nvPr>
            <p:ph type="title"/>
          </p:nvPr>
        </p:nvSpPr>
        <p:spPr>
          <a:xfrm>
            <a:off x="952500" y="254000"/>
            <a:ext cx="11099800" cy="9712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20"/>
              <a:buFont typeface="Calibri"/>
              <a:buNone/>
            </a:pPr>
            <a:r>
              <a:rPr lang="en-US" sz="3520"/>
              <a:t>Границы справа слева сверху и снизу отдельно.</a:t>
            </a:r>
            <a:endParaRPr/>
          </a:p>
        </p:txBody>
      </p:sp>
      <p:sp>
        <p:nvSpPr>
          <p:cNvPr id="329" name="Google Shape;329;p53"/>
          <p:cNvSpPr txBox="1"/>
          <p:nvPr>
            <p:ph idx="1" type="body"/>
          </p:nvPr>
        </p:nvSpPr>
        <p:spPr>
          <a:xfrm>
            <a:off x="952500" y="800100"/>
            <a:ext cx="11099800" cy="8696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44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84"/>
              </a:spcBef>
              <a:spcAft>
                <a:spcPts val="0"/>
              </a:spcAft>
              <a:buSzPts val="1504"/>
              <a:buNone/>
            </a:pPr>
            <a:r>
              <a:rPr lang="en-US" sz="1504"/>
              <a:t>Для того, что бы определить стиль, цвет и ширину бордюра для одной из сторон элемента, пользуйтесь свойствами </a:t>
            </a:r>
            <a:r>
              <a:rPr lang="en-US">
                <a:solidFill>
                  <a:srgbClr val="C98872"/>
                </a:solidFill>
              </a:rPr>
              <a:t>border-bottom, border-left, border-right, border-top</a:t>
            </a:r>
            <a:r>
              <a:rPr lang="en-US" sz="1504"/>
              <a:t> и их дочерними "коллегами по цеху" список которых приведён ниже: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84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rgbClr val="C98872"/>
                </a:solidFill>
              </a:rPr>
              <a:t>border-bottom </a:t>
            </a:r>
            <a:r>
              <a:rPr lang="en-US" sz="1504"/>
              <a:t>- Определяет стиль, цвет и ширину нижней границы элемента.</a:t>
            </a:r>
            <a:endParaRPr/>
          </a:p>
          <a:p>
            <a:pPr indent="-367323" lvl="0" marL="432982" rtl="0" algn="l">
              <a:lnSpc>
                <a:spcPct val="90000"/>
              </a:lnSpc>
              <a:spcBef>
                <a:spcPts val="2184"/>
              </a:spcBef>
              <a:spcAft>
                <a:spcPts val="0"/>
              </a:spcAft>
              <a:buSzPts val="1504"/>
              <a:buFont typeface="Arial"/>
              <a:buChar char=" "/>
            </a:pPr>
            <a:r>
              <a:rPr lang="en-US" sz="1504"/>
              <a:t>border-bottom-color - Устанавливает цвет нижней границы элемента.</a:t>
            </a:r>
            <a:endParaRPr/>
          </a:p>
          <a:p>
            <a:pPr indent="-367323" lvl="0" marL="432982" rtl="0" algn="l">
              <a:lnSpc>
                <a:spcPct val="90000"/>
              </a:lnSpc>
              <a:spcBef>
                <a:spcPts val="2184"/>
              </a:spcBef>
              <a:spcAft>
                <a:spcPts val="0"/>
              </a:spcAft>
              <a:buSzPts val="1504"/>
              <a:buFont typeface="Arial"/>
              <a:buChar char=" "/>
            </a:pPr>
            <a:r>
              <a:rPr lang="en-US" sz="1504"/>
              <a:t>border-bottom-style - Определяет стиль нижней границы элемента.</a:t>
            </a:r>
            <a:endParaRPr/>
          </a:p>
          <a:p>
            <a:pPr indent="-367323" lvl="0" marL="432982" rtl="0" algn="l">
              <a:lnSpc>
                <a:spcPct val="90000"/>
              </a:lnSpc>
              <a:spcBef>
                <a:spcPts val="2184"/>
              </a:spcBef>
              <a:spcAft>
                <a:spcPts val="0"/>
              </a:spcAft>
              <a:buSzPts val="1504"/>
              <a:buFont typeface="Arial"/>
              <a:buChar char=" "/>
            </a:pPr>
            <a:r>
              <a:rPr lang="en-US" sz="1504"/>
              <a:t>border-bottom-width - Определяет ширину нижней границы элемента.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84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rgbClr val="C98872"/>
                </a:solidFill>
              </a:rPr>
              <a:t>border-left</a:t>
            </a:r>
            <a:r>
              <a:rPr lang="en-US" sz="1504"/>
              <a:t> - Определяет стиль, цвет и ширину левой границы элемента.</a:t>
            </a:r>
            <a:endParaRPr/>
          </a:p>
          <a:p>
            <a:pPr indent="-367323" lvl="0" marL="432982" rtl="0" algn="l">
              <a:lnSpc>
                <a:spcPct val="90000"/>
              </a:lnSpc>
              <a:spcBef>
                <a:spcPts val="2184"/>
              </a:spcBef>
              <a:spcAft>
                <a:spcPts val="0"/>
              </a:spcAft>
              <a:buSzPts val="1504"/>
              <a:buFont typeface="Arial"/>
              <a:buChar char=" "/>
            </a:pPr>
            <a:r>
              <a:rPr lang="en-US" sz="1504"/>
              <a:t>border-left-color - Устанавливает цвет левой границы элемента.</a:t>
            </a:r>
            <a:endParaRPr/>
          </a:p>
          <a:p>
            <a:pPr indent="-367323" lvl="0" marL="432982" rtl="0" algn="l">
              <a:lnSpc>
                <a:spcPct val="90000"/>
              </a:lnSpc>
              <a:spcBef>
                <a:spcPts val="2184"/>
              </a:spcBef>
              <a:spcAft>
                <a:spcPts val="0"/>
              </a:spcAft>
              <a:buSzPts val="1504"/>
              <a:buFont typeface="Arial"/>
              <a:buChar char=" "/>
            </a:pPr>
            <a:r>
              <a:rPr lang="en-US" sz="1504"/>
              <a:t>border-left-style - Определяет стиль левой границы элемента.</a:t>
            </a:r>
            <a:endParaRPr/>
          </a:p>
          <a:p>
            <a:pPr indent="-367323" lvl="0" marL="432982" rtl="0" algn="l">
              <a:lnSpc>
                <a:spcPct val="90000"/>
              </a:lnSpc>
              <a:spcBef>
                <a:spcPts val="2184"/>
              </a:spcBef>
              <a:spcAft>
                <a:spcPts val="0"/>
              </a:spcAft>
              <a:buSzPts val="1504"/>
              <a:buFont typeface="Arial"/>
              <a:buChar char=" "/>
            </a:pPr>
            <a:r>
              <a:rPr lang="en-US" sz="1504"/>
              <a:t>border-left-width - Определяет ширину левой границы элемента.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84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rgbClr val="C98872"/>
                </a:solidFill>
              </a:rPr>
              <a:t>border-right </a:t>
            </a:r>
            <a:r>
              <a:rPr lang="en-US" sz="1504"/>
              <a:t>- Определяет стиль, цвет и ширину правой границы элемента.</a:t>
            </a:r>
            <a:endParaRPr/>
          </a:p>
          <a:p>
            <a:pPr indent="-367323" lvl="0" marL="432982" rtl="0" algn="l">
              <a:lnSpc>
                <a:spcPct val="90000"/>
              </a:lnSpc>
              <a:spcBef>
                <a:spcPts val="2184"/>
              </a:spcBef>
              <a:spcAft>
                <a:spcPts val="0"/>
              </a:spcAft>
              <a:buSzPts val="1504"/>
              <a:buFont typeface="Arial"/>
              <a:buChar char=" "/>
            </a:pPr>
            <a:r>
              <a:rPr lang="en-US" sz="1504"/>
              <a:t>border-right-color - Устанавливает цвет правой границы элемента.</a:t>
            </a:r>
            <a:endParaRPr/>
          </a:p>
          <a:p>
            <a:pPr indent="-367323" lvl="0" marL="432982" rtl="0" algn="l">
              <a:lnSpc>
                <a:spcPct val="90000"/>
              </a:lnSpc>
              <a:spcBef>
                <a:spcPts val="2184"/>
              </a:spcBef>
              <a:spcAft>
                <a:spcPts val="0"/>
              </a:spcAft>
              <a:buSzPts val="1504"/>
              <a:buFont typeface="Arial"/>
              <a:buChar char=" "/>
            </a:pPr>
            <a:r>
              <a:rPr lang="en-US" sz="1504"/>
              <a:t>border-right-style - Определяет стиль правой границы элемента.</a:t>
            </a:r>
            <a:endParaRPr/>
          </a:p>
          <a:p>
            <a:pPr indent="-367323" lvl="0" marL="432982" rtl="0" algn="l">
              <a:lnSpc>
                <a:spcPct val="90000"/>
              </a:lnSpc>
              <a:spcBef>
                <a:spcPts val="2184"/>
              </a:spcBef>
              <a:spcAft>
                <a:spcPts val="0"/>
              </a:spcAft>
              <a:buSzPts val="1504"/>
              <a:buFont typeface="Arial"/>
              <a:buChar char=" "/>
            </a:pPr>
            <a:r>
              <a:rPr lang="en-US" sz="1504"/>
              <a:t>border-right-width - Определяет ширину правой границы элемента.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84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rgbClr val="C98872"/>
                </a:solidFill>
              </a:rPr>
              <a:t>border-top</a:t>
            </a:r>
            <a:r>
              <a:rPr lang="en-US" sz="1504"/>
              <a:t> - Определяет стиль, цвет и ширину верхней границы элемента.</a:t>
            </a:r>
            <a:endParaRPr/>
          </a:p>
          <a:p>
            <a:pPr indent="-367323" lvl="0" marL="432982" rtl="0" algn="l">
              <a:lnSpc>
                <a:spcPct val="90000"/>
              </a:lnSpc>
              <a:spcBef>
                <a:spcPts val="2184"/>
              </a:spcBef>
              <a:spcAft>
                <a:spcPts val="0"/>
              </a:spcAft>
              <a:buSzPts val="1504"/>
              <a:buFont typeface="Arial"/>
              <a:buChar char=" "/>
            </a:pPr>
            <a:r>
              <a:rPr lang="en-US" sz="1504"/>
              <a:t>border-top-color - Устанавливает цвет верхней границы элемента.</a:t>
            </a:r>
            <a:endParaRPr/>
          </a:p>
          <a:p>
            <a:pPr indent="-367323" lvl="0" marL="432982" rtl="0" algn="l">
              <a:lnSpc>
                <a:spcPct val="90000"/>
              </a:lnSpc>
              <a:spcBef>
                <a:spcPts val="2184"/>
              </a:spcBef>
              <a:spcAft>
                <a:spcPts val="0"/>
              </a:spcAft>
              <a:buSzPts val="1504"/>
              <a:buFont typeface="Arial"/>
              <a:buChar char=" "/>
            </a:pPr>
            <a:r>
              <a:rPr lang="en-US" sz="1504"/>
              <a:t>border-top-style - Определяет стиль верхней границы элемента.</a:t>
            </a:r>
            <a:endParaRPr/>
          </a:p>
          <a:p>
            <a:pPr indent="-367323" lvl="0" marL="432982" rtl="0" algn="l">
              <a:lnSpc>
                <a:spcPct val="90000"/>
              </a:lnSpc>
              <a:spcBef>
                <a:spcPts val="2184"/>
              </a:spcBef>
              <a:spcAft>
                <a:spcPts val="0"/>
              </a:spcAft>
              <a:buSzPts val="1504"/>
              <a:buFont typeface="Arial"/>
              <a:buChar char=" "/>
            </a:pPr>
            <a:r>
              <a:rPr lang="en-US" sz="1504"/>
              <a:t>border-top-width - Определяет ширину верхней границы элемента.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412" y="1214437"/>
            <a:ext cx="9705975" cy="73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2737" y="1204912"/>
            <a:ext cx="9839325" cy="73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262" y="1185862"/>
            <a:ext cx="9820275" cy="73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2737" y="1185862"/>
            <a:ext cx="9839325" cy="73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212" y="1176337"/>
            <a:ext cx="9858375" cy="74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262" y="1185862"/>
            <a:ext cx="9820275" cy="73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Ретро">
  <a:themeElements>
    <a:clrScheme name="Ретро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