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703512" y="692697"/>
            <a:ext cx="8712968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1" i="0" lang="ru-RU" sz="3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Заокруглення кутів тега</a:t>
            </a:r>
            <a:endParaRPr b="1" sz="32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border-radius: зн;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border-radius: зн1  зн2;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border-radius: зн1  зн2  зн3;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border-radius: зн1  зн2  зн3  зн4;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7575315" y="1382376"/>
            <a:ext cx="2646040" cy="1153867"/>
          </a:xfrm>
          <a:prstGeom prst="roundRect">
            <a:avLst>
              <a:gd fmla="val 28293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7579127" y="2825432"/>
            <a:ext cx="2646040" cy="1153867"/>
          </a:xfrm>
          <a:prstGeom prst="roundRect">
            <a:avLst>
              <a:gd fmla="val 28293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7608168" y="4247663"/>
            <a:ext cx="2646040" cy="1153867"/>
          </a:xfrm>
          <a:prstGeom prst="roundRect">
            <a:avLst>
              <a:gd fmla="val 28293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7608168" y="5624963"/>
            <a:ext cx="2646040" cy="1153867"/>
          </a:xfrm>
          <a:prstGeom prst="roundRect">
            <a:avLst>
              <a:gd fmla="val 28293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575316" y="1268761"/>
            <a:ext cx="2409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75316" y="1972293"/>
            <a:ext cx="2409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9591540" y="1988841"/>
            <a:ext cx="2409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9591540" y="1303028"/>
            <a:ext cx="2409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608169" y="2772218"/>
            <a:ext cx="2409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зн1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7608169" y="3429001"/>
            <a:ext cx="2409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зн2</a:t>
            </a:r>
            <a:endParaRPr sz="3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9408369" y="3429001"/>
            <a:ext cx="2409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зн1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9447524" y="2780929"/>
            <a:ext cx="2409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зн2</a:t>
            </a:r>
            <a:endParaRPr sz="3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680177" y="4140370"/>
            <a:ext cx="2409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зн1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7680177" y="4843902"/>
            <a:ext cx="2409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зн2</a:t>
            </a:r>
            <a:endParaRPr sz="3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9408369" y="4860450"/>
            <a:ext cx="2409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зн3</a:t>
            </a:r>
            <a:endParaRPr sz="3200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9408369" y="4174637"/>
            <a:ext cx="2409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зн2</a:t>
            </a:r>
            <a:endParaRPr sz="3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7680177" y="5517233"/>
            <a:ext cx="2409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зн1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7680177" y="6220765"/>
            <a:ext cx="2409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FFCCFF"/>
                </a:solidFill>
                <a:latin typeface="Calibri"/>
                <a:ea typeface="Calibri"/>
                <a:cs typeface="Calibri"/>
                <a:sym typeface="Calibri"/>
              </a:rPr>
              <a:t>зн4</a:t>
            </a:r>
            <a:endParaRPr sz="3200">
              <a:solidFill>
                <a:srgbClr val="FFC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9480377" y="6237313"/>
            <a:ext cx="2409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зн3</a:t>
            </a:r>
            <a:endParaRPr sz="3200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9480377" y="5551500"/>
            <a:ext cx="2409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зн2</a:t>
            </a:r>
            <a:endParaRPr sz="3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1524000" y="-27384"/>
            <a:ext cx="9144000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1703512" y="257626"/>
            <a:ext cx="87129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1" lang="ru-RU" sz="3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Тінь від тексту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703512" y="1112757"/>
            <a:ext cx="979308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3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text-shadow: </a:t>
            </a:r>
            <a:r>
              <a:rPr b="1" lang="ru-RU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змX змY</a:t>
            </a:r>
            <a:r>
              <a:rPr b="1" i="1" lang="ru-RU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розм кол</a:t>
            </a:r>
            <a:r>
              <a:rPr b="1" lang="ru-RU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1901365" y="1653229"/>
            <a:ext cx="871296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змХ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зміщення по горизонталі;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змY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зміщення по вертикалі;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розм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розмиття тіні (чим менше значення, тим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чіткіше тінь);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кол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колір тіні;</a:t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1765437" y="4416470"/>
            <a:ext cx="8848897" cy="12003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text-shadow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-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b="1" lang="ru-RU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rgba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1945" y="3446076"/>
            <a:ext cx="4621185" cy="92423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/>
          <p:nvPr/>
        </p:nvSpPr>
        <p:spPr>
          <a:xfrm>
            <a:off x="1968825" y="5662955"/>
            <a:ext cx="8645508" cy="1077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Можна задавати кілька тіней, вказуючи їх через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кому: </a:t>
            </a:r>
            <a:r>
              <a:rPr b="1" lang="ru-RU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text-shadow: 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тінь1, тінь2, …;</a:t>
            </a:r>
            <a:r>
              <a:rPr b="1" lang="ru-RU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1524000" y="-27384"/>
            <a:ext cx="9144000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1703512" y="257626"/>
            <a:ext cx="87129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1" lang="ru-RU" sz="3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Тінь від тексту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1703512" y="1112757"/>
            <a:ext cx="979308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3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text-shadow: </a:t>
            </a:r>
            <a:r>
              <a:rPr b="1" lang="ru-RU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змX змY</a:t>
            </a:r>
            <a:r>
              <a:rPr b="1" i="1" lang="ru-RU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розм кол</a:t>
            </a:r>
            <a:r>
              <a:rPr b="1" lang="ru-RU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1901365" y="1653229"/>
            <a:ext cx="871296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змХ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зміщення по горизонталі;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змY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зміщення по вертикалі;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розм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розмиття тіні (чим менше значення, тим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чіткіше тінь);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кол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колір тіні;</a:t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1765437" y="4416470"/>
            <a:ext cx="8848897" cy="12003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text-shadow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-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b="1" lang="ru-RU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rgba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1945" y="3446076"/>
            <a:ext cx="4621185" cy="92423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/>
          <p:nvPr/>
        </p:nvSpPr>
        <p:spPr>
          <a:xfrm>
            <a:off x="1968825" y="5662955"/>
            <a:ext cx="8645508" cy="1077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Можна задавати кілька тіней, вказуючи їх через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кому: </a:t>
            </a:r>
            <a:r>
              <a:rPr b="1" lang="ru-RU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text-shadow: 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тінь1, тінь2, …;</a:t>
            </a:r>
            <a:r>
              <a:rPr b="1" lang="ru-RU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/>
        </p:nvSpPr>
        <p:spPr>
          <a:xfrm>
            <a:off x="1524000" y="-27384"/>
            <a:ext cx="9144000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1703512" y="257626"/>
            <a:ext cx="87129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b="1" lang="ru-RU" sz="3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Множинні фони</a:t>
            </a:r>
            <a:endParaRPr b="1" sz="36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1703512" y="1112757"/>
            <a:ext cx="979308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3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text-shadow: </a:t>
            </a:r>
            <a:r>
              <a:rPr b="1" lang="ru-RU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змX змY</a:t>
            </a:r>
            <a:r>
              <a:rPr b="1" i="1" lang="ru-RU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розм кол</a:t>
            </a:r>
            <a:r>
              <a:rPr b="1" lang="ru-RU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1901365" y="1653229"/>
            <a:ext cx="871296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змХ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зміщення по горизонталі;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змY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зміщення по вертикалі;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розм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розмиття тіні (чим менше значення, тим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чіткіше тінь);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кол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колір тіні;</a:t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1765437" y="4416470"/>
            <a:ext cx="8848897" cy="12003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text-shadow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-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b="1" lang="ru-RU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rgba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1945" y="3446076"/>
            <a:ext cx="4621185" cy="924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/>
          <p:nvPr/>
        </p:nvSpPr>
        <p:spPr>
          <a:xfrm>
            <a:off x="1968825" y="5662955"/>
            <a:ext cx="8645508" cy="1077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Можна задавати кілька тіней, вказуючи їх через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кому: </a:t>
            </a:r>
            <a:r>
              <a:rPr b="1" lang="ru-RU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text-shadow: 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тінь1, тінь2, …;</a:t>
            </a:r>
            <a:r>
              <a:rPr b="1" lang="ru-RU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1524000" y="-27384"/>
            <a:ext cx="9144000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1703512" y="257626"/>
            <a:ext cx="87129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b="1" lang="ru-RU" sz="3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Градієнт</a:t>
            </a:r>
            <a:endParaRPr b="1" sz="36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Радиальный градиент" id="222" name="Google Shape;2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552" y="1049834"/>
            <a:ext cx="1872208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Линейный градиент" id="223" name="Google Shape;22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5312" y="1049834"/>
            <a:ext cx="1858232" cy="185823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/>
          <p:nvPr/>
        </p:nvSpPr>
        <p:spPr>
          <a:xfrm>
            <a:off x="2069030" y="3284984"/>
            <a:ext cx="7077579" cy="17543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br>
              <a:rPr i="1" lang="ru-RU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ru-RU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%;</a:t>
            </a:r>
            <a:br>
              <a:rPr i="1" lang="ru-RU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ru-RU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-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radial-gradient</a:t>
            </a:r>
            <a:r>
              <a:rPr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-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#55ddff</a:t>
            </a:r>
            <a:r>
              <a:rPr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-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#0081b5</a:t>
            </a:r>
            <a:r>
              <a:rPr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адиальный градиент" id="225" name="Google Shape;22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1167" y="5037485"/>
            <a:ext cx="1440160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интаксис radial-gradient" id="226" name="Google Shape;22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1544" y="5370158"/>
            <a:ext cx="55435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/>
        </p:nvSpPr>
        <p:spPr>
          <a:xfrm>
            <a:off x="1524000" y="-27384"/>
            <a:ext cx="9144000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1703512" y="257626"/>
            <a:ext cx="87129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b="1" lang="ru-RU" sz="3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Градієнт</a:t>
            </a:r>
            <a:endParaRPr b="1" sz="36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Синтаксис radial-gradient" id="233" name="Google Shape;2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5480" y="972893"/>
            <a:ext cx="8331445" cy="1087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интаксис radial-gradient" id="234" name="Google Shape;23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9714" y="2420888"/>
            <a:ext cx="8716757" cy="115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/>
        </p:nvSpPr>
        <p:spPr>
          <a:xfrm>
            <a:off x="1524000" y="-27384"/>
            <a:ext cx="9144000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 b="59060" l="0" r="36653" t="10298"/>
          <a:stretch/>
        </p:blipFill>
        <p:spPr>
          <a:xfrm>
            <a:off x="1974914" y="2888398"/>
            <a:ext cx="8242173" cy="212477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1974913" y="1340769"/>
            <a:ext cx="49685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 teal;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border-radius: 10px;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879976" y="1363082"/>
            <a:ext cx="49685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 green;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border-radius:  10px 30px 60px;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1991544" y="5517233"/>
            <a:ext cx="49685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border-radius:  10px 40px;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 orange;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807968" y="5517233"/>
            <a:ext cx="49685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border-radius:  10px 30px 60px 90px;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 lightcoral;</a:t>
            </a:r>
            <a:endParaRPr/>
          </a:p>
        </p:txBody>
      </p:sp>
      <p:cxnSp>
        <p:nvCxnSpPr>
          <p:cNvPr id="115" name="Google Shape;115;p14"/>
          <p:cNvCxnSpPr/>
          <p:nvPr/>
        </p:nvCxnSpPr>
        <p:spPr>
          <a:xfrm>
            <a:off x="3143672" y="2171766"/>
            <a:ext cx="0" cy="7166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6939289" y="2194079"/>
            <a:ext cx="0" cy="7166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17" name="Google Shape;117;p14"/>
          <p:cNvCxnSpPr/>
          <p:nvPr/>
        </p:nvCxnSpPr>
        <p:spPr>
          <a:xfrm rot="10800000">
            <a:off x="5015880" y="4797153"/>
            <a:ext cx="0" cy="7166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18" name="Google Shape;118;p14"/>
          <p:cNvCxnSpPr/>
          <p:nvPr/>
        </p:nvCxnSpPr>
        <p:spPr>
          <a:xfrm rot="10800000">
            <a:off x="9120336" y="4797153"/>
            <a:ext cx="0" cy="7166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/>
        </p:nvSpPr>
        <p:spPr>
          <a:xfrm>
            <a:off x="1524000" y="-27384"/>
            <a:ext cx="9144000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Радиус скругления для создания разных типов уголков"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560" y="3501008"/>
            <a:ext cx="7216798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/>
          <p:nvPr/>
        </p:nvSpPr>
        <p:spPr>
          <a:xfrm>
            <a:off x="1940740" y="218838"/>
            <a:ext cx="869308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дозволяє додатково через слеш задати від 1 до 4 значень.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1703513" y="1296055"/>
            <a:ext cx="98452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border-radius: заокругленняX/заокругленняY;</a:t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2999657" y="2731567"/>
            <a:ext cx="98452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border-radius: 30px/20px;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/>
        </p:nvSpPr>
        <p:spPr>
          <a:xfrm>
            <a:off x="1524000" y="-27384"/>
            <a:ext cx="9144000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2711625" y="332656"/>
            <a:ext cx="6452407" cy="23083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orangered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7581" y="3140968"/>
            <a:ext cx="6750570" cy="323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1524000" y="-27384"/>
            <a:ext cx="9144000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1940740" y="218838"/>
            <a:ext cx="869308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Значення</a:t>
            </a:r>
            <a:r>
              <a:rPr b="1" lang="ru-RU"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3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b="1" lang="ru-RU"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можна задавати у відсотках (відсотки обчислюються від ширини тега)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5063070" y="1545959"/>
            <a:ext cx="3724096" cy="19389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577" y="1552157"/>
            <a:ext cx="2060239" cy="198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/>
          <p:nvPr/>
        </p:nvSpPr>
        <p:spPr>
          <a:xfrm>
            <a:off x="5063070" y="3933057"/>
            <a:ext cx="5570756" cy="22467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background-image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-RU" sz="2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'1.jpg'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solid blue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1" y="4149081"/>
            <a:ext cx="3463887" cy="184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1524000" y="-27384"/>
            <a:ext cx="9144000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1703512" y="586055"/>
            <a:ext cx="87129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b="1" lang="ru-RU" sz="3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Тінь від тега</a:t>
            </a:r>
            <a:endParaRPr b="1" sz="36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703512" y="1329467"/>
            <a:ext cx="979308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3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box-shadow: </a:t>
            </a:r>
            <a:r>
              <a:rPr b="1" lang="ru-RU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змX змY</a:t>
            </a:r>
            <a:r>
              <a:rPr b="1" i="1" lang="ru-RU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розм розт кол</a:t>
            </a:r>
            <a:r>
              <a:rPr b="1" lang="ru-RU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942506" y="1997552"/>
            <a:ext cx="871296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змХ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зміщення по горизонталі;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змY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зміщення по вертикалі;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розм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розмиття тіні (чим менше значення, тим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чіткіше тінь);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розт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розтягування тіні: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0 – тінь відповідає розмірам тега;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&lt;0 – тінь менша за розміри тега;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&gt;0 – тінь більша за розміри тега);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кол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колір тіні;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/>
        </p:nvSpPr>
        <p:spPr>
          <a:xfrm>
            <a:off x="1524000" y="-27384"/>
            <a:ext cx="9144000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1703513" y="544612"/>
            <a:ext cx="6268063" cy="23083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box-shadow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orange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6767" y="646305"/>
            <a:ext cx="2088232" cy="2104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768" y="3498702"/>
            <a:ext cx="2331721" cy="234899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1659818" y="3415640"/>
            <a:ext cx="6452407" cy="26776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box-shadow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-RU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orange</a:t>
            </a: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/>
        </p:nvSpPr>
        <p:spPr>
          <a:xfrm>
            <a:off x="1524000" y="934"/>
            <a:ext cx="914400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1524000" y="327419"/>
            <a:ext cx="6801862" cy="19389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box-shadow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orange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6907" y="283833"/>
            <a:ext cx="1982578" cy="198257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/>
          <p:nvPr/>
        </p:nvSpPr>
        <p:spPr>
          <a:xfrm>
            <a:off x="1535269" y="2420888"/>
            <a:ext cx="6955750" cy="19389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box-shadow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-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orange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4080" y="2549311"/>
            <a:ext cx="1776376" cy="179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/>
          <p:nvPr/>
        </p:nvSpPr>
        <p:spPr>
          <a:xfrm>
            <a:off x="1516641" y="4514357"/>
            <a:ext cx="6801862" cy="19389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box-shadow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inset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0 0 10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-RU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orange</a:t>
            </a: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4081" y="4622251"/>
            <a:ext cx="1553657" cy="159681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6015981" y="4323328"/>
            <a:ext cx="2294511" cy="1033865"/>
          </a:xfrm>
          <a:prstGeom prst="cloudCallout">
            <a:avLst>
              <a:gd fmla="val -104687" name="adj1"/>
              <a:gd fmla="val 95667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Тінь всередину тега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1524000" y="935"/>
            <a:ext cx="9144000" cy="13234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1626899" y="64855"/>
            <a:ext cx="979308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Можна задавати кілька тіней, розділяючи їх комою: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626899" y="1993747"/>
            <a:ext cx="9124206" cy="48320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-RU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ru-RU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ru-RU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box-shadow</a:t>
            </a: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-RU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0 0 0 5</a:t>
            </a:r>
            <a:r>
              <a:rPr b="1" lang="ru-RU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coral</a:t>
            </a: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-RU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0 0 0 10</a:t>
            </a:r>
            <a:r>
              <a:rPr b="1" lang="ru-RU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lightseagreen</a:t>
            </a: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-RU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0 0 0 15</a:t>
            </a:r>
            <a:r>
              <a:rPr b="1" lang="ru-RU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orange</a:t>
            </a: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-RU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0 0 0 20</a:t>
            </a:r>
            <a:r>
              <a:rPr b="1" lang="ru-RU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yellowgreen</a:t>
            </a: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-RU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inset </a:t>
            </a:r>
            <a:r>
              <a:rPr lang="ru-RU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0 0 10</a:t>
            </a:r>
            <a:r>
              <a:rPr b="1" lang="ru-RU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-RU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-RU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px gray</a:t>
            </a: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56" y="1124745"/>
            <a:ext cx="3428944" cy="3544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/>
          <p:nvPr/>
        </p:nvSpPr>
        <p:spPr>
          <a:xfrm>
            <a:off x="3287688" y="628359"/>
            <a:ext cx="979308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box-shadow: </a:t>
            </a:r>
            <a:r>
              <a:rPr b="1" lang="ru-RU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тінь1, тінь2, …;</a:t>
            </a:r>
            <a:endParaRPr b="1"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