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Libre Franklin"/>
      <p:regular r:id="rId36"/>
      <p:bold r:id="rId37"/>
      <p:italic r:id="rId38"/>
      <p:boldItalic r:id="rId39"/>
    </p:embeddedFont>
    <p:embeddedFont>
      <p:font typeface="Libre Baskerville"/>
      <p:regular r:id="rId40"/>
      <p:bold r:id="rId41"/>
      <p: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regular.fntdata"/><Relationship Id="rId20" Type="http://schemas.openxmlformats.org/officeDocument/2006/relationships/slide" Target="slides/slide15.xml"/><Relationship Id="rId42" Type="http://schemas.openxmlformats.org/officeDocument/2006/relationships/font" Target="fonts/LibreBaskerville-italic.fntdata"/><Relationship Id="rId41" Type="http://schemas.openxmlformats.org/officeDocument/2006/relationships/font" Target="fonts/LibreBaskerville-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Franklin-bold.fntdata"/><Relationship Id="rId14" Type="http://schemas.openxmlformats.org/officeDocument/2006/relationships/slide" Target="slides/slide9.xml"/><Relationship Id="rId36" Type="http://schemas.openxmlformats.org/officeDocument/2006/relationships/font" Target="fonts/LibreFranklin-regular.fntdata"/><Relationship Id="rId17" Type="http://schemas.openxmlformats.org/officeDocument/2006/relationships/slide" Target="slides/slide12.xml"/><Relationship Id="rId39" Type="http://schemas.openxmlformats.org/officeDocument/2006/relationships/font" Target="fonts/LibreFranklin-boldItalic.fntdata"/><Relationship Id="rId16" Type="http://schemas.openxmlformats.org/officeDocument/2006/relationships/slide" Target="slides/slide11.xml"/><Relationship Id="rId38" Type="http://schemas.openxmlformats.org/officeDocument/2006/relationships/font" Target="fonts/LibreFranklin-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1" name="Google Shape;3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ru-RU"/>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50" name="Google Shape;50;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5.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6.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10"/>
              <a:buNone/>
            </a:pPr>
            <a:r>
              <a:rPr lang="ru-RU"/>
              <a:t>ЛЕКЦИЯ №6</a:t>
            </a:r>
            <a:endParaRPr/>
          </a:p>
        </p:txBody>
      </p:sp>
      <p:sp>
        <p:nvSpPr>
          <p:cNvPr id="106" name="Google Shape;106;p13"/>
          <p:cNvSpPr txBox="1"/>
          <p:nvPr>
            <p:ph type="ctrTitle"/>
          </p:nvPr>
        </p:nvSpPr>
        <p:spPr>
          <a:xfrm>
            <a:off x="539552" y="1772816"/>
            <a:ext cx="8229600" cy="92869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lang="ru-RU"/>
              <a:t>Селекторы CSS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p:nvPr/>
        </p:nvSpPr>
        <p:spPr>
          <a:xfrm>
            <a:off x="357158" y="428604"/>
            <a:ext cx="2476255"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Соседние селекторы</a:t>
            </a:r>
            <a:endParaRPr b="1" sz="1800">
              <a:solidFill>
                <a:schemeClr val="lt1"/>
              </a:solidFill>
              <a:latin typeface="Libre Baskerville"/>
              <a:ea typeface="Libre Baskerville"/>
              <a:cs typeface="Libre Baskerville"/>
              <a:sym typeface="Libre Baskerville"/>
            </a:endParaRPr>
          </a:p>
        </p:txBody>
      </p:sp>
      <p:sp>
        <p:nvSpPr>
          <p:cNvPr id="175" name="Google Shape;175;p22"/>
          <p:cNvSpPr/>
          <p:nvPr/>
        </p:nvSpPr>
        <p:spPr>
          <a:xfrm>
            <a:off x="1142976" y="1142984"/>
            <a:ext cx="5715040"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&lt;p&gt;Lorem ipsum &lt;b&gt;dolor&lt;/b&gt; sit amet.&lt;/p&gt;</a:t>
            </a:r>
            <a:endParaRPr sz="1800">
              <a:solidFill>
                <a:schemeClr val="dk1"/>
              </a:solidFill>
              <a:latin typeface="Libre Baskerville"/>
              <a:ea typeface="Libre Baskerville"/>
              <a:cs typeface="Libre Baskerville"/>
              <a:sym typeface="Libre Baskerville"/>
            </a:endParaRPr>
          </a:p>
        </p:txBody>
      </p:sp>
      <p:sp>
        <p:nvSpPr>
          <p:cNvPr id="176" name="Google Shape;176;p22"/>
          <p:cNvSpPr/>
          <p:nvPr/>
        </p:nvSpPr>
        <p:spPr>
          <a:xfrm>
            <a:off x="928662" y="1785926"/>
            <a:ext cx="6500858"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&lt;p&gt;Lorem ipsum &lt;b&gt;dolor&lt;/b&gt; &lt;var&gt;sit&lt;/var&gt; amet.&lt;/p&gt;</a:t>
            </a:r>
            <a:endParaRPr sz="1800">
              <a:solidFill>
                <a:schemeClr val="dk1"/>
              </a:solidFill>
              <a:latin typeface="Libre Baskerville"/>
              <a:ea typeface="Libre Baskerville"/>
              <a:cs typeface="Libre Baskerville"/>
              <a:sym typeface="Libre Baskerville"/>
            </a:endParaRPr>
          </a:p>
        </p:txBody>
      </p:sp>
      <p:sp>
        <p:nvSpPr>
          <p:cNvPr id="177" name="Google Shape;177;p22"/>
          <p:cNvSpPr/>
          <p:nvPr/>
        </p:nvSpPr>
        <p:spPr>
          <a:xfrm>
            <a:off x="785786" y="2500306"/>
            <a:ext cx="7143800"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&lt;p&gt;Lorem &lt;b&gt;ipsum &lt;/b&gt; dolor sit amet, &lt;i&gt;consectetuer&lt;/i&gt; adipiscing &lt;tt&gt;elit&lt;/tt&gt;.&lt;/p&gt;</a:t>
            </a:r>
            <a:endParaRPr sz="1800">
              <a:solidFill>
                <a:schemeClr val="dk1"/>
              </a:solidFill>
              <a:latin typeface="Libre Baskerville"/>
              <a:ea typeface="Libre Baskerville"/>
              <a:cs typeface="Libre Baskerville"/>
              <a:sym typeface="Libre Baskerville"/>
            </a:endParaRPr>
          </a:p>
        </p:txBody>
      </p:sp>
      <p:sp>
        <p:nvSpPr>
          <p:cNvPr id="178" name="Google Shape;178;p22"/>
          <p:cNvSpPr/>
          <p:nvPr/>
        </p:nvSpPr>
        <p:spPr>
          <a:xfrm>
            <a:off x="2000232" y="4500570"/>
            <a:ext cx="4572000"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ru-RU" sz="1800">
                <a:solidFill>
                  <a:schemeClr val="dk1"/>
                </a:solidFill>
                <a:latin typeface="Libre Baskerville"/>
                <a:ea typeface="Libre Baskerville"/>
                <a:cs typeface="Libre Baskerville"/>
                <a:sym typeface="Libre Baskerville"/>
              </a:rPr>
              <a:t>Селектор 1 + Селектор 2 { Описание правил стиля }</a:t>
            </a:r>
            <a:endParaRPr b="1"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3"/>
          <p:cNvPicPr preferRelativeResize="0"/>
          <p:nvPr/>
        </p:nvPicPr>
        <p:blipFill rotWithShape="1">
          <a:blip r:embed="rId3">
            <a:alphaModFix/>
          </a:blip>
          <a:srcRect b="0" l="0" r="0" t="0"/>
          <a:stretch/>
        </p:blipFill>
        <p:spPr>
          <a:xfrm>
            <a:off x="642910" y="1071546"/>
            <a:ext cx="7871312" cy="3214710"/>
          </a:xfrm>
          <a:prstGeom prst="rect">
            <a:avLst/>
          </a:prstGeom>
          <a:solidFill>
            <a:schemeClr val="lt1"/>
          </a:solidFill>
          <a:ln cap="flat" cmpd="sng" w="12700">
            <a:solidFill>
              <a:schemeClr val="accent1"/>
            </a:solidFill>
            <a:prstDash val="solid"/>
            <a:round/>
            <a:headEnd len="sm" w="sm" type="none"/>
            <a:tailEnd len="sm" w="sm" type="none"/>
          </a:ln>
        </p:spPr>
      </p:pic>
      <p:pic>
        <p:nvPicPr>
          <p:cNvPr id="184" name="Google Shape;184;p23"/>
          <p:cNvPicPr preferRelativeResize="0"/>
          <p:nvPr/>
        </p:nvPicPr>
        <p:blipFill rotWithShape="1">
          <a:blip r:embed="rId4">
            <a:alphaModFix/>
          </a:blip>
          <a:srcRect b="0" l="0" r="0" t="0"/>
          <a:stretch/>
        </p:blipFill>
        <p:spPr>
          <a:xfrm>
            <a:off x="3000364" y="4714884"/>
            <a:ext cx="4000500" cy="1695450"/>
          </a:xfrm>
          <a:prstGeom prst="rect">
            <a:avLst/>
          </a:prstGeom>
          <a:solidFill>
            <a:schemeClr val="lt1"/>
          </a:solidFill>
          <a:ln cap="flat" cmpd="sng" w="12700">
            <a:solidFill>
              <a:schemeClr val="accent1"/>
            </a:solidFill>
            <a:prstDash val="solid"/>
            <a:round/>
            <a:headEnd len="sm" w="sm" type="none"/>
            <a:tailEnd len="sm" w="sm" type="none"/>
          </a:ln>
        </p:spPr>
      </p:pic>
      <p:sp>
        <p:nvSpPr>
          <p:cNvPr id="185" name="Google Shape;185;p23"/>
          <p:cNvSpPr/>
          <p:nvPr/>
        </p:nvSpPr>
        <p:spPr>
          <a:xfrm>
            <a:off x="428596" y="357166"/>
            <a:ext cx="4295920"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Использование соседних селекторов</a:t>
            </a:r>
            <a:endParaRPr b="1" sz="1800">
              <a:solidFill>
                <a:schemeClr val="lt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p:nvPr/>
        </p:nvSpPr>
        <p:spPr>
          <a:xfrm>
            <a:off x="428596" y="357166"/>
            <a:ext cx="2532103"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Дочерние селекторы</a:t>
            </a:r>
            <a:endParaRPr b="1" sz="1800">
              <a:solidFill>
                <a:schemeClr val="lt1"/>
              </a:solidFill>
              <a:latin typeface="Libre Baskerville"/>
              <a:ea typeface="Libre Baskerville"/>
              <a:cs typeface="Libre Baskerville"/>
              <a:sym typeface="Libre Baskerville"/>
            </a:endParaRPr>
          </a:p>
        </p:txBody>
      </p:sp>
      <p:pic>
        <p:nvPicPr>
          <p:cNvPr id="191" name="Google Shape;191;p24"/>
          <p:cNvPicPr preferRelativeResize="0"/>
          <p:nvPr/>
        </p:nvPicPr>
        <p:blipFill rotWithShape="1">
          <a:blip r:embed="rId3">
            <a:alphaModFix/>
          </a:blip>
          <a:srcRect b="0" l="0" r="0" t="0"/>
          <a:stretch/>
        </p:blipFill>
        <p:spPr>
          <a:xfrm>
            <a:off x="1643042" y="1000108"/>
            <a:ext cx="6153150" cy="2819400"/>
          </a:xfrm>
          <a:prstGeom prst="rect">
            <a:avLst/>
          </a:prstGeom>
          <a:noFill/>
          <a:ln>
            <a:noFill/>
          </a:ln>
        </p:spPr>
      </p:pic>
      <p:pic>
        <p:nvPicPr>
          <p:cNvPr id="192" name="Google Shape;192;p24"/>
          <p:cNvPicPr preferRelativeResize="0"/>
          <p:nvPr/>
        </p:nvPicPr>
        <p:blipFill rotWithShape="1">
          <a:blip r:embed="rId4">
            <a:alphaModFix/>
          </a:blip>
          <a:srcRect b="0" l="0" r="0" t="0"/>
          <a:stretch/>
        </p:blipFill>
        <p:spPr>
          <a:xfrm>
            <a:off x="3286116" y="4000504"/>
            <a:ext cx="1819275" cy="216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nvSpPr>
        <p:spPr>
          <a:xfrm>
            <a:off x="1500166" y="1071546"/>
            <a:ext cx="6215106"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Селектор 1 &gt; Селектор 2 { Описание правил стиля }</a:t>
            </a:r>
            <a:endParaRPr sz="1800">
              <a:solidFill>
                <a:schemeClr val="dk1"/>
              </a:solidFill>
              <a:latin typeface="Libre Baskerville"/>
              <a:ea typeface="Libre Baskerville"/>
              <a:cs typeface="Libre Baskerville"/>
              <a:sym typeface="Libre Baskerville"/>
            </a:endParaRPr>
          </a:p>
        </p:txBody>
      </p:sp>
      <p:sp>
        <p:nvSpPr>
          <p:cNvPr id="198" name="Google Shape;198;p25"/>
          <p:cNvSpPr/>
          <p:nvPr/>
        </p:nvSpPr>
        <p:spPr>
          <a:xfrm>
            <a:off x="428596" y="357166"/>
            <a:ext cx="2532103"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Дочерние селекторы</a:t>
            </a:r>
            <a:endParaRPr b="1" sz="1800">
              <a:solidFill>
                <a:schemeClr val="lt1"/>
              </a:solidFill>
              <a:latin typeface="Libre Baskerville"/>
              <a:ea typeface="Libre Baskerville"/>
              <a:cs typeface="Libre Baskerville"/>
              <a:sym typeface="Libre Baskerville"/>
            </a:endParaRPr>
          </a:p>
        </p:txBody>
      </p:sp>
      <p:pic>
        <p:nvPicPr>
          <p:cNvPr id="199" name="Google Shape;199;p25"/>
          <p:cNvPicPr preferRelativeResize="0"/>
          <p:nvPr/>
        </p:nvPicPr>
        <p:blipFill rotWithShape="1">
          <a:blip r:embed="rId3">
            <a:alphaModFix/>
          </a:blip>
          <a:srcRect b="0" l="0" r="0" t="0"/>
          <a:stretch/>
        </p:blipFill>
        <p:spPr>
          <a:xfrm>
            <a:off x="642910" y="2000240"/>
            <a:ext cx="7585657" cy="4357718"/>
          </a:xfrm>
          <a:prstGeom prst="rect">
            <a:avLst/>
          </a:prstGeom>
          <a:noFill/>
          <a:ln>
            <a:noFill/>
          </a:ln>
        </p:spPr>
      </p:pic>
      <p:pic>
        <p:nvPicPr>
          <p:cNvPr id="200" name="Google Shape;200;p25"/>
          <p:cNvPicPr preferRelativeResize="0"/>
          <p:nvPr/>
        </p:nvPicPr>
        <p:blipFill rotWithShape="1">
          <a:blip r:embed="rId4">
            <a:alphaModFix/>
          </a:blip>
          <a:srcRect b="0" l="0" r="0" t="0"/>
          <a:stretch/>
        </p:blipFill>
        <p:spPr>
          <a:xfrm>
            <a:off x="4929190" y="1857364"/>
            <a:ext cx="3905250"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06" name="Google Shape;206;p26"/>
          <p:cNvSpPr/>
          <p:nvPr/>
        </p:nvSpPr>
        <p:spPr>
          <a:xfrm>
            <a:off x="500034" y="1071546"/>
            <a:ext cx="349852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Простой селектор атрибута</a:t>
            </a:r>
            <a:endParaRPr b="1" i="1" sz="1800">
              <a:solidFill>
                <a:schemeClr val="dk1"/>
              </a:solidFill>
              <a:latin typeface="Libre Baskerville"/>
              <a:ea typeface="Libre Baskerville"/>
              <a:cs typeface="Libre Baskerville"/>
              <a:sym typeface="Libre Baskerville"/>
            </a:endParaRPr>
          </a:p>
        </p:txBody>
      </p:sp>
      <p:sp>
        <p:nvSpPr>
          <p:cNvPr id="207" name="Google Shape;207;p26"/>
          <p:cNvSpPr/>
          <p:nvPr/>
        </p:nvSpPr>
        <p:spPr>
          <a:xfrm>
            <a:off x="2000232" y="1643050"/>
            <a:ext cx="5072066"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 { Описание правил стиля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08" name="Google Shape;208;p26"/>
          <p:cNvPicPr preferRelativeResize="0"/>
          <p:nvPr/>
        </p:nvPicPr>
        <p:blipFill rotWithShape="1">
          <a:blip r:embed="rId3">
            <a:alphaModFix/>
          </a:blip>
          <a:srcRect b="0" l="0" r="0" t="0"/>
          <a:stretch/>
        </p:blipFill>
        <p:spPr>
          <a:xfrm>
            <a:off x="357157" y="2571744"/>
            <a:ext cx="6078573" cy="3883028"/>
          </a:xfrm>
          <a:prstGeom prst="rect">
            <a:avLst/>
          </a:prstGeom>
          <a:solidFill>
            <a:schemeClr val="lt1"/>
          </a:solidFill>
          <a:ln cap="flat" cmpd="sng" w="12700">
            <a:solidFill>
              <a:schemeClr val="accent1"/>
            </a:solidFill>
            <a:prstDash val="solid"/>
            <a:round/>
            <a:headEnd len="sm" w="sm" type="none"/>
            <a:tailEnd len="sm" w="sm" type="none"/>
          </a:ln>
        </p:spPr>
      </p:pic>
      <p:pic>
        <p:nvPicPr>
          <p:cNvPr id="209" name="Google Shape;209;p26"/>
          <p:cNvPicPr preferRelativeResize="0"/>
          <p:nvPr/>
        </p:nvPicPr>
        <p:blipFill rotWithShape="1">
          <a:blip r:embed="rId4">
            <a:alphaModFix/>
          </a:blip>
          <a:srcRect b="0" l="0" r="0" t="0"/>
          <a:stretch/>
        </p:blipFill>
        <p:spPr>
          <a:xfrm>
            <a:off x="4857752" y="2428868"/>
            <a:ext cx="3905250" cy="23717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p:nvPr/>
        </p:nvSpPr>
        <p:spPr>
          <a:xfrm>
            <a:off x="428596" y="1000108"/>
            <a:ext cx="27701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Атрибут со значением</a:t>
            </a:r>
            <a:endParaRPr b="1" i="1" sz="1800">
              <a:solidFill>
                <a:schemeClr val="dk1"/>
              </a:solidFill>
              <a:latin typeface="Libre Baskerville"/>
              <a:ea typeface="Libre Baskerville"/>
              <a:cs typeface="Libre Baskerville"/>
              <a:sym typeface="Libre Baskerville"/>
            </a:endParaRPr>
          </a:p>
        </p:txBody>
      </p:sp>
      <p:sp>
        <p:nvSpPr>
          <p:cNvPr id="215" name="Google Shape;215;p27"/>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16" name="Google Shape;216;p27"/>
          <p:cNvSpPr/>
          <p:nvPr/>
        </p:nvSpPr>
        <p:spPr>
          <a:xfrm>
            <a:off x="1214414" y="1571612"/>
            <a:ext cx="6715172"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17" name="Google Shape;217;p27"/>
          <p:cNvPicPr preferRelativeResize="0"/>
          <p:nvPr/>
        </p:nvPicPr>
        <p:blipFill rotWithShape="1">
          <a:blip r:embed="rId3">
            <a:alphaModFix/>
          </a:blip>
          <a:srcRect b="0" l="0" r="0" t="0"/>
          <a:stretch/>
        </p:blipFill>
        <p:spPr>
          <a:xfrm>
            <a:off x="428596" y="3143248"/>
            <a:ext cx="7582392" cy="3157540"/>
          </a:xfrm>
          <a:prstGeom prst="rect">
            <a:avLst/>
          </a:prstGeom>
          <a:solidFill>
            <a:schemeClr val="lt1"/>
          </a:solidFill>
          <a:ln cap="flat" cmpd="sng" w="12700">
            <a:solidFill>
              <a:schemeClr val="accent1"/>
            </a:solidFill>
            <a:prstDash val="solid"/>
            <a:round/>
            <a:headEnd len="sm" w="sm" type="none"/>
            <a:tailEnd len="sm" w="sm" type="none"/>
          </a:ln>
        </p:spPr>
      </p:pic>
      <p:pic>
        <p:nvPicPr>
          <p:cNvPr id="218" name="Google Shape;218;p27"/>
          <p:cNvPicPr preferRelativeResize="0"/>
          <p:nvPr/>
        </p:nvPicPr>
        <p:blipFill rotWithShape="1">
          <a:blip r:embed="rId4">
            <a:alphaModFix/>
          </a:blip>
          <a:srcRect b="0" l="0" r="0" t="0"/>
          <a:stretch/>
        </p:blipFill>
        <p:spPr>
          <a:xfrm>
            <a:off x="5000628" y="2428868"/>
            <a:ext cx="3905250" cy="15716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p:nvPr/>
        </p:nvSpPr>
        <p:spPr>
          <a:xfrm>
            <a:off x="500034" y="928670"/>
            <a:ext cx="72866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Значение атрибута начинается с определённого текста</a:t>
            </a:r>
            <a:endParaRPr b="1" i="1" sz="1800">
              <a:solidFill>
                <a:schemeClr val="dk1"/>
              </a:solidFill>
              <a:latin typeface="Libre Baskerville"/>
              <a:ea typeface="Libre Baskerville"/>
              <a:cs typeface="Libre Baskerville"/>
              <a:sym typeface="Libre Baskerville"/>
            </a:endParaRPr>
          </a:p>
        </p:txBody>
      </p:sp>
      <p:sp>
        <p:nvSpPr>
          <p:cNvPr id="224" name="Google Shape;224;p28"/>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25" name="Google Shape;225;p28"/>
          <p:cNvSpPr/>
          <p:nvPr/>
        </p:nvSpPr>
        <p:spPr>
          <a:xfrm>
            <a:off x="1214414" y="1500174"/>
            <a:ext cx="6500858"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26" name="Google Shape;226;p28"/>
          <p:cNvPicPr preferRelativeResize="0"/>
          <p:nvPr/>
        </p:nvPicPr>
        <p:blipFill rotWithShape="1">
          <a:blip r:embed="rId3">
            <a:alphaModFix/>
          </a:blip>
          <a:srcRect b="0" l="0" r="0" t="0"/>
          <a:stretch/>
        </p:blipFill>
        <p:spPr>
          <a:xfrm>
            <a:off x="428596" y="2571744"/>
            <a:ext cx="5143536" cy="3784011"/>
          </a:xfrm>
          <a:prstGeom prst="rect">
            <a:avLst/>
          </a:prstGeom>
          <a:solidFill>
            <a:schemeClr val="lt1"/>
          </a:solidFill>
          <a:ln cap="flat" cmpd="sng" w="12700">
            <a:solidFill>
              <a:schemeClr val="accent1"/>
            </a:solidFill>
            <a:prstDash val="solid"/>
            <a:round/>
            <a:headEnd len="sm" w="sm" type="none"/>
            <a:tailEnd len="sm" w="sm" type="none"/>
          </a:ln>
        </p:spPr>
      </p:pic>
      <p:pic>
        <p:nvPicPr>
          <p:cNvPr id="227" name="Google Shape;227;p28"/>
          <p:cNvPicPr preferRelativeResize="0"/>
          <p:nvPr/>
        </p:nvPicPr>
        <p:blipFill rotWithShape="1">
          <a:blip r:embed="rId4">
            <a:alphaModFix/>
          </a:blip>
          <a:srcRect b="0" l="0" r="0" t="0"/>
          <a:stretch/>
        </p:blipFill>
        <p:spPr>
          <a:xfrm>
            <a:off x="4714876" y="2357430"/>
            <a:ext cx="3905250" cy="15716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p:nvPr/>
        </p:nvSpPr>
        <p:spPr>
          <a:xfrm>
            <a:off x="357158" y="857232"/>
            <a:ext cx="7143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Значение атрибута оканчивается определённым текстом</a:t>
            </a:r>
            <a:endParaRPr b="1" i="1" sz="1800">
              <a:solidFill>
                <a:schemeClr val="dk1"/>
              </a:solidFill>
              <a:latin typeface="Libre Baskerville"/>
              <a:ea typeface="Libre Baskerville"/>
              <a:cs typeface="Libre Baskerville"/>
              <a:sym typeface="Libre Baskerville"/>
            </a:endParaRPr>
          </a:p>
        </p:txBody>
      </p:sp>
      <p:sp>
        <p:nvSpPr>
          <p:cNvPr id="233" name="Google Shape;233;p29"/>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34" name="Google Shape;234;p29"/>
          <p:cNvSpPr/>
          <p:nvPr/>
        </p:nvSpPr>
        <p:spPr>
          <a:xfrm>
            <a:off x="857224" y="1428736"/>
            <a:ext cx="6858048"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35" name="Google Shape;235;p29"/>
          <p:cNvPicPr preferRelativeResize="0"/>
          <p:nvPr/>
        </p:nvPicPr>
        <p:blipFill rotWithShape="1">
          <a:blip r:embed="rId3">
            <a:alphaModFix/>
          </a:blip>
          <a:srcRect b="0" l="0" r="0" t="0"/>
          <a:stretch/>
        </p:blipFill>
        <p:spPr>
          <a:xfrm>
            <a:off x="428596" y="2500306"/>
            <a:ext cx="6500858" cy="3892729"/>
          </a:xfrm>
          <a:prstGeom prst="rect">
            <a:avLst/>
          </a:prstGeom>
          <a:solidFill>
            <a:schemeClr val="lt1"/>
          </a:solidFill>
          <a:ln cap="flat" cmpd="sng" w="12700">
            <a:solidFill>
              <a:schemeClr val="accent1"/>
            </a:solidFill>
            <a:prstDash val="solid"/>
            <a:round/>
            <a:headEnd len="sm" w="sm" type="none"/>
            <a:tailEnd len="sm" w="sm" type="none"/>
          </a:ln>
        </p:spPr>
      </p:pic>
      <p:pic>
        <p:nvPicPr>
          <p:cNvPr id="236" name="Google Shape;236;p29"/>
          <p:cNvPicPr preferRelativeResize="0"/>
          <p:nvPr/>
        </p:nvPicPr>
        <p:blipFill rotWithShape="1">
          <a:blip r:embed="rId4">
            <a:alphaModFix/>
          </a:blip>
          <a:srcRect b="0" l="0" r="0" t="0"/>
          <a:stretch/>
        </p:blipFill>
        <p:spPr>
          <a:xfrm>
            <a:off x="4857752" y="4429132"/>
            <a:ext cx="3905250" cy="15716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p:nvPr/>
        </p:nvSpPr>
        <p:spPr>
          <a:xfrm>
            <a:off x="428596" y="857232"/>
            <a:ext cx="57864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Значение атрибута содержит указанный текст</a:t>
            </a:r>
            <a:endParaRPr b="1" i="1" sz="1800">
              <a:solidFill>
                <a:schemeClr val="dk1"/>
              </a:solidFill>
              <a:latin typeface="Libre Baskerville"/>
              <a:ea typeface="Libre Baskerville"/>
              <a:cs typeface="Libre Baskerville"/>
              <a:sym typeface="Libre Baskerville"/>
            </a:endParaRPr>
          </a:p>
        </p:txBody>
      </p:sp>
      <p:sp>
        <p:nvSpPr>
          <p:cNvPr id="242" name="Google Shape;242;p30"/>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43" name="Google Shape;243;p30"/>
          <p:cNvSpPr/>
          <p:nvPr/>
        </p:nvSpPr>
        <p:spPr>
          <a:xfrm>
            <a:off x="1142976" y="1500174"/>
            <a:ext cx="6429420"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44" name="Google Shape;244;p30"/>
          <p:cNvPicPr preferRelativeResize="0"/>
          <p:nvPr/>
        </p:nvPicPr>
        <p:blipFill rotWithShape="1">
          <a:blip r:embed="rId3">
            <a:alphaModFix/>
          </a:blip>
          <a:srcRect b="0" l="0" r="0" t="0"/>
          <a:stretch/>
        </p:blipFill>
        <p:spPr>
          <a:xfrm>
            <a:off x="428596" y="2571744"/>
            <a:ext cx="6225675" cy="3709994"/>
          </a:xfrm>
          <a:prstGeom prst="rect">
            <a:avLst/>
          </a:prstGeom>
          <a:solidFill>
            <a:schemeClr val="lt1"/>
          </a:solidFill>
          <a:ln cap="flat" cmpd="sng" w="12700">
            <a:solidFill>
              <a:schemeClr val="accent1"/>
            </a:solidFill>
            <a:prstDash val="solid"/>
            <a:round/>
            <a:headEnd len="sm" w="sm" type="none"/>
            <a:tailEnd len="sm" w="sm" type="none"/>
          </a:ln>
        </p:spPr>
      </p:pic>
      <p:pic>
        <p:nvPicPr>
          <p:cNvPr id="245" name="Google Shape;245;p30"/>
          <p:cNvPicPr preferRelativeResize="0"/>
          <p:nvPr/>
        </p:nvPicPr>
        <p:blipFill rotWithShape="1">
          <a:blip r:embed="rId4">
            <a:alphaModFix/>
          </a:blip>
          <a:srcRect b="0" l="0" r="0" t="0"/>
          <a:stretch/>
        </p:blipFill>
        <p:spPr>
          <a:xfrm>
            <a:off x="4786314" y="2428868"/>
            <a:ext cx="3905250" cy="15716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p:nvPr/>
        </p:nvSpPr>
        <p:spPr>
          <a:xfrm>
            <a:off x="357158" y="857232"/>
            <a:ext cx="461158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Одно из нескольких значений атрибута</a:t>
            </a:r>
            <a:endParaRPr b="1" i="1" sz="1800">
              <a:solidFill>
                <a:schemeClr val="dk1"/>
              </a:solidFill>
              <a:latin typeface="Libre Baskerville"/>
              <a:ea typeface="Libre Baskerville"/>
              <a:cs typeface="Libre Baskerville"/>
              <a:sym typeface="Libre Baskerville"/>
            </a:endParaRPr>
          </a:p>
        </p:txBody>
      </p:sp>
      <p:sp>
        <p:nvSpPr>
          <p:cNvPr id="251" name="Google Shape;251;p31"/>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52" name="Google Shape;252;p31"/>
          <p:cNvSpPr/>
          <p:nvPr/>
        </p:nvSpPr>
        <p:spPr>
          <a:xfrm>
            <a:off x="1000100" y="1428736"/>
            <a:ext cx="6786610"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53" name="Google Shape;253;p31"/>
          <p:cNvPicPr preferRelativeResize="0"/>
          <p:nvPr/>
        </p:nvPicPr>
        <p:blipFill rotWithShape="1">
          <a:blip r:embed="rId3">
            <a:alphaModFix/>
          </a:blip>
          <a:srcRect b="0" l="0" r="0" t="0"/>
          <a:stretch/>
        </p:blipFill>
        <p:spPr>
          <a:xfrm>
            <a:off x="714348" y="2500306"/>
            <a:ext cx="5498706" cy="3529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p:nvPr/>
        </p:nvSpPr>
        <p:spPr>
          <a:xfrm>
            <a:off x="428596" y="428604"/>
            <a:ext cx="20624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0" lang="ru-RU" sz="1800" u="none" cap="none" strike="noStrike">
                <a:solidFill>
                  <a:schemeClr val="lt1"/>
                </a:solidFill>
                <a:latin typeface="Libre Baskerville"/>
                <a:ea typeface="Libre Baskerville"/>
                <a:cs typeface="Libre Baskerville"/>
                <a:sym typeface="Libre Baskerville"/>
              </a:rPr>
              <a:t>Селекторы тегов</a:t>
            </a:r>
            <a:endParaRPr b="1" sz="1800">
              <a:solidFill>
                <a:schemeClr val="lt1"/>
              </a:solidFill>
              <a:latin typeface="Libre Baskerville"/>
              <a:ea typeface="Libre Baskerville"/>
              <a:cs typeface="Libre Baskerville"/>
              <a:sym typeface="Libre Baskerville"/>
            </a:endParaRPr>
          </a:p>
        </p:txBody>
      </p:sp>
      <p:pic>
        <p:nvPicPr>
          <p:cNvPr id="112" name="Google Shape;112;p14"/>
          <p:cNvPicPr preferRelativeResize="0"/>
          <p:nvPr/>
        </p:nvPicPr>
        <p:blipFill rotWithShape="1">
          <a:blip r:embed="rId3">
            <a:alphaModFix/>
          </a:blip>
          <a:srcRect b="0" l="0" r="0" t="0"/>
          <a:stretch/>
        </p:blipFill>
        <p:spPr>
          <a:xfrm>
            <a:off x="1071538" y="1142984"/>
            <a:ext cx="7187762" cy="428628"/>
          </a:xfrm>
          <a:prstGeom prst="rect">
            <a:avLst/>
          </a:prstGeom>
          <a:solidFill>
            <a:schemeClr val="accent1"/>
          </a:solidFill>
          <a:ln cap="flat" cmpd="sng" w="12700">
            <a:solidFill>
              <a:srgbClr val="993410"/>
            </a:solidFill>
            <a:prstDash val="solid"/>
            <a:round/>
            <a:headEnd len="sm" w="sm" type="none"/>
            <a:tailEnd len="sm" w="sm" type="none"/>
          </a:ln>
        </p:spPr>
      </p:pic>
      <p:pic>
        <p:nvPicPr>
          <p:cNvPr id="113" name="Google Shape;113;p14"/>
          <p:cNvPicPr preferRelativeResize="0"/>
          <p:nvPr/>
        </p:nvPicPr>
        <p:blipFill rotWithShape="1">
          <a:blip r:embed="rId4">
            <a:alphaModFix/>
          </a:blip>
          <a:srcRect b="0" l="0" r="0" t="0"/>
          <a:stretch/>
        </p:blipFill>
        <p:spPr>
          <a:xfrm>
            <a:off x="1071538" y="1928802"/>
            <a:ext cx="6572296" cy="39084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p:nvPr/>
        </p:nvSpPr>
        <p:spPr>
          <a:xfrm>
            <a:off x="500034" y="928670"/>
            <a:ext cx="33666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ru-RU" sz="1800">
                <a:solidFill>
                  <a:schemeClr val="dk1"/>
                </a:solidFill>
                <a:latin typeface="Libre Baskerville"/>
                <a:ea typeface="Libre Baskerville"/>
                <a:cs typeface="Libre Baskerville"/>
                <a:sym typeface="Libre Baskerville"/>
              </a:rPr>
              <a:t>Дефис в значении атрибута</a:t>
            </a:r>
            <a:endParaRPr b="1" i="1" sz="1800">
              <a:solidFill>
                <a:schemeClr val="dk1"/>
              </a:solidFill>
              <a:latin typeface="Libre Baskerville"/>
              <a:ea typeface="Libre Baskerville"/>
              <a:cs typeface="Libre Baskerville"/>
              <a:sym typeface="Libre Baskerville"/>
            </a:endParaRPr>
          </a:p>
        </p:txBody>
      </p:sp>
      <p:sp>
        <p:nvSpPr>
          <p:cNvPr id="259" name="Google Shape;259;p32"/>
          <p:cNvSpPr/>
          <p:nvPr/>
        </p:nvSpPr>
        <p:spPr>
          <a:xfrm>
            <a:off x="500034" y="428604"/>
            <a:ext cx="261558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Селекторы атрибутов</a:t>
            </a:r>
            <a:endParaRPr b="1" sz="1800">
              <a:solidFill>
                <a:schemeClr val="lt1"/>
              </a:solidFill>
              <a:latin typeface="Libre Baskerville"/>
              <a:ea typeface="Libre Baskerville"/>
              <a:cs typeface="Libre Baskerville"/>
              <a:sym typeface="Libre Baskerville"/>
            </a:endParaRPr>
          </a:p>
        </p:txBody>
      </p:sp>
      <p:sp>
        <p:nvSpPr>
          <p:cNvPr id="260" name="Google Shape;260;p32"/>
          <p:cNvSpPr/>
          <p:nvPr/>
        </p:nvSpPr>
        <p:spPr>
          <a:xfrm>
            <a:off x="1500166" y="1285860"/>
            <a:ext cx="6357982" cy="646331"/>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[атрибут|="значение"]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Селектор[атрибут|="значение"]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61" name="Google Shape;261;p32"/>
          <p:cNvPicPr preferRelativeResize="0"/>
          <p:nvPr/>
        </p:nvPicPr>
        <p:blipFill rotWithShape="1">
          <a:blip r:embed="rId3">
            <a:alphaModFix/>
          </a:blip>
          <a:srcRect b="0" l="0" r="0" t="0"/>
          <a:stretch/>
        </p:blipFill>
        <p:spPr>
          <a:xfrm>
            <a:off x="571472" y="2071678"/>
            <a:ext cx="3158204" cy="4552944"/>
          </a:xfrm>
          <a:prstGeom prst="rect">
            <a:avLst/>
          </a:prstGeom>
          <a:noFill/>
          <a:ln>
            <a:noFill/>
          </a:ln>
        </p:spPr>
      </p:pic>
      <p:sp>
        <p:nvSpPr>
          <p:cNvPr id="262" name="Google Shape;262;p32"/>
          <p:cNvSpPr/>
          <p:nvPr/>
        </p:nvSpPr>
        <p:spPr>
          <a:xfrm>
            <a:off x="4000496" y="4214818"/>
            <a:ext cx="4786346" cy="1477328"/>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[атрибут1="значение1"][атрибут2="значение2"] { Описание правил стиля } </a:t>
            </a:r>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Селектор[атрибут1="значение1"][атрибут2="значение2"] { Описание правил стиля }</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nvSpPr>
        <p:spPr>
          <a:xfrm>
            <a:off x="428596" y="428604"/>
            <a:ext cx="3018968"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Универсальный селектор</a:t>
            </a:r>
            <a:endParaRPr b="1" sz="1800">
              <a:solidFill>
                <a:schemeClr val="lt1"/>
              </a:solidFill>
              <a:latin typeface="Libre Baskerville"/>
              <a:ea typeface="Libre Baskerville"/>
              <a:cs typeface="Libre Baskerville"/>
              <a:sym typeface="Libre Baskerville"/>
            </a:endParaRPr>
          </a:p>
        </p:txBody>
      </p:sp>
      <p:sp>
        <p:nvSpPr>
          <p:cNvPr id="268" name="Google Shape;268;p33"/>
          <p:cNvSpPr/>
          <p:nvPr/>
        </p:nvSpPr>
        <p:spPr>
          <a:xfrm>
            <a:off x="3071802" y="1214422"/>
            <a:ext cx="3102388"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 { Описание правил стиля }</a:t>
            </a:r>
            <a:endParaRPr sz="1800">
              <a:solidFill>
                <a:schemeClr val="dk1"/>
              </a:solidFill>
              <a:latin typeface="Libre Baskerville"/>
              <a:ea typeface="Libre Baskerville"/>
              <a:cs typeface="Libre Baskerville"/>
              <a:sym typeface="Libre Baskerville"/>
            </a:endParaRPr>
          </a:p>
        </p:txBody>
      </p:sp>
      <p:pic>
        <p:nvPicPr>
          <p:cNvPr id="269" name="Google Shape;269;p33"/>
          <p:cNvPicPr preferRelativeResize="0"/>
          <p:nvPr/>
        </p:nvPicPr>
        <p:blipFill rotWithShape="1">
          <a:blip r:embed="rId3">
            <a:alphaModFix/>
          </a:blip>
          <a:srcRect b="0" l="0" r="0" t="0"/>
          <a:stretch/>
        </p:blipFill>
        <p:spPr>
          <a:xfrm>
            <a:off x="765996" y="2071678"/>
            <a:ext cx="7807980" cy="3429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p:nvPr/>
        </p:nvSpPr>
        <p:spPr>
          <a:xfrm>
            <a:off x="428596" y="428604"/>
            <a:ext cx="1778564"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Псевдоклассы</a:t>
            </a:r>
            <a:endParaRPr b="1" sz="1800">
              <a:solidFill>
                <a:schemeClr val="lt1"/>
              </a:solidFill>
              <a:latin typeface="Libre Baskerville"/>
              <a:ea typeface="Libre Baskerville"/>
              <a:cs typeface="Libre Baskerville"/>
              <a:sym typeface="Libre Baskerville"/>
            </a:endParaRPr>
          </a:p>
        </p:txBody>
      </p:sp>
      <p:sp>
        <p:nvSpPr>
          <p:cNvPr id="275" name="Google Shape;275;p34"/>
          <p:cNvSpPr/>
          <p:nvPr/>
        </p:nvSpPr>
        <p:spPr>
          <a:xfrm>
            <a:off x="1214414" y="1357298"/>
            <a:ext cx="5500726"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Селектор:Псевдокласс { Описание правил стиля }</a:t>
            </a:r>
            <a:endParaRPr sz="1800">
              <a:solidFill>
                <a:schemeClr val="dk1"/>
              </a:solidFill>
              <a:latin typeface="Libre Baskerville"/>
              <a:ea typeface="Libre Baskerville"/>
              <a:cs typeface="Libre Baskerville"/>
              <a:sym typeface="Libre Baskerville"/>
            </a:endParaRPr>
          </a:p>
        </p:txBody>
      </p:sp>
      <p:sp>
        <p:nvSpPr>
          <p:cNvPr id="276" name="Google Shape;276;p34"/>
          <p:cNvSpPr/>
          <p:nvPr/>
        </p:nvSpPr>
        <p:spPr>
          <a:xfrm>
            <a:off x="714348" y="2143116"/>
            <a:ext cx="7786742"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2400">
                <a:solidFill>
                  <a:schemeClr val="dk1"/>
                </a:solidFill>
                <a:latin typeface="Libre Baskerville"/>
                <a:ea typeface="Libre Baskerville"/>
                <a:cs typeface="Libre Baskerville"/>
                <a:sym typeface="Libre Baskerville"/>
              </a:rPr>
              <a:t>Условно все псевдоклассы делятся на три группы:</a:t>
            </a:r>
            <a:endParaRPr/>
          </a:p>
          <a:p>
            <a:pPr indent="-152400" lvl="0" marL="0" marR="0" rtl="0" algn="l">
              <a:spcBef>
                <a:spcPts val="0"/>
              </a:spcBef>
              <a:spcAft>
                <a:spcPts val="0"/>
              </a:spcAft>
              <a:buClr>
                <a:schemeClr val="dk1"/>
              </a:buClr>
              <a:buSzPts val="2400"/>
              <a:buFont typeface="Arial"/>
              <a:buChar char="•"/>
            </a:pPr>
            <a:r>
              <a:rPr lang="ru-RU" sz="2400">
                <a:solidFill>
                  <a:schemeClr val="dk1"/>
                </a:solidFill>
                <a:latin typeface="Libre Baskerville"/>
                <a:ea typeface="Libre Baskerville"/>
                <a:cs typeface="Libre Baskerville"/>
                <a:sym typeface="Libre Baskerville"/>
              </a:rPr>
              <a:t> определяющие состояние элементов;</a:t>
            </a:r>
            <a:endParaRPr/>
          </a:p>
          <a:p>
            <a:pPr indent="-152400" lvl="0" marL="0" marR="0" rtl="0" algn="l">
              <a:spcBef>
                <a:spcPts val="0"/>
              </a:spcBef>
              <a:spcAft>
                <a:spcPts val="0"/>
              </a:spcAft>
              <a:buClr>
                <a:schemeClr val="dk1"/>
              </a:buClr>
              <a:buSzPts val="2400"/>
              <a:buFont typeface="Arial"/>
              <a:buChar char="•"/>
            </a:pPr>
            <a:r>
              <a:rPr lang="ru-RU" sz="2400">
                <a:solidFill>
                  <a:schemeClr val="dk1"/>
                </a:solidFill>
                <a:latin typeface="Libre Baskerville"/>
                <a:ea typeface="Libre Baskerville"/>
                <a:cs typeface="Libre Baskerville"/>
                <a:sym typeface="Libre Baskerville"/>
              </a:rPr>
              <a:t> имеющие отношение к дереву элементов;</a:t>
            </a:r>
            <a:endParaRPr/>
          </a:p>
          <a:p>
            <a:pPr indent="-152400" lvl="0" marL="0" marR="0" rtl="0" algn="l">
              <a:spcBef>
                <a:spcPts val="0"/>
              </a:spcBef>
              <a:spcAft>
                <a:spcPts val="0"/>
              </a:spcAft>
              <a:buClr>
                <a:schemeClr val="dk1"/>
              </a:buClr>
              <a:buSzPts val="2400"/>
              <a:buFont typeface="Arial"/>
              <a:buChar char="•"/>
            </a:pPr>
            <a:r>
              <a:rPr lang="ru-RU" sz="2400">
                <a:solidFill>
                  <a:schemeClr val="dk1"/>
                </a:solidFill>
                <a:latin typeface="Libre Baskerville"/>
                <a:ea typeface="Libre Baskerville"/>
                <a:cs typeface="Libre Baskerville"/>
                <a:sym typeface="Libre Baskerville"/>
              </a:rPr>
              <a:t> указывающие язык текста.</a:t>
            </a:r>
            <a:endParaRPr sz="24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p:nvPr/>
        </p:nvSpPr>
        <p:spPr>
          <a:xfrm>
            <a:off x="428596" y="500042"/>
            <a:ext cx="6072230"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Псевдоклассы, определяющие состояние элементов</a:t>
            </a:r>
            <a:endParaRPr b="1" sz="1800">
              <a:solidFill>
                <a:schemeClr val="lt1"/>
              </a:solidFill>
              <a:latin typeface="Libre Baskerville"/>
              <a:ea typeface="Libre Baskerville"/>
              <a:cs typeface="Libre Baskerville"/>
              <a:sym typeface="Libre Baskerville"/>
            </a:endParaRPr>
          </a:p>
        </p:txBody>
      </p:sp>
      <p:sp>
        <p:nvSpPr>
          <p:cNvPr id="282" name="Google Shape;282;p35"/>
          <p:cNvSpPr/>
          <p:nvPr/>
        </p:nvSpPr>
        <p:spPr>
          <a:xfrm>
            <a:off x="428596" y="1142984"/>
            <a:ext cx="8358246"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:active</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Происходит при активации пользователем элемента. Например, ссылка становится активной, если навести на неё курсор и щёлкнуть мышкой. Несмотря на то, что активным может стать практически любой элемент веб-страницы, псевдокласс :active используется преимущественно для ссылок.</a:t>
            </a:r>
            <a:endParaRPr sz="1800">
              <a:solidFill>
                <a:schemeClr val="dk1"/>
              </a:solidFill>
              <a:latin typeface="Libre Baskerville"/>
              <a:ea typeface="Libre Baskerville"/>
              <a:cs typeface="Libre Baskerville"/>
              <a:sym typeface="Libre Baskerville"/>
            </a:endParaRPr>
          </a:p>
        </p:txBody>
      </p:sp>
      <p:sp>
        <p:nvSpPr>
          <p:cNvPr id="283" name="Google Shape;283;p35"/>
          <p:cNvSpPr/>
          <p:nvPr/>
        </p:nvSpPr>
        <p:spPr>
          <a:xfrm>
            <a:off x="425398" y="2714620"/>
            <a:ext cx="8072494"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:link</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Применяется к непосещенным ссылкам, т. е. таким ссылкам, на которые пользователь ещё не нажимал. Браузер некоторое время сохраняет историю посещений, поэтому ссылка может быть помечена как посещенная хотя бы потому, что по ней был зафиксирован переход ранее.</a:t>
            </a:r>
            <a:endParaRPr sz="1800">
              <a:solidFill>
                <a:schemeClr val="dk1"/>
              </a:solidFill>
              <a:latin typeface="Libre Baskerville"/>
              <a:ea typeface="Libre Baskerville"/>
              <a:cs typeface="Libre Baskerville"/>
              <a:sym typeface="Libre Baskerville"/>
            </a:endParaRPr>
          </a:p>
        </p:txBody>
      </p:sp>
      <p:sp>
        <p:nvSpPr>
          <p:cNvPr id="284" name="Google Shape;284;p35"/>
          <p:cNvSpPr/>
          <p:nvPr/>
        </p:nvSpPr>
        <p:spPr>
          <a:xfrm>
            <a:off x="500034" y="4357694"/>
            <a:ext cx="800105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:focus</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Применяется к элементу при получении им фокуса. Например, для текстового поля формы получение фокуса означает, что курсор установлен в поле, и с помощью клавиатуры можно вводить в него текст</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p:nvPr/>
        </p:nvSpPr>
        <p:spPr>
          <a:xfrm>
            <a:off x="285720" y="428605"/>
            <a:ext cx="407196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Применение псевдокласса :focus</a:t>
            </a:r>
            <a:endParaRPr/>
          </a:p>
          <a:p>
            <a:pPr indent="0" lvl="0" marL="0" marR="0" rtl="0" algn="l">
              <a:spcBef>
                <a:spcPts val="0"/>
              </a:spcBef>
              <a:spcAft>
                <a:spcPts val="0"/>
              </a:spcAft>
              <a:buNone/>
            </a:pPr>
            <a:r>
              <a:t/>
            </a:r>
            <a:endParaRPr b="1" sz="1800">
              <a:solidFill>
                <a:schemeClr val="dk1"/>
              </a:solidFill>
              <a:latin typeface="Libre Baskerville"/>
              <a:ea typeface="Libre Baskerville"/>
              <a:cs typeface="Libre Baskerville"/>
              <a:sym typeface="Libre Baskerville"/>
            </a:endParaRPr>
          </a:p>
        </p:txBody>
      </p:sp>
      <p:pic>
        <p:nvPicPr>
          <p:cNvPr id="290" name="Google Shape;290;p36"/>
          <p:cNvPicPr preferRelativeResize="0"/>
          <p:nvPr/>
        </p:nvPicPr>
        <p:blipFill rotWithShape="1">
          <a:blip r:embed="rId3">
            <a:alphaModFix/>
          </a:blip>
          <a:srcRect b="0" l="0" r="0" t="0"/>
          <a:stretch/>
        </p:blipFill>
        <p:spPr>
          <a:xfrm>
            <a:off x="357158" y="1285860"/>
            <a:ext cx="5715040" cy="4342310"/>
          </a:xfrm>
          <a:prstGeom prst="rect">
            <a:avLst/>
          </a:prstGeom>
          <a:noFill/>
          <a:ln>
            <a:noFill/>
          </a:ln>
        </p:spPr>
      </p:pic>
      <p:pic>
        <p:nvPicPr>
          <p:cNvPr id="291" name="Google Shape;291;p36"/>
          <p:cNvPicPr preferRelativeResize="0"/>
          <p:nvPr/>
        </p:nvPicPr>
        <p:blipFill rotWithShape="1">
          <a:blip r:embed="rId4">
            <a:alphaModFix/>
          </a:blip>
          <a:srcRect b="0" l="0" r="0" t="0"/>
          <a:stretch/>
        </p:blipFill>
        <p:spPr>
          <a:xfrm>
            <a:off x="4643438" y="714356"/>
            <a:ext cx="3867150" cy="1809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p:nvPr/>
        </p:nvSpPr>
        <p:spPr>
          <a:xfrm>
            <a:off x="357158" y="357166"/>
            <a:ext cx="835824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:hover</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Псевдокласс :hover активизируется, когда курсор мыши находится в пределах элемента, но щелчка по нему не происходит.</a:t>
            </a:r>
            <a:endParaRPr sz="1800">
              <a:solidFill>
                <a:schemeClr val="dk1"/>
              </a:solidFill>
              <a:latin typeface="Libre Baskerville"/>
              <a:ea typeface="Libre Baskerville"/>
              <a:cs typeface="Libre Baskerville"/>
              <a:sym typeface="Libre Baskerville"/>
            </a:endParaRPr>
          </a:p>
        </p:txBody>
      </p:sp>
      <p:sp>
        <p:nvSpPr>
          <p:cNvPr id="297" name="Google Shape;297;p37"/>
          <p:cNvSpPr/>
          <p:nvPr/>
        </p:nvSpPr>
        <p:spPr>
          <a:xfrm>
            <a:off x="428596" y="1500174"/>
            <a:ext cx="821537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:visited</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Данный псевдокласс применяется к посещённым ссылкам. Обычно такая ссылка меняет свой цвет по умолчанию на фиолетовый, но с помощью стилей цвет и другие параметры можно задать самостоятельно </a:t>
            </a:r>
            <a:endParaRPr sz="1800">
              <a:solidFill>
                <a:schemeClr val="dk1"/>
              </a:solidFill>
              <a:latin typeface="Libre Baskerville"/>
              <a:ea typeface="Libre Baskerville"/>
              <a:cs typeface="Libre Baskerville"/>
              <a:sym typeface="Libre Baskerville"/>
            </a:endParaRPr>
          </a:p>
        </p:txBody>
      </p:sp>
      <p:pic>
        <p:nvPicPr>
          <p:cNvPr id="298" name="Google Shape;298;p37"/>
          <p:cNvPicPr preferRelativeResize="0"/>
          <p:nvPr/>
        </p:nvPicPr>
        <p:blipFill rotWithShape="1">
          <a:blip r:embed="rId3">
            <a:alphaModFix/>
          </a:blip>
          <a:srcRect b="0" l="0" r="0" t="0"/>
          <a:stretch/>
        </p:blipFill>
        <p:spPr>
          <a:xfrm>
            <a:off x="500034" y="2775407"/>
            <a:ext cx="4500594" cy="3796865"/>
          </a:xfrm>
          <a:prstGeom prst="rect">
            <a:avLst/>
          </a:prstGeom>
          <a:noFill/>
          <a:ln>
            <a:noFill/>
          </a:ln>
        </p:spPr>
      </p:pic>
      <p:pic>
        <p:nvPicPr>
          <p:cNvPr id="299" name="Google Shape;299;p37"/>
          <p:cNvPicPr preferRelativeResize="0"/>
          <p:nvPr/>
        </p:nvPicPr>
        <p:blipFill rotWithShape="1">
          <a:blip r:embed="rId4">
            <a:alphaModFix/>
          </a:blip>
          <a:srcRect b="0" l="0" r="0" t="0"/>
          <a:stretch/>
        </p:blipFill>
        <p:spPr>
          <a:xfrm>
            <a:off x="4857752" y="4572008"/>
            <a:ext cx="3867150" cy="180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p:nvPr/>
        </p:nvSpPr>
        <p:spPr>
          <a:xfrm>
            <a:off x="357158" y="428604"/>
            <a:ext cx="6715172"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Псевдоклассы, имеющие отношение к дереву документа</a:t>
            </a:r>
            <a:endParaRPr b="1" sz="1800">
              <a:solidFill>
                <a:schemeClr val="lt1"/>
              </a:solidFill>
              <a:latin typeface="Libre Baskerville"/>
              <a:ea typeface="Libre Baskerville"/>
              <a:cs typeface="Libre Baskerville"/>
              <a:sym typeface="Libre Baskerville"/>
            </a:endParaRPr>
          </a:p>
        </p:txBody>
      </p:sp>
      <p:sp>
        <p:nvSpPr>
          <p:cNvPr id="305" name="Google Shape;305;p38"/>
          <p:cNvSpPr/>
          <p:nvPr/>
        </p:nvSpPr>
        <p:spPr>
          <a:xfrm>
            <a:off x="357158" y="1071546"/>
            <a:ext cx="785818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:first-child</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Применяется к первому дочернему элементу селектора, который расположен в дереве элементов документа.</a:t>
            </a:r>
            <a:endParaRPr sz="1800">
              <a:solidFill>
                <a:schemeClr val="dk1"/>
              </a:solidFill>
              <a:latin typeface="Libre Baskerville"/>
              <a:ea typeface="Libre Baskerville"/>
              <a:cs typeface="Libre Baskerville"/>
              <a:sym typeface="Libre Baskerville"/>
            </a:endParaRPr>
          </a:p>
        </p:txBody>
      </p:sp>
      <p:pic>
        <p:nvPicPr>
          <p:cNvPr id="306" name="Google Shape;306;p38"/>
          <p:cNvPicPr preferRelativeResize="0"/>
          <p:nvPr/>
        </p:nvPicPr>
        <p:blipFill rotWithShape="1">
          <a:blip r:embed="rId3">
            <a:alphaModFix/>
          </a:blip>
          <a:srcRect b="0" l="0" r="0" t="0"/>
          <a:stretch/>
        </p:blipFill>
        <p:spPr>
          <a:xfrm>
            <a:off x="357158" y="2143116"/>
            <a:ext cx="6882612" cy="4271966"/>
          </a:xfrm>
          <a:prstGeom prst="rect">
            <a:avLst/>
          </a:prstGeom>
          <a:noFill/>
          <a:ln>
            <a:noFill/>
          </a:ln>
        </p:spPr>
      </p:pic>
      <p:pic>
        <p:nvPicPr>
          <p:cNvPr id="307" name="Google Shape;307;p38"/>
          <p:cNvPicPr preferRelativeResize="0"/>
          <p:nvPr/>
        </p:nvPicPr>
        <p:blipFill rotWithShape="1">
          <a:blip r:embed="rId4">
            <a:alphaModFix/>
          </a:blip>
          <a:srcRect b="0" l="0" r="0" t="0"/>
          <a:stretch/>
        </p:blipFill>
        <p:spPr>
          <a:xfrm>
            <a:off x="4643438" y="2143116"/>
            <a:ext cx="4143375" cy="2390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9"/>
          <p:cNvPicPr preferRelativeResize="0"/>
          <p:nvPr/>
        </p:nvPicPr>
        <p:blipFill rotWithShape="1">
          <a:blip r:embed="rId3">
            <a:alphaModFix/>
          </a:blip>
          <a:srcRect b="0" l="0" r="0" t="0"/>
          <a:stretch/>
        </p:blipFill>
        <p:spPr>
          <a:xfrm>
            <a:off x="285720" y="928670"/>
            <a:ext cx="7627509" cy="5214974"/>
          </a:xfrm>
          <a:prstGeom prst="rect">
            <a:avLst/>
          </a:prstGeom>
          <a:noFill/>
          <a:ln>
            <a:noFill/>
          </a:ln>
        </p:spPr>
      </p:pic>
      <p:pic>
        <p:nvPicPr>
          <p:cNvPr id="313" name="Google Shape;313;p39"/>
          <p:cNvPicPr preferRelativeResize="0"/>
          <p:nvPr/>
        </p:nvPicPr>
        <p:blipFill rotWithShape="1">
          <a:blip r:embed="rId4">
            <a:alphaModFix/>
          </a:blip>
          <a:srcRect b="0" l="0" r="0" t="0"/>
          <a:stretch/>
        </p:blipFill>
        <p:spPr>
          <a:xfrm>
            <a:off x="4714876" y="500042"/>
            <a:ext cx="4143375"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p:nvPr/>
        </p:nvSpPr>
        <p:spPr>
          <a:xfrm>
            <a:off x="357158" y="428604"/>
            <a:ext cx="4421595"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Псевдоклассы, задающие язык текста</a:t>
            </a:r>
            <a:endParaRPr b="1" sz="1800">
              <a:solidFill>
                <a:schemeClr val="lt1"/>
              </a:solidFill>
              <a:latin typeface="Libre Baskerville"/>
              <a:ea typeface="Libre Baskerville"/>
              <a:cs typeface="Libre Baskerville"/>
              <a:sym typeface="Libre Baskerville"/>
            </a:endParaRPr>
          </a:p>
        </p:txBody>
      </p:sp>
      <p:sp>
        <p:nvSpPr>
          <p:cNvPr id="319" name="Google Shape;319;p40"/>
          <p:cNvSpPr/>
          <p:nvPr/>
        </p:nvSpPr>
        <p:spPr>
          <a:xfrm>
            <a:off x="357158" y="1000108"/>
            <a:ext cx="8358246"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dk1"/>
                </a:solidFill>
                <a:latin typeface="Libre Baskerville"/>
                <a:ea typeface="Libre Baskerville"/>
                <a:cs typeface="Libre Baskerville"/>
                <a:sym typeface="Libre Baskerville"/>
              </a:rPr>
              <a:t>:lang</a:t>
            </a:r>
            <a:endParaRPr b="1"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Определяет язык, который используется в документе или его фрагменте. В коде HTML язык устанавливается через атрибут lang, он обычно добавляется к тегу &lt;html&gt;. С помощью псевдокласса :lang можно задавать определённые настройки, характерные для разных языков, например, вид кавычек в цитатах. Синтаксис следующий.</a:t>
            </a:r>
            <a:endParaRPr sz="1800">
              <a:solidFill>
                <a:schemeClr val="dk1"/>
              </a:solidFill>
              <a:latin typeface="Libre Baskerville"/>
              <a:ea typeface="Libre Baskerville"/>
              <a:cs typeface="Libre Baskerville"/>
              <a:sym typeface="Libre Baskerville"/>
            </a:endParaRPr>
          </a:p>
        </p:txBody>
      </p:sp>
      <p:pic>
        <p:nvPicPr>
          <p:cNvPr id="320" name="Google Shape;320;p40"/>
          <p:cNvPicPr preferRelativeResize="0"/>
          <p:nvPr/>
        </p:nvPicPr>
        <p:blipFill rotWithShape="1">
          <a:blip r:embed="rId3">
            <a:alphaModFix/>
          </a:blip>
          <a:srcRect b="0" l="0" r="0" t="0"/>
          <a:stretch/>
        </p:blipFill>
        <p:spPr>
          <a:xfrm>
            <a:off x="500034" y="2786058"/>
            <a:ext cx="5429288" cy="3837121"/>
          </a:xfrm>
          <a:prstGeom prst="rect">
            <a:avLst/>
          </a:prstGeom>
          <a:noFill/>
          <a:ln>
            <a:noFill/>
          </a:ln>
        </p:spPr>
      </p:pic>
      <p:pic>
        <p:nvPicPr>
          <p:cNvPr id="321" name="Google Shape;321;p40"/>
          <p:cNvPicPr preferRelativeResize="0"/>
          <p:nvPr/>
        </p:nvPicPr>
        <p:blipFill rotWithShape="1">
          <a:blip r:embed="rId4">
            <a:alphaModFix/>
          </a:blip>
          <a:srcRect b="0" l="0" r="0" t="0"/>
          <a:stretch/>
        </p:blipFill>
        <p:spPr>
          <a:xfrm>
            <a:off x="4786314" y="2786058"/>
            <a:ext cx="3714776" cy="25866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p:nvPr/>
        </p:nvSpPr>
        <p:spPr>
          <a:xfrm>
            <a:off x="428596" y="357166"/>
            <a:ext cx="2682657"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 :nth-child</a:t>
            </a:r>
            <a:endParaRPr b="1" sz="1800">
              <a:solidFill>
                <a:schemeClr val="lt1"/>
              </a:solidFill>
              <a:latin typeface="Libre Baskerville"/>
              <a:ea typeface="Libre Baskerville"/>
              <a:cs typeface="Libre Baskerville"/>
              <a:sym typeface="Libre Baskerville"/>
            </a:endParaRPr>
          </a:p>
        </p:txBody>
      </p:sp>
      <p:pic>
        <p:nvPicPr>
          <p:cNvPr id="327" name="Google Shape;327;p41"/>
          <p:cNvPicPr preferRelativeResize="0"/>
          <p:nvPr/>
        </p:nvPicPr>
        <p:blipFill rotWithShape="1">
          <a:blip r:embed="rId3">
            <a:alphaModFix/>
          </a:blip>
          <a:srcRect b="0" l="0" r="0" t="0"/>
          <a:stretch/>
        </p:blipFill>
        <p:spPr>
          <a:xfrm>
            <a:off x="500034" y="1142984"/>
            <a:ext cx="7753350" cy="571500"/>
          </a:xfrm>
          <a:prstGeom prst="rect">
            <a:avLst/>
          </a:prstGeom>
          <a:noFill/>
          <a:ln>
            <a:noFill/>
          </a:ln>
        </p:spPr>
      </p:pic>
      <p:pic>
        <p:nvPicPr>
          <p:cNvPr id="328" name="Google Shape;328;p41"/>
          <p:cNvPicPr preferRelativeResize="0"/>
          <p:nvPr/>
        </p:nvPicPr>
        <p:blipFill rotWithShape="1">
          <a:blip r:embed="rId4">
            <a:alphaModFix/>
          </a:blip>
          <a:srcRect b="0" l="0" r="0" t="0"/>
          <a:stretch/>
        </p:blipFill>
        <p:spPr>
          <a:xfrm>
            <a:off x="714348" y="2428868"/>
            <a:ext cx="7715250"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p:nvPr/>
        </p:nvSpPr>
        <p:spPr>
          <a:xfrm>
            <a:off x="428596" y="428604"/>
            <a:ext cx="1007263"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Классы</a:t>
            </a:r>
            <a:endParaRPr b="1" sz="1800">
              <a:solidFill>
                <a:schemeClr val="lt1"/>
              </a:solidFill>
              <a:latin typeface="Libre Baskerville"/>
              <a:ea typeface="Libre Baskerville"/>
              <a:cs typeface="Libre Baskerville"/>
              <a:sym typeface="Libre Baskerville"/>
            </a:endParaRPr>
          </a:p>
        </p:txBody>
      </p:sp>
      <p:sp>
        <p:nvSpPr>
          <p:cNvPr id="119" name="Google Shape;119;p15"/>
          <p:cNvSpPr/>
          <p:nvPr/>
        </p:nvSpPr>
        <p:spPr>
          <a:xfrm>
            <a:off x="1071538" y="1071546"/>
            <a:ext cx="6858048"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Тег.Имя класса { свойство1: значение; свойство2: значение; ... }</a:t>
            </a:r>
            <a:endParaRPr sz="1800">
              <a:solidFill>
                <a:schemeClr val="dk1"/>
              </a:solidFill>
              <a:latin typeface="Libre Baskerville"/>
              <a:ea typeface="Libre Baskerville"/>
              <a:cs typeface="Libre Baskerville"/>
              <a:sym typeface="Libre Baskerville"/>
            </a:endParaRPr>
          </a:p>
        </p:txBody>
      </p:sp>
      <p:pic>
        <p:nvPicPr>
          <p:cNvPr id="120" name="Google Shape;120;p15"/>
          <p:cNvPicPr preferRelativeResize="0"/>
          <p:nvPr/>
        </p:nvPicPr>
        <p:blipFill rotWithShape="1">
          <a:blip r:embed="rId3">
            <a:alphaModFix/>
          </a:blip>
          <a:srcRect b="0" l="0" r="0" t="0"/>
          <a:stretch/>
        </p:blipFill>
        <p:spPr>
          <a:xfrm>
            <a:off x="571472" y="2285992"/>
            <a:ext cx="6351847" cy="3934617"/>
          </a:xfrm>
          <a:prstGeom prst="rect">
            <a:avLst/>
          </a:prstGeom>
          <a:solidFill>
            <a:schemeClr val="lt1"/>
          </a:solidFill>
          <a:ln cap="flat" cmpd="sng" w="12700">
            <a:solidFill>
              <a:schemeClr val="accent1"/>
            </a:solidFill>
            <a:prstDash val="solid"/>
            <a:round/>
            <a:headEnd len="sm" w="sm" type="none"/>
            <a:tailEnd len="sm" w="sm" type="none"/>
          </a:ln>
        </p:spPr>
      </p:pic>
      <p:sp>
        <p:nvSpPr>
          <p:cNvPr id="121" name="Google Shape;121;p15"/>
          <p:cNvSpPr/>
          <p:nvPr/>
        </p:nvSpPr>
        <p:spPr>
          <a:xfrm>
            <a:off x="1071538" y="1571612"/>
            <a:ext cx="6858048"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.Имя класса { свойство1: значение; свойство2: значение; ... }</a:t>
            </a:r>
            <a:endParaRPr sz="1800">
              <a:solidFill>
                <a:schemeClr val="dk1"/>
              </a:solidFill>
              <a:latin typeface="Libre Baskerville"/>
              <a:ea typeface="Libre Baskerville"/>
              <a:cs typeface="Libre Baskerville"/>
              <a:sym typeface="Libre Baskerville"/>
            </a:endParaRPr>
          </a:p>
        </p:txBody>
      </p:sp>
      <p:pic>
        <p:nvPicPr>
          <p:cNvPr id="122" name="Google Shape;122;p15"/>
          <p:cNvPicPr preferRelativeResize="0"/>
          <p:nvPr/>
        </p:nvPicPr>
        <p:blipFill rotWithShape="1">
          <a:blip r:embed="rId4">
            <a:alphaModFix/>
          </a:blip>
          <a:srcRect b="0" l="0" r="0" t="0"/>
          <a:stretch/>
        </p:blipFill>
        <p:spPr>
          <a:xfrm>
            <a:off x="5072066" y="2143116"/>
            <a:ext cx="3714760" cy="2352681"/>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p:nvPr/>
        </p:nvSpPr>
        <p:spPr>
          <a:xfrm>
            <a:off x="428596" y="357166"/>
            <a:ext cx="2682657"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Псевдокласс :nth-child</a:t>
            </a:r>
            <a:endParaRPr b="1" sz="1800">
              <a:solidFill>
                <a:schemeClr val="lt1"/>
              </a:solidFill>
              <a:latin typeface="Libre Baskerville"/>
              <a:ea typeface="Libre Baskerville"/>
              <a:cs typeface="Libre Baskerville"/>
              <a:sym typeface="Libre Baskerville"/>
            </a:endParaRPr>
          </a:p>
        </p:txBody>
      </p:sp>
      <p:pic>
        <p:nvPicPr>
          <p:cNvPr id="334" name="Google Shape;334;p42"/>
          <p:cNvPicPr preferRelativeResize="0"/>
          <p:nvPr/>
        </p:nvPicPr>
        <p:blipFill rotWithShape="1">
          <a:blip r:embed="rId3">
            <a:alphaModFix/>
          </a:blip>
          <a:srcRect b="0" l="0" r="0" t="0"/>
          <a:stretch/>
        </p:blipFill>
        <p:spPr>
          <a:xfrm>
            <a:off x="785786" y="1357298"/>
            <a:ext cx="7105650" cy="3257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6"/>
          <p:cNvPicPr preferRelativeResize="0"/>
          <p:nvPr/>
        </p:nvPicPr>
        <p:blipFill rotWithShape="1">
          <a:blip r:embed="rId3">
            <a:alphaModFix/>
          </a:blip>
          <a:srcRect b="0" l="0" r="0" t="0"/>
          <a:stretch/>
        </p:blipFill>
        <p:spPr>
          <a:xfrm>
            <a:off x="285720" y="2071678"/>
            <a:ext cx="5848350" cy="4229100"/>
          </a:xfrm>
          <a:prstGeom prst="rect">
            <a:avLst/>
          </a:prstGeom>
          <a:solidFill>
            <a:schemeClr val="lt1"/>
          </a:solidFill>
          <a:ln cap="flat" cmpd="sng" w="12700">
            <a:solidFill>
              <a:schemeClr val="accent1"/>
            </a:solidFill>
            <a:prstDash val="solid"/>
            <a:round/>
            <a:headEnd len="sm" w="sm" type="none"/>
            <a:tailEnd len="sm" w="sm" type="none"/>
          </a:ln>
        </p:spPr>
      </p:pic>
      <p:sp>
        <p:nvSpPr>
          <p:cNvPr id="128" name="Google Shape;128;p16"/>
          <p:cNvSpPr/>
          <p:nvPr/>
        </p:nvSpPr>
        <p:spPr>
          <a:xfrm>
            <a:off x="428596" y="428604"/>
            <a:ext cx="1007263"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Классы</a:t>
            </a:r>
            <a:endParaRPr b="1" sz="1800">
              <a:solidFill>
                <a:schemeClr val="lt1"/>
              </a:solidFill>
              <a:latin typeface="Libre Baskerville"/>
              <a:ea typeface="Libre Baskerville"/>
              <a:cs typeface="Libre Baskerville"/>
              <a:sym typeface="Libre Baskerville"/>
            </a:endParaRPr>
          </a:p>
        </p:txBody>
      </p:sp>
      <p:pic>
        <p:nvPicPr>
          <p:cNvPr id="129" name="Google Shape;129;p16"/>
          <p:cNvPicPr preferRelativeResize="0"/>
          <p:nvPr/>
        </p:nvPicPr>
        <p:blipFill rotWithShape="1">
          <a:blip r:embed="rId4">
            <a:alphaModFix/>
          </a:blip>
          <a:srcRect b="0" l="0" r="0" t="0"/>
          <a:stretch/>
        </p:blipFill>
        <p:spPr>
          <a:xfrm>
            <a:off x="4071934" y="642918"/>
            <a:ext cx="4572000" cy="244792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428596" y="928670"/>
            <a:ext cx="4552950" cy="5581650"/>
          </a:xfrm>
          <a:prstGeom prst="rect">
            <a:avLst/>
          </a:prstGeom>
          <a:noFill/>
          <a:ln>
            <a:noFill/>
          </a:ln>
        </p:spPr>
      </p:pic>
      <p:sp>
        <p:nvSpPr>
          <p:cNvPr id="135" name="Google Shape;135;p17"/>
          <p:cNvSpPr/>
          <p:nvPr/>
        </p:nvSpPr>
        <p:spPr>
          <a:xfrm>
            <a:off x="428596" y="428604"/>
            <a:ext cx="1007263"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Классы</a:t>
            </a:r>
            <a:endParaRPr b="1" sz="1800">
              <a:solidFill>
                <a:schemeClr val="lt1"/>
              </a:solidFill>
              <a:latin typeface="Libre Baskerville"/>
              <a:ea typeface="Libre Baskerville"/>
              <a:cs typeface="Libre Baskerville"/>
              <a:sym typeface="Libre Baskerville"/>
            </a:endParaRPr>
          </a:p>
        </p:txBody>
      </p:sp>
      <p:pic>
        <p:nvPicPr>
          <p:cNvPr id="136" name="Google Shape;136;p17"/>
          <p:cNvPicPr preferRelativeResize="0"/>
          <p:nvPr/>
        </p:nvPicPr>
        <p:blipFill rotWithShape="1">
          <a:blip r:embed="rId4">
            <a:alphaModFix/>
          </a:blip>
          <a:srcRect b="0" l="0" r="0" t="0"/>
          <a:stretch/>
        </p:blipFill>
        <p:spPr>
          <a:xfrm>
            <a:off x="3714744" y="428604"/>
            <a:ext cx="4675332" cy="2428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p:nvPr/>
        </p:nvSpPr>
        <p:spPr>
          <a:xfrm>
            <a:off x="571472" y="428604"/>
            <a:ext cx="2171172"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Идентификаторы</a:t>
            </a:r>
            <a:endParaRPr b="1" sz="1800">
              <a:solidFill>
                <a:schemeClr val="lt1"/>
              </a:solidFill>
              <a:latin typeface="Libre Baskerville"/>
              <a:ea typeface="Libre Baskerville"/>
              <a:cs typeface="Libre Baskerville"/>
              <a:sym typeface="Libre Baskerville"/>
            </a:endParaRPr>
          </a:p>
        </p:txBody>
      </p:sp>
      <p:sp>
        <p:nvSpPr>
          <p:cNvPr id="142" name="Google Shape;142;p18"/>
          <p:cNvSpPr/>
          <p:nvPr/>
        </p:nvSpPr>
        <p:spPr>
          <a:xfrm>
            <a:off x="571472" y="1071546"/>
            <a:ext cx="7643866"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#Имя идентификатора { свойство1: значение; свойство2: значение; ... }</a:t>
            </a:r>
            <a:endParaRPr sz="1800">
              <a:solidFill>
                <a:schemeClr val="dk1"/>
              </a:solidFill>
              <a:latin typeface="Libre Baskerville"/>
              <a:ea typeface="Libre Baskerville"/>
              <a:cs typeface="Libre Baskerville"/>
              <a:sym typeface="Libre Baskerville"/>
            </a:endParaRPr>
          </a:p>
        </p:txBody>
      </p:sp>
      <p:pic>
        <p:nvPicPr>
          <p:cNvPr id="143" name="Google Shape;143;p18"/>
          <p:cNvPicPr preferRelativeResize="0"/>
          <p:nvPr/>
        </p:nvPicPr>
        <p:blipFill rotWithShape="1">
          <a:blip r:embed="rId3">
            <a:alphaModFix/>
          </a:blip>
          <a:srcRect b="0" l="0" r="0" t="0"/>
          <a:stretch/>
        </p:blipFill>
        <p:spPr>
          <a:xfrm>
            <a:off x="571472" y="2000240"/>
            <a:ext cx="5638800" cy="4057650"/>
          </a:xfrm>
          <a:prstGeom prst="rect">
            <a:avLst/>
          </a:prstGeom>
          <a:noFill/>
          <a:ln>
            <a:noFill/>
          </a:ln>
        </p:spPr>
      </p:pic>
      <p:pic>
        <p:nvPicPr>
          <p:cNvPr id="144" name="Google Shape;144;p18"/>
          <p:cNvPicPr preferRelativeResize="0"/>
          <p:nvPr/>
        </p:nvPicPr>
        <p:blipFill rotWithShape="1">
          <a:blip r:embed="rId4">
            <a:alphaModFix/>
          </a:blip>
          <a:srcRect b="0" l="0" r="0" t="0"/>
          <a:stretch/>
        </p:blipFill>
        <p:spPr>
          <a:xfrm>
            <a:off x="5143504" y="1928802"/>
            <a:ext cx="3589644" cy="26432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p:nvPr/>
        </p:nvSpPr>
        <p:spPr>
          <a:xfrm>
            <a:off x="357158" y="428604"/>
            <a:ext cx="4039247"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Идентификатор совместно с тегом</a:t>
            </a:r>
            <a:endParaRPr b="1" sz="1800">
              <a:solidFill>
                <a:schemeClr val="lt1"/>
              </a:solidFill>
              <a:latin typeface="Libre Baskerville"/>
              <a:ea typeface="Libre Baskerville"/>
              <a:cs typeface="Libre Baskerville"/>
              <a:sym typeface="Libre Baskerville"/>
            </a:endParaRPr>
          </a:p>
        </p:txBody>
      </p:sp>
      <p:sp>
        <p:nvSpPr>
          <p:cNvPr id="150" name="Google Shape;150;p19"/>
          <p:cNvSpPr/>
          <p:nvPr/>
        </p:nvSpPr>
        <p:spPr>
          <a:xfrm>
            <a:off x="500034" y="1142984"/>
            <a:ext cx="7929618"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ru-RU" sz="1800">
                <a:solidFill>
                  <a:schemeClr val="dk1"/>
                </a:solidFill>
                <a:latin typeface="Libre Baskerville"/>
                <a:ea typeface="Libre Baskerville"/>
                <a:cs typeface="Libre Baskerville"/>
                <a:sym typeface="Libre Baskerville"/>
              </a:rPr>
              <a:t>Тег#Имя идентификатора { свойство1: значение; свойство2: значение; ... }</a:t>
            </a:r>
            <a:endParaRPr sz="1800">
              <a:solidFill>
                <a:schemeClr val="dk1"/>
              </a:solidFill>
              <a:latin typeface="Libre Baskerville"/>
              <a:ea typeface="Libre Baskerville"/>
              <a:cs typeface="Libre Baskerville"/>
              <a:sym typeface="Libre Baskerville"/>
            </a:endParaRPr>
          </a:p>
        </p:txBody>
      </p:sp>
      <p:pic>
        <p:nvPicPr>
          <p:cNvPr id="151" name="Google Shape;151;p19"/>
          <p:cNvPicPr preferRelativeResize="0"/>
          <p:nvPr/>
        </p:nvPicPr>
        <p:blipFill rotWithShape="1">
          <a:blip r:embed="rId3">
            <a:alphaModFix/>
          </a:blip>
          <a:srcRect b="0" l="0" r="0" t="0"/>
          <a:stretch/>
        </p:blipFill>
        <p:spPr>
          <a:xfrm>
            <a:off x="571472" y="1857364"/>
            <a:ext cx="4751072" cy="4095752"/>
          </a:xfrm>
          <a:prstGeom prst="rect">
            <a:avLst/>
          </a:prstGeom>
          <a:noFill/>
          <a:ln>
            <a:noFill/>
          </a:ln>
        </p:spPr>
      </p:pic>
      <p:pic>
        <p:nvPicPr>
          <p:cNvPr id="152" name="Google Shape;152;p19"/>
          <p:cNvPicPr preferRelativeResize="0"/>
          <p:nvPr/>
        </p:nvPicPr>
        <p:blipFill rotWithShape="1">
          <a:blip r:embed="rId4">
            <a:alphaModFix/>
          </a:blip>
          <a:srcRect b="0" l="0" r="0" t="0"/>
          <a:stretch/>
        </p:blipFill>
        <p:spPr>
          <a:xfrm>
            <a:off x="4572000" y="1785926"/>
            <a:ext cx="4010025" cy="181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p:nvPr/>
        </p:nvSpPr>
        <p:spPr>
          <a:xfrm>
            <a:off x="357158" y="357166"/>
            <a:ext cx="2907784"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Контекстные селекторы</a:t>
            </a:r>
            <a:endParaRPr b="1" sz="1800">
              <a:solidFill>
                <a:schemeClr val="lt1"/>
              </a:solidFill>
              <a:latin typeface="Libre Baskerville"/>
              <a:ea typeface="Libre Baskerville"/>
              <a:cs typeface="Libre Baskerville"/>
              <a:sym typeface="Libre Baskerville"/>
            </a:endParaRPr>
          </a:p>
        </p:txBody>
      </p:sp>
      <p:sp>
        <p:nvSpPr>
          <p:cNvPr id="158" name="Google Shape;158;p20"/>
          <p:cNvSpPr/>
          <p:nvPr/>
        </p:nvSpPr>
        <p:spPr>
          <a:xfrm>
            <a:off x="1142976" y="1357298"/>
            <a:ext cx="1634807" cy="36933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Libre Baskerville"/>
                <a:ea typeface="Libre Baskerville"/>
                <a:cs typeface="Libre Baskerville"/>
                <a:sym typeface="Libre Baskerville"/>
              </a:rPr>
              <a:t>Тег1 Тег2 { ... }</a:t>
            </a:r>
            <a:endParaRPr sz="1800">
              <a:solidFill>
                <a:schemeClr val="dk1"/>
              </a:solidFill>
              <a:latin typeface="Libre Baskerville"/>
              <a:ea typeface="Libre Baskerville"/>
              <a:cs typeface="Libre Baskerville"/>
              <a:sym typeface="Libre Baskerville"/>
            </a:endParaRPr>
          </a:p>
        </p:txBody>
      </p:sp>
      <p:pic>
        <p:nvPicPr>
          <p:cNvPr id="159" name="Google Shape;159;p20"/>
          <p:cNvPicPr preferRelativeResize="0"/>
          <p:nvPr/>
        </p:nvPicPr>
        <p:blipFill rotWithShape="1">
          <a:blip r:embed="rId3">
            <a:alphaModFix/>
          </a:blip>
          <a:srcRect b="0" l="0" r="0" t="0"/>
          <a:stretch/>
        </p:blipFill>
        <p:spPr>
          <a:xfrm>
            <a:off x="4786314" y="1142984"/>
            <a:ext cx="2170616" cy="714380"/>
          </a:xfrm>
          <a:prstGeom prst="rect">
            <a:avLst/>
          </a:prstGeom>
          <a:solidFill>
            <a:schemeClr val="lt1"/>
          </a:solidFill>
          <a:ln cap="flat" cmpd="sng" w="12700">
            <a:solidFill>
              <a:schemeClr val="accent1"/>
            </a:solidFill>
            <a:prstDash val="solid"/>
            <a:round/>
            <a:headEnd len="sm" w="sm" type="none"/>
            <a:tailEnd len="sm" w="sm" type="none"/>
          </a:ln>
        </p:spPr>
      </p:pic>
      <p:sp>
        <p:nvSpPr>
          <p:cNvPr id="160" name="Google Shape;160;p20"/>
          <p:cNvSpPr/>
          <p:nvPr/>
        </p:nvSpPr>
        <p:spPr>
          <a:xfrm>
            <a:off x="3428992" y="1428736"/>
            <a:ext cx="928694" cy="285752"/>
          </a:xfrm>
          <a:prstGeom prst="rightArrow">
            <a:avLst>
              <a:gd fmla="val 50000" name="adj1"/>
              <a:gd fmla="val 50000" name="adj2"/>
            </a:avLst>
          </a:prstGeom>
          <a:solidFill>
            <a:schemeClr val="accent1"/>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pic>
        <p:nvPicPr>
          <p:cNvPr id="161" name="Google Shape;161;p20"/>
          <p:cNvPicPr preferRelativeResize="0"/>
          <p:nvPr/>
        </p:nvPicPr>
        <p:blipFill rotWithShape="1">
          <a:blip r:embed="rId4">
            <a:alphaModFix/>
          </a:blip>
          <a:srcRect b="0" l="0" r="0" t="0"/>
          <a:stretch/>
        </p:blipFill>
        <p:spPr>
          <a:xfrm>
            <a:off x="357158" y="2357430"/>
            <a:ext cx="5086664" cy="3667130"/>
          </a:xfrm>
          <a:prstGeom prst="rect">
            <a:avLst/>
          </a:prstGeom>
          <a:solidFill>
            <a:schemeClr val="lt1"/>
          </a:solidFill>
          <a:ln cap="flat" cmpd="sng" w="12700">
            <a:solidFill>
              <a:schemeClr val="accent1"/>
            </a:solidFill>
            <a:prstDash val="solid"/>
            <a:round/>
            <a:headEnd len="sm" w="sm" type="none"/>
            <a:tailEnd len="sm" w="sm" type="none"/>
          </a:ln>
        </p:spPr>
      </p:pic>
      <p:pic>
        <p:nvPicPr>
          <p:cNvPr id="162" name="Google Shape;162;p20"/>
          <p:cNvPicPr preferRelativeResize="0"/>
          <p:nvPr/>
        </p:nvPicPr>
        <p:blipFill rotWithShape="1">
          <a:blip r:embed="rId5">
            <a:alphaModFix/>
          </a:blip>
          <a:srcRect b="0" l="0" r="0" t="0"/>
          <a:stretch/>
        </p:blipFill>
        <p:spPr>
          <a:xfrm>
            <a:off x="4786314" y="4500570"/>
            <a:ext cx="4010025" cy="181927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1"/>
          <p:cNvPicPr preferRelativeResize="0"/>
          <p:nvPr/>
        </p:nvPicPr>
        <p:blipFill rotWithShape="1">
          <a:blip r:embed="rId3">
            <a:alphaModFix/>
          </a:blip>
          <a:srcRect b="0" l="0" r="0" t="0"/>
          <a:stretch/>
        </p:blipFill>
        <p:spPr>
          <a:xfrm>
            <a:off x="428596" y="1142984"/>
            <a:ext cx="6442946" cy="4962528"/>
          </a:xfrm>
          <a:prstGeom prst="rect">
            <a:avLst/>
          </a:prstGeom>
          <a:solidFill>
            <a:schemeClr val="lt1"/>
          </a:solidFill>
          <a:ln cap="flat" cmpd="sng" w="12700">
            <a:solidFill>
              <a:schemeClr val="accent1"/>
            </a:solidFill>
            <a:prstDash val="solid"/>
            <a:round/>
            <a:headEnd len="sm" w="sm" type="none"/>
            <a:tailEnd len="sm" w="sm" type="none"/>
          </a:ln>
        </p:spPr>
      </p:pic>
      <p:sp>
        <p:nvSpPr>
          <p:cNvPr id="168" name="Google Shape;168;p21"/>
          <p:cNvSpPr/>
          <p:nvPr/>
        </p:nvSpPr>
        <p:spPr>
          <a:xfrm>
            <a:off x="357158" y="357166"/>
            <a:ext cx="2907784" cy="369332"/>
          </a:xfrm>
          <a:prstGeom prst="rect">
            <a:avLst/>
          </a:prstGeom>
          <a:solidFill>
            <a:schemeClr val="accent1"/>
          </a:solidFill>
          <a:ln cap="flat" cmpd="sng" w="12700">
            <a:solidFill>
              <a:srgbClr val="99341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ru-RU" sz="1800">
                <a:solidFill>
                  <a:schemeClr val="lt1"/>
                </a:solidFill>
                <a:latin typeface="Libre Baskerville"/>
                <a:ea typeface="Libre Baskerville"/>
                <a:cs typeface="Libre Baskerville"/>
                <a:sym typeface="Libre Baskerville"/>
              </a:rPr>
              <a:t>Контекстные селекторы</a:t>
            </a:r>
            <a:endParaRPr b="1" sz="1800">
              <a:solidFill>
                <a:schemeClr val="lt1"/>
              </a:solidFill>
              <a:latin typeface="Libre Baskerville"/>
              <a:ea typeface="Libre Baskerville"/>
              <a:cs typeface="Libre Baskerville"/>
              <a:sym typeface="Libre Baskerville"/>
            </a:endParaRPr>
          </a:p>
        </p:txBody>
      </p:sp>
      <p:pic>
        <p:nvPicPr>
          <p:cNvPr id="169" name="Google Shape;169;p21"/>
          <p:cNvPicPr preferRelativeResize="0"/>
          <p:nvPr/>
        </p:nvPicPr>
        <p:blipFill rotWithShape="1">
          <a:blip r:embed="rId4">
            <a:alphaModFix/>
          </a:blip>
          <a:srcRect b="0" l="0" r="0" t="0"/>
          <a:stretch/>
        </p:blipFill>
        <p:spPr>
          <a:xfrm>
            <a:off x="4857752" y="428604"/>
            <a:ext cx="4000500" cy="1819275"/>
          </a:xfrm>
          <a:prstGeom prst="rect">
            <a:avLst/>
          </a:prstGeom>
          <a:solidFill>
            <a:schemeClr val="lt1"/>
          </a:solidFill>
          <a:ln cap="flat" cmpd="sng" w="1270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Справедливость">
  <a:themeElements>
    <a:clrScheme name="Справедливость">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