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9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6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6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3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1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41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01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20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22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66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A026-4067-4FE5-B292-BB6F8B778A0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53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 b="1" i="1">
                <a:latin typeface="Times New Roman" panose="02020603050405020304" pitchFamily="18" charset="0"/>
                <a:sym typeface="MT Extra" panose="05050102010205020202" pitchFamily="18" charset="2"/>
              </a:rPr>
              <a:t>Інтуїционістська логіка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 b="1" i="1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Для “формалізації” АВ, як уже говорилось, можна розглядати й інші системи аксіом. Наприклад, четверту групу аксіом можна замінити наступною:</a:t>
            </a:r>
            <a:endParaRPr lang="en-US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IV.</a:t>
            </a: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1.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2. (a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((a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a).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3. 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26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Формула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pp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не виводиться в інтуїционістській логіці.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Доведення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Розширимо множину істиносних значень для змінних новим значенням ½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Треба показати, що вивідні формули інтуїционістської логіки завжди приймають значення 1, а формула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pp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не така і тому не є вивідною. 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03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Щоб визначити значення формул в трьох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значній логіці, необхідно задати таблиці істинності для логічних зв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язок.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Кон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юнкцію визначимо як мінімум із двох значень (наприклад, 0 ½ = 0, 1½ = ½),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юнкцію – як максимум. Для заперечення: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1=0, 0=1, ½ = 0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 імплікації: 1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x=x, 0x=1,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½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0=0,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½ ½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=1,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½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1=1.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Назвемо формулу 3-тавтологією, якщо вона приймає значення 1 при будь-яких значеннях змінних з множини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{1,0,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½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}.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47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Тепер треба перевірити, що всі аксіоми і вивідні формули інтуїционістської логіки є 3-тавтологіями. Друге випливає з визначення імплікації. Перше можна перевірити за допомогою істинностних таблиць.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Отже, всяка вивідна формула інтуїционістської логіки є 3-тавтологією.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Але формула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pp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приймає значення ½ при р = ½, і тому не є 3-тавтологією, а, отже, не виводиться. 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3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Одержана аксіоматична система буде “еквівалентна” приведеній на початку (суть еквівалентності – у справедливості теорем про коректність і повноту).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Обидві аксіоматичні системи називаються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класичними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системами аксіом ЧВ.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Якщо виключити із числа аксіом нової аксіоматичної системи аксіому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IV.3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, то одержане числення буде називатись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інтуіционістським численням висловлювань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MT Extra" panose="05050102010205020202" pitchFamily="18" charset="2"/>
              </a:rPr>
              <a:t>        </a:t>
            </a:r>
            <a:endParaRPr lang="ru-RU" altLang="ru-RU" sz="3600">
              <a:latin typeface="Times New Roman" panose="02020603050405020304" pitchFamily="18" charset="0"/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235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Таке числення виникло як спроба формалізувати методи міркувань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інтуїционістської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математики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. В такій математиці кожне математичне поняття або твердження мають певний інтуїтивний зміст (на відміну від класичної математики, де використовуються дуже абстрактні поняття, які існують тільки в нашій уяві, дуже часто суперечливій).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Наприклад, коли йдеться про твердження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В, то його можна розуміти наступним чином:</a:t>
            </a:r>
            <a:endParaRPr lang="ru-RU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2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1. “Твердження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В справедливе, якщо справедливе твердження А або твердження В”.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2. “Твердження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В справедливе, якщо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показано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що справедливе твердження А, або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показано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що справедливе твердження В”.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Перша  інтерпретація характерна для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класичної логіки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друга – для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інтуїционістської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Щоб пояснити відмінності цих логік більш наглядно, розглянемо наступну задачу.</a:t>
            </a: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5688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Треба показати, що існують ірраціональні числа  і , для яких </a:t>
            </a:r>
            <a:r>
              <a:rPr lang="uk-UA" altLang="ru-RU" sz="2800" baseline="300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раціональне число.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 цього розглядається число        .                                                               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</a:t>
            </a:r>
            <a:endParaRPr lang="ru-RU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Справедливе наступне твердження: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раціональне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        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ірраціональне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Але це твердження не буде справедливим в інтуїционісткій логіці, оскільки його справедливість залежить від того, чи ми показали раціональність чи ірраціональність числа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9395" name="Object 6"/>
          <p:cNvGraphicFramePr>
            <a:graphicFrameLocks noChangeAspect="1"/>
          </p:cNvGraphicFramePr>
          <p:nvPr/>
        </p:nvGraphicFramePr>
        <p:xfrm>
          <a:off x="6356350" y="1385888"/>
          <a:ext cx="77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774364" imgH="533169" progId="Equation.3">
                  <p:embed/>
                </p:oleObj>
              </mc:Choice>
              <mc:Fallback>
                <p:oleObj name="Equation" r:id="rId3" imgW="774364" imgH="533169" progId="Equation.3">
                  <p:embed/>
                  <p:pic>
                    <p:nvPicPr>
                      <p:cNvPr id="593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1385888"/>
                        <a:ext cx="774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7"/>
          <p:cNvGraphicFramePr>
            <a:graphicFrameLocks noChangeAspect="1"/>
          </p:cNvGraphicFramePr>
          <p:nvPr/>
        </p:nvGraphicFramePr>
        <p:xfrm>
          <a:off x="2468563" y="2320925"/>
          <a:ext cx="77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774364" imgH="533169" progId="Equation.3">
                  <p:embed/>
                </p:oleObj>
              </mc:Choice>
              <mc:Fallback>
                <p:oleObj name="Equation" r:id="rId5" imgW="774364" imgH="533169" progId="Equation.3">
                  <p:embed/>
                  <p:pic>
                    <p:nvPicPr>
                      <p:cNvPr id="5939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2320925"/>
                        <a:ext cx="774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8"/>
          <p:cNvGraphicFramePr>
            <a:graphicFrameLocks noChangeAspect="1"/>
          </p:cNvGraphicFramePr>
          <p:nvPr/>
        </p:nvGraphicFramePr>
        <p:xfrm>
          <a:off x="5419725" y="2320925"/>
          <a:ext cx="77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774364" imgH="533169" progId="Equation.3">
                  <p:embed/>
                </p:oleObj>
              </mc:Choice>
              <mc:Fallback>
                <p:oleObj name="Equation" r:id="rId7" imgW="774364" imgH="533169" progId="Equation.3">
                  <p:embed/>
                  <p:pic>
                    <p:nvPicPr>
                      <p:cNvPr id="593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2320925"/>
                        <a:ext cx="774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9"/>
          <p:cNvGraphicFramePr>
            <a:graphicFrameLocks noChangeAspect="1"/>
          </p:cNvGraphicFramePr>
          <p:nvPr/>
        </p:nvGraphicFramePr>
        <p:xfrm>
          <a:off x="5205413" y="4479925"/>
          <a:ext cx="77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774364" imgH="533169" progId="Equation.3">
                  <p:embed/>
                </p:oleObj>
              </mc:Choice>
              <mc:Fallback>
                <p:oleObj name="Equation" r:id="rId9" imgW="774364" imgH="533169" progId="Equation.3">
                  <p:embed/>
                  <p:pic>
                    <p:nvPicPr>
                      <p:cNvPr id="5939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4479925"/>
                        <a:ext cx="774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1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Приведемо декілька вивідних формул в інтуїционістському численні.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Аксіома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IV.1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гарантує, що якщо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 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А, то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В </a:t>
            </a:r>
            <a:endParaRPr lang="en-US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для будь-якого В.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Аксіома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IV.2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дає можливість із тверджень </a:t>
            </a:r>
            <a:endParaRPr lang="en-US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В і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В </a:t>
            </a:r>
            <a:endParaRPr lang="en-US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вивести твердження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ym typeface="Symbol" panose="05050102010706020507" pitchFamily="18" charset="2"/>
              </a:rPr>
              <a:t>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 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Ці аксіоми дозволяють вивести деякі логічні закони для заперечення. Доведемо, наприклад, що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В)(ВА).     </a:t>
            </a: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015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680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За теоремою дедукції достатньо показати, що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В), В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А.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 цього достатньо вивести із посилань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В), В, А яку-небудь формулу і її заперечення (що очевидно: це формули В і В). Отже,  маємо: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		1.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В), В, А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		2.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В), В, А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 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		3.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В), В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 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В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Т. дедукції)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4.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В), В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 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   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Т. дедукції)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5.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((A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(ПП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IV.2)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6.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В), В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 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МП 4,5)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7.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В), В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 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МП 4,5)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МП 3,6)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9295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Прямоугольник 1"/>
          <p:cNvSpPr>
            <a:spLocks noChangeArrowheads="1"/>
          </p:cNvSpPr>
          <p:nvPr/>
        </p:nvSpPr>
        <p:spPr bwMode="auto">
          <a:xfrm>
            <a:off x="1524000" y="890588"/>
            <a:ext cx="91440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Щоб вивести формулу (АА), треба показати, що з А виводиться А. Для цього достатньо із А і А вивести дві суперечливі формули (можна взяти самі формули А і А). Отже,</a:t>
            </a:r>
          </a:p>
          <a:p>
            <a:pPr eaLnBrk="1" hangingPunct="1"/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1. А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,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А Ⱶ 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</a:t>
            </a:r>
          </a:p>
          <a:p>
            <a:pPr eaLnBrk="1" hangingPunct="1"/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                     2.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А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А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А</a:t>
            </a:r>
            <a:endParaRPr lang="en-US" altLang="ru-RU" sz="2400">
              <a:latin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                     3.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А Ⱶ 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A                                     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Т. дедукції)</a:t>
            </a:r>
            <a:endParaRPr lang="en-US" altLang="ru-RU" sz="2400">
              <a:latin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                     4.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А Ⱶ 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                                  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Т. дедукції)</a:t>
            </a:r>
            <a:endParaRPr lang="en-US" altLang="ru-RU" sz="2400">
              <a:latin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                     5.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((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(ПП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IV.2)</a:t>
            </a:r>
          </a:p>
          <a:p>
            <a:pPr eaLnBrk="1" hangingPunct="1"/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6.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А Ⱶ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((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(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МП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,5)</a:t>
            </a:r>
            <a:endParaRPr lang="en-US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7.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А Ⱶ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    (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МП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</a:t>
            </a:r>
          </a:p>
          <a:p>
            <a:pPr eaLnBrk="1" hangingPunct="1"/>
            <a:endParaRPr lang="en-US" altLang="ru-RU" sz="2400">
              <a:latin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uk-UA" altLang="ru-RU" sz="2400">
              <a:latin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073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 іншого боку, багато законів класичної логіки не можна вивести без закону виключення третього. Такі, наприклад, формули: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pp,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pp,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(qp)  (pq),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(pq)  (pq).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 це показати?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67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Microsoft Office PowerPoint</Application>
  <PresentationFormat>Широкоэкранный</PresentationFormat>
  <Paragraphs>89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Microsoft Sans Serif</vt:lpstr>
      <vt:lpstr>MT Extra</vt:lpstr>
      <vt:lpstr>Symbol</vt:lpstr>
      <vt:lpstr>Times New Roman</vt:lpstr>
      <vt:lpstr>Wingdings</vt:lpstr>
      <vt:lpstr>Тема Office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2021-02-27T12:55:12Z</dcterms:created>
  <dcterms:modified xsi:type="dcterms:W3CDTF">2021-02-27T12:55:28Z</dcterms:modified>
</cp:coreProperties>
</file>