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D84A8-01FE-4DDA-BE02-4A1E08B62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8E74C1-C586-4B1B-AF33-39EFC3E1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042AF4-3124-46C0-ACE2-6FB1EDE3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8EC7-1C42-4E4C-8A17-B18238CE6B55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67E8C-F8F3-4A5E-BD7A-B055FC2C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F2E275-0CC7-43A9-BC65-331A9417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FC1A-F7A4-474C-84AD-C125C1919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14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9FB7E-4949-4DFC-A818-2BAF31C6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D4D10F-84F5-452A-9EEA-D431D858B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5F29F4-76C4-467F-A5A4-464D72FD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8EC7-1C42-4E4C-8A17-B18238CE6B55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1289EB-E7E6-482D-AE54-B5CE1203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97AC6F-5136-46C2-BC75-32BE569F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FC1A-F7A4-474C-84AD-C125C1919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69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DA458C-EF78-4CB0-BEB1-DC39FB782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502754-D577-40C4-A623-1D2505EA8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9FBFA9-F381-4C65-AAC8-8CD5CE11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8EC7-1C42-4E4C-8A17-B18238CE6B55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96E6EE-9D8B-4FB8-9F31-86D619AC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508135-11A6-451B-AE6F-E01473F5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FC1A-F7A4-474C-84AD-C125C1919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27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B9161-9823-48A0-B4B8-AE6FB147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34A4C-7EAC-4216-835B-4B394340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E4AB22-93C5-49DF-BA48-7451FF39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8EC7-1C42-4E4C-8A17-B18238CE6B55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47606D-C3CE-4D19-8F8C-2BB65584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DC9867-A84F-4620-8CE2-F56F694A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FC1A-F7A4-474C-84AD-C125C1919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94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23E75-D89F-4B46-B26F-AD4DD25E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76AA3D-C5B7-450E-95C9-254B19816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E37194-9BC8-4F2B-840D-B47AD578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8EC7-1C42-4E4C-8A17-B18238CE6B55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E6FBFC-A8CC-4DA0-B4D2-5F1910FF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C3ACE2-BA37-4288-8060-5563E2F9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FC1A-F7A4-474C-84AD-C125C1919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79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2EA1C-C9C8-4B8B-836D-5BE44441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6650F9-3D13-47D5-BEEA-59372A172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35B97D-E829-43E3-84DD-6F97A735A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A69AE3-B396-487E-8341-CA6C9C68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8EC7-1C42-4E4C-8A17-B18238CE6B55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0FBC75-A643-4231-AE14-692CBAF6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22CD41-2734-429A-B841-EB9CF6B1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FC1A-F7A4-474C-84AD-C125C1919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69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FDFB-3478-47D7-8E5F-57274567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84F5CD-B73B-47B5-B000-9FF58072B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9E12CC-5EEB-4BB3-A4D9-E5FADF17A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A02562-69F6-4484-9D9A-D4CBBC2B7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F3A6B4-7F91-45C5-B045-9ACAC43B2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4A7231B-0BBB-4A73-9A6B-E407620A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8EC7-1C42-4E4C-8A17-B18238CE6B55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37A6B7-CBFC-4449-8C8B-FEE34628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34F9BD-64A4-49FE-A5F1-9F09692A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FC1A-F7A4-474C-84AD-C125C1919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17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0C14D-43B1-436C-A46A-52B5C69D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6619C9-0BF8-4926-A67D-B4921D68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8EC7-1C42-4E4C-8A17-B18238CE6B55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D172B5-79FE-42CE-86F1-58F1B7AF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E0474D-775C-4979-83F9-3BCA8E2C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FC1A-F7A4-474C-84AD-C125C1919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43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270340A-A443-4FD6-AF6D-66C4728A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8EC7-1C42-4E4C-8A17-B18238CE6B55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BC4A95-CBE6-4909-BFDE-2C81958A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55C0D1-6480-418F-A2AB-3D633D0A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FC1A-F7A4-474C-84AD-C125C1919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6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6E609-DA4A-4676-8063-57A82281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315EA-B9FF-48E6-9793-7C5236433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5CF370-6912-4FDD-92AB-EE92CFB47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43E43C-DF3B-4E3E-8CA6-C9BBEC9E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8EC7-1C42-4E4C-8A17-B18238CE6B55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1B69B5-BA3A-4295-9323-BFAC5910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EBF378-3C2B-4C5C-8394-4A8BFAEA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FC1A-F7A4-474C-84AD-C125C1919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39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C4F73-1BE6-4905-918E-552AAC64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73B86F-C096-4DA2-92AA-34B6F3770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08173D-E3FC-4CFD-AF6A-BC2F7E858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66CB7C-5389-41D8-9DA6-96CFFF18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8EC7-1C42-4E4C-8A17-B18238CE6B55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56A58E-CABE-41CC-8DB4-B4246877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C05CAD-F63F-4C7B-8EED-4827A19F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FC1A-F7A4-474C-84AD-C125C1919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24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5EB3D-BB22-40B6-BB4C-E9A46028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DF7091-F820-46B7-8AD2-880B6F9F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FE5C0E-75A9-4AD4-8E11-758D574C5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48EC7-1C42-4E4C-8A17-B18238CE6B55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446508-6CCE-4AD7-AD5D-0DC4325E2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23CD0C-4102-4CA7-B257-E38BD7914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FC1A-F7A4-474C-84AD-C125C1919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81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&#1040;&#1085;&#1076;&#1088;&#1110;&#1081;_&#1055;&#1077;&#1088;&#1074;&#1086;&#1079;&#1074;&#1072;&#1085;&#1080;&#1081;" TargetMode="External"/><Relationship Id="rId3" Type="http://schemas.microsoft.com/office/2007/relationships/hdphoto" Target="../media/hdphoto1.wdp"/><Relationship Id="rId7" Type="http://schemas.openxmlformats.org/officeDocument/2006/relationships/hyperlink" Target="https://uk.wikipedia.org/wiki/&#1042;&#1086;&#1083;&#1086;&#1076;&#1080;&#1084;&#1080;&#1088;_&#1057;&#1074;&#1103;&#1090;&#1086;&#1089;&#1083;&#1072;&#1074;&#1080;&#1095;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&#1061;&#1088;&#1077;&#1097;&#1077;&#1085;&#1085;&#1103;_&#1056;&#1091;&#1089;&#1110;" TargetMode="External"/><Relationship Id="rId11" Type="http://schemas.openxmlformats.org/officeDocument/2006/relationships/hyperlink" Target="https://uk.wikipedia.org/wiki/&#1040;&#1089;&#1082;&#1086;&#1083;&#1100;&#1076;" TargetMode="External"/><Relationship Id="rId5" Type="http://schemas.openxmlformats.org/officeDocument/2006/relationships/hyperlink" Target="https://www.religion.in.ua/main/history/12338-peredumovi-ta-socialno-kulturni-naslidki-prijnyattya-xristiyanstva-velikim-kiyivskim-knyazem-oskoldom-dlya-rozvitku-duxovnosti-na-ukrayinskix-zemlyax.html" TargetMode="External"/><Relationship Id="rId10" Type="http://schemas.openxmlformats.org/officeDocument/2006/relationships/hyperlink" Target="https://uk.wikipedia.org/wiki/&#1040;&#1089;&#1082;&#1086;&#1083;&#1100;&#1076;&#1086;&#1074;&#1077;_&#1093;&#1088;&#1077;&#1097;&#1077;&#1085;&#1085;&#1103;" TargetMode="External"/><Relationship Id="rId4" Type="http://schemas.openxmlformats.org/officeDocument/2006/relationships/hyperlink" Target="https://uk.wikipedia.org/wiki/&#1061;&#1088;&#1080;&#1089;&#1090;&#1080;&#1103;&#1085;&#1089;&#1090;&#1074;&#1086;" TargetMode="External"/><Relationship Id="rId9" Type="http://schemas.openxmlformats.org/officeDocument/2006/relationships/hyperlink" Target="https://uk.wikipedia.org/wiki/&#1050;&#1083;&#1080;&#1084;&#1077;&#1085;&#1090;_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0ACA7C-245D-48C8-B4E5-7748FCE5E1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colorTemperature colorTemp="6600"/>
                    </a14:imgEffect>
                    <a14:imgEffect>
                      <a14:saturation sat="0"/>
                    </a14:imgEffect>
                    <a14:imgEffect>
                      <a14:brightnessContrast bright="20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076" b="11076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5EFC01-ED61-48C8-8AC4-9C5D808CB63A}"/>
              </a:ext>
            </a:extLst>
          </p:cNvPr>
          <p:cNvSpPr txBox="1"/>
          <p:nvPr/>
        </p:nvSpPr>
        <p:spPr>
          <a:xfrm>
            <a:off x="1836342" y="2044004"/>
            <a:ext cx="8519311" cy="1384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err="1"/>
              <a:t>Презентація</a:t>
            </a:r>
            <a:r>
              <a:rPr lang="ru-RU" sz="2800" dirty="0"/>
              <a:t> на тему </a:t>
            </a:r>
            <a:r>
              <a:rPr lang="en-US" sz="2800" dirty="0"/>
              <a:t>“</a:t>
            </a:r>
            <a:r>
              <a:rPr lang="ru-RU" sz="2800" dirty="0" err="1"/>
              <a:t>Хрещення</a:t>
            </a:r>
            <a:r>
              <a:rPr lang="ru-RU" sz="2800" dirty="0"/>
              <a:t> </a:t>
            </a:r>
            <a:r>
              <a:rPr lang="ru-RU" sz="2800" dirty="0" err="1"/>
              <a:t>Русі</a:t>
            </a:r>
            <a:r>
              <a:rPr lang="ru-RU" sz="2800" dirty="0"/>
              <a:t>: причини, </a:t>
            </a:r>
            <a:r>
              <a:rPr lang="ru-RU" sz="2800" dirty="0" err="1"/>
              <a:t>особливості</a:t>
            </a:r>
            <a:r>
              <a:rPr lang="ru-RU" sz="2800" dirty="0"/>
              <a:t>, </a:t>
            </a:r>
            <a:r>
              <a:rPr lang="ru-RU" sz="2800" dirty="0" err="1"/>
              <a:t>наслідки</a:t>
            </a:r>
            <a:r>
              <a:rPr lang="ru-RU" sz="2800" dirty="0"/>
              <a:t>. </a:t>
            </a:r>
            <a:r>
              <a:rPr lang="ru-RU" sz="2800" dirty="0" err="1"/>
              <a:t>Християнський</a:t>
            </a:r>
            <a:r>
              <a:rPr lang="ru-RU" sz="2800" dirty="0"/>
              <a:t> </a:t>
            </a:r>
            <a:r>
              <a:rPr lang="ru-RU" sz="2800" dirty="0" err="1"/>
              <a:t>культурний</a:t>
            </a:r>
            <a:r>
              <a:rPr lang="ru-RU" sz="2800" dirty="0"/>
              <a:t> </a:t>
            </a:r>
            <a:r>
              <a:rPr lang="ru-RU" sz="2800" dirty="0" err="1"/>
              <a:t>всесвіт</a:t>
            </a:r>
            <a:r>
              <a:rPr lang="en-US" sz="2800" dirty="0"/>
              <a:t>”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047DB-C232-41FE-92F4-1965EBF44354}"/>
              </a:ext>
            </a:extLst>
          </p:cNvPr>
          <p:cNvSpPr txBox="1"/>
          <p:nvPr/>
        </p:nvSpPr>
        <p:spPr>
          <a:xfrm>
            <a:off x="799169" y="230948"/>
            <a:ext cx="10593658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ea typeface="Tahoma" panose="020B0604030504040204" pitchFamily="34" charset="0"/>
                <a:cs typeface="Arial" panose="020B0604020202020204" pitchFamily="34" charset="0"/>
              </a:rPr>
              <a:t>Київський національний університет імені Тараса Шевченка</a:t>
            </a:r>
            <a:endParaRPr lang="ru-RU" sz="3200" dirty="0"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ABB77-9DE8-4B70-BDD5-BDAAD0F131B6}"/>
              </a:ext>
            </a:extLst>
          </p:cNvPr>
          <p:cNvSpPr txBox="1"/>
          <p:nvPr/>
        </p:nvSpPr>
        <p:spPr>
          <a:xfrm>
            <a:off x="8407022" y="4497168"/>
            <a:ext cx="3582286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Підготував студент групи К-28</a:t>
            </a:r>
            <a:r>
              <a:rPr lang="en-US" sz="2000" dirty="0"/>
              <a:t>:</a:t>
            </a:r>
            <a:r>
              <a:rPr lang="uk-UA" sz="2000" dirty="0"/>
              <a:t> Гуща Дмитро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5A0CC-6145-472E-9813-3D2B2C60DAAA}"/>
              </a:ext>
            </a:extLst>
          </p:cNvPr>
          <p:cNvSpPr txBox="1"/>
          <p:nvPr/>
        </p:nvSpPr>
        <p:spPr>
          <a:xfrm>
            <a:off x="5415773" y="6133171"/>
            <a:ext cx="1360448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2400" dirty="0"/>
              <a:t>2021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9511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55EB1C-8EB7-46EB-AA2B-EB4875119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colorTemperature colorTemp="6600"/>
                    </a14:imgEffect>
                    <a14:imgEffect>
                      <a14:saturation sat="0"/>
                    </a14:imgEffect>
                    <a14:imgEffect>
                      <a14:brightnessContrast bright="20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076" b="11076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8194" name="Picture 2" descr="http://mankrda.gov.ua/upload/images/presentation/2015%20pr/Vasnetsov_Bapt_Vladimir_fresco_in_Kiev.jpg">
            <a:extLst>
              <a:ext uri="{FF2B5EF4-FFF2-40B4-BE49-F238E27FC236}">
                <a16:creationId xmlns:a16="http://schemas.microsoft.com/office/drawing/2014/main" id="{B5D938D2-20CB-4EF6-8A1C-38B22820F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40" y="2679388"/>
            <a:ext cx="5059560" cy="36998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96813F-3204-4323-BB41-7A3C0826E45C}"/>
              </a:ext>
            </a:extLst>
          </p:cNvPr>
          <p:cNvSpPr txBox="1"/>
          <p:nvPr/>
        </p:nvSpPr>
        <p:spPr>
          <a:xfrm>
            <a:off x="609720" y="417853"/>
            <a:ext cx="5880296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400" dirty="0"/>
              <a:t>Військо Володимира допомогло візантійському Імператору розгромити заколотників у Візантії, а влітку князя Володимира Святославовича охрестили в церкві святого </a:t>
            </a:r>
            <a:r>
              <a:rPr lang="uk-UA" sz="2400" dirty="0" err="1"/>
              <a:t>Іакова</a:t>
            </a:r>
            <a:r>
              <a:rPr lang="uk-UA" sz="2400" dirty="0"/>
              <a:t> в Херсонесі.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372E0-849B-4C0A-9703-1F04953418AA}"/>
              </a:ext>
            </a:extLst>
          </p:cNvPr>
          <p:cNvSpPr txBox="1"/>
          <p:nvPr/>
        </p:nvSpPr>
        <p:spPr>
          <a:xfrm>
            <a:off x="6858000" y="2821129"/>
            <a:ext cx="4572000" cy="3416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400" dirty="0"/>
              <a:t>Християнізація йшла дуже поступово. Далеко не відразу нова релігія була сприйнята народом. Навіть у ХІІ столітті християнство не встигло добратись до деяких куточків Київської Русі Спершу </a:t>
            </a:r>
            <a:r>
              <a:rPr lang="uk-UA" sz="2400" dirty="0" err="1"/>
              <a:t>ії</a:t>
            </a:r>
            <a:r>
              <a:rPr lang="uk-UA" sz="2400" dirty="0"/>
              <a:t>  прийняли більші осередки, а потім вже й провінція.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3220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EBA46A-76B4-4B8A-9AD3-6CCC1E9D43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colorTemperature colorTemp="6600"/>
                    </a14:imgEffect>
                    <a14:imgEffect>
                      <a14:saturation sat="0"/>
                    </a14:imgEffect>
                    <a14:imgEffect>
                      <a14:brightnessContrast bright="20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076" b="11076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A9C2E6-A6E9-4AFF-91AD-379C73A969F8}"/>
              </a:ext>
            </a:extLst>
          </p:cNvPr>
          <p:cNvSpPr txBox="1"/>
          <p:nvPr/>
        </p:nvSpPr>
        <p:spPr>
          <a:xfrm>
            <a:off x="862084" y="1536174"/>
            <a:ext cx="10467832" cy="37856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400" dirty="0"/>
              <a:t>Наслідками прийняття християнства були</a:t>
            </a:r>
            <a:r>
              <a:rPr lang="en-US" sz="2400" dirty="0"/>
              <a:t>: </a:t>
            </a:r>
          </a:p>
          <a:p>
            <a:pPr marL="342900" indent="-342900">
              <a:buAutoNum type="arabicParenR"/>
            </a:pPr>
            <a:r>
              <a:rPr lang="uk-UA" sz="2400" dirty="0"/>
              <a:t>Етнокультурна єдність всієї </a:t>
            </a:r>
            <a:r>
              <a:rPr lang="uk-UA" sz="2400" dirty="0" err="1"/>
              <a:t>Києвської</a:t>
            </a:r>
            <a:r>
              <a:rPr lang="uk-UA" sz="2400" dirty="0"/>
              <a:t> Русі.</a:t>
            </a:r>
          </a:p>
          <a:p>
            <a:pPr marL="342900" indent="-342900">
              <a:buAutoNum type="arabicParenR"/>
            </a:pPr>
            <a:r>
              <a:rPr lang="uk-UA" sz="2400" dirty="0"/>
              <a:t>Християнство витіснило язичництво та їх традиції</a:t>
            </a:r>
          </a:p>
          <a:p>
            <a:pPr marL="342900" indent="-342900">
              <a:buAutoNum type="arabicParenR"/>
            </a:pPr>
            <a:r>
              <a:rPr lang="uk-UA" sz="2400" dirty="0"/>
              <a:t>Нова державність в Київській Русі котра набуває Візантійських форм</a:t>
            </a:r>
            <a:endParaRPr lang="en-US" sz="2400" dirty="0"/>
          </a:p>
          <a:p>
            <a:pPr marL="342900" indent="-342900">
              <a:buAutoNum type="arabicParenR"/>
            </a:pPr>
            <a:r>
              <a:rPr lang="uk-UA" sz="2400" dirty="0"/>
              <a:t>Місце для </a:t>
            </a:r>
            <a:r>
              <a:rPr lang="uk-UA" sz="2400" dirty="0" err="1"/>
              <a:t>Києвської</a:t>
            </a:r>
            <a:r>
              <a:rPr lang="uk-UA" sz="2400" dirty="0"/>
              <a:t> Русі у європейському християнському світі.</a:t>
            </a:r>
          </a:p>
          <a:p>
            <a:pPr marL="342900" indent="-342900">
              <a:buAutoNum type="arabicParenR"/>
            </a:pPr>
            <a:r>
              <a:rPr lang="uk-UA" sz="2400" dirty="0"/>
              <a:t>Становлення міської культури</a:t>
            </a:r>
          </a:p>
          <a:p>
            <a:pPr marL="342900" indent="-342900">
              <a:buAutoNum type="arabicParenR"/>
            </a:pPr>
            <a:r>
              <a:rPr lang="uk-UA" sz="2400" dirty="0"/>
              <a:t>Єдина писемність</a:t>
            </a:r>
          </a:p>
          <a:p>
            <a:pPr marL="342900" indent="-342900">
              <a:buAutoNum type="arabicParenR"/>
            </a:pPr>
            <a:r>
              <a:rPr lang="uk-UA" sz="2400" dirty="0"/>
              <a:t>Архітектура</a:t>
            </a:r>
          </a:p>
          <a:p>
            <a:pPr marL="342900" indent="-342900">
              <a:buAutoNum type="arabicParenR"/>
            </a:pPr>
            <a:r>
              <a:rPr lang="uk-UA" sz="2400" dirty="0"/>
              <a:t>Становлення </a:t>
            </a:r>
            <a:r>
              <a:rPr lang="en-US" sz="2400" dirty="0"/>
              <a:t>“</a:t>
            </a:r>
            <a:r>
              <a:rPr lang="uk-UA" sz="2400" dirty="0"/>
              <a:t>християнських законів</a:t>
            </a:r>
            <a:r>
              <a:rPr lang="en-US" sz="2400" dirty="0"/>
              <a:t>”</a:t>
            </a:r>
            <a:endParaRPr lang="uk-UA" sz="2400" dirty="0"/>
          </a:p>
          <a:p>
            <a:pPr marL="342900" indent="-342900">
              <a:buAutoNum type="arabicParenR"/>
            </a:pPr>
            <a:r>
              <a:rPr lang="uk-UA" sz="2400" dirty="0"/>
              <a:t>Центром суспільного життя стала Церква.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6773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7BAE65-F0E8-4868-8F00-D46B1F36C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colorTemperature colorTemp="6600"/>
                    </a14:imgEffect>
                    <a14:imgEffect>
                      <a14:saturation sat="0"/>
                    </a14:imgEffect>
                    <a14:imgEffect>
                      <a14:brightnessContrast bright="20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076" b="11076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7A0E87-D2DF-4526-BA8C-6AFA691A8537}"/>
              </a:ext>
            </a:extLst>
          </p:cNvPr>
          <p:cNvSpPr txBox="1"/>
          <p:nvPr/>
        </p:nvSpPr>
        <p:spPr>
          <a:xfrm>
            <a:off x="4462818" y="321621"/>
            <a:ext cx="3643952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4000" dirty="0"/>
              <a:t>Дякую за увагу!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78D1C-9037-40F7-8E17-A4F30598D40D}"/>
              </a:ext>
            </a:extLst>
          </p:cNvPr>
          <p:cNvSpPr txBox="1"/>
          <p:nvPr/>
        </p:nvSpPr>
        <p:spPr>
          <a:xfrm>
            <a:off x="1801504" y="1496930"/>
            <a:ext cx="8966579" cy="48936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400" dirty="0"/>
              <a:t>Джерела</a:t>
            </a:r>
            <a:r>
              <a:rPr lang="en-US" sz="2400" dirty="0"/>
              <a:t>:</a:t>
            </a:r>
          </a:p>
          <a:p>
            <a:pPr marL="342900" indent="-342900">
              <a:buAutoNum type="arabicParenR"/>
            </a:pPr>
            <a:r>
              <a:rPr lang="en-US" sz="2400" dirty="0">
                <a:hlinkClick r:id="rId4"/>
              </a:rPr>
              <a:t>https://uk.wikipedia.org/wiki/</a:t>
            </a:r>
            <a:r>
              <a:rPr lang="ru-RU" sz="2400" dirty="0" err="1">
                <a:hlinkClick r:id="rId4"/>
              </a:rPr>
              <a:t>Християнство</a:t>
            </a:r>
            <a:endParaRPr lang="en-US" sz="2400" dirty="0"/>
          </a:p>
          <a:p>
            <a:r>
              <a:rPr lang="en-US" sz="2400" dirty="0"/>
              <a:t>2) </a:t>
            </a:r>
            <a:r>
              <a:rPr lang="en-US" sz="2400" dirty="0">
                <a:hlinkClick r:id="rId5"/>
              </a:rPr>
              <a:t>https://www.religion.in.ua/main/history/12338-peredumovi-ta-socialno-kulturni-naslidki-prijnyattya-xristiyanstva-velikim-kiyivskim-knyazem-oskoldom-dlya-rozvitku-duxovnosti-na-ukrayinskix-zemlyax.html</a:t>
            </a:r>
            <a:endParaRPr lang="en-US" sz="2400" dirty="0"/>
          </a:p>
          <a:p>
            <a:r>
              <a:rPr lang="en-US" sz="2400" dirty="0"/>
              <a:t>3) </a:t>
            </a:r>
            <a:r>
              <a:rPr lang="ru-RU" sz="2400" dirty="0"/>
              <a:t>Толочко П. </a:t>
            </a:r>
            <a:r>
              <a:rPr lang="ru-RU" sz="2400" dirty="0" err="1"/>
              <a:t>Київська</a:t>
            </a:r>
            <a:r>
              <a:rPr lang="ru-RU" sz="2400" dirty="0"/>
              <a:t> Русь. – К.: Абрис, 1996. – 360 с</a:t>
            </a:r>
            <a:endParaRPr lang="en-US" sz="2400" dirty="0"/>
          </a:p>
          <a:p>
            <a:r>
              <a:rPr lang="en-US" sz="2400" dirty="0"/>
              <a:t>4) </a:t>
            </a:r>
            <a:r>
              <a:rPr lang="en-US" sz="2400" dirty="0">
                <a:hlinkClick r:id="rId6"/>
              </a:rPr>
              <a:t>https://uk.wikipedia.org/wiki/</a:t>
            </a:r>
            <a:r>
              <a:rPr lang="uk-UA" sz="2400" dirty="0" err="1">
                <a:hlinkClick r:id="rId6"/>
              </a:rPr>
              <a:t>Хрещення_Русі</a:t>
            </a:r>
            <a:endParaRPr lang="uk-UA" sz="2400" dirty="0"/>
          </a:p>
          <a:p>
            <a:r>
              <a:rPr lang="uk-UA" sz="2400" dirty="0"/>
              <a:t>5) </a:t>
            </a:r>
            <a:r>
              <a:rPr lang="en-US" sz="2400" dirty="0">
                <a:hlinkClick r:id="rId7"/>
              </a:rPr>
              <a:t>https://uk.wikipedia.org/wiki/</a:t>
            </a:r>
            <a:r>
              <a:rPr lang="uk-UA" sz="2400" dirty="0" err="1">
                <a:hlinkClick r:id="rId7"/>
              </a:rPr>
              <a:t>Володимир_Святославич</a:t>
            </a:r>
            <a:endParaRPr lang="uk-UA" sz="2400" dirty="0"/>
          </a:p>
          <a:p>
            <a:r>
              <a:rPr lang="uk-UA" sz="2400" dirty="0"/>
              <a:t>6) </a:t>
            </a:r>
            <a:r>
              <a:rPr lang="en-US" sz="2400" dirty="0">
                <a:hlinkClick r:id="rId8"/>
              </a:rPr>
              <a:t>https://uk.wikipedia.org/wiki/</a:t>
            </a:r>
            <a:r>
              <a:rPr lang="uk-UA" sz="2400" dirty="0" err="1">
                <a:hlinkClick r:id="rId8"/>
              </a:rPr>
              <a:t>Андрій_Первозваний</a:t>
            </a:r>
            <a:endParaRPr lang="uk-UA" sz="2400" dirty="0"/>
          </a:p>
          <a:p>
            <a:r>
              <a:rPr lang="uk-UA" sz="2400" dirty="0"/>
              <a:t>7) </a:t>
            </a:r>
            <a:r>
              <a:rPr lang="en-US" sz="2400" dirty="0">
                <a:hlinkClick r:id="rId9"/>
              </a:rPr>
              <a:t>https://uk.wikipedia.org/wiki/</a:t>
            </a:r>
            <a:r>
              <a:rPr lang="uk-UA" sz="2400" dirty="0">
                <a:hlinkClick r:id="rId9"/>
              </a:rPr>
              <a:t>Климент_</a:t>
            </a:r>
            <a:r>
              <a:rPr lang="en-US" sz="2400" dirty="0">
                <a:hlinkClick r:id="rId9"/>
              </a:rPr>
              <a:t>I</a:t>
            </a:r>
            <a:endParaRPr lang="uk-UA" sz="2400" dirty="0"/>
          </a:p>
          <a:p>
            <a:r>
              <a:rPr lang="uk-UA" sz="2400" dirty="0"/>
              <a:t>8) </a:t>
            </a:r>
            <a:r>
              <a:rPr lang="en-US" sz="2400" dirty="0">
                <a:hlinkClick r:id="rId10"/>
              </a:rPr>
              <a:t>https://uk.wikipedia.org/wiki/</a:t>
            </a:r>
            <a:r>
              <a:rPr lang="uk-UA" sz="2400" dirty="0" err="1">
                <a:hlinkClick r:id="rId10"/>
              </a:rPr>
              <a:t>Аскольдове_хрещення</a:t>
            </a:r>
            <a:endParaRPr lang="uk-UA" sz="2400" dirty="0"/>
          </a:p>
          <a:p>
            <a:r>
              <a:rPr lang="uk-UA" sz="2400" dirty="0"/>
              <a:t>9) </a:t>
            </a:r>
            <a:r>
              <a:rPr lang="en-US" sz="2400" dirty="0">
                <a:hlinkClick r:id="rId11"/>
              </a:rPr>
              <a:t>https://uk.wikipedia.org/wiki/</a:t>
            </a:r>
            <a:r>
              <a:rPr lang="uk-UA" sz="2400" dirty="0">
                <a:hlinkClick r:id="rId11"/>
              </a:rPr>
              <a:t>Аскольд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90030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EA37FE-9214-4D21-A9E3-946533B1B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colorTemperature colorTemp="6600"/>
                    </a14:imgEffect>
                    <a14:imgEffect>
                      <a14:saturation sat="0"/>
                    </a14:imgEffect>
                    <a14:imgEffect>
                      <a14:brightnessContrast bright="20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076" b="11076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634C0-4470-45F7-8630-DE3D1FE77DDE}"/>
              </a:ext>
            </a:extLst>
          </p:cNvPr>
          <p:cNvSpPr txBox="1"/>
          <p:nvPr/>
        </p:nvSpPr>
        <p:spPr>
          <a:xfrm>
            <a:off x="4341068" y="289296"/>
            <a:ext cx="3509863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2400" dirty="0"/>
              <a:t>Що таке християнство?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2E114-4ED1-418A-99D4-977ACD6E2F46}"/>
              </a:ext>
            </a:extLst>
          </p:cNvPr>
          <p:cNvSpPr txBox="1"/>
          <p:nvPr/>
        </p:nvSpPr>
        <p:spPr>
          <a:xfrm>
            <a:off x="4992924" y="1874728"/>
            <a:ext cx="6058284" cy="31085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800" dirty="0"/>
              <a:t>Християнство – це релігія котра входить до числа трьох релігій світу. Християнство є напрямком єдинобожжя, іншими словами Монотеїзм. Це вчення про існування одного єдиного бога. Творця всього матеріального та нематеріального. </a:t>
            </a:r>
            <a:endParaRPr lang="ru-RU" sz="2800" dirty="0"/>
          </a:p>
        </p:txBody>
      </p:sp>
      <p:pic>
        <p:nvPicPr>
          <p:cNvPr id="9" name="Picture 2" descr="https://upload.wikimedia.org/wikipedia/commons/thumb/a/a7/Bernhard_Plockhorst_-_Good_Shephard.jpg/800px-Bernhard_Plockhorst_-_Good_Shephard.jpg">
            <a:extLst>
              <a:ext uri="{FF2B5EF4-FFF2-40B4-BE49-F238E27FC236}">
                <a16:creationId xmlns:a16="http://schemas.microsoft.com/office/drawing/2014/main" id="{C86869BF-2C2C-48D2-8152-FC9956978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01" y="1123732"/>
            <a:ext cx="3514335" cy="516567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84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1CF10B-CDC4-449E-BCA7-2F094E6450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colorTemperature colorTemp="6600"/>
                    </a14:imgEffect>
                    <a14:imgEffect>
                      <a14:saturation sat="0"/>
                    </a14:imgEffect>
                    <a14:imgEffect>
                      <a14:brightnessContrast bright="20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076" b="11076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FAF4BD-3DE5-40B8-B19F-577D891D6D70}"/>
              </a:ext>
            </a:extLst>
          </p:cNvPr>
          <p:cNvSpPr txBox="1"/>
          <p:nvPr/>
        </p:nvSpPr>
        <p:spPr>
          <a:xfrm>
            <a:off x="3577988" y="245660"/>
            <a:ext cx="503602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800" dirty="0"/>
              <a:t>Початок християнства в Україні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E4478-52E9-4C31-9151-62B0209C29BC}"/>
              </a:ext>
            </a:extLst>
          </p:cNvPr>
          <p:cNvSpPr txBox="1"/>
          <p:nvPr/>
        </p:nvSpPr>
        <p:spPr>
          <a:xfrm>
            <a:off x="1726440" y="1133401"/>
            <a:ext cx="873912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400" dirty="0"/>
              <a:t>Першими християнами на території України були грецькі колоністи. Саме вони сталими зосередженням християнства с початку нашої ери.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52806-49B2-415B-824E-2B63BF1C0F1C}"/>
              </a:ext>
            </a:extLst>
          </p:cNvPr>
          <p:cNvSpPr txBox="1"/>
          <p:nvPr/>
        </p:nvSpPr>
        <p:spPr>
          <a:xfrm>
            <a:off x="4535037" y="3347793"/>
            <a:ext cx="6975144" cy="26776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400" dirty="0"/>
              <a:t>Першим апостолом який поширював християнство в майбутній Київській Русі став Андрій Первозваний.  Він є одним із 12-ти апостолів Ісуса Христа. Саме він під час своєї </a:t>
            </a:r>
            <a:r>
              <a:rPr lang="uk-UA" sz="2400" dirty="0" err="1"/>
              <a:t>місійної</a:t>
            </a:r>
            <a:r>
              <a:rPr lang="uk-UA" sz="2400" dirty="0"/>
              <a:t> подорожі першим благословив гори, на яких стоїть Київ і поставив хрест на місці нині величної пам’ятки культури – Андріївського собору.</a:t>
            </a:r>
            <a:endParaRPr lang="ru-RU" sz="2400" dirty="0"/>
          </a:p>
        </p:txBody>
      </p:sp>
      <p:pic>
        <p:nvPicPr>
          <p:cNvPr id="2050" name="Picture 2" descr="Rubens apostel andreas grt.jpg">
            <a:extLst>
              <a:ext uri="{FF2B5EF4-FFF2-40B4-BE49-F238E27FC236}">
                <a16:creationId xmlns:a16="http://schemas.microsoft.com/office/drawing/2014/main" id="{3B2E8357-2B22-4A85-8CD5-3FEAECEFD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19" y="2829862"/>
            <a:ext cx="2896169" cy="37817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098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31BC37-5E7C-4954-8D29-84A1DB5592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colorTemperature colorTemp="6600"/>
                    </a14:imgEffect>
                    <a14:imgEffect>
                      <a14:saturation sat="0"/>
                    </a14:imgEffect>
                    <a14:imgEffect>
                      <a14:brightnessContrast bright="20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076" b="11076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66A237-A4C7-4617-98D9-0768C5E4B459}"/>
              </a:ext>
            </a:extLst>
          </p:cNvPr>
          <p:cNvSpPr txBox="1"/>
          <p:nvPr/>
        </p:nvSpPr>
        <p:spPr>
          <a:xfrm>
            <a:off x="5950424" y="485774"/>
            <a:ext cx="4940489" cy="26776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800" dirty="0"/>
              <a:t>На ряду з Андрієм Первозваним став легендарним місіонером 4-ий Папа Римський Климент І. Він зазнав мученицької смерті за пропаганду християнства.</a:t>
            </a:r>
            <a:endParaRPr lang="ru-RU" sz="2800" dirty="0"/>
          </a:p>
        </p:txBody>
      </p:sp>
      <p:pic>
        <p:nvPicPr>
          <p:cNvPr id="3074" name="Picture 2" descr="Clemens Romanus.jpg">
            <a:extLst>
              <a:ext uri="{FF2B5EF4-FFF2-40B4-BE49-F238E27FC236}">
                <a16:creationId xmlns:a16="http://schemas.microsoft.com/office/drawing/2014/main" id="{168A1DB9-47ED-4618-A2B3-868EF211E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28" y="485774"/>
            <a:ext cx="4705350" cy="58864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710D4E-A221-45C3-8E4F-60D40D6339C4}"/>
              </a:ext>
            </a:extLst>
          </p:cNvPr>
          <p:cNvSpPr txBox="1"/>
          <p:nvPr/>
        </p:nvSpPr>
        <p:spPr>
          <a:xfrm>
            <a:off x="5950424" y="3330054"/>
            <a:ext cx="5117910" cy="31085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800" dirty="0"/>
              <a:t>Проте у рік здійснення </a:t>
            </a:r>
            <a:r>
              <a:rPr lang="uk-UA" sz="2800" dirty="0" err="1"/>
              <a:t>Крещення</a:t>
            </a:r>
            <a:r>
              <a:rPr lang="uk-UA" sz="2800" dirty="0"/>
              <a:t> Русі – 988 н.е. князь Володимир перевіз голову та тіло Клемента до Києва. Після цього розповсюдився культ святого Клемента в Київській Русі.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6423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705B60-B8F8-4BC6-96F4-C0F1935231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colorTemperature colorTemp="6600"/>
                    </a14:imgEffect>
                    <a14:imgEffect>
                      <a14:saturation sat="0"/>
                    </a14:imgEffect>
                    <a14:imgEffect>
                      <a14:brightnessContrast bright="20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076" b="11076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025F19-2DDD-4452-8682-1D260B46ED47}"/>
              </a:ext>
            </a:extLst>
          </p:cNvPr>
          <p:cNvSpPr txBox="1"/>
          <p:nvPr/>
        </p:nvSpPr>
        <p:spPr>
          <a:xfrm>
            <a:off x="4043149" y="150125"/>
            <a:ext cx="4105702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3200" dirty="0"/>
              <a:t>Аскольдове Хрещення</a:t>
            </a:r>
            <a:endParaRPr lang="ru-R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B113B-AB7D-464C-BEB4-7862429A162E}"/>
              </a:ext>
            </a:extLst>
          </p:cNvPr>
          <p:cNvSpPr txBox="1"/>
          <p:nvPr/>
        </p:nvSpPr>
        <p:spPr>
          <a:xfrm>
            <a:off x="759725" y="895803"/>
            <a:ext cx="10672549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400" dirty="0"/>
              <a:t>Не всі знають(ну я не знав), проте хрещення у 988 році було не першою спробою.</a:t>
            </a:r>
          </a:p>
          <a:p>
            <a:r>
              <a:rPr lang="uk-UA" sz="2400" dirty="0"/>
              <a:t>Перша спроба охрестити Київську Русь була здійснена Аскольдом у 860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C5DC8-EACE-4ACD-A294-17D3690575C7}"/>
              </a:ext>
            </a:extLst>
          </p:cNvPr>
          <p:cNvSpPr txBox="1"/>
          <p:nvPr/>
        </p:nvSpPr>
        <p:spPr>
          <a:xfrm>
            <a:off x="6095999" y="2412100"/>
            <a:ext cx="5334000" cy="3416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400" dirty="0"/>
              <a:t>Насправді не існує найавторитетніших джерел які описують цю події. Проте з </a:t>
            </a:r>
            <a:r>
              <a:rPr lang="uk-UA" sz="2400" dirty="0" err="1"/>
              <a:t>енциклічного</a:t>
            </a:r>
            <a:r>
              <a:rPr lang="uk-UA" sz="2400" dirty="0"/>
              <a:t> листа Фотія </a:t>
            </a:r>
            <a:r>
              <a:rPr lang="uk-UA" sz="2400" dirty="0" err="1"/>
              <a:t>зсилається</a:t>
            </a:r>
            <a:r>
              <a:rPr lang="uk-UA" sz="2400" dirty="0"/>
              <a:t> на те що в наслідок </a:t>
            </a:r>
            <a:r>
              <a:rPr lang="uk-UA" sz="2400" dirty="0" err="1"/>
              <a:t>русько-візантійскої</a:t>
            </a:r>
            <a:r>
              <a:rPr lang="uk-UA" sz="2400" dirty="0"/>
              <a:t> війни 860 року, було проведено Хрещення Болгарії. А </a:t>
            </a:r>
            <a:r>
              <a:rPr lang="uk-UA" sz="2400" dirty="0" err="1"/>
              <a:t>руси</a:t>
            </a:r>
            <a:r>
              <a:rPr lang="uk-UA" sz="2400" dirty="0"/>
              <a:t> дуже ревно наслідували цей приклад, що було вирішено відправити єпископа на їх землі</a:t>
            </a:r>
            <a:endParaRPr lang="ru-RU" sz="2400" dirty="0"/>
          </a:p>
        </p:txBody>
      </p:sp>
      <p:pic>
        <p:nvPicPr>
          <p:cNvPr id="4098" name="Picture 2" descr="https://upload.wikimedia.org/wikipedia/commons/1/10/Baptism_of_the_Preslav_Court.jpg">
            <a:extLst>
              <a:ext uri="{FF2B5EF4-FFF2-40B4-BE49-F238E27FC236}">
                <a16:creationId xmlns:a16="http://schemas.microsoft.com/office/drawing/2014/main" id="{0CE5F25C-F77E-46BD-9AF3-0465B63D6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9" y="2412100"/>
            <a:ext cx="5334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D52AD9-2827-41F6-B038-36419901F8C1}"/>
              </a:ext>
            </a:extLst>
          </p:cNvPr>
          <p:cNvSpPr txBox="1"/>
          <p:nvPr/>
        </p:nvSpPr>
        <p:spPr>
          <a:xfrm>
            <a:off x="5775278" y="6046488"/>
            <a:ext cx="328911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dirty="0"/>
              <a:t>Хрещення </a:t>
            </a:r>
            <a:r>
              <a:rPr lang="uk-UA" dirty="0" err="1"/>
              <a:t>Преславського</a:t>
            </a:r>
            <a:r>
              <a:rPr lang="uk-UA" dirty="0"/>
              <a:t> двору, Н. Павлович ХІХ століття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34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3EFB37-C52D-48A7-B842-381A864F1E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colorTemperature colorTemp="6600"/>
                    </a14:imgEffect>
                    <a14:imgEffect>
                      <a14:saturation sat="0"/>
                    </a14:imgEffect>
                    <a14:imgEffect>
                      <a14:brightnessContrast bright="20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076" b="11076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BE7DAC-D1AD-4B14-92B2-83EC35B7A8CA}"/>
              </a:ext>
            </a:extLst>
          </p:cNvPr>
          <p:cNvSpPr txBox="1"/>
          <p:nvPr/>
        </p:nvSpPr>
        <p:spPr>
          <a:xfrm>
            <a:off x="7443385" y="797509"/>
            <a:ext cx="4530201" cy="526297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800" dirty="0"/>
              <a:t>Аскольд був обмеженим в перейманні візантійського християнства і це привело до захоплення Києва князем Олегом, котрий використовував язичницьку опозицію</a:t>
            </a:r>
          </a:p>
          <a:p>
            <a:r>
              <a:rPr lang="uk-UA" sz="2800" dirty="0"/>
              <a:t>Проте в деяких джерелах пишуть що саме факт Хрещення привело до вбивства </a:t>
            </a:r>
            <a:r>
              <a:rPr lang="uk-UA" sz="2800" dirty="0" err="1"/>
              <a:t>Оскольда</a:t>
            </a:r>
            <a:r>
              <a:rPr lang="uk-UA" sz="2800" dirty="0"/>
              <a:t> язичниками</a:t>
            </a:r>
            <a:endParaRPr lang="ru-RU" sz="2800" dirty="0"/>
          </a:p>
        </p:txBody>
      </p:sp>
      <p:pic>
        <p:nvPicPr>
          <p:cNvPr id="5122" name="Picture 2" descr="Князь Олег Вещий: правление и достижения">
            <a:extLst>
              <a:ext uri="{FF2B5EF4-FFF2-40B4-BE49-F238E27FC236}">
                <a16:creationId xmlns:a16="http://schemas.microsoft.com/office/drawing/2014/main" id="{81978100-3C85-4464-B033-D117486FE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4" y="1375011"/>
            <a:ext cx="6572762" cy="41079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6274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B9EFE5-CF17-41A0-8237-615D5E3AF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colorTemperature colorTemp="6600"/>
                    </a14:imgEffect>
                    <a14:imgEffect>
                      <a14:saturation sat="0"/>
                    </a14:imgEffect>
                    <a14:imgEffect>
                      <a14:brightnessContrast bright="20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076" b="11076"/>
          <a:stretch/>
        </p:blipFill>
        <p:spPr>
          <a:xfrm>
            <a:off x="-2" y="-1"/>
            <a:ext cx="12192000" cy="685800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CC7E8-CDAD-4C6D-9656-F8F6909A7AF6}"/>
              </a:ext>
            </a:extLst>
          </p:cNvPr>
          <p:cNvSpPr txBox="1"/>
          <p:nvPr/>
        </p:nvSpPr>
        <p:spPr>
          <a:xfrm>
            <a:off x="3926006" y="204716"/>
            <a:ext cx="4339987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3200" dirty="0"/>
              <a:t>Хрещення Русі 988 року</a:t>
            </a:r>
            <a:endParaRPr lang="ru-R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060CA-ED2E-41D5-A096-A1B24DDEEB20}"/>
              </a:ext>
            </a:extLst>
          </p:cNvPr>
          <p:cNvSpPr txBox="1"/>
          <p:nvPr/>
        </p:nvSpPr>
        <p:spPr>
          <a:xfrm>
            <a:off x="2372435" y="951398"/>
            <a:ext cx="7447127" cy="23083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400" dirty="0"/>
              <a:t>Отже, ми перейшли до основи презентації. Через те що Володимир великий прийшов до влади через своїх впливових друзів, він був вимушений запровадити цілий пантеон язичницьких богів.</a:t>
            </a:r>
          </a:p>
          <a:p>
            <a:r>
              <a:rPr lang="uk-UA" sz="2400" dirty="0"/>
              <a:t>Проте в решті решт він зрозумів що державі потрібна одна єдина ідея, єдина релігія задля зміцнення духу.</a:t>
            </a:r>
            <a:endParaRPr lang="ru-RU" sz="2400" dirty="0"/>
          </a:p>
        </p:txBody>
      </p:sp>
      <p:pic>
        <p:nvPicPr>
          <p:cNvPr id="6146" name="Picture 2" descr="https://upload.wikimedia.org/wikipedia/commons/6/61/Prince_Vladimir_chooses_a_religion_by_F.S._Zavialov_%281847%2C_Granovitaya_palata%29.jpg">
            <a:extLst>
              <a:ext uri="{FF2B5EF4-FFF2-40B4-BE49-F238E27FC236}">
                <a16:creationId xmlns:a16="http://schemas.microsoft.com/office/drawing/2014/main" id="{E6AD0C04-7ECD-40FA-A930-2DC6256F2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93" y="3477720"/>
            <a:ext cx="5003610" cy="31622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E891-87E1-4E48-8492-A0204F9CE7CE}"/>
              </a:ext>
            </a:extLst>
          </p:cNvPr>
          <p:cNvSpPr txBox="1"/>
          <p:nvPr/>
        </p:nvSpPr>
        <p:spPr>
          <a:xfrm>
            <a:off x="8993874" y="5729954"/>
            <a:ext cx="2947917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dirty="0"/>
              <a:t>Вибір релігії князем Володимиром, художник Ф. С. Зав’ялов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117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3F3E29-4922-4348-9082-071428B6F9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colorTemperature colorTemp="6600"/>
                    </a14:imgEffect>
                    <a14:imgEffect>
                      <a14:saturation sat="0"/>
                    </a14:imgEffect>
                    <a14:imgEffect>
                      <a14:brightnessContrast bright="20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076" b="11076"/>
          <a:stretch/>
        </p:blipFill>
        <p:spPr>
          <a:xfrm>
            <a:off x="-2" y="-1"/>
            <a:ext cx="12192000" cy="685800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63E5C9-AA1B-444D-B4A8-0802885B5B2B}"/>
              </a:ext>
            </a:extLst>
          </p:cNvPr>
          <p:cNvSpPr txBox="1"/>
          <p:nvPr/>
        </p:nvSpPr>
        <p:spPr>
          <a:xfrm>
            <a:off x="2124499" y="191069"/>
            <a:ext cx="794299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800" dirty="0"/>
              <a:t>Конкретні причини прийняття християнства на Русі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A4E92-8C69-429D-8370-71B871F26CF6}"/>
              </a:ext>
            </a:extLst>
          </p:cNvPr>
          <p:cNvSpPr txBox="1"/>
          <p:nvPr/>
        </p:nvSpPr>
        <p:spPr>
          <a:xfrm>
            <a:off x="6476996" y="2090171"/>
            <a:ext cx="5406784" cy="26776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uk-UA" sz="2400" dirty="0"/>
              <a:t>Забезпечення єдності Русі за допомогою зміцнення феодальних відношень</a:t>
            </a:r>
          </a:p>
          <a:p>
            <a:pPr marL="342900" indent="-342900">
              <a:buAutoNum type="arabicParenR"/>
            </a:pPr>
            <a:r>
              <a:rPr lang="uk-UA" sz="2400" dirty="0"/>
              <a:t>Союз з Візантією</a:t>
            </a:r>
          </a:p>
          <a:p>
            <a:pPr marL="342900" indent="-342900">
              <a:buAutoNum type="arabicParenR"/>
            </a:pPr>
            <a:r>
              <a:rPr lang="uk-UA" sz="2400" dirty="0"/>
              <a:t>Міжнародний авторитет</a:t>
            </a:r>
          </a:p>
          <a:p>
            <a:pPr marL="342900" indent="-342900">
              <a:buAutoNum type="arabicParenR"/>
            </a:pPr>
            <a:r>
              <a:rPr lang="uk-UA" sz="2400" dirty="0"/>
              <a:t>Зближення з Візантією в плані культури та науки.</a:t>
            </a:r>
          </a:p>
        </p:txBody>
      </p:sp>
      <p:pic>
        <p:nvPicPr>
          <p:cNvPr id="1026" name="Picture 2" descr="Киевская Русь и Византия">
            <a:extLst>
              <a:ext uri="{FF2B5EF4-FFF2-40B4-BE49-F238E27FC236}">
                <a16:creationId xmlns:a16="http://schemas.microsoft.com/office/drawing/2014/main" id="{22A8CC2E-1972-4B67-96F8-B52AB62AF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7" y="1370589"/>
            <a:ext cx="5715000" cy="4305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30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96DE6A-4CA3-4EF1-B41D-CF6ABE7821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colorTemperature colorTemp="6600"/>
                    </a14:imgEffect>
                    <a14:imgEffect>
                      <a14:saturation sat="0"/>
                    </a14:imgEffect>
                    <a14:imgEffect>
                      <a14:brightnessContrast bright="20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076" b="11076"/>
          <a:stretch/>
        </p:blipFill>
        <p:spPr>
          <a:xfrm>
            <a:off x="-2" y="-1"/>
            <a:ext cx="12192000" cy="685800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05837-822A-419D-9AAB-582CE0C2F608}"/>
              </a:ext>
            </a:extLst>
          </p:cNvPr>
          <p:cNvSpPr txBox="1"/>
          <p:nvPr/>
        </p:nvSpPr>
        <p:spPr>
          <a:xfrm>
            <a:off x="218365" y="163774"/>
            <a:ext cx="11737074" cy="23083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400" dirty="0"/>
              <a:t>	У </a:t>
            </a:r>
            <a:r>
              <a:rPr lang="uk-UA" sz="2400" dirty="0" err="1"/>
              <a:t>внутрішньополіточному</a:t>
            </a:r>
            <a:r>
              <a:rPr lang="uk-UA" sz="2400" dirty="0"/>
              <a:t> стані Візантії почались скрутні часи. На сході Імперії вибухає антиурядове повстання(сарацини). Щоб його подавити імператор Візантії звернувся до Володимира з проханням постачання військових сил.</a:t>
            </a:r>
          </a:p>
          <a:p>
            <a:r>
              <a:rPr lang="uk-UA" sz="2400" dirty="0"/>
              <a:t>Володимир згодився на таких умовах</a:t>
            </a:r>
            <a:r>
              <a:rPr lang="en-US" sz="2400" dirty="0"/>
              <a:t>:</a:t>
            </a:r>
          </a:p>
          <a:p>
            <a:r>
              <a:rPr lang="en-US" sz="2400" dirty="0"/>
              <a:t>	1) </a:t>
            </a:r>
            <a:r>
              <a:rPr lang="uk-UA" sz="2400" dirty="0"/>
              <a:t>Василій ІІ віддає за Володимира свою сестру Анну</a:t>
            </a:r>
          </a:p>
          <a:p>
            <a:r>
              <a:rPr lang="uk-UA" sz="2400" dirty="0"/>
              <a:t>	2) Василій ІІ сприяє хрещенню Київської Русі</a:t>
            </a:r>
            <a:endParaRPr lang="ru-RU" sz="2400" dirty="0"/>
          </a:p>
        </p:txBody>
      </p:sp>
      <p:pic>
        <p:nvPicPr>
          <p:cNvPr id="7172" name="Picture 4" descr="https://upload.wikimedia.org/wikipedia/commons/thumb/9/99/Erhard_Reuwich_Sarazenen_1486.png/220px-Erhard_Reuwich_Sarazenen_1486.png">
            <a:extLst>
              <a:ext uri="{FF2B5EF4-FFF2-40B4-BE49-F238E27FC236}">
                <a16:creationId xmlns:a16="http://schemas.microsoft.com/office/drawing/2014/main" id="{E118FA86-D4AA-4F67-8B27-9D08F661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292" y="2735300"/>
            <a:ext cx="5201219" cy="361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0499D6-48B2-467F-9456-09D7A5FF30FF}"/>
              </a:ext>
            </a:extLst>
          </p:cNvPr>
          <p:cNvSpPr txBox="1"/>
          <p:nvPr/>
        </p:nvSpPr>
        <p:spPr>
          <a:xfrm>
            <a:off x="9061330" y="5429181"/>
            <a:ext cx="2756848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err="1"/>
              <a:t>Сарацини</a:t>
            </a:r>
            <a:r>
              <a:rPr lang="ru-RU" dirty="0"/>
              <a:t> на </a:t>
            </a:r>
            <a:r>
              <a:rPr lang="ru-RU" dirty="0" err="1"/>
              <a:t>німецькій</a:t>
            </a:r>
            <a:r>
              <a:rPr lang="ru-RU" dirty="0"/>
              <a:t> </a:t>
            </a:r>
            <a:r>
              <a:rPr lang="ru-RU" dirty="0" err="1"/>
              <a:t>гравюрі</a:t>
            </a:r>
            <a:r>
              <a:rPr lang="ru-RU" dirty="0"/>
              <a:t> на </a:t>
            </a:r>
            <a:r>
              <a:rPr lang="ru-RU" dirty="0" err="1"/>
              <a:t>дереві</a:t>
            </a:r>
            <a:r>
              <a:rPr lang="ru-RU" dirty="0"/>
              <a:t>, </a:t>
            </a:r>
            <a:r>
              <a:rPr lang="ru-RU" dirty="0" err="1"/>
              <a:t>кінець</a:t>
            </a:r>
            <a:r>
              <a:rPr lang="ru-RU" dirty="0"/>
              <a:t> XV </a:t>
            </a:r>
            <a:r>
              <a:rPr lang="ru-RU" dirty="0" err="1"/>
              <a:t>століття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50806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677</Words>
  <Application>Microsoft Office PowerPoint</Application>
  <PresentationFormat>Широкоэкранный</PresentationFormat>
  <Paragraphs>55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Гуща</dc:creator>
  <cp:lastModifiedBy>Дмитрий Гуща</cp:lastModifiedBy>
  <cp:revision>19</cp:revision>
  <dcterms:created xsi:type="dcterms:W3CDTF">2021-03-18T12:49:42Z</dcterms:created>
  <dcterms:modified xsi:type="dcterms:W3CDTF">2021-03-18T15:28:08Z</dcterms:modified>
</cp:coreProperties>
</file>