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Дмитрий Гуща" initials="ДГ" lastIdx="2" clrIdx="0">
    <p:extLst>
      <p:ext uri="{19B8F6BF-5375-455C-9EA6-DF929625EA0E}">
        <p15:presenceInfo xmlns:p15="http://schemas.microsoft.com/office/powerpoint/2012/main" userId="1d1e3b15857a8b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7A3FD-513E-4799-8E33-AA8BCA97585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C8265FC-83D4-4E78-B0E4-007616162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996CCA8-B327-4872-B41B-89061737D95B}"/>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5" name="Нижний колонтитул 4">
            <a:extLst>
              <a:ext uri="{FF2B5EF4-FFF2-40B4-BE49-F238E27FC236}">
                <a16:creationId xmlns:a16="http://schemas.microsoft.com/office/drawing/2014/main" id="{5C7F3CEE-A3B7-4D15-B186-D519FE3163AA}"/>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722F1EB3-CC18-4705-BDB2-6283DF28AA40}"/>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214935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8ACF75-A44F-4A39-9450-4FC710395E5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E492DF5-412A-4C81-A8CE-DCC8006EFAD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DF139AF-A00E-438F-8B23-90FCCB4B216B}"/>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5" name="Нижний колонтитул 4">
            <a:extLst>
              <a:ext uri="{FF2B5EF4-FFF2-40B4-BE49-F238E27FC236}">
                <a16:creationId xmlns:a16="http://schemas.microsoft.com/office/drawing/2014/main" id="{C9988739-457E-40AF-8104-60EF920D2D59}"/>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BA654F68-A3BA-4387-AD8C-FDC18C1EDC31}"/>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123523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AD7B74C-B335-4E1F-B672-53709871640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1B3BEC7-75B9-49B3-B2D8-489346081CD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0D8AA79-0EB2-4C0C-AF31-DEE631FD0265}"/>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5" name="Нижний колонтитул 4">
            <a:extLst>
              <a:ext uri="{FF2B5EF4-FFF2-40B4-BE49-F238E27FC236}">
                <a16:creationId xmlns:a16="http://schemas.microsoft.com/office/drawing/2014/main" id="{8D02C47B-0BB5-4DFF-9AF3-8C40FFECBE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2A307DA4-9BFF-42E3-A55E-277046F807BF}"/>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51990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9FD702-7438-4605-89FC-7CCE6575D23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6447E93-119D-4CBF-8BBA-C0B2A2735B2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54E1BCD-69AC-4373-B4CB-27B079BCB4C4}"/>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5" name="Нижний колонтитул 4">
            <a:extLst>
              <a:ext uri="{FF2B5EF4-FFF2-40B4-BE49-F238E27FC236}">
                <a16:creationId xmlns:a16="http://schemas.microsoft.com/office/drawing/2014/main" id="{F2ECA838-3AB6-4BF6-BE21-BB449C117FD2}"/>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26E675F-32FE-4557-865A-CE542AAA04C1}"/>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262921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58EC1-EFEC-4D03-A381-49C4AE372C3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1B6706-8353-4055-8027-AC44ECCCF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835D904-4682-452F-BB9F-ED7B91F928DC}"/>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5" name="Нижний колонтитул 4">
            <a:extLst>
              <a:ext uri="{FF2B5EF4-FFF2-40B4-BE49-F238E27FC236}">
                <a16:creationId xmlns:a16="http://schemas.microsoft.com/office/drawing/2014/main" id="{F3A6731A-8EF0-4312-9725-C5F04D130708}"/>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DE3CF07C-AC92-4C8C-A6DA-ACBC820CAB60}"/>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24603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596BD8-AA62-4166-873D-77DA953E1F4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811DF6D-2717-4C4E-8749-AAF9A101BEF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3482C1B-334A-4555-B273-EB42564704A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A6638E3-3373-48A1-B089-E0A2D64149FD}"/>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6" name="Нижний колонтитул 5">
            <a:extLst>
              <a:ext uri="{FF2B5EF4-FFF2-40B4-BE49-F238E27FC236}">
                <a16:creationId xmlns:a16="http://schemas.microsoft.com/office/drawing/2014/main" id="{CBFCE9A8-F13B-41DB-994D-856EAEDFD9CE}"/>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7326CBE8-8780-480F-ADC4-1CDE94B905ED}"/>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147427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30FD3-744A-46B1-B08D-7B2C3E00C64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DAD7CE9-E8DA-459D-8718-A1AB4D6F9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56C2306-3893-4FD4-BE86-B77E8DC33CD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5B02E04-F973-47B7-8367-F25F47D4E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B0ED22C-6520-457C-BCAB-E0F374C79FE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B0E3E68-85C0-4268-881A-E47EC2CF3B90}"/>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8" name="Нижний колонтитул 7">
            <a:extLst>
              <a:ext uri="{FF2B5EF4-FFF2-40B4-BE49-F238E27FC236}">
                <a16:creationId xmlns:a16="http://schemas.microsoft.com/office/drawing/2014/main" id="{659E4259-4E36-4F16-AFFA-737EF06980C5}"/>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877E2B35-34CC-44A2-A402-A5FD5C26921C}"/>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204234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008889-752B-4378-BFEE-B88D1AC5DAE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FE24569-DE8B-461B-A0DC-C54D404D78C3}"/>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4" name="Нижний колонтитул 3">
            <a:extLst>
              <a:ext uri="{FF2B5EF4-FFF2-40B4-BE49-F238E27FC236}">
                <a16:creationId xmlns:a16="http://schemas.microsoft.com/office/drawing/2014/main" id="{83269A4D-6B8A-4194-B414-068BD29A2A14}"/>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BD6327F5-2B05-4F37-AEB7-85A254C16586}"/>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265909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0B6BFF-D6C8-4592-906F-117017FBBD27}"/>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3" name="Нижний колонтитул 2">
            <a:extLst>
              <a:ext uri="{FF2B5EF4-FFF2-40B4-BE49-F238E27FC236}">
                <a16:creationId xmlns:a16="http://schemas.microsoft.com/office/drawing/2014/main" id="{745E33B4-6F3E-4062-8147-03D1D7E1C607}"/>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06C7A27D-B6A0-4BA4-AD75-9D6F9F4D70E4}"/>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346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9F1636-C980-458F-B4CC-55AC07DE11B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B2983A1-D867-4F3E-9926-FDC182EEAF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D4D569A-79C1-4132-980F-DECEC5BC8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A088A7D-EB84-4B87-87F2-D91D6CF84658}"/>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6" name="Нижний колонтитул 5">
            <a:extLst>
              <a:ext uri="{FF2B5EF4-FFF2-40B4-BE49-F238E27FC236}">
                <a16:creationId xmlns:a16="http://schemas.microsoft.com/office/drawing/2014/main" id="{A92CA0DE-68F0-4C1F-9AD8-45DB4B7D325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062D4F84-DF5E-4509-BDAE-C4F0A4890DFC}"/>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188348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A485D4-EE0F-4ECE-B598-17BF416E5B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36C75B0-BC5C-41B5-B9B0-F38962228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9669D2F-8FDF-4987-BE66-22D630D43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6A11933-2664-4847-8000-6E4D20695A43}"/>
              </a:ext>
            </a:extLst>
          </p:cNvPr>
          <p:cNvSpPr>
            <a:spLocks noGrp="1"/>
          </p:cNvSpPr>
          <p:nvPr>
            <p:ph type="dt" sz="half" idx="10"/>
          </p:nvPr>
        </p:nvSpPr>
        <p:spPr/>
        <p:txBody>
          <a:bodyPr/>
          <a:lstStyle/>
          <a:p>
            <a:fld id="{AFD9FA6D-7411-480A-A28B-46F585BCAAEF}" type="datetimeFigureOut">
              <a:rPr lang="ru-RU" smtClean="0"/>
              <a:t>24.04.2021</a:t>
            </a:fld>
            <a:endParaRPr lang="ru-RU" dirty="0"/>
          </a:p>
        </p:txBody>
      </p:sp>
      <p:sp>
        <p:nvSpPr>
          <p:cNvPr id="6" name="Нижний колонтитул 5">
            <a:extLst>
              <a:ext uri="{FF2B5EF4-FFF2-40B4-BE49-F238E27FC236}">
                <a16:creationId xmlns:a16="http://schemas.microsoft.com/office/drawing/2014/main" id="{FD4E3661-1F24-4F7F-BA63-D421104806FF}"/>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27140EA3-2855-4ED3-B0DF-B626F8631358}"/>
              </a:ext>
            </a:extLst>
          </p:cNvPr>
          <p:cNvSpPr>
            <a:spLocks noGrp="1"/>
          </p:cNvSpPr>
          <p:nvPr>
            <p:ph type="sldNum" sz="quarter" idx="12"/>
          </p:nvPr>
        </p:nvSpPr>
        <p:spPr/>
        <p:txBody>
          <a:bodyPr/>
          <a:lstStyle/>
          <a:p>
            <a:fld id="{4A932155-2ADC-4647-97D0-FFD88595E2DC}" type="slidenum">
              <a:rPr lang="ru-RU" smtClean="0"/>
              <a:t>‹#›</a:t>
            </a:fld>
            <a:endParaRPr lang="ru-RU" dirty="0"/>
          </a:p>
        </p:txBody>
      </p:sp>
    </p:spTree>
    <p:extLst>
      <p:ext uri="{BB962C8B-B14F-4D97-AF65-F5344CB8AC3E}">
        <p14:creationId xmlns:p14="http://schemas.microsoft.com/office/powerpoint/2010/main" val="410551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9B3AA9-F4A7-429F-A76F-47AE78071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758788D-C870-4F48-B596-6C9591600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D1D01A6-D3D0-4924-9F30-FB08D9F45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9FA6D-7411-480A-A28B-46F585BCAAEF}" type="datetimeFigureOut">
              <a:rPr lang="ru-RU" smtClean="0"/>
              <a:t>24.04.2021</a:t>
            </a:fld>
            <a:endParaRPr lang="ru-RU" dirty="0"/>
          </a:p>
        </p:txBody>
      </p:sp>
      <p:sp>
        <p:nvSpPr>
          <p:cNvPr id="5" name="Нижний колонтитул 4">
            <a:extLst>
              <a:ext uri="{FF2B5EF4-FFF2-40B4-BE49-F238E27FC236}">
                <a16:creationId xmlns:a16="http://schemas.microsoft.com/office/drawing/2014/main" id="{E770A05F-AEAF-4E49-BC1E-7837AF49A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EB90E943-8E4E-46BB-AC3B-2727D69E3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2155-2ADC-4647-97D0-FFD88595E2DC}" type="slidenum">
              <a:rPr lang="ru-RU" smtClean="0"/>
              <a:t>‹#›</a:t>
            </a:fld>
            <a:endParaRPr lang="ru-RU" dirty="0"/>
          </a:p>
        </p:txBody>
      </p:sp>
    </p:spTree>
    <p:extLst>
      <p:ext uri="{BB962C8B-B14F-4D97-AF65-F5344CB8AC3E}">
        <p14:creationId xmlns:p14="http://schemas.microsoft.com/office/powerpoint/2010/main" val="331977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ru.osvita.ua/vnz/reports/history/4120/" TargetMode="External"/><Relationship Id="rId4" Type="http://schemas.openxmlformats.org/officeDocument/2006/relationships/hyperlink" Target="https://risu.ua/bratskiy-ruh-ta-yogo-rol-u-rozvitku-bogoslovskoji-dumki_n8446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иївське Богоявленське братство">
            <a:extLst>
              <a:ext uri="{FF2B5EF4-FFF2-40B4-BE49-F238E27FC236}">
                <a16:creationId xmlns:a16="http://schemas.microsoft.com/office/drawing/2014/main" id="{9AB6F496-30D5-4061-87D4-7A75CC2624A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BFB486-146B-4B53-900C-1917D309BD66}"/>
              </a:ext>
            </a:extLst>
          </p:cNvPr>
          <p:cNvSpPr txBox="1"/>
          <p:nvPr/>
        </p:nvSpPr>
        <p:spPr>
          <a:xfrm>
            <a:off x="0" y="450376"/>
            <a:ext cx="12192000" cy="830997"/>
          </a:xfrm>
          <a:prstGeom prst="rect">
            <a:avLst/>
          </a:prstGeom>
          <a:noFill/>
        </p:spPr>
        <p:txBody>
          <a:bodyPr wrap="square" rtlCol="0">
            <a:spAutoFit/>
          </a:bodyPr>
          <a:lstStyle/>
          <a:p>
            <a:pPr algn="ctr"/>
            <a:r>
              <a:rPr lang="uk-UA" sz="2400" dirty="0">
                <a:solidFill>
                  <a:schemeClr val="bg1"/>
                </a:solidFill>
                <a:latin typeface="Times New Roman" panose="02020603050405020304" pitchFamily="18" charset="0"/>
                <a:cs typeface="Times New Roman" panose="02020603050405020304" pitchFamily="18" charset="0"/>
              </a:rPr>
              <a:t>Київський національний університет ім. Тараса Шевченка</a:t>
            </a:r>
          </a:p>
          <a:p>
            <a:pPr algn="ctr"/>
            <a:r>
              <a:rPr lang="uk-UA" sz="2400" dirty="0">
                <a:solidFill>
                  <a:schemeClr val="bg1"/>
                </a:solidFill>
                <a:latin typeface="Times New Roman" panose="02020603050405020304" pitchFamily="18" charset="0"/>
                <a:cs typeface="Times New Roman" panose="02020603050405020304" pitchFamily="18" charset="0"/>
              </a:rPr>
              <a:t>Факультет ком’ютерних наук та кібрернетики</a:t>
            </a:r>
          </a:p>
        </p:txBody>
      </p:sp>
      <p:sp>
        <p:nvSpPr>
          <p:cNvPr id="6" name="TextBox 5">
            <a:extLst>
              <a:ext uri="{FF2B5EF4-FFF2-40B4-BE49-F238E27FC236}">
                <a16:creationId xmlns:a16="http://schemas.microsoft.com/office/drawing/2014/main" id="{07580CFB-ED23-4C87-B77E-07C8C2080ABA}"/>
              </a:ext>
            </a:extLst>
          </p:cNvPr>
          <p:cNvSpPr txBox="1"/>
          <p:nvPr/>
        </p:nvSpPr>
        <p:spPr>
          <a:xfrm>
            <a:off x="2106302" y="2211759"/>
            <a:ext cx="7979391" cy="1384995"/>
          </a:xfrm>
          <a:prstGeom prst="rect">
            <a:avLst/>
          </a:prstGeom>
          <a:noFill/>
        </p:spPr>
        <p:txBody>
          <a:bodyPr wrap="square" rtlCol="0">
            <a:spAutoFit/>
          </a:bodyPr>
          <a:lstStyle/>
          <a:p>
            <a:pPr algn="ctr"/>
            <a:r>
              <a:rPr lang="uk-UA" sz="2400" dirty="0">
                <a:solidFill>
                  <a:schemeClr val="bg1"/>
                </a:solidFill>
                <a:latin typeface="Times New Roman" panose="02020603050405020304" pitchFamily="18" charset="0"/>
                <a:cs typeface="Times New Roman" panose="02020603050405020304" pitchFamily="18" charset="0"/>
              </a:rPr>
              <a:t>Презентація на тему</a:t>
            </a:r>
            <a:r>
              <a:rPr lang="en-US" sz="36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t>
            </a:r>
            <a:r>
              <a:rPr lang="uk-UA" sz="2400" i="1" noProof="1">
                <a:solidFill>
                  <a:schemeClr val="bg1"/>
                </a:solidFill>
                <a:latin typeface="Times New Roman" panose="02020603050405020304" pitchFamily="18" charset="0"/>
                <a:cs typeface="Times New Roman" panose="02020603050405020304" pitchFamily="18" charset="0"/>
              </a:rPr>
              <a:t>Братських рух та Острозький культурно-освітній осередок як відповідь</a:t>
            </a:r>
            <a:r>
              <a:rPr lang="en-US" sz="2400" i="1" noProof="1">
                <a:solidFill>
                  <a:schemeClr val="bg1"/>
                </a:solidFill>
                <a:latin typeface="Times New Roman" panose="02020603050405020304" pitchFamily="18" charset="0"/>
                <a:cs typeface="Times New Roman" panose="02020603050405020304" pitchFamily="18" charset="0"/>
              </a:rPr>
              <a:t> </a:t>
            </a:r>
            <a:r>
              <a:rPr lang="uk-UA" sz="2400" i="1" noProof="1">
                <a:solidFill>
                  <a:schemeClr val="bg1"/>
                </a:solidFill>
                <a:latin typeface="Times New Roman" panose="02020603050405020304" pitchFamily="18" charset="0"/>
                <a:cs typeface="Times New Roman" panose="02020603050405020304" pitchFamily="18" charset="0"/>
              </a:rPr>
              <a:t>на</a:t>
            </a:r>
            <a:br>
              <a:rPr lang="uk-UA" sz="2400" i="1" noProof="1">
                <a:solidFill>
                  <a:schemeClr val="bg1"/>
                </a:solidFill>
                <a:latin typeface="Times New Roman" panose="02020603050405020304" pitchFamily="18" charset="0"/>
                <a:cs typeface="Times New Roman" panose="02020603050405020304" pitchFamily="18" charset="0"/>
              </a:rPr>
            </a:br>
            <a:r>
              <a:rPr lang="uk-UA" sz="2400" i="1" noProof="1">
                <a:solidFill>
                  <a:schemeClr val="bg1"/>
                </a:solidFill>
                <a:latin typeface="Times New Roman" panose="02020603050405020304" pitchFamily="18" charset="0"/>
                <a:cs typeface="Times New Roman" panose="02020603050405020304" pitchFamily="18" charset="0"/>
              </a:rPr>
              <a:t>культурно-релігійну</a:t>
            </a:r>
            <a:r>
              <a:rPr lang="en-US" sz="2400" i="1" noProof="1">
                <a:solidFill>
                  <a:schemeClr val="bg1"/>
                </a:solidFill>
                <a:latin typeface="Times New Roman" panose="02020603050405020304" pitchFamily="18" charset="0"/>
                <a:cs typeface="Times New Roman" panose="02020603050405020304" pitchFamily="18" charset="0"/>
              </a:rPr>
              <a:t> </a:t>
            </a:r>
            <a:r>
              <a:rPr lang="uk-UA" sz="2400" i="1" noProof="1">
                <a:solidFill>
                  <a:schemeClr val="bg1"/>
                </a:solidFill>
                <a:latin typeface="Times New Roman" panose="02020603050405020304" pitchFamily="18" charset="0"/>
                <a:cs typeface="Times New Roman" panose="02020603050405020304" pitchFamily="18" charset="0"/>
              </a:rPr>
              <a:t>експансію</a:t>
            </a:r>
            <a:r>
              <a:rPr lang="en-US" sz="2400" i="1" dirty="0">
                <a:solidFill>
                  <a:schemeClr val="bg1"/>
                </a:solidFill>
                <a:latin typeface="Times New Roman" panose="02020603050405020304" pitchFamily="18" charset="0"/>
                <a:cs typeface="Times New Roman" panose="02020603050405020304" pitchFamily="18" charset="0"/>
              </a:rPr>
              <a:t>”</a:t>
            </a:r>
            <a:endParaRPr lang="ru-RU" sz="3600"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260BC9-C7D4-4A00-BCE1-99023FB469EE}"/>
              </a:ext>
            </a:extLst>
          </p:cNvPr>
          <p:cNvSpPr txBox="1"/>
          <p:nvPr/>
        </p:nvSpPr>
        <p:spPr>
          <a:xfrm>
            <a:off x="9121253" y="4896471"/>
            <a:ext cx="3070747" cy="646331"/>
          </a:xfrm>
          <a:prstGeom prst="rect">
            <a:avLst/>
          </a:prstGeom>
          <a:noFill/>
        </p:spPr>
        <p:txBody>
          <a:bodyPr wrap="square" rtlCol="0">
            <a:spAutoFit/>
          </a:bodyPr>
          <a:lstStyle/>
          <a:p>
            <a:r>
              <a:rPr lang="uk-UA" i="1" dirty="0">
                <a:solidFill>
                  <a:schemeClr val="bg1"/>
                </a:solidFill>
              </a:rPr>
              <a:t>Підготував студент К-28</a:t>
            </a:r>
          </a:p>
          <a:p>
            <a:r>
              <a:rPr lang="uk-UA" i="1" dirty="0">
                <a:solidFill>
                  <a:schemeClr val="bg1"/>
                </a:solidFill>
              </a:rPr>
              <a:t>Гуща Дмитро</a:t>
            </a:r>
            <a:endParaRPr lang="ru-RU" i="1" dirty="0">
              <a:solidFill>
                <a:schemeClr val="bg1"/>
              </a:solidFill>
            </a:endParaRPr>
          </a:p>
        </p:txBody>
      </p:sp>
      <p:sp>
        <p:nvSpPr>
          <p:cNvPr id="8" name="TextBox 7">
            <a:extLst>
              <a:ext uri="{FF2B5EF4-FFF2-40B4-BE49-F238E27FC236}">
                <a16:creationId xmlns:a16="http://schemas.microsoft.com/office/drawing/2014/main" id="{3427DF23-2B78-484B-93F5-169CA6ABE981}"/>
              </a:ext>
            </a:extLst>
          </p:cNvPr>
          <p:cNvSpPr txBox="1"/>
          <p:nvPr/>
        </p:nvSpPr>
        <p:spPr>
          <a:xfrm>
            <a:off x="4990530" y="6300661"/>
            <a:ext cx="2210937" cy="523220"/>
          </a:xfrm>
          <a:prstGeom prst="rect">
            <a:avLst/>
          </a:prstGeom>
          <a:noFill/>
        </p:spPr>
        <p:txBody>
          <a:bodyPr wrap="square" rtlCol="0">
            <a:spAutoFit/>
          </a:bodyPr>
          <a:lstStyle/>
          <a:p>
            <a:pPr algn="ctr"/>
            <a:r>
              <a:rPr lang="uk-UA" sz="2800" dirty="0">
                <a:solidFill>
                  <a:schemeClr val="bg1"/>
                </a:solidFill>
                <a:latin typeface="Times New Roman" panose="02020603050405020304" pitchFamily="18" charset="0"/>
                <a:cs typeface="Times New Roman" panose="02020603050405020304" pitchFamily="18" charset="0"/>
              </a:rPr>
              <a:t>2021</a:t>
            </a:r>
            <a:endParaRPr lang="ru-RU"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04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96A22279-4562-4E98-9E2E-0F5795DAD23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1BB861-002F-4ED8-ADF7-B14CAFB113DB}"/>
              </a:ext>
            </a:extLst>
          </p:cNvPr>
          <p:cNvSpPr txBox="1"/>
          <p:nvPr/>
        </p:nvSpPr>
        <p:spPr>
          <a:xfrm>
            <a:off x="2950190" y="5101188"/>
            <a:ext cx="6291618"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Під культурно-релігійною експансією цієї презентації слід вважати духовну експансію Польсько-Литовської держави та Речі Посполитої.</a:t>
            </a:r>
            <a:endParaRPr lang="ru-RU" dirty="0"/>
          </a:p>
        </p:txBody>
      </p:sp>
      <p:sp>
        <p:nvSpPr>
          <p:cNvPr id="6" name="TextBox 5">
            <a:extLst>
              <a:ext uri="{FF2B5EF4-FFF2-40B4-BE49-F238E27FC236}">
                <a16:creationId xmlns:a16="http://schemas.microsoft.com/office/drawing/2014/main" id="{8181D1E1-6072-42D9-B083-872F1DB62BA3}"/>
              </a:ext>
            </a:extLst>
          </p:cNvPr>
          <p:cNvSpPr txBox="1"/>
          <p:nvPr/>
        </p:nvSpPr>
        <p:spPr>
          <a:xfrm>
            <a:off x="2486167" y="475061"/>
            <a:ext cx="7219665"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Що таке експансія?</a:t>
            </a:r>
          </a:p>
          <a:p>
            <a:r>
              <a:rPr lang="uk-UA" dirty="0"/>
              <a:t>Експансія – це розширення сфери панування, впливу, поширення чого-небудь за початкові межі. Прагнення держави до захоплення нових територій, колоній, ринків збуту в інших країнах.</a:t>
            </a:r>
            <a:endParaRPr lang="ru-RU" dirty="0"/>
          </a:p>
        </p:txBody>
      </p:sp>
      <p:sp>
        <p:nvSpPr>
          <p:cNvPr id="7" name="TextBox 6">
            <a:extLst>
              <a:ext uri="{FF2B5EF4-FFF2-40B4-BE49-F238E27FC236}">
                <a16:creationId xmlns:a16="http://schemas.microsoft.com/office/drawing/2014/main" id="{2527BE24-4724-43A3-9B86-85CD69FB1E70}"/>
              </a:ext>
            </a:extLst>
          </p:cNvPr>
          <p:cNvSpPr txBox="1"/>
          <p:nvPr/>
        </p:nvSpPr>
        <p:spPr>
          <a:xfrm>
            <a:off x="1046328" y="2150450"/>
            <a:ext cx="2797791"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Існують такі види експансії</a:t>
            </a:r>
          </a:p>
          <a:p>
            <a:pPr marL="285750" indent="-285750">
              <a:buFont typeface="Arial" panose="020B0604020202020204" pitchFamily="34" charset="0"/>
              <a:buChar char="•"/>
            </a:pPr>
            <a:r>
              <a:rPr lang="uk-UA" dirty="0"/>
              <a:t>Політична</a:t>
            </a:r>
          </a:p>
          <a:p>
            <a:pPr marL="285750" indent="-285750">
              <a:buFont typeface="Arial" panose="020B0604020202020204" pitchFamily="34" charset="0"/>
              <a:buChar char="•"/>
            </a:pPr>
            <a:r>
              <a:rPr lang="uk-UA" dirty="0"/>
              <a:t>Воєнна</a:t>
            </a:r>
          </a:p>
          <a:p>
            <a:pPr marL="285750" indent="-285750">
              <a:buFont typeface="Arial" panose="020B0604020202020204" pitchFamily="34" charset="0"/>
              <a:buChar char="•"/>
            </a:pPr>
            <a:r>
              <a:rPr lang="uk-UA" dirty="0"/>
              <a:t>Економічна</a:t>
            </a:r>
          </a:p>
          <a:p>
            <a:pPr marL="285750" indent="-285750">
              <a:buFont typeface="Arial" panose="020B0604020202020204" pitchFamily="34" charset="0"/>
              <a:buChar char="•"/>
            </a:pPr>
            <a:r>
              <a:rPr lang="uk-UA" dirty="0"/>
              <a:t>Інформаційна</a:t>
            </a:r>
          </a:p>
          <a:p>
            <a:pPr marL="285750" indent="-285750">
              <a:buFont typeface="Arial" panose="020B0604020202020204" pitchFamily="34" charset="0"/>
              <a:buChar char="•"/>
            </a:pPr>
            <a:r>
              <a:rPr lang="uk-UA" dirty="0"/>
              <a:t>Культурна</a:t>
            </a:r>
          </a:p>
          <a:p>
            <a:pPr marL="285750" indent="-285750">
              <a:buFont typeface="Arial" panose="020B0604020202020204" pitchFamily="34" charset="0"/>
              <a:buChar char="•"/>
            </a:pPr>
            <a:r>
              <a:rPr lang="uk-UA" dirty="0"/>
              <a:t>Мовна</a:t>
            </a:r>
          </a:p>
          <a:p>
            <a:pPr marL="285750" indent="-285750">
              <a:buFont typeface="Arial" panose="020B0604020202020204" pitchFamily="34" charset="0"/>
              <a:buChar char="•"/>
            </a:pPr>
            <a:r>
              <a:rPr lang="uk-UA" dirty="0"/>
              <a:t>Міграційна</a:t>
            </a:r>
            <a:endParaRPr lang="ru-RU" dirty="0"/>
          </a:p>
        </p:txBody>
      </p:sp>
      <p:sp>
        <p:nvSpPr>
          <p:cNvPr id="8" name="TextBox 7">
            <a:extLst>
              <a:ext uri="{FF2B5EF4-FFF2-40B4-BE49-F238E27FC236}">
                <a16:creationId xmlns:a16="http://schemas.microsoft.com/office/drawing/2014/main" id="{9EBFE3CE-07C9-417B-A170-C226EC1CCC7B}"/>
              </a:ext>
            </a:extLst>
          </p:cNvPr>
          <p:cNvSpPr txBox="1"/>
          <p:nvPr/>
        </p:nvSpPr>
        <p:spPr>
          <a:xfrm>
            <a:off x="4408227" y="2288949"/>
            <a:ext cx="7219665" cy="203132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На справді, як би це не було сумно, проте Україна завжди була об’єктом експансії. Проти нас здійснювали експансіоністську політику греки, гуни, готи, монголо-татари, Хозарський каганат, Росія(Московія, Російська Імперія, СРСР, Російська Федерація), Угорщина, Польща, Литва, Туреччина, Румунія, Німеччина. Проте не слід забувати що Україна також була суб’єктом експансії. Давні народи не один раз здійснювали збройну експансію на близькі та далекі землі.</a:t>
            </a:r>
            <a:endParaRPr lang="ru-RU" dirty="0"/>
          </a:p>
        </p:txBody>
      </p:sp>
    </p:spTree>
    <p:extLst>
      <p:ext uri="{BB962C8B-B14F-4D97-AF65-F5344CB8AC3E}">
        <p14:creationId xmlns:p14="http://schemas.microsoft.com/office/powerpoint/2010/main" val="204487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96854D87-B8B4-4A59-95A3-D6E3A923A39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351262-3883-47F6-B337-1BC54547A66D}"/>
              </a:ext>
            </a:extLst>
          </p:cNvPr>
          <p:cNvSpPr txBox="1"/>
          <p:nvPr/>
        </p:nvSpPr>
        <p:spPr>
          <a:xfrm>
            <a:off x="4681182" y="797510"/>
            <a:ext cx="6921689" cy="526297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sz="2400" dirty="0"/>
              <a:t>На міста України Х</a:t>
            </a:r>
            <a:r>
              <a:rPr lang="en-US" sz="2400" dirty="0"/>
              <a:t>V </a:t>
            </a:r>
            <a:r>
              <a:rPr lang="uk-UA" sz="2400" dirty="0"/>
              <a:t>йшов сильний наступ зі сторони Польщі. Головну полонізаційну </a:t>
            </a:r>
            <a:r>
              <a:rPr lang="en-US" sz="2400" dirty="0"/>
              <a:t>a</a:t>
            </a:r>
            <a:r>
              <a:rPr lang="uk-UA" sz="2400" dirty="0"/>
              <a:t>кцію вело л</a:t>
            </a:r>
            <a:r>
              <a:rPr lang="en-US" sz="2400" dirty="0"/>
              <a:t>a</a:t>
            </a:r>
            <a:r>
              <a:rPr lang="uk-UA" sz="2400" dirty="0"/>
              <a:t>тинське духовенство, яке почало сильно експансію на схід. Було основано дуже багато латинських церкв. </a:t>
            </a:r>
          </a:p>
          <a:p>
            <a:r>
              <a:rPr lang="uk-UA" sz="2400" dirty="0"/>
              <a:t>У першій половині </a:t>
            </a:r>
            <a:r>
              <a:rPr lang="en-US" sz="2400" dirty="0"/>
              <a:t>XVII</a:t>
            </a:r>
            <a:r>
              <a:rPr lang="uk-UA" sz="2400" dirty="0"/>
              <a:t> ст. дуже відомими стали такі люди як єзуїти вони проводили свою релігіозну політику по відношенню до заходу України та потім дійшли й до Вінниці та в решті решт Києва.</a:t>
            </a:r>
          </a:p>
          <a:p>
            <a:r>
              <a:rPr lang="uk-UA" sz="2400" dirty="0"/>
              <a:t> Вони звертали увагу на заможних людей та намагались їх долучити до католицької церкви.</a:t>
            </a:r>
          </a:p>
          <a:p>
            <a:r>
              <a:rPr lang="uk-UA" sz="2400" dirty="0"/>
              <a:t>Католицьки школи були дуже зручними, вчителі в ній – добрими, і вона дуже притягувала і денаціоналізовувала українську молодь.</a:t>
            </a:r>
            <a:endParaRPr lang="ru-RU" sz="2400" dirty="0"/>
          </a:p>
        </p:txBody>
      </p:sp>
      <p:pic>
        <p:nvPicPr>
          <p:cNvPr id="2050" name="Picture 2" descr="Великі українці» і орден Єзуїтів">
            <a:extLst>
              <a:ext uri="{FF2B5EF4-FFF2-40B4-BE49-F238E27FC236}">
                <a16:creationId xmlns:a16="http://schemas.microsoft.com/office/drawing/2014/main" id="{2CBC5C80-627B-4CFE-B942-EB935135F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41" y="797510"/>
            <a:ext cx="3983914" cy="26559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Товариство Ісуса — Вікіпедія">
            <a:extLst>
              <a:ext uri="{FF2B5EF4-FFF2-40B4-BE49-F238E27FC236}">
                <a16:creationId xmlns:a16="http://schemas.microsoft.com/office/drawing/2014/main" id="{B146D238-EC11-4D22-A943-13AF973C5C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267" y="3594196"/>
            <a:ext cx="3123061" cy="312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78917B-B2EB-4956-8F2C-F7929546C351}"/>
              </a:ext>
            </a:extLst>
          </p:cNvPr>
          <p:cNvSpPr txBox="1"/>
          <p:nvPr/>
        </p:nvSpPr>
        <p:spPr>
          <a:xfrm>
            <a:off x="4928548" y="167923"/>
            <a:ext cx="2334904"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uk-UA" sz="2400" dirty="0"/>
              <a:t>Експансія Єзуїтів</a:t>
            </a:r>
          </a:p>
        </p:txBody>
      </p:sp>
    </p:spTree>
    <p:extLst>
      <p:ext uri="{BB962C8B-B14F-4D97-AF65-F5344CB8AC3E}">
        <p14:creationId xmlns:p14="http://schemas.microsoft.com/office/powerpoint/2010/main" val="114856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897DD2DB-4AA6-454F-B717-BD40F14A9DA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E0540B-EBA1-470F-AD3E-F4719C7A2E59}"/>
              </a:ext>
            </a:extLst>
          </p:cNvPr>
          <p:cNvSpPr txBox="1"/>
          <p:nvPr/>
        </p:nvSpPr>
        <p:spPr>
          <a:xfrm>
            <a:off x="4806287" y="163773"/>
            <a:ext cx="2579426"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uk-UA" sz="2400" dirty="0"/>
              <a:t>Що таке братство?</a:t>
            </a:r>
            <a:endParaRPr lang="ru-RU" sz="2400" dirty="0"/>
          </a:p>
        </p:txBody>
      </p:sp>
      <p:sp>
        <p:nvSpPr>
          <p:cNvPr id="6" name="TextBox 5">
            <a:extLst>
              <a:ext uri="{FF2B5EF4-FFF2-40B4-BE49-F238E27FC236}">
                <a16:creationId xmlns:a16="http://schemas.microsoft.com/office/drawing/2014/main" id="{DE79D44F-5994-46DA-84CD-9850F861CB83}"/>
              </a:ext>
            </a:extLst>
          </p:cNvPr>
          <p:cNvSpPr txBox="1"/>
          <p:nvPr/>
        </p:nvSpPr>
        <p:spPr>
          <a:xfrm>
            <a:off x="95534" y="789211"/>
            <a:ext cx="6209731"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Братство – це національно-релігійні громадські організації українських(руських та білоруських) православних та унійних шляхти та міщан. </a:t>
            </a:r>
            <a:endParaRPr lang="ru-RU" dirty="0"/>
          </a:p>
        </p:txBody>
      </p:sp>
      <p:sp>
        <p:nvSpPr>
          <p:cNvPr id="7" name="TextBox 6">
            <a:extLst>
              <a:ext uri="{FF2B5EF4-FFF2-40B4-BE49-F238E27FC236}">
                <a16:creationId xmlns:a16="http://schemas.microsoft.com/office/drawing/2014/main" id="{3A9F2A06-9F77-4616-9A7C-3DC00AC5CA51}"/>
              </a:ext>
            </a:extLst>
          </p:cNvPr>
          <p:cNvSpPr txBox="1"/>
          <p:nvPr/>
        </p:nvSpPr>
        <p:spPr>
          <a:xfrm>
            <a:off x="5663821" y="1910687"/>
            <a:ext cx="5472752" cy="147732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Братства існували при церквах з давніх давен, проте спочатку займались тільки релігійними справами, стежили за цілісністю та добробутом церкви, під час свят організовували релігійні зібрання з міщанами, допомагали священникам, тощо.</a:t>
            </a:r>
            <a:endParaRPr lang="ru-RU" dirty="0"/>
          </a:p>
        </p:txBody>
      </p:sp>
      <p:sp>
        <p:nvSpPr>
          <p:cNvPr id="8" name="TextBox 7">
            <a:extLst>
              <a:ext uri="{FF2B5EF4-FFF2-40B4-BE49-F238E27FC236}">
                <a16:creationId xmlns:a16="http://schemas.microsoft.com/office/drawing/2014/main" id="{ED042BFE-1B35-4947-BFFC-CFB202BF0237}"/>
              </a:ext>
            </a:extLst>
          </p:cNvPr>
          <p:cNvSpPr txBox="1"/>
          <p:nvPr/>
        </p:nvSpPr>
        <p:spPr>
          <a:xfrm>
            <a:off x="193344" y="2649351"/>
            <a:ext cx="4612943"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Потім братства зайнялись економічними справами, давали гроші в виді позик, організовували позичкові каси, рятували міщан від боргів.</a:t>
            </a:r>
            <a:endParaRPr lang="ru-RU" dirty="0"/>
          </a:p>
        </p:txBody>
      </p:sp>
      <p:pic>
        <p:nvPicPr>
          <p:cNvPr id="4098" name="Picture 2" descr="Православні братства: історія їх виникнення та значення | ULTIMA CENA -  YouTube">
            <a:extLst>
              <a:ext uri="{FF2B5EF4-FFF2-40B4-BE49-F238E27FC236}">
                <a16:creationId xmlns:a16="http://schemas.microsoft.com/office/drawing/2014/main" id="{703D38B6-6DD3-4548-BB70-28A265358E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839"/>
          <a:stretch/>
        </p:blipFill>
        <p:spPr bwMode="auto">
          <a:xfrm>
            <a:off x="900751" y="4367333"/>
            <a:ext cx="4264925" cy="19470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Львівське Успенське братство: членство та Ставропігійний статут »  Православний молодіжний веб-портал hram.lviv.ua">
            <a:extLst>
              <a:ext uri="{FF2B5EF4-FFF2-40B4-BE49-F238E27FC236}">
                <a16:creationId xmlns:a16="http://schemas.microsoft.com/office/drawing/2014/main" id="{549EC3AF-045D-49DF-849D-A6ED94756A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5969" y="3586161"/>
            <a:ext cx="2249607" cy="288411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ЛЬВІВСЬКЕ БРАТСТВО, СВЯТО-УСПЕНСЬКЕ СТАВРОПІГІЙСЬКЕ БРАТСТВО У ЛЬВОВІ,  ЛЬВІВСЬКА СТАВРОПІГІЯ">
            <a:extLst>
              <a:ext uri="{FF2B5EF4-FFF2-40B4-BE49-F238E27FC236}">
                <a16:creationId xmlns:a16="http://schemas.microsoft.com/office/drawing/2014/main" id="{060CBD43-829A-419E-976A-60A241FD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4880" y="3861971"/>
            <a:ext cx="19431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70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165AED66-5B2F-4435-BD1B-32A0AB1A09A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D7C46F-DB39-479A-8701-FF03FF23955E}"/>
              </a:ext>
            </a:extLst>
          </p:cNvPr>
          <p:cNvSpPr txBox="1"/>
          <p:nvPr/>
        </p:nvSpPr>
        <p:spPr>
          <a:xfrm>
            <a:off x="409434" y="453224"/>
            <a:ext cx="1137313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В </a:t>
            </a:r>
            <a:r>
              <a:rPr lang="en-US" dirty="0"/>
              <a:t>XVI </a:t>
            </a:r>
            <a:r>
              <a:rPr lang="uk-UA" dirty="0"/>
              <a:t>братства зайнялись політичним і культурними справами. Коли почався гніт по містах братства організували оборону міщан, висилали свої посольства до королів задля урівноваження ситуації</a:t>
            </a:r>
            <a:endParaRPr lang="ru-RU" dirty="0"/>
          </a:p>
        </p:txBody>
      </p:sp>
      <p:sp>
        <p:nvSpPr>
          <p:cNvPr id="6" name="TextBox 5">
            <a:extLst>
              <a:ext uri="{FF2B5EF4-FFF2-40B4-BE49-F238E27FC236}">
                <a16:creationId xmlns:a16="http://schemas.microsoft.com/office/drawing/2014/main" id="{0E30A798-9B77-418F-952F-A8D857BBFADF}"/>
              </a:ext>
            </a:extLst>
          </p:cNvPr>
          <p:cNvSpPr txBox="1"/>
          <p:nvPr/>
        </p:nvSpPr>
        <p:spPr>
          <a:xfrm>
            <a:off x="3474041" y="1362550"/>
            <a:ext cx="5786874" cy="31393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ru-RU" dirty="0"/>
              <a:t>На перше м</a:t>
            </a:r>
            <a:r>
              <a:rPr lang="en-US" dirty="0"/>
              <a:t>i</a:t>
            </a:r>
            <a:r>
              <a:rPr lang="ru-RU" dirty="0"/>
              <a:t>сце висунулося льв</a:t>
            </a:r>
            <a:r>
              <a:rPr lang="en-US" dirty="0"/>
              <a:t>i</a:t>
            </a:r>
            <a:r>
              <a:rPr lang="ru-RU" dirty="0"/>
              <a:t>вське братство при церкв</a:t>
            </a:r>
            <a:r>
              <a:rPr lang="en-US" dirty="0"/>
              <a:t>i</a:t>
            </a:r>
            <a:r>
              <a:rPr lang="ru-RU" dirty="0"/>
              <a:t> Успення. Воно м</a:t>
            </a:r>
            <a:r>
              <a:rPr lang="en-US" dirty="0"/>
              <a:t>a</a:t>
            </a:r>
            <a:r>
              <a:rPr lang="ru-RU" dirty="0"/>
              <a:t>ло неб</a:t>
            </a:r>
            <a:r>
              <a:rPr lang="en-US" dirty="0"/>
              <a:t>a</a:t>
            </a:r>
            <a:r>
              <a:rPr lang="ru-RU" dirty="0"/>
              <a:t>г</a:t>
            </a:r>
            <a:r>
              <a:rPr lang="en-US" dirty="0"/>
              <a:t>a</a:t>
            </a:r>
            <a:r>
              <a:rPr lang="ru-RU" dirty="0"/>
              <a:t>то член</a:t>
            </a:r>
            <a:r>
              <a:rPr lang="en-US" dirty="0"/>
              <a:t>i</a:t>
            </a:r>
            <a:r>
              <a:rPr lang="ru-RU" dirty="0"/>
              <a:t>в - в</a:t>
            </a:r>
            <a:r>
              <a:rPr lang="en-US" dirty="0"/>
              <a:t>i</a:t>
            </a:r>
            <a:r>
              <a:rPr lang="ru-RU" dirty="0"/>
              <a:t>д дв</a:t>
            </a:r>
            <a:r>
              <a:rPr lang="en-US" dirty="0"/>
              <a:t>a</a:t>
            </a:r>
            <a:r>
              <a:rPr lang="ru-RU" dirty="0"/>
              <a:t>дцяти до тридцяти - бо ст</a:t>
            </a:r>
            <a:r>
              <a:rPr lang="en-US" dirty="0"/>
              <a:t>i</a:t>
            </a:r>
            <a:r>
              <a:rPr lang="ru-RU" dirty="0"/>
              <a:t>льки дом</a:t>
            </a:r>
            <a:r>
              <a:rPr lang="en-US" dirty="0"/>
              <a:t>i</a:t>
            </a:r>
            <a:r>
              <a:rPr lang="ru-RU" dirty="0"/>
              <a:t>в дозволено було укр</a:t>
            </a:r>
            <a:r>
              <a:rPr lang="en-US" dirty="0"/>
              <a:t>a</a:t>
            </a:r>
            <a:r>
              <a:rPr lang="ru-RU" dirty="0"/>
              <a:t>їнським м</a:t>
            </a:r>
            <a:r>
              <a:rPr lang="en-US" dirty="0"/>
              <a:t>i</a:t>
            </a:r>
            <a:r>
              <a:rPr lang="ru-RU" dirty="0"/>
              <a:t>щ</a:t>
            </a:r>
            <a:r>
              <a:rPr lang="en-US" dirty="0"/>
              <a:t>a</a:t>
            </a:r>
            <a:r>
              <a:rPr lang="ru-RU" dirty="0"/>
              <a:t>н</a:t>
            </a:r>
            <a:r>
              <a:rPr lang="en-US" dirty="0"/>
              <a:t>a</a:t>
            </a:r>
            <a:r>
              <a:rPr lang="ru-RU" dirty="0"/>
              <a:t>м у мур</a:t>
            </a:r>
            <a:r>
              <a:rPr lang="en-US" dirty="0"/>
              <a:t>a</a:t>
            </a:r>
            <a:r>
              <a:rPr lang="ru-RU" dirty="0"/>
              <a:t>х м</a:t>
            </a:r>
            <a:r>
              <a:rPr lang="en-US" dirty="0"/>
              <a:t>i</a:t>
            </a:r>
            <a:r>
              <a:rPr lang="ru-RU" dirty="0"/>
              <a:t>ст</a:t>
            </a:r>
            <a:r>
              <a:rPr lang="en-US" dirty="0"/>
              <a:t>a</a:t>
            </a:r>
            <a:r>
              <a:rPr lang="ru-RU" dirty="0"/>
              <a:t>, але це були довол</a:t>
            </a:r>
            <a:r>
              <a:rPr lang="en-US" dirty="0"/>
              <a:t>i</a:t>
            </a:r>
            <a:r>
              <a:rPr lang="ru-RU" dirty="0"/>
              <a:t> з</a:t>
            </a:r>
            <a:r>
              <a:rPr lang="en-US" dirty="0"/>
              <a:t>a</a:t>
            </a:r>
            <a:r>
              <a:rPr lang="ru-RU" dirty="0"/>
              <a:t>можн</a:t>
            </a:r>
            <a:r>
              <a:rPr lang="en-US" dirty="0"/>
              <a:t>i</a:t>
            </a:r>
            <a:r>
              <a:rPr lang="ru-RU" dirty="0"/>
              <a:t> люди, здеб</a:t>
            </a:r>
            <a:r>
              <a:rPr lang="en-US" dirty="0"/>
              <a:t>i</a:t>
            </a:r>
            <a:r>
              <a:rPr lang="ru-RU" dirty="0"/>
              <a:t>льшого так</a:t>
            </a:r>
            <a:r>
              <a:rPr lang="en-US" dirty="0"/>
              <a:t>i</a:t>
            </a:r>
            <a:r>
              <a:rPr lang="ru-RU" dirty="0"/>
              <a:t>, що доробилися м</a:t>
            </a:r>
            <a:r>
              <a:rPr lang="en-US" dirty="0"/>
              <a:t>a</a:t>
            </a:r>
            <a:r>
              <a:rPr lang="ru-RU" dirty="0"/>
              <a:t>йна на торг</a:t>
            </a:r>
            <a:r>
              <a:rPr lang="en-US" dirty="0"/>
              <a:t>i</a:t>
            </a:r>
            <a:r>
              <a:rPr lang="ru-RU" dirty="0"/>
              <a:t>влі, відбув</a:t>
            </a:r>
            <a:r>
              <a:rPr lang="en-US" dirty="0"/>
              <a:t>a</a:t>
            </a:r>
            <a:r>
              <a:rPr lang="ru-RU" dirty="0"/>
              <a:t>ли далекі купецькі подорожі і м</a:t>
            </a:r>
            <a:r>
              <a:rPr lang="en-US" dirty="0"/>
              <a:t>a</a:t>
            </a:r>
            <a:r>
              <a:rPr lang="ru-RU" dirty="0"/>
              <a:t>ли зрозуміння культури. В 1520-их роках вони поч</a:t>
            </a:r>
            <a:r>
              <a:rPr lang="en-US" dirty="0"/>
              <a:t>a</a:t>
            </a:r>
            <a:r>
              <a:rPr lang="ru-RU" dirty="0"/>
              <a:t>ли </a:t>
            </a:r>
            <a:r>
              <a:rPr lang="en-US" dirty="0"/>
              <a:t>a</a:t>
            </a:r>
            <a:r>
              <a:rPr lang="ru-RU" dirty="0"/>
              <a:t>кцію проти обмежень, які накл</a:t>
            </a:r>
            <a:r>
              <a:rPr lang="en-US" dirty="0"/>
              <a:t>a</a:t>
            </a:r>
            <a:r>
              <a:rPr lang="ru-RU" dirty="0"/>
              <a:t>д</a:t>
            </a:r>
            <a:r>
              <a:rPr lang="en-US" dirty="0"/>
              <a:t>a</a:t>
            </a:r>
            <a:r>
              <a:rPr lang="ru-RU" dirty="0"/>
              <a:t>в на них польський п</a:t>
            </a:r>
            <a:r>
              <a:rPr lang="en-US" dirty="0"/>
              <a:t>a</a:t>
            </a:r>
            <a:r>
              <a:rPr lang="ru-RU" dirty="0"/>
              <a:t>триціат; їх ск</a:t>
            </a:r>
            <a:r>
              <a:rPr lang="en-US" dirty="0"/>
              <a:t>a</a:t>
            </a:r>
            <a:r>
              <a:rPr lang="ru-RU" dirty="0"/>
              <a:t>рги підтрим</a:t>
            </a:r>
            <a:r>
              <a:rPr lang="en-US" dirty="0"/>
              <a:t>a</a:t>
            </a:r>
            <a:r>
              <a:rPr lang="ru-RU" dirty="0"/>
              <a:t>в перед королем гетьм</a:t>
            </a:r>
            <a:r>
              <a:rPr lang="en-US" dirty="0"/>
              <a:t>a</a:t>
            </a:r>
            <a:r>
              <a:rPr lang="ru-RU" dirty="0"/>
              <a:t>н Костянтин Острозький, і укр</a:t>
            </a:r>
            <a:r>
              <a:rPr lang="en-US" dirty="0"/>
              <a:t>a</a:t>
            </a:r>
            <a:r>
              <a:rPr lang="ru-RU" dirty="0"/>
              <a:t>їнські міщ</a:t>
            </a:r>
            <a:r>
              <a:rPr lang="en-US" dirty="0"/>
              <a:t>a</a:t>
            </a:r>
            <a:r>
              <a:rPr lang="ru-RU" dirty="0"/>
              <a:t>ни дістали деякі полегші.</a:t>
            </a:r>
          </a:p>
        </p:txBody>
      </p:sp>
      <p:sp>
        <p:nvSpPr>
          <p:cNvPr id="7" name="TextBox 6">
            <a:extLst>
              <a:ext uri="{FF2B5EF4-FFF2-40B4-BE49-F238E27FC236}">
                <a16:creationId xmlns:a16="http://schemas.microsoft.com/office/drawing/2014/main" id="{3AB01BDA-8EB5-4BC7-B4A6-827CD87DD91B}"/>
              </a:ext>
            </a:extLst>
          </p:cNvPr>
          <p:cNvSpPr txBox="1"/>
          <p:nvPr/>
        </p:nvSpPr>
        <p:spPr>
          <a:xfrm>
            <a:off x="409434" y="4844829"/>
            <a:ext cx="11373132"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Супротив продовжувався дуже довго, тому що латинська церква не могла допустити відродження української церкви. Проте все ж таки галицьке єпископство було відновлене у Львові.  Першим єпископом став Макарій Тучапський, шановний член братства.</a:t>
            </a:r>
            <a:endParaRPr lang="ru-RU" dirty="0"/>
          </a:p>
        </p:txBody>
      </p:sp>
      <p:pic>
        <p:nvPicPr>
          <p:cNvPr id="5122" name="Picture 2" descr="Макарій Тучапський, єпископ руський | То є Львів.">
            <a:extLst>
              <a:ext uri="{FF2B5EF4-FFF2-40B4-BE49-F238E27FC236}">
                <a16:creationId xmlns:a16="http://schemas.microsoft.com/office/drawing/2014/main" id="{71D0F254-175B-42FD-8F9D-64A744A3D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03" y="1318358"/>
            <a:ext cx="2806436" cy="32116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Галицька єпархія — Вікіпедія">
            <a:extLst>
              <a:ext uri="{FF2B5EF4-FFF2-40B4-BE49-F238E27FC236}">
                <a16:creationId xmlns:a16="http://schemas.microsoft.com/office/drawing/2014/main" id="{BA556FEB-BA8F-49BF-BFDB-F87192A010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566" y="1258843"/>
            <a:ext cx="22860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05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B5E82614-8034-4B1A-A8A9-50EF3ED33EB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D27CD6-50EF-4E44-8B1C-C4754DB36F52}"/>
              </a:ext>
            </a:extLst>
          </p:cNvPr>
          <p:cNvSpPr txBox="1"/>
          <p:nvPr/>
        </p:nvSpPr>
        <p:spPr>
          <a:xfrm>
            <a:off x="3874827" y="167923"/>
            <a:ext cx="4442346"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uk-UA" sz="2400" dirty="0"/>
              <a:t>Польсько-Литовська експансія</a:t>
            </a:r>
            <a:endParaRPr lang="ru-RU" sz="2400" dirty="0"/>
          </a:p>
        </p:txBody>
      </p:sp>
      <p:sp>
        <p:nvSpPr>
          <p:cNvPr id="6" name="TextBox 5">
            <a:extLst>
              <a:ext uri="{FF2B5EF4-FFF2-40B4-BE49-F238E27FC236}">
                <a16:creationId xmlns:a16="http://schemas.microsoft.com/office/drawing/2014/main" id="{B5BFDE0E-5170-48B3-B859-711CC3A7CC48}"/>
              </a:ext>
            </a:extLst>
          </p:cNvPr>
          <p:cNvSpPr txBox="1"/>
          <p:nvPr/>
        </p:nvSpPr>
        <p:spPr>
          <a:xfrm>
            <a:off x="180692" y="797511"/>
            <a:ext cx="11517288"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В 90-тих роках </a:t>
            </a:r>
            <a:r>
              <a:rPr lang="en-US" dirty="0"/>
              <a:t>XVI </a:t>
            </a:r>
            <a:r>
              <a:rPr lang="uk-UA" dirty="0"/>
              <a:t>ст. розпочався організований наступ польського духовенства на українську ідею та релігію.</a:t>
            </a:r>
          </a:p>
          <a:p>
            <a:r>
              <a:rPr lang="uk-UA" dirty="0"/>
              <a:t>І знову ж таки з переду йшли єзуїти. Вони змогли осісти в Ярославлі, Львові, Луцьку, тощо. </a:t>
            </a:r>
            <a:endParaRPr lang="ru-RU" dirty="0"/>
          </a:p>
        </p:txBody>
      </p:sp>
      <p:sp>
        <p:nvSpPr>
          <p:cNvPr id="7" name="TextBox 6">
            <a:extLst>
              <a:ext uri="{FF2B5EF4-FFF2-40B4-BE49-F238E27FC236}">
                <a16:creationId xmlns:a16="http://schemas.microsoft.com/office/drawing/2014/main" id="{8D408909-3359-441A-AFF1-E99858A79643}"/>
              </a:ext>
            </a:extLst>
          </p:cNvPr>
          <p:cNvSpPr txBox="1"/>
          <p:nvPr/>
        </p:nvSpPr>
        <p:spPr>
          <a:xfrm>
            <a:off x="5137600" y="2095857"/>
            <a:ext cx="6497898"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Вони вели жорстоку пропаганду в місцях де жили, місцях де молились, де просто ходили та розважались. І знову вони звертали увагу саме на заможних людей і підступались до них за тою ж схемою та задля старих цілей.</a:t>
            </a:r>
          </a:p>
          <a:p>
            <a:r>
              <a:rPr lang="uk-UA" dirty="0"/>
              <a:t>У єзуїтський шкіл виросла популярність, через те що там дуже добре викладали матеріал, проводились приватні бесіди, та працювали там висококваліфіковані люди. Вони притягали до себе міщан та шляхту.</a:t>
            </a:r>
            <a:endParaRPr lang="ru-RU" dirty="0"/>
          </a:p>
        </p:txBody>
      </p:sp>
      <p:sp>
        <p:nvSpPr>
          <p:cNvPr id="8" name="TextBox 7">
            <a:extLst>
              <a:ext uri="{FF2B5EF4-FFF2-40B4-BE49-F238E27FC236}">
                <a16:creationId xmlns:a16="http://schemas.microsoft.com/office/drawing/2014/main" id="{64425C3E-CCC1-47F7-A421-FFAAB5C9C464}"/>
              </a:ext>
            </a:extLst>
          </p:cNvPr>
          <p:cNvSpPr txBox="1"/>
          <p:nvPr/>
        </p:nvSpPr>
        <p:spPr>
          <a:xfrm>
            <a:off x="148277" y="5310324"/>
            <a:ext cx="11549702"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Освічені люди б’ють тривогу! Як зупинити польський вплив та привернути увагу молоді саме до національних способів здобуття освіти? Було вирішено будувати нові школи, оскільки саме недостатність освіти вважали головною причиною занепаду культурного і національного життя.</a:t>
            </a:r>
          </a:p>
          <a:p>
            <a:r>
              <a:rPr lang="uk-UA" dirty="0"/>
              <a:t>Початкові школи існували при церквах. Виникали народні школи.</a:t>
            </a:r>
            <a:endParaRPr lang="ru-RU" dirty="0"/>
          </a:p>
        </p:txBody>
      </p:sp>
      <p:sp>
        <p:nvSpPr>
          <p:cNvPr id="11" name="AutoShape 6" descr="Освіта в Київській Русі | Спадщина Предків">
            <a:extLst>
              <a:ext uri="{FF2B5EF4-FFF2-40B4-BE49-F238E27FC236}">
                <a16:creationId xmlns:a16="http://schemas.microsoft.com/office/drawing/2014/main" id="{10E84FA8-399A-45A5-9CE5-A0B426C1E03C}"/>
              </a:ext>
            </a:extLst>
          </p:cNvPr>
          <p:cNvSpPr>
            <a:spLocks noChangeAspect="1" noChangeArrowheads="1"/>
          </p:cNvSpPr>
          <p:nvPr/>
        </p:nvSpPr>
        <p:spPr bwMode="auto">
          <a:xfrm>
            <a:off x="5923128" y="3256128"/>
            <a:ext cx="4926842" cy="49268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pic>
        <p:nvPicPr>
          <p:cNvPr id="6154" name="Picture 10" descr="Освіта в Київській Русі | Спадщина Предків">
            <a:extLst>
              <a:ext uri="{FF2B5EF4-FFF2-40B4-BE49-F238E27FC236}">
                <a16:creationId xmlns:a16="http://schemas.microsoft.com/office/drawing/2014/main" id="{9157DF7B-72CB-472B-ADD6-3935E632F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91" y="1584149"/>
            <a:ext cx="48387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26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19E0269F-F4ED-40F5-9AD3-D9A04823296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D1A25C-1730-4E78-925F-E7B595907456}"/>
              </a:ext>
            </a:extLst>
          </p:cNvPr>
          <p:cNvSpPr txBox="1"/>
          <p:nvPr/>
        </p:nvSpPr>
        <p:spPr>
          <a:xfrm>
            <a:off x="4676633" y="177421"/>
            <a:ext cx="2838734"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uk-UA" sz="2400" dirty="0"/>
              <a:t>Острозька Академія</a:t>
            </a:r>
            <a:endParaRPr lang="ru-RU" sz="2400" dirty="0"/>
          </a:p>
        </p:txBody>
      </p:sp>
      <p:sp>
        <p:nvSpPr>
          <p:cNvPr id="6" name="TextBox 5">
            <a:extLst>
              <a:ext uri="{FF2B5EF4-FFF2-40B4-BE49-F238E27FC236}">
                <a16:creationId xmlns:a16="http://schemas.microsoft.com/office/drawing/2014/main" id="{89F8FAC9-F89E-495C-B699-FFD8E515899C}"/>
              </a:ext>
            </a:extLst>
          </p:cNvPr>
          <p:cNvSpPr txBox="1"/>
          <p:nvPr/>
        </p:nvSpPr>
        <p:spPr>
          <a:xfrm>
            <a:off x="154534" y="814148"/>
            <a:ext cx="11828199"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Князь Констянтин Острозький вирішив що не потрібно зупинятись на початкових школах, а потрібно зробиту вищу. Країні потрібні були сміливі та розумні, задля цього була створена Острозька академія. </a:t>
            </a:r>
            <a:endParaRPr lang="ru-RU" dirty="0"/>
          </a:p>
        </p:txBody>
      </p:sp>
      <p:pic>
        <p:nvPicPr>
          <p:cNvPr id="7172" name="Picture 4" descr="Презентація на тему: «Острозька академія»">
            <a:extLst>
              <a:ext uri="{FF2B5EF4-FFF2-40B4-BE49-F238E27FC236}">
                <a16:creationId xmlns:a16="http://schemas.microsoft.com/office/drawing/2014/main" id="{8CC39A46-D4DD-46E4-BA61-20CBA5053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34" y="1759347"/>
            <a:ext cx="5309121" cy="33393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68179C-97AC-4935-B2A5-01C824C6D103}"/>
              </a:ext>
            </a:extLst>
          </p:cNvPr>
          <p:cNvSpPr txBox="1"/>
          <p:nvPr/>
        </p:nvSpPr>
        <p:spPr>
          <a:xfrm>
            <a:off x="5895832" y="1759347"/>
            <a:ext cx="5076967" cy="31393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Острозький культурно-освітній  центр(далі буду писати ОКОЦ) об’єднув</a:t>
            </a:r>
            <a:r>
              <a:rPr lang="en-US" dirty="0"/>
              <a:t>a</a:t>
            </a:r>
            <a:r>
              <a:rPr lang="uk-UA" dirty="0"/>
              <a:t>в колег</a:t>
            </a:r>
            <a:r>
              <a:rPr lang="en-US" dirty="0"/>
              <a:t>i</a:t>
            </a:r>
            <a:r>
              <a:rPr lang="uk-UA" dirty="0"/>
              <a:t>ум, що було першою спробою створення вищої школи, науково-літературний гурток і видавництво очолюване Іваном Федоровом.</a:t>
            </a:r>
          </a:p>
          <a:p>
            <a:r>
              <a:rPr lang="uk-UA" dirty="0"/>
              <a:t>У діяльності ОКОЦ існували три основні етапи</a:t>
            </a:r>
            <a:r>
              <a:rPr lang="en-US" dirty="0"/>
              <a:t>:</a:t>
            </a:r>
          </a:p>
          <a:p>
            <a:pPr marL="342900" indent="-342900">
              <a:buAutoNum type="arabicParenR"/>
            </a:pPr>
            <a:r>
              <a:rPr lang="uk-UA" dirty="0"/>
              <a:t>Творчість, мистецтво, багато полемічної літератури</a:t>
            </a:r>
          </a:p>
          <a:p>
            <a:pPr marL="342900" indent="-342900">
              <a:buAutoNum type="arabicParenR"/>
            </a:pPr>
            <a:r>
              <a:rPr lang="uk-UA" dirty="0"/>
              <a:t>Книжково-наукова діяльність</a:t>
            </a:r>
          </a:p>
          <a:p>
            <a:pPr marL="342900" indent="-342900">
              <a:buAutoNum type="arabicParenR"/>
            </a:pPr>
            <a:r>
              <a:rPr lang="uk-UA" dirty="0"/>
              <a:t>Спад діяльності, що спричинило зупинку існування ОКОЦ 1636 р.</a:t>
            </a:r>
            <a:endParaRPr lang="ru-RU" dirty="0"/>
          </a:p>
        </p:txBody>
      </p:sp>
      <p:sp>
        <p:nvSpPr>
          <p:cNvPr id="9" name="TextBox 8">
            <a:extLst>
              <a:ext uri="{FF2B5EF4-FFF2-40B4-BE49-F238E27FC236}">
                <a16:creationId xmlns:a16="http://schemas.microsoft.com/office/drawing/2014/main" id="{4F13319C-E84B-4123-A75F-274A9E37B024}"/>
              </a:ext>
            </a:extLst>
          </p:cNvPr>
          <p:cNvSpPr txBox="1"/>
          <p:nvPr/>
        </p:nvSpPr>
        <p:spPr>
          <a:xfrm>
            <a:off x="209267" y="5197536"/>
            <a:ext cx="11773466"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У колегії викладалися вільні науки, а система освіти становила суміш грецько-візантійської та західно-європейської традицій, з такими науками як граматика, риторика, діалектика, арифметика, геометрія, музика, астрономія. Особливим заняттям було вивчення іноземних мов. Слов’янська, грецька, латинська, польська мови.</a:t>
            </a:r>
            <a:endParaRPr lang="ru-RU" dirty="0"/>
          </a:p>
        </p:txBody>
      </p:sp>
      <p:sp>
        <p:nvSpPr>
          <p:cNvPr id="12" name="TextBox 11">
            <a:extLst>
              <a:ext uri="{FF2B5EF4-FFF2-40B4-BE49-F238E27FC236}">
                <a16:creationId xmlns:a16="http://schemas.microsoft.com/office/drawing/2014/main" id="{6BF42CF8-28CA-4EBA-BCB6-0DC2E183C543}"/>
              </a:ext>
            </a:extLst>
          </p:cNvPr>
          <p:cNvSpPr txBox="1"/>
          <p:nvPr/>
        </p:nvSpPr>
        <p:spPr>
          <a:xfrm>
            <a:off x="181900" y="6166267"/>
            <a:ext cx="11828199"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uk-UA" dirty="0"/>
              <a:t>Протягом порівняно короткої історії Острозький центр об’єднав плеяду визначних представників української культури, які внесли дуже багато для формування вітчизняної філософської думки.</a:t>
            </a:r>
            <a:endParaRPr lang="ru-RU" dirty="0"/>
          </a:p>
        </p:txBody>
      </p:sp>
    </p:spTree>
    <p:extLst>
      <p:ext uri="{BB962C8B-B14F-4D97-AF65-F5344CB8AC3E}">
        <p14:creationId xmlns:p14="http://schemas.microsoft.com/office/powerpoint/2010/main" val="395251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иївське Богоявленське братство">
            <a:extLst>
              <a:ext uri="{FF2B5EF4-FFF2-40B4-BE49-F238E27FC236}">
                <a16:creationId xmlns:a16="http://schemas.microsoft.com/office/drawing/2014/main" id="{CFB014CE-38DB-4A4B-AC03-9366DA0738B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 contrast="-56000"/>
                    </a14:imgEffect>
                  </a14:imgLayer>
                </a14:imgProps>
              </a:ext>
              <a:ext uri="{28A0092B-C50C-407E-A947-70E740481C1C}">
                <a14:useLocalDpi xmlns:a14="http://schemas.microsoft.com/office/drawing/2010/main" val="0"/>
              </a:ext>
            </a:extLst>
          </a:blip>
          <a:srcRect t="4419" b="1334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361C31-476E-4E36-BAC1-DD6443F1DE58}"/>
              </a:ext>
            </a:extLst>
          </p:cNvPr>
          <p:cNvSpPr txBox="1"/>
          <p:nvPr/>
        </p:nvSpPr>
        <p:spPr>
          <a:xfrm>
            <a:off x="4587923" y="696037"/>
            <a:ext cx="3016154"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uk-UA" sz="3200" dirty="0"/>
              <a:t>Дякую за увагу!</a:t>
            </a:r>
            <a:endParaRPr lang="ru-RU" sz="3200" dirty="0"/>
          </a:p>
        </p:txBody>
      </p:sp>
      <p:sp>
        <p:nvSpPr>
          <p:cNvPr id="7" name="TextBox 6">
            <a:extLst>
              <a:ext uri="{FF2B5EF4-FFF2-40B4-BE49-F238E27FC236}">
                <a16:creationId xmlns:a16="http://schemas.microsoft.com/office/drawing/2014/main" id="{8346469B-054D-42A7-B39F-B5DBEF21973B}"/>
              </a:ext>
            </a:extLst>
          </p:cNvPr>
          <p:cNvSpPr txBox="1"/>
          <p:nvPr/>
        </p:nvSpPr>
        <p:spPr>
          <a:xfrm>
            <a:off x="0" y="1631442"/>
            <a:ext cx="12192000" cy="25853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uk-UA" dirty="0"/>
              <a:t>Джерела</a:t>
            </a:r>
            <a:r>
              <a:rPr lang="en-US" dirty="0"/>
              <a:t>:</a:t>
            </a:r>
          </a:p>
          <a:p>
            <a:r>
              <a:rPr lang="en-US" dirty="0"/>
              <a:t>1)https://pidru4niki.com/1633082657015/kulturologiya/duhovni_protsesi_ukrayini_xiv_pershoyi_polovini_xvii</a:t>
            </a:r>
          </a:p>
          <a:p>
            <a:r>
              <a:rPr lang="en-US" dirty="0"/>
              <a:t>2) </a:t>
            </a:r>
            <a:r>
              <a:rPr lang="en-US" dirty="0">
                <a:hlinkClick r:id="rId4"/>
              </a:rPr>
              <a:t>https://risu.ua/bratskiy-ruh-ta-yogo-rol-u-rozvitku-bogoslovskoji-dumki_n84466</a:t>
            </a:r>
            <a:endParaRPr lang="en-US" dirty="0"/>
          </a:p>
          <a:p>
            <a:r>
              <a:rPr lang="en-US" dirty="0"/>
              <a:t>3) https://pidru4niki.com/15060913/filosofiya/ostrozkiy_kulturno-osvitniy_tsentr_yogo_znachennya_duhovnomu_zhitti_ukrayini#:~:text=</a:t>
            </a:r>
            <a:r>
              <a:rPr lang="ru-RU" dirty="0"/>
              <a:t>Острозький%20культурно-освітній%20центр%20було,Острозького%20(1526—1608).&amp;</a:t>
            </a:r>
            <a:r>
              <a:rPr lang="en-US" dirty="0"/>
              <a:t>text=</a:t>
            </a:r>
            <a:r>
              <a:rPr lang="ru-RU" dirty="0"/>
              <a:t>Тут%20вивчали%20слов%27янську%20та,також%20латинську%20і%20польську%20мови.</a:t>
            </a:r>
            <a:endParaRPr lang="en-US" dirty="0"/>
          </a:p>
          <a:p>
            <a:r>
              <a:rPr lang="en-US" dirty="0"/>
              <a:t>4) </a:t>
            </a:r>
            <a:r>
              <a:rPr lang="en-US" dirty="0">
                <a:hlinkClick r:id="rId5"/>
              </a:rPr>
              <a:t>https://ru.osvita.ua/vnz/reports/history/4120/</a:t>
            </a:r>
            <a:endParaRPr lang="en-US" dirty="0"/>
          </a:p>
          <a:p>
            <a:endParaRPr lang="ru-RU" dirty="0"/>
          </a:p>
        </p:txBody>
      </p:sp>
    </p:spTree>
    <p:extLst>
      <p:ext uri="{BB962C8B-B14F-4D97-AF65-F5344CB8AC3E}">
        <p14:creationId xmlns:p14="http://schemas.microsoft.com/office/powerpoint/2010/main" val="7793213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1036</Words>
  <Application>Microsoft Office PowerPoint</Application>
  <PresentationFormat>Широкоэкранный</PresentationFormat>
  <Paragraphs>52</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Гуща</dc:creator>
  <cp:lastModifiedBy>Дмитрий Гуща</cp:lastModifiedBy>
  <cp:revision>17</cp:revision>
  <dcterms:created xsi:type="dcterms:W3CDTF">2021-04-24T12:57:35Z</dcterms:created>
  <dcterms:modified xsi:type="dcterms:W3CDTF">2021-04-24T15:49:35Z</dcterms:modified>
</cp:coreProperties>
</file>