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Дмитрий Гуща" initials="ДГ" lastIdx="1" clrIdx="0">
    <p:extLst>
      <p:ext uri="{19B8F6BF-5375-455C-9EA6-DF929625EA0E}">
        <p15:presenceInfo xmlns:p15="http://schemas.microsoft.com/office/powerpoint/2012/main" userId="1d1e3b15857a8b2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2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73FC6F-B450-4B00-8AC4-CDAD0784631E}" type="datetimeFigureOut">
              <a:rPr lang="ru-RU" smtClean="0"/>
              <a:t>25.04.2021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4D05A9-5B8B-424E-8F82-CAE41FB5834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26520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4D05A9-5B8B-424E-8F82-CAE41FB58343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0645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4AEA2A-7140-4ADB-BDD4-2676F86552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F138E5C-C1AC-4CD8-8EFA-B5371A0BF1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C20FA31-EE5F-414C-8FF4-C4A121EE3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40F89-CE50-4C38-87EE-A974C7C835DD}" type="datetimeFigureOut">
              <a:rPr lang="ru-RU" smtClean="0"/>
              <a:t>25.04.2021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1E2144B-64EB-4A52-A6F0-9D1B00725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0C0AEBB-DC95-4E06-BD3A-3DE3F857C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A9E48-9444-48E9-9140-E7ED5B8362E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94882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404DF1-3683-4FEB-B0B1-8B3672B74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040CF54-CC21-4BA9-A78D-6F6B3663B6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9DB2E32-8282-4278-8C1D-12636D28D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40F89-CE50-4C38-87EE-A974C7C835DD}" type="datetimeFigureOut">
              <a:rPr lang="ru-RU" smtClean="0"/>
              <a:t>25.04.2021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FA7EC97-CD3D-4009-AA68-8524E8B20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4F913C0-D84E-4E67-AAA9-4DB9D0CDE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A9E48-9444-48E9-9140-E7ED5B8362E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44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8B93134-8DEC-4F43-BF9E-B9975E9AED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AEE3E55-8803-442A-95D2-2D5A74A167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707B22B-FB41-4476-A64B-E043F348F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40F89-CE50-4C38-87EE-A974C7C835DD}" type="datetimeFigureOut">
              <a:rPr lang="ru-RU" smtClean="0"/>
              <a:t>25.04.2021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6829DD9-63BC-47E6-BEBB-065722960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19D78FA-AFA4-4D59-ADF2-3220B6616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A9E48-9444-48E9-9140-E7ED5B8362E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0419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7CA391-ECB8-4217-BEF8-D9336F8EC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0747DB2-898D-44AE-8160-8EDF60CDE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DD47680-9EAD-45F4-A931-03357FF59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40F89-CE50-4C38-87EE-A974C7C835DD}" type="datetimeFigureOut">
              <a:rPr lang="ru-RU" smtClean="0"/>
              <a:t>25.04.2021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F302930-553D-41A1-9E46-764963F6A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1F8AB22-48ED-4B4E-8C07-B50600CD5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A9E48-9444-48E9-9140-E7ED5B8362E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74151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AB66D4-4901-4EC5-B0EC-20508C555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E757099-2927-430F-9F28-648F2463B3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A8E4397-4BC7-4CEC-B6DD-2A3B5DE6D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40F89-CE50-4C38-87EE-A974C7C835DD}" type="datetimeFigureOut">
              <a:rPr lang="ru-RU" smtClean="0"/>
              <a:t>25.04.2021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2EBC7E1-EE6C-4017-BC4E-FE457BB2B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102999D-1CFE-4016-B1CE-6542318F7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A9E48-9444-48E9-9140-E7ED5B8362E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2227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1BBAD3-1F4D-4388-9F77-6A7BCEF6E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0C00E8-77EE-4473-8204-CD07CF4AD7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9393C46-F005-4560-A88E-BE494F186B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65D682B-D484-4AC0-976F-52A4BF8B9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40F89-CE50-4C38-87EE-A974C7C835DD}" type="datetimeFigureOut">
              <a:rPr lang="ru-RU" smtClean="0"/>
              <a:t>25.04.2021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810F78B-4B98-4CEE-8C1C-F13B77289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CF51C3F-55B7-4856-94EB-0DB5487DF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A9E48-9444-48E9-9140-E7ED5B8362E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16081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F9C2F6-2234-44CC-82E1-C7CEFC92A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3018286-0319-480A-A830-72E58D2885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0B58D36-8012-485F-A476-A03CAE2C0E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6C3F9FF-ED16-4FB9-BEDB-4D422868E7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4947A89-AC56-4178-86DD-C5A3B6A2D3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AC94F6C-192D-4250-A70E-98989A524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40F89-CE50-4C38-87EE-A974C7C835DD}" type="datetimeFigureOut">
              <a:rPr lang="ru-RU" smtClean="0"/>
              <a:t>25.04.2021</a:t>
            </a:fld>
            <a:endParaRPr lang="ru-RU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B86E054-519E-465E-86C0-D24212BAB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6B46A64-81A1-4B0C-B659-FD8301233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A9E48-9444-48E9-9140-E7ED5B8362E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9807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13AD5A-D99F-45BF-AE1D-EA3DE52F9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93BB7EF-54BB-4738-9CF3-39761A00D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40F89-CE50-4C38-87EE-A974C7C835DD}" type="datetimeFigureOut">
              <a:rPr lang="ru-RU" smtClean="0"/>
              <a:t>25.04.2021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8BED473-1B3A-4C5E-A57C-A20263720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5C6B5AF-3E19-47B4-86F6-6497ECBFA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A9E48-9444-48E9-9140-E7ED5B8362E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76122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C114BC4-30BC-4272-9870-8B53D8DBD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40F89-CE50-4C38-87EE-A974C7C835DD}" type="datetimeFigureOut">
              <a:rPr lang="ru-RU" smtClean="0"/>
              <a:t>25.04.2021</a:t>
            </a:fld>
            <a:endParaRPr lang="ru-RU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7F29D49-79FD-4F1B-AB6E-057FB68FB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A66B749-73C6-4BC5-ADE9-67EED065A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A9E48-9444-48E9-9140-E7ED5B8362E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63982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90FE13-6191-4D15-8A5C-CC6DF29EB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B4BB9C-92E6-4E95-893B-B439D0F2D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D054F67-9464-4274-8AC8-2548E58DB3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97F14DA-06D1-4AB3-B5BD-93741CC86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40F89-CE50-4C38-87EE-A974C7C835DD}" type="datetimeFigureOut">
              <a:rPr lang="ru-RU" smtClean="0"/>
              <a:t>25.04.2021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E4CD7F0-B73B-4BAA-9B0A-8D1BD637F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96A9CA7-59F8-4261-A16D-1A108EC1C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A9E48-9444-48E9-9140-E7ED5B8362E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8914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3C541F-4382-4A4F-BE35-957F96DCF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2BCF0AF-2198-41A5-B8D5-E5C6481CE7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AD60574-4402-429E-89F7-08168CAFE0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B3BDBAC-8AF8-4484-919D-1ED09B7C1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40F89-CE50-4C38-87EE-A974C7C835DD}" type="datetimeFigureOut">
              <a:rPr lang="ru-RU" smtClean="0"/>
              <a:t>25.04.2021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DB8942E-594B-41D3-9FDA-13FC1A169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C705069-33A2-41EE-95AC-A670AC8EE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A9E48-9444-48E9-9140-E7ED5B8362E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17155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41C96B-F318-4D06-B114-0EC0B8A72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A41A8C0-EF17-43B0-97BE-54B60EAE3D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A6B507F-E167-4563-BE44-819D5C8C24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40F89-CE50-4C38-87EE-A974C7C835DD}" type="datetimeFigureOut">
              <a:rPr lang="ru-RU" smtClean="0"/>
              <a:t>25.04.2021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24FF671-503F-4637-A1BC-4CFB0802A0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525AB1A-BE8B-4513-B365-58FFA1D3A0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FA9E48-9444-48E9-9140-E7ED5B8362E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36457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10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microsoft.com/office/2007/relationships/hdphoto" Target="../media/hdphoto1.wdp"/><Relationship Id="rId7" Type="http://schemas.openxmlformats.org/officeDocument/2006/relationships/image" Target="../media/image1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11" Type="http://schemas.openxmlformats.org/officeDocument/2006/relationships/image" Target="../media/image20.jpeg"/><Relationship Id="rId5" Type="http://schemas.openxmlformats.org/officeDocument/2006/relationships/image" Target="../media/image14.jpeg"/><Relationship Id="rId10" Type="http://schemas.openxmlformats.org/officeDocument/2006/relationships/image" Target="../media/image19.jpeg"/><Relationship Id="rId4" Type="http://schemas.openxmlformats.org/officeDocument/2006/relationships/image" Target="../media/image13.jpeg"/><Relationship Id="rId9" Type="http://schemas.openxmlformats.org/officeDocument/2006/relationships/image" Target="../media/image18.jpe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useum-painting.dp.ua/ru/painters/painters-ukraine/khudozhniki-ukrainy-xix-nachala-xx-vv.html" TargetMode="External"/><Relationship Id="rId4" Type="http://schemas.openxmlformats.org/officeDocument/2006/relationships/hyperlink" Target="https://ru.wikipedia.org/wiki/&#1056;&#1077;&#1072;&#1083;&#1080;&#1079;&#1084;_(&#1083;&#1080;&#1090;&#1077;&#1088;&#1072;&#1090;&#1091;&#1088;&#1072;)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Реализм — стиль в искусстве XIX века: что такое реализм, определение, виды  и направления, история в живописи, выдающиеся представители. Картины  художников-реалистов Курбе, Хоппера, Репина, Робертса">
            <a:extLst>
              <a:ext uri="{FF2B5EF4-FFF2-40B4-BE49-F238E27FC236}">
                <a16:creationId xmlns:a16="http://schemas.microsoft.com/office/drawing/2014/main" id="{E4C26EA0-BC27-4391-BC96-09A0A44DBD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  <a14:imgEffect>
                      <a14:brightnessContrast contrast="-4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0254" b="10254"/>
          <a:stretch/>
        </p:blipFill>
        <p:spPr bwMode="auto">
          <a:xfrm>
            <a:off x="0" y="-34118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45FF4DA-B066-4DC4-AB57-F0DA951E85BB}"/>
              </a:ext>
            </a:extLst>
          </p:cNvPr>
          <p:cNvSpPr txBox="1"/>
          <p:nvPr/>
        </p:nvSpPr>
        <p:spPr>
          <a:xfrm>
            <a:off x="0" y="450376"/>
            <a:ext cx="12192000" cy="83099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Київський національний університет ім. Тараса Шевченка</a:t>
            </a:r>
          </a:p>
          <a:p>
            <a:pPr algn="ctr"/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Факультет ком’ютерних наук та кібрернетики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4E602D-F494-4170-8729-A7D46E605654}"/>
              </a:ext>
            </a:extLst>
          </p:cNvPr>
          <p:cNvSpPr txBox="1"/>
          <p:nvPr/>
        </p:nvSpPr>
        <p:spPr>
          <a:xfrm>
            <a:off x="1407992" y="2590687"/>
            <a:ext cx="9376012" cy="120032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uk-UA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Презентація на тему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uk-UA" sz="32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Реалізм як напрям європейського мистецтва ХІХ століття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ru-RU" sz="3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974644-A939-4CF3-8EC8-125CD8698C0E}"/>
              </a:ext>
            </a:extLst>
          </p:cNvPr>
          <p:cNvSpPr txBox="1"/>
          <p:nvPr/>
        </p:nvSpPr>
        <p:spPr>
          <a:xfrm>
            <a:off x="9121253" y="4585648"/>
            <a:ext cx="3070747" cy="64633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uk-UA" i="1" dirty="0"/>
              <a:t>Підготував студент К-28</a:t>
            </a:r>
          </a:p>
          <a:p>
            <a:r>
              <a:rPr lang="uk-UA" i="1" dirty="0"/>
              <a:t>Гуща Дмитро</a:t>
            </a:r>
            <a:endParaRPr lang="ru-RU" i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40EB4C-4B4F-438A-AA2C-44576F0BEBC5}"/>
              </a:ext>
            </a:extLst>
          </p:cNvPr>
          <p:cNvSpPr txBox="1"/>
          <p:nvPr/>
        </p:nvSpPr>
        <p:spPr>
          <a:xfrm>
            <a:off x="4990530" y="6300661"/>
            <a:ext cx="2210937" cy="52322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2021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4918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Реализм — стиль в искусстве XIX века: что такое реализм, определение, виды  и направления, история в живописи, выдающиеся представители. Картины  художников-реалистов Курбе, Хоппера, Репина, Робертса">
            <a:extLst>
              <a:ext uri="{FF2B5EF4-FFF2-40B4-BE49-F238E27FC236}">
                <a16:creationId xmlns:a16="http://schemas.microsoft.com/office/drawing/2014/main" id="{76F6FB73-6379-4F6A-8325-10F664DB12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100000"/>
                    </a14:imgEffect>
                    <a14:imgEffect>
                      <a14:brightnessContrast contrast="-4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0254" b="10254"/>
          <a:stretch/>
        </p:blipFill>
        <p:spPr bwMode="auto">
          <a:xfrm>
            <a:off x="0" y="0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CF3CD80-D07C-4480-9F67-B3F316A17452}"/>
              </a:ext>
            </a:extLst>
          </p:cNvPr>
          <p:cNvSpPr txBox="1"/>
          <p:nvPr/>
        </p:nvSpPr>
        <p:spPr>
          <a:xfrm>
            <a:off x="4376382" y="163774"/>
            <a:ext cx="3439236" cy="46166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uk-UA" sz="2400" dirty="0"/>
              <a:t>Що взагалі таке реалізм?</a:t>
            </a:r>
            <a:endParaRPr lang="ru-RU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3A9F2C-1492-4D79-A65B-4F5DAF38B75C}"/>
              </a:ext>
            </a:extLst>
          </p:cNvPr>
          <p:cNvSpPr txBox="1"/>
          <p:nvPr/>
        </p:nvSpPr>
        <p:spPr>
          <a:xfrm>
            <a:off x="491317" y="1017265"/>
            <a:ext cx="5732062" cy="92333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uk-UA" dirty="0"/>
              <a:t>Реалізм – це напрямок в літературі та в мистецтві взагалі яке за основу бере справжню, чесну дійсність зі всіма перевагами та недоліками.</a:t>
            </a:r>
            <a:endParaRPr lang="ru-RU" dirty="0"/>
          </a:p>
        </p:txBody>
      </p:sp>
      <p:pic>
        <p:nvPicPr>
          <p:cNvPr id="2050" name="Picture 2" descr="Реализм (искусство) — Википедия">
            <a:extLst>
              <a:ext uri="{FF2B5EF4-FFF2-40B4-BE49-F238E27FC236}">
                <a16:creationId xmlns:a16="http://schemas.microsoft.com/office/drawing/2014/main" id="{BF02076C-DFCF-40BB-907D-212C771FDD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6547" y="1370449"/>
            <a:ext cx="4459241" cy="411710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8779912-F96F-4C05-904F-39817E396C11}"/>
              </a:ext>
            </a:extLst>
          </p:cNvPr>
          <p:cNvSpPr txBox="1"/>
          <p:nvPr/>
        </p:nvSpPr>
        <p:spPr>
          <a:xfrm>
            <a:off x="6746547" y="5759355"/>
            <a:ext cx="4459240" cy="646331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uk-UA" dirty="0"/>
              <a:t>Жюль Бастьен-Лепаж </a:t>
            </a:r>
            <a:r>
              <a:rPr lang="en-US" dirty="0"/>
              <a:t>“</a:t>
            </a:r>
            <a:r>
              <a:rPr lang="uk-UA" dirty="0"/>
              <a:t>Жовтень. Збір картоплі</a:t>
            </a:r>
            <a:r>
              <a:rPr lang="en-US" dirty="0"/>
              <a:t>”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84A862-2C2C-4847-9CD9-67A5552519BA}"/>
              </a:ext>
            </a:extLst>
          </p:cNvPr>
          <p:cNvSpPr txBox="1"/>
          <p:nvPr/>
        </p:nvSpPr>
        <p:spPr>
          <a:xfrm>
            <a:off x="491317" y="2137139"/>
            <a:ext cx="5732062" cy="452431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uk-UA" dirty="0"/>
              <a:t>Появу терміну </a:t>
            </a:r>
            <a:r>
              <a:rPr lang="en-US" dirty="0"/>
              <a:t>“</a:t>
            </a:r>
            <a:r>
              <a:rPr lang="uk-UA" dirty="0"/>
              <a:t>реалізм</a:t>
            </a:r>
            <a:r>
              <a:rPr lang="en-US" dirty="0"/>
              <a:t>”</a:t>
            </a:r>
            <a:r>
              <a:rPr lang="uk-UA" dirty="0"/>
              <a:t> в живописі зв’язують з мистецтвом французького художника Гюстава Курбе, котрий заснував в 1855 р. в Парижі свою персональну виставку в спеціально створеному </a:t>
            </a:r>
            <a:r>
              <a:rPr lang="en-US" dirty="0"/>
              <a:t>“</a:t>
            </a:r>
            <a:r>
              <a:rPr lang="uk-UA" dirty="0"/>
              <a:t>Павільйоні реалізму</a:t>
            </a:r>
            <a:r>
              <a:rPr lang="en-US" dirty="0"/>
              <a:t>”</a:t>
            </a:r>
            <a:r>
              <a:rPr lang="uk-UA" dirty="0"/>
              <a:t>. В 1870-их роках реалізм поділився на два основних табори – натуралізм та імпресіонізм. </a:t>
            </a:r>
          </a:p>
          <a:p>
            <a:r>
              <a:rPr lang="uk-UA" dirty="0"/>
              <a:t>Реалістами вважать таких живописців як</a:t>
            </a:r>
            <a:r>
              <a:rPr lang="en-US" dirty="0"/>
              <a:t>:</a:t>
            </a:r>
            <a:endParaRPr lang="uk-U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dirty="0"/>
              <a:t>Джоаккіно Тома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dirty="0"/>
              <a:t>Антоніо Ротта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dirty="0"/>
              <a:t>Костянтин Савицький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dirty="0"/>
              <a:t>Чеслав Знамеровський</a:t>
            </a:r>
          </a:p>
          <a:p>
            <a:r>
              <a:rPr lang="uk-UA" dirty="0"/>
              <a:t>УкраЇнські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dirty="0"/>
              <a:t>Левченко Петро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dirty="0"/>
              <a:t>Нілус Петро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dirty="0"/>
              <a:t>Орловський Володимир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dirty="0"/>
              <a:t>Шевченко Тарас</a:t>
            </a:r>
          </a:p>
        </p:txBody>
      </p:sp>
    </p:spTree>
    <p:extLst>
      <p:ext uri="{BB962C8B-B14F-4D97-AF65-F5344CB8AC3E}">
        <p14:creationId xmlns:p14="http://schemas.microsoft.com/office/powerpoint/2010/main" val="929311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Реализм — стиль в искусстве XIX века: что такое реализм, определение, виды  и направления, история в живописи, выдающиеся представители. Картины  художников-реалистов Курбе, Хоппера, Репина, Робертса">
            <a:extLst>
              <a:ext uri="{FF2B5EF4-FFF2-40B4-BE49-F238E27FC236}">
                <a16:creationId xmlns:a16="http://schemas.microsoft.com/office/drawing/2014/main" id="{5E7764CD-B37F-4E0F-BA1F-440DC6B643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  <a14:imgEffect>
                      <a14:brightnessContrast contrast="-4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0254" b="10254"/>
          <a:stretch/>
        </p:blipFill>
        <p:spPr bwMode="auto">
          <a:xfrm>
            <a:off x="0" y="0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Пепельный дождь, 1880 автора Джоаккино Тома">
            <a:extLst>
              <a:ext uri="{FF2B5EF4-FFF2-40B4-BE49-F238E27FC236}">
                <a16:creationId xmlns:a16="http://schemas.microsoft.com/office/drawing/2014/main" id="{78908CF0-8753-4254-9878-B9BEF026DD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904" y="381358"/>
            <a:ext cx="4061631" cy="246599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DFC360C-7CEF-4238-A3C1-B804EFA6675A}"/>
              </a:ext>
            </a:extLst>
          </p:cNvPr>
          <p:cNvSpPr txBox="1"/>
          <p:nvPr/>
        </p:nvSpPr>
        <p:spPr>
          <a:xfrm>
            <a:off x="605903" y="3044040"/>
            <a:ext cx="4102575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uk-UA" dirty="0"/>
              <a:t>Джоаккіно Тома </a:t>
            </a:r>
            <a:r>
              <a:rPr lang="en-US" dirty="0"/>
              <a:t>“</a:t>
            </a:r>
            <a:r>
              <a:rPr lang="uk-UA" dirty="0"/>
              <a:t>Попелястий дощ</a:t>
            </a:r>
            <a:r>
              <a:rPr lang="en-US" dirty="0"/>
              <a:t>”</a:t>
            </a:r>
            <a:endParaRPr lang="ru-RU" dirty="0"/>
          </a:p>
        </p:txBody>
      </p:sp>
      <p:pic>
        <p:nvPicPr>
          <p:cNvPr id="3076" name="Picture 4" descr="Последний питомец автора Антонио Ротта">
            <a:extLst>
              <a:ext uri="{FF2B5EF4-FFF2-40B4-BE49-F238E27FC236}">
                <a16:creationId xmlns:a16="http://schemas.microsoft.com/office/drawing/2014/main" id="{0020A1A6-936C-4617-A02C-63C18866B7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727" y="376792"/>
            <a:ext cx="3012873" cy="247055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C5DB469-848E-4FCE-A9E5-60CFB949B161}"/>
              </a:ext>
            </a:extLst>
          </p:cNvPr>
          <p:cNvSpPr txBox="1"/>
          <p:nvPr/>
        </p:nvSpPr>
        <p:spPr>
          <a:xfrm>
            <a:off x="5111727" y="3040340"/>
            <a:ext cx="3012873" cy="646331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uk-UA" dirty="0"/>
              <a:t>Антоніо Ротта </a:t>
            </a:r>
            <a:r>
              <a:rPr lang="en-US" dirty="0"/>
              <a:t>“</a:t>
            </a:r>
            <a:r>
              <a:rPr lang="uk-UA" dirty="0"/>
              <a:t>Останній вихованець</a:t>
            </a:r>
            <a:r>
              <a:rPr lang="en-US" dirty="0"/>
              <a:t>”</a:t>
            </a:r>
            <a:endParaRPr lang="ru-RU" dirty="0"/>
          </a:p>
        </p:txBody>
      </p:sp>
      <p:pic>
        <p:nvPicPr>
          <p:cNvPr id="3078" name="Picture 6" descr="Отец автора Константин Аполлонович Савицкий">
            <a:extLst>
              <a:ext uri="{FF2B5EF4-FFF2-40B4-BE49-F238E27FC236}">
                <a16:creationId xmlns:a16="http://schemas.microsoft.com/office/drawing/2014/main" id="{0FDF0BEF-D7CA-4C5D-BC25-7084E8820A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8792" y="656491"/>
            <a:ext cx="3340727" cy="496498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25FD02F-CC9B-41E2-8D3F-11B2AF056F14}"/>
              </a:ext>
            </a:extLst>
          </p:cNvPr>
          <p:cNvSpPr txBox="1"/>
          <p:nvPr/>
        </p:nvSpPr>
        <p:spPr>
          <a:xfrm>
            <a:off x="8563815" y="5832177"/>
            <a:ext cx="3345704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uk-UA" dirty="0"/>
              <a:t>Костянтин Савицький </a:t>
            </a:r>
            <a:r>
              <a:rPr lang="en-US" dirty="0"/>
              <a:t>“</a:t>
            </a:r>
            <a:r>
              <a:rPr lang="uk-UA" dirty="0"/>
              <a:t>Батько</a:t>
            </a:r>
            <a:r>
              <a:rPr lang="en-US" dirty="0"/>
              <a:t>”</a:t>
            </a:r>
            <a:endParaRPr lang="ru-RU" dirty="0"/>
          </a:p>
        </p:txBody>
      </p:sp>
      <p:pic>
        <p:nvPicPr>
          <p:cNvPr id="3080" name="Picture 8" descr="Знамеровский, Чеслав — Википедия">
            <a:extLst>
              <a:ext uri="{FF2B5EF4-FFF2-40B4-BE49-F238E27FC236}">
                <a16:creationId xmlns:a16="http://schemas.microsoft.com/office/drawing/2014/main" id="{CADFC930-80C1-40C3-960B-921B4E7C6A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589" y="3879664"/>
            <a:ext cx="4102574" cy="2480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C3B282E-AF6B-4077-9D61-BA760306B019}"/>
              </a:ext>
            </a:extLst>
          </p:cNvPr>
          <p:cNvSpPr txBox="1"/>
          <p:nvPr/>
        </p:nvSpPr>
        <p:spPr>
          <a:xfrm>
            <a:off x="2515589" y="6408046"/>
            <a:ext cx="4102574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uk-UA" dirty="0"/>
              <a:t>Чеслав Знамеровський </a:t>
            </a:r>
            <a:r>
              <a:rPr lang="en-US" dirty="0"/>
              <a:t>“</a:t>
            </a:r>
            <a:r>
              <a:rPr lang="uk-UA" dirty="0"/>
              <a:t>Зелені озера</a:t>
            </a:r>
            <a:r>
              <a:rPr lang="en-US" dirty="0"/>
              <a:t>”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54529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Реализм — стиль в искусстве XIX века: что такое реализм, определение, виды  и направления, история в живописи, выдающиеся представители. Картины  художников-реалистов Курбе, Хоппера, Репина, Робертса">
            <a:extLst>
              <a:ext uri="{FF2B5EF4-FFF2-40B4-BE49-F238E27FC236}">
                <a16:creationId xmlns:a16="http://schemas.microsoft.com/office/drawing/2014/main" id="{B6F7D668-DF5F-498D-A56B-31184869B7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  <a14:imgEffect>
                      <a14:brightnessContrast contrast="-4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0254" b="10254"/>
          <a:stretch/>
        </p:blipFill>
        <p:spPr bwMode="auto">
          <a:xfrm>
            <a:off x="0" y="0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01BEA03-19DC-4237-8D32-2AE2D855EBF5}"/>
              </a:ext>
            </a:extLst>
          </p:cNvPr>
          <p:cNvSpPr txBox="1"/>
          <p:nvPr/>
        </p:nvSpPr>
        <p:spPr>
          <a:xfrm>
            <a:off x="246094" y="2892689"/>
            <a:ext cx="3629434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uk-UA" dirty="0"/>
              <a:t>Петро Левченко </a:t>
            </a:r>
            <a:r>
              <a:rPr lang="en-US" dirty="0"/>
              <a:t>“</a:t>
            </a:r>
            <a:r>
              <a:rPr lang="uk-UA" dirty="0"/>
              <a:t>Водяний млин</a:t>
            </a:r>
            <a:r>
              <a:rPr lang="en-US" dirty="0"/>
              <a:t>”</a:t>
            </a:r>
            <a:endParaRPr lang="ru-RU" dirty="0"/>
          </a:p>
        </p:txBody>
      </p:sp>
      <p:pic>
        <p:nvPicPr>
          <p:cNvPr id="4100" name="Picture 4" descr="https://upload.wikimedia.org/wikipedia/commons/5/5e/Lewczenko_Petro_Watermill.jpg">
            <a:extLst>
              <a:ext uri="{FF2B5EF4-FFF2-40B4-BE49-F238E27FC236}">
                <a16:creationId xmlns:a16="http://schemas.microsoft.com/office/drawing/2014/main" id="{1343ED34-D1A0-4E13-81D3-C28185840F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94" y="250800"/>
            <a:ext cx="3629434" cy="255422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s://upload.wikimedia.org/wikipedia/commons/f/fa/Nilus_Tsjechov.jpg">
            <a:extLst>
              <a:ext uri="{FF2B5EF4-FFF2-40B4-BE49-F238E27FC236}">
                <a16:creationId xmlns:a16="http://schemas.microsoft.com/office/drawing/2014/main" id="{ECC046E1-1A50-436A-8F4C-10FE72ACD4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2141" y="250800"/>
            <a:ext cx="3333265" cy="255422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CCB1A64-312A-4096-8AC6-B42FB3FBEE8E}"/>
              </a:ext>
            </a:extLst>
          </p:cNvPr>
          <p:cNvSpPr txBox="1"/>
          <p:nvPr/>
        </p:nvSpPr>
        <p:spPr>
          <a:xfrm>
            <a:off x="4792140" y="2892689"/>
            <a:ext cx="3333266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uk-UA" dirty="0"/>
              <a:t>Петро Нілус </a:t>
            </a:r>
            <a:r>
              <a:rPr lang="en-US" dirty="0"/>
              <a:t>“</a:t>
            </a:r>
            <a:r>
              <a:rPr lang="uk-UA" dirty="0"/>
              <a:t>Антон Чехов</a:t>
            </a:r>
            <a:r>
              <a:rPr lang="en-US" dirty="0"/>
              <a:t>”</a:t>
            </a:r>
            <a:endParaRPr lang="ru-RU" dirty="0"/>
          </a:p>
        </p:txBody>
      </p:sp>
      <p:pic>
        <p:nvPicPr>
          <p:cNvPr id="4104" name="Picture 8" descr="Орловський Володимир Донатович — Вікіпедія">
            <a:extLst>
              <a:ext uri="{FF2B5EF4-FFF2-40B4-BE49-F238E27FC236}">
                <a16:creationId xmlns:a16="http://schemas.microsoft.com/office/drawing/2014/main" id="{82040C3F-C1E7-4477-A782-03BFC5E89D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651" y="3429000"/>
            <a:ext cx="4136977" cy="250287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E6058D6-D930-4FE5-9B21-D74F20BFC135}"/>
              </a:ext>
            </a:extLst>
          </p:cNvPr>
          <p:cNvSpPr txBox="1"/>
          <p:nvPr/>
        </p:nvSpPr>
        <p:spPr>
          <a:xfrm>
            <a:off x="2694851" y="6112467"/>
            <a:ext cx="4203512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uk-UA" dirty="0"/>
              <a:t>Володимир Орловський </a:t>
            </a:r>
            <a:r>
              <a:rPr lang="en-US" dirty="0"/>
              <a:t>“</a:t>
            </a:r>
            <a:r>
              <a:rPr lang="uk-UA" dirty="0"/>
              <a:t>Жнива</a:t>
            </a:r>
            <a:r>
              <a:rPr lang="en-US" dirty="0"/>
              <a:t>”</a:t>
            </a:r>
            <a:endParaRPr lang="ru-RU" dirty="0"/>
          </a:p>
        </p:txBody>
      </p:sp>
      <p:pic>
        <p:nvPicPr>
          <p:cNvPr id="4108" name="Picture 12" descr="Картини Тараса Шевченка">
            <a:extLst>
              <a:ext uri="{FF2B5EF4-FFF2-40B4-BE49-F238E27FC236}">
                <a16:creationId xmlns:a16="http://schemas.microsoft.com/office/drawing/2014/main" id="{57FA6D71-7A8F-4CAC-8B98-233ADA77D1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5243" y="3345510"/>
            <a:ext cx="3227538" cy="2683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829ED14-D63A-4AC5-9756-F649BAF9A56E}"/>
              </a:ext>
            </a:extLst>
          </p:cNvPr>
          <p:cNvSpPr txBox="1"/>
          <p:nvPr/>
        </p:nvSpPr>
        <p:spPr>
          <a:xfrm>
            <a:off x="7805243" y="6128178"/>
            <a:ext cx="3227538" cy="646331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uk-UA" dirty="0"/>
              <a:t>Тарас Шевченко </a:t>
            </a:r>
            <a:r>
              <a:rPr lang="en-US" dirty="0"/>
              <a:t>“</a:t>
            </a:r>
            <a:r>
              <a:rPr lang="uk-UA" dirty="0"/>
              <a:t>Селянська родина</a:t>
            </a:r>
            <a:r>
              <a:rPr lang="en-US" dirty="0"/>
              <a:t>”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11928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Реализм — стиль в искусстве XIX века: что такое реализм, определение, виды  и направления, история в живописи, выдающиеся представители. Картины  художников-реалистов Курбе, Хоппера, Репина, Робертса">
            <a:extLst>
              <a:ext uri="{FF2B5EF4-FFF2-40B4-BE49-F238E27FC236}">
                <a16:creationId xmlns:a16="http://schemas.microsoft.com/office/drawing/2014/main" id="{E2F83176-D7DF-4E2A-8A7B-10AE14F596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  <a14:imgEffect>
                      <a14:brightnessContrast contrast="-4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0254" b="10254"/>
          <a:stretch/>
        </p:blipFill>
        <p:spPr bwMode="auto">
          <a:xfrm>
            <a:off x="0" y="0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FD6D280-C017-4408-BA4E-1C9B37D592E2}"/>
              </a:ext>
            </a:extLst>
          </p:cNvPr>
          <p:cNvSpPr txBox="1"/>
          <p:nvPr/>
        </p:nvSpPr>
        <p:spPr>
          <a:xfrm>
            <a:off x="5072418" y="191068"/>
            <a:ext cx="2047164" cy="46166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uk-UA" sz="2400" dirty="0"/>
              <a:t>Риси реалізму</a:t>
            </a:r>
            <a:endParaRPr lang="ru-RU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B468AF-EF8C-40C4-A2E9-5BFB83C52C4C}"/>
              </a:ext>
            </a:extLst>
          </p:cNvPr>
          <p:cNvSpPr txBox="1"/>
          <p:nvPr/>
        </p:nvSpPr>
        <p:spPr>
          <a:xfrm>
            <a:off x="6684508" y="1261159"/>
            <a:ext cx="4615838" cy="397031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dirty="0"/>
              <a:t>Раціоналізм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dirty="0"/>
              <a:t>Правдиве, правильне зображення звичайних подій при звичайних обставинах без втрати правдивих деталей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dirty="0"/>
              <a:t>Існує таке поняття як соціальне походження та це також враховується при побудові характеру герою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dirty="0"/>
              <a:t>Художня істинність неможлива без зображення суперечок інтересів та ідей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dirty="0"/>
              <a:t>Вирішення сутичок та проблем на основі людських цінностей та моралі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dirty="0"/>
              <a:t>Аналітичний дух і пафос витвору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dirty="0"/>
              <a:t>Не існує поділ на </a:t>
            </a:r>
            <a:r>
              <a:rPr lang="en-US" dirty="0"/>
              <a:t>“</a:t>
            </a:r>
            <a:r>
              <a:rPr lang="uk-UA" dirty="0"/>
              <a:t>високе</a:t>
            </a:r>
            <a:r>
              <a:rPr lang="en-US" dirty="0"/>
              <a:t>”</a:t>
            </a:r>
            <a:r>
              <a:rPr lang="uk-UA" dirty="0"/>
              <a:t> та </a:t>
            </a:r>
            <a:r>
              <a:rPr lang="en-US" dirty="0"/>
              <a:t>“</a:t>
            </a:r>
            <a:r>
              <a:rPr lang="uk-UA" dirty="0"/>
              <a:t>низьке</a:t>
            </a:r>
            <a:r>
              <a:rPr lang="en-US" dirty="0"/>
              <a:t>”</a:t>
            </a:r>
            <a:r>
              <a:rPr lang="uk-UA" dirty="0"/>
              <a:t>,</a:t>
            </a:r>
            <a:r>
              <a:rPr lang="en-US" dirty="0"/>
              <a:t> “</a:t>
            </a:r>
            <a:r>
              <a:rPr lang="uk-UA" dirty="0"/>
              <a:t>естетичне</a:t>
            </a:r>
            <a:r>
              <a:rPr lang="en-US" dirty="0"/>
              <a:t>”</a:t>
            </a:r>
            <a:r>
              <a:rPr lang="uk-UA" dirty="0"/>
              <a:t> та</a:t>
            </a:r>
            <a:r>
              <a:rPr lang="en-US" dirty="0"/>
              <a:t> “</a:t>
            </a:r>
            <a:r>
              <a:rPr lang="uk-UA" dirty="0"/>
              <a:t>неестетичне</a:t>
            </a:r>
            <a:r>
              <a:rPr lang="en-US" dirty="0"/>
              <a:t>”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B53630-EAFC-4A27-898F-01FEE2D8CF09}"/>
              </a:ext>
            </a:extLst>
          </p:cNvPr>
          <p:cNvSpPr txBox="1"/>
          <p:nvPr/>
        </p:nvSpPr>
        <p:spPr>
          <a:xfrm>
            <a:off x="597199" y="5480560"/>
            <a:ext cx="10703147" cy="646331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uk-UA" dirty="0"/>
              <a:t>Витвір реалізму базується на ретельному зборі інформації, обробці цієї інформації і формуванні структурованої моделі поведінки об’єктів витвору.</a:t>
            </a:r>
            <a:endParaRPr lang="ru-RU" dirty="0"/>
          </a:p>
        </p:txBody>
      </p:sp>
      <p:pic>
        <p:nvPicPr>
          <p:cNvPr id="5122" name="Picture 2" descr="10 картин известных художников-реалистов, которые перевернули представление  о прекрасном">
            <a:extLst>
              <a:ext uri="{FF2B5EF4-FFF2-40B4-BE49-F238E27FC236}">
                <a16:creationId xmlns:a16="http://schemas.microsoft.com/office/drawing/2014/main" id="{65996079-1D64-48BF-92E3-4D8BB44864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199" y="1322500"/>
            <a:ext cx="5729162" cy="3570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4337667-185C-4989-B7AA-C40C776BED78}"/>
              </a:ext>
            </a:extLst>
          </p:cNvPr>
          <p:cNvSpPr txBox="1"/>
          <p:nvPr/>
        </p:nvSpPr>
        <p:spPr>
          <a:xfrm>
            <a:off x="597199" y="4954478"/>
            <a:ext cx="5729161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uk-UA" dirty="0"/>
              <a:t>Ілля Репін </a:t>
            </a:r>
            <a:r>
              <a:rPr lang="en-US" dirty="0"/>
              <a:t>“</a:t>
            </a:r>
            <a:r>
              <a:rPr lang="uk-UA" dirty="0"/>
              <a:t>Бурлаки на Волзі</a:t>
            </a:r>
            <a:r>
              <a:rPr lang="en-US" dirty="0"/>
              <a:t>”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59921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Реализм — стиль в искусстве XIX века: что такое реализм, определение, виды  и направления, история в живописи, выдающиеся представители. Картины  художников-реалистов Курбе, Хоппера, Репина, Робертса">
            <a:extLst>
              <a:ext uri="{FF2B5EF4-FFF2-40B4-BE49-F238E27FC236}">
                <a16:creationId xmlns:a16="http://schemas.microsoft.com/office/drawing/2014/main" id="{B5D620D3-6276-4568-BF7F-9224F1EC53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  <a14:imgEffect>
                      <a14:brightnessContrast contrast="-4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0254" b="10254"/>
          <a:stretch/>
        </p:blipFill>
        <p:spPr bwMode="auto">
          <a:xfrm>
            <a:off x="0" y="0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D24CEBD-4B55-49B4-9800-2CF0B0AC1EDF}"/>
              </a:ext>
            </a:extLst>
          </p:cNvPr>
          <p:cNvSpPr txBox="1"/>
          <p:nvPr/>
        </p:nvSpPr>
        <p:spPr>
          <a:xfrm>
            <a:off x="4697105" y="136478"/>
            <a:ext cx="2797790" cy="46166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uk-UA" sz="2400" dirty="0"/>
              <a:t>Реалізм в літературі</a:t>
            </a:r>
            <a:endParaRPr lang="ru-RU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244B08-1E6C-4EF2-9D85-2BE54F6061A4}"/>
              </a:ext>
            </a:extLst>
          </p:cNvPr>
          <p:cNvSpPr txBox="1"/>
          <p:nvPr/>
        </p:nvSpPr>
        <p:spPr>
          <a:xfrm>
            <a:off x="595952" y="734621"/>
            <a:ext cx="11000096" cy="203132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uk-UA" dirty="0"/>
              <a:t>В будь-якому літературному творі існують два базових семантичних рівня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dirty="0"/>
              <a:t>Об’єктивний – відтворення явищ які не залежать від впливу митця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dirty="0"/>
              <a:t>Суб’єктивний – щось вкладене до твору самим митцем</a:t>
            </a:r>
            <a:endParaRPr lang="ru-RU" dirty="0"/>
          </a:p>
          <a:p>
            <a:r>
              <a:rPr lang="uk-UA" dirty="0"/>
              <a:t>Ч</a:t>
            </a:r>
            <a:r>
              <a:rPr lang="ru-RU" dirty="0"/>
              <a:t>ерез це реалізм поділяється на два табори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dirty="0"/>
              <a:t>Об’єктивний реалізм – в якому задача відтворити всі події максимально точно не вдаючись у почуття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dirty="0"/>
              <a:t>Ідеалістичний реалізм – твори такого напряму доповнюються почуттями та поглядами митця при тому що події можуть бути відтворені не з ідеальною точністю.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147BAA-C026-4008-867A-9887DE8E66D5}"/>
              </a:ext>
            </a:extLst>
          </p:cNvPr>
          <p:cNvSpPr txBox="1"/>
          <p:nvPr/>
        </p:nvSpPr>
        <p:spPr>
          <a:xfrm>
            <a:off x="595952" y="2984058"/>
            <a:ext cx="2825087" cy="3139321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uk-UA" dirty="0"/>
              <a:t>Відомі писателі-реалісти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dirty="0"/>
              <a:t>Оноре де Бальзак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dirty="0"/>
              <a:t>Стендаль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dirty="0"/>
              <a:t>Чарльз Діккенс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dirty="0"/>
              <a:t>Марк Твен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dirty="0"/>
              <a:t>Джек Лондон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dirty="0"/>
              <a:t>Антон Чехов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dirty="0"/>
              <a:t>Федір Достоєвський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dirty="0"/>
              <a:t>Михайло Шолохов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dirty="0"/>
              <a:t>Лев Толстой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  <p:pic>
        <p:nvPicPr>
          <p:cNvPr id="6146" name="Picture 2" descr="Література Реалізму - Острів знань">
            <a:extLst>
              <a:ext uri="{FF2B5EF4-FFF2-40B4-BE49-F238E27FC236}">
                <a16:creationId xmlns:a16="http://schemas.microsoft.com/office/drawing/2014/main" id="{829E9E46-F6B1-40CC-A4C9-73341792F0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837" y="2984058"/>
            <a:ext cx="5017825" cy="3345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792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Реализм — стиль в искусстве XIX века: что такое реализм, определение, виды  и направления, история в живописи, выдающиеся представители. Картины  художников-реалистов Курбе, Хоппера, Репина, Робертса">
            <a:extLst>
              <a:ext uri="{FF2B5EF4-FFF2-40B4-BE49-F238E27FC236}">
                <a16:creationId xmlns:a16="http://schemas.microsoft.com/office/drawing/2014/main" id="{973B1479-0FB9-4DC3-85C1-DF5E00B058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  <a14:imgEffect>
                      <a14:brightnessContrast contrast="-4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0254" b="10254"/>
          <a:stretch/>
        </p:blipFill>
        <p:spPr bwMode="auto">
          <a:xfrm>
            <a:off x="0" y="0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Книга &quot;Человеческая комедия&quot; - Оноре де Бальзак скачать бесплатно">
            <a:extLst>
              <a:ext uri="{FF2B5EF4-FFF2-40B4-BE49-F238E27FC236}">
                <a16:creationId xmlns:a16="http://schemas.microsoft.com/office/drawing/2014/main" id="{B4CEF931-3D56-4646-AC51-861AFA8B11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553" y="171165"/>
            <a:ext cx="1948624" cy="3031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Красное и черное">
            <a:extLst>
              <a:ext uri="{FF2B5EF4-FFF2-40B4-BE49-F238E27FC236}">
                <a16:creationId xmlns:a16="http://schemas.microsoft.com/office/drawing/2014/main" id="{66F88752-DADA-4ED3-9EA6-AD6B3901E8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045" y="171165"/>
            <a:ext cx="1837086" cy="3031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Приключения Оливера Твиста">
            <a:extLst>
              <a:ext uri="{FF2B5EF4-FFF2-40B4-BE49-F238E27FC236}">
                <a16:creationId xmlns:a16="http://schemas.microsoft.com/office/drawing/2014/main" id="{E7ED4D35-D7FF-4BC0-A2FE-55885F570B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8" y="171165"/>
            <a:ext cx="1924567" cy="3031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8" name="Picture 10" descr="Книга Приключения Гекльберри Финна (The Adventures Of Huckleberry Finn).  Марк Твен - LibreBook.me">
            <a:extLst>
              <a:ext uri="{FF2B5EF4-FFF2-40B4-BE49-F238E27FC236}">
                <a16:creationId xmlns:a16="http://schemas.microsoft.com/office/drawing/2014/main" id="{3BF969AA-C1AD-4B66-AE41-7B107E7E0A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685" y="171165"/>
            <a:ext cx="2189195" cy="3031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0" name="Picture 12" descr="Морской волк">
            <a:extLst>
              <a:ext uri="{FF2B5EF4-FFF2-40B4-BE49-F238E27FC236}">
                <a16:creationId xmlns:a16="http://schemas.microsoft.com/office/drawing/2014/main" id="{5B52EB82-2B81-427B-8C99-6F8DEAA097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609" y="3429000"/>
            <a:ext cx="1924568" cy="3002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2" name="Picture 14" descr="Читать бесплатно электронную книгу Человек в футляре. Антон Павлович Чехов  онлайн. Скачать в FB2, EPUB, MOBI - LibreBook.me">
            <a:extLst>
              <a:ext uri="{FF2B5EF4-FFF2-40B4-BE49-F238E27FC236}">
                <a16:creationId xmlns:a16="http://schemas.microsoft.com/office/drawing/2014/main" id="{35B01824-F64E-4337-B284-5817A3FA0C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6958" y="3655644"/>
            <a:ext cx="1937481" cy="2682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4" name="Picture 16" descr="Преступление и наказание» Достоевский Федор Михайлович - описание книги |  Эксклюзив: Русская классика | Издательство АСТ">
            <a:extLst>
              <a:ext uri="{FF2B5EF4-FFF2-40B4-BE49-F238E27FC236}">
                <a16:creationId xmlns:a16="http://schemas.microsoft.com/office/drawing/2014/main" id="{9E9FFCA2-9CF6-4E54-A751-DA4C415212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0679" y="3471839"/>
            <a:ext cx="1924568" cy="3005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6" name="Picture 18" descr="Судьба человека">
            <a:extLst>
              <a:ext uri="{FF2B5EF4-FFF2-40B4-BE49-F238E27FC236}">
                <a16:creationId xmlns:a16="http://schemas.microsoft.com/office/drawing/2014/main" id="{7FBA10F1-6CDC-4E35-A7CA-08FD8B395C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4612" y="3428999"/>
            <a:ext cx="2166268" cy="2902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1878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Реализм — стиль в искусстве XIX века: что такое реализм, определение, виды  и направления, история в живописи, выдающиеся представители. Картины  художников-реалистов Курбе, Хоппера, Репина, Робертса">
            <a:extLst>
              <a:ext uri="{FF2B5EF4-FFF2-40B4-BE49-F238E27FC236}">
                <a16:creationId xmlns:a16="http://schemas.microsoft.com/office/drawing/2014/main" id="{2706B17E-4A31-471A-ADE4-FFB9A376CF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  <a14:imgEffect>
                      <a14:brightnessContrast contrast="-4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0254" b="10254"/>
          <a:stretch/>
        </p:blipFill>
        <p:spPr bwMode="auto">
          <a:xfrm>
            <a:off x="0" y="0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A3B24C9-465C-437E-9AB0-0287A75E7FF2}"/>
              </a:ext>
            </a:extLst>
          </p:cNvPr>
          <p:cNvSpPr txBox="1"/>
          <p:nvPr/>
        </p:nvSpPr>
        <p:spPr>
          <a:xfrm>
            <a:off x="4123899" y="232012"/>
            <a:ext cx="3944202" cy="646331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uk-UA" sz="3600" dirty="0"/>
              <a:t>Дякую за увагу!</a:t>
            </a:r>
            <a:endParaRPr lang="ru-RU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05AA69-E9F2-4621-B35B-BAF7798BAC1C}"/>
              </a:ext>
            </a:extLst>
          </p:cNvPr>
          <p:cNvSpPr txBox="1"/>
          <p:nvPr/>
        </p:nvSpPr>
        <p:spPr>
          <a:xfrm>
            <a:off x="655093" y="1514901"/>
            <a:ext cx="10563367" cy="120032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uk-UA" dirty="0"/>
              <a:t>Джерела</a:t>
            </a:r>
            <a:r>
              <a:rPr lang="en-US" dirty="0"/>
              <a:t>:</a:t>
            </a:r>
          </a:p>
          <a:p>
            <a:pPr marL="342900" indent="-342900">
              <a:buAutoNum type="arabicParenR"/>
            </a:pPr>
            <a:r>
              <a:rPr lang="en-US" dirty="0">
                <a:hlinkClick r:id="rId4"/>
              </a:rPr>
              <a:t>https://ru.wikipedia.org/wiki/</a:t>
            </a:r>
            <a:r>
              <a:rPr lang="ru-RU" dirty="0">
                <a:hlinkClick r:id="rId4"/>
              </a:rPr>
              <a:t>Реализм_(литература)</a:t>
            </a:r>
            <a:endParaRPr lang="ru-RU" dirty="0"/>
          </a:p>
          <a:p>
            <a:pPr marL="342900" indent="-342900">
              <a:buAutoNum type="arabicParenR"/>
            </a:pPr>
            <a:r>
              <a:rPr lang="en-US" dirty="0"/>
              <a:t>uk.wikipedia.org/wiki/</a:t>
            </a:r>
            <a:r>
              <a:rPr lang="ru-RU" dirty="0"/>
              <a:t>Реалізм</a:t>
            </a:r>
          </a:p>
          <a:p>
            <a:pPr marL="342900" indent="-342900">
              <a:buAutoNum type="arabicParenR"/>
            </a:pPr>
            <a:r>
              <a:rPr lang="en-US" dirty="0">
                <a:hlinkClick r:id="rId5"/>
              </a:rPr>
              <a:t>https://museum-painting.dp.ua/ru/painters/painters-ukraine/khudozhniki-ukrainy-xix-nachala-xx-vv.html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24032546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431</Words>
  <Application>Microsoft Office PowerPoint</Application>
  <PresentationFormat>Широкоэкранный</PresentationFormat>
  <Paragraphs>61</Paragraphs>
  <Slides>8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Дмитрий Гуща</dc:creator>
  <cp:lastModifiedBy>Дмитрий Гуща</cp:lastModifiedBy>
  <cp:revision>13</cp:revision>
  <dcterms:created xsi:type="dcterms:W3CDTF">2021-04-25T16:16:28Z</dcterms:created>
  <dcterms:modified xsi:type="dcterms:W3CDTF">2021-04-25T18:29:19Z</dcterms:modified>
</cp:coreProperties>
</file>