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47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2190-6E9B-454C-972A-7D4B4AF83C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8483A83-CF35-4DA3-BB3E-92CF62E21B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70A65FB-FA0E-4759-8629-7E0ADDB090C3}"/>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5" name="Footer Placeholder 4">
            <a:extLst>
              <a:ext uri="{FF2B5EF4-FFF2-40B4-BE49-F238E27FC236}">
                <a16:creationId xmlns:a16="http://schemas.microsoft.com/office/drawing/2014/main" id="{0341E3D1-9E75-41B2-A8C4-128393DB44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048DCBD-2DD0-45DE-8181-8D04CE337118}"/>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212239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23A3E-135C-4E8E-AF32-49CC8247EC2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684448-9A84-4124-8953-208126FD78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5504AF-501D-4197-B4EB-1A0BB6C2B7A1}"/>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5" name="Footer Placeholder 4">
            <a:extLst>
              <a:ext uri="{FF2B5EF4-FFF2-40B4-BE49-F238E27FC236}">
                <a16:creationId xmlns:a16="http://schemas.microsoft.com/office/drawing/2014/main" id="{6BCA8D87-9A0D-4296-981F-2351F469AB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703571-32FC-49A7-A962-609FFF632558}"/>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170975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9C2163-672B-4F40-9F69-F25306C7635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D4CCDF-80A7-49A3-B839-EA7E700CE7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9CEF22-A2DA-4B99-896B-87C4AE05B3D7}"/>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5" name="Footer Placeholder 4">
            <a:extLst>
              <a:ext uri="{FF2B5EF4-FFF2-40B4-BE49-F238E27FC236}">
                <a16:creationId xmlns:a16="http://schemas.microsoft.com/office/drawing/2014/main" id="{03FE10C5-8D34-4A61-94A4-2A66B85828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F183E7-4770-4691-AC98-DAC244BF17D2}"/>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10427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00D8E-4A42-43C1-A82C-13BF94D408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D3DDBB-52C4-42B2-AC0C-1EE3183363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038220B-7BC8-48C4-9FBD-1ED38E930C99}"/>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5" name="Footer Placeholder 4">
            <a:extLst>
              <a:ext uri="{FF2B5EF4-FFF2-40B4-BE49-F238E27FC236}">
                <a16:creationId xmlns:a16="http://schemas.microsoft.com/office/drawing/2014/main" id="{FA4CC668-1AEF-4D66-88A0-A92BA6D29E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D3F194-E354-459F-9293-A2F850A80A8E}"/>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353908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3FB1-CAB5-43F5-A463-D9395E0FF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2887201-DB11-4A93-9958-DE3423BAD4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14BA6A-7745-4B4C-9B70-80431F3A4B91}"/>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5" name="Footer Placeholder 4">
            <a:extLst>
              <a:ext uri="{FF2B5EF4-FFF2-40B4-BE49-F238E27FC236}">
                <a16:creationId xmlns:a16="http://schemas.microsoft.com/office/drawing/2014/main" id="{595B4E79-ED75-4400-92F2-300F741014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99856F-CAC2-47C9-A445-B56E432F13C5}"/>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111599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A3DD-2844-49DA-8BF9-EBB8B2F7963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6F4BDE7-F715-4FFB-AAEB-CFF9B2D6DD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0ABA57C-42FB-4EA9-88B3-0F3863FA95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3EBAEE3-304E-4BAD-8554-E567DBB6747F}"/>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6" name="Footer Placeholder 5">
            <a:extLst>
              <a:ext uri="{FF2B5EF4-FFF2-40B4-BE49-F238E27FC236}">
                <a16:creationId xmlns:a16="http://schemas.microsoft.com/office/drawing/2014/main" id="{B7F1520D-7F7D-4716-8BC9-4BCF8D8A0C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B6B8F8-2E36-4FDE-A74F-BBC1A7A6892B}"/>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321188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AD9AD-FE60-453D-B1AB-F633075727A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AC004D-0DD1-4D7C-B826-04DB01262F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36B91-CEF6-4C71-98E8-A562AC8A5C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B74E848-CAC9-4A5D-98E0-D917F71A3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8BC815-F917-48EE-A454-476DBC7CE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156DE98-AD54-4483-A78F-DF75972625C3}"/>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8" name="Footer Placeholder 7">
            <a:extLst>
              <a:ext uri="{FF2B5EF4-FFF2-40B4-BE49-F238E27FC236}">
                <a16:creationId xmlns:a16="http://schemas.microsoft.com/office/drawing/2014/main" id="{FD736102-EF38-43E0-A3AB-80E5BE2AA21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D16B57-F6FB-483E-9B0F-8F681CFB8EBF}"/>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907789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18D6-D1F8-490C-94FB-FE560202D0B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72FE7AB-4721-47F3-A550-A6B432DB3C31}"/>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4" name="Footer Placeholder 3">
            <a:extLst>
              <a:ext uri="{FF2B5EF4-FFF2-40B4-BE49-F238E27FC236}">
                <a16:creationId xmlns:a16="http://schemas.microsoft.com/office/drawing/2014/main" id="{F6AA0BF8-136A-4FFA-9F19-4C57F866526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E3F7C20-DA54-400D-8686-766A499C4A76}"/>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4048722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D2EEC-89EF-4FE9-96B4-42A3BABA1E5B}"/>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3" name="Footer Placeholder 2">
            <a:extLst>
              <a:ext uri="{FF2B5EF4-FFF2-40B4-BE49-F238E27FC236}">
                <a16:creationId xmlns:a16="http://schemas.microsoft.com/office/drawing/2014/main" id="{B8AF3450-9774-46FD-A744-380BE7EE83B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0A17ABC-A36C-4808-8AAE-E16AB6DA36A9}"/>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3358061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E6B9-DEB6-4774-BE2F-741B6EE31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5A5B1B6-2E9E-4D90-ADF4-CB2090998A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77DC5DF-D206-497D-9398-537905AC3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03BF4-CB93-42E5-9E2D-8F5CCFB3EE26}"/>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6" name="Footer Placeholder 5">
            <a:extLst>
              <a:ext uri="{FF2B5EF4-FFF2-40B4-BE49-F238E27FC236}">
                <a16:creationId xmlns:a16="http://schemas.microsoft.com/office/drawing/2014/main" id="{F47A117E-0716-4D58-95CE-C4DCF84D77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31D753-EB1C-443D-8949-0040F2400D6F}"/>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1298870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9F25-F1AA-4C62-9937-F055608E8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10F139B-7421-4198-9440-64C95E07B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4088E7E-323C-4275-9603-88D3C66A68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DFC0F0-3C97-4DFC-B626-B1D0A5645399}"/>
              </a:ext>
            </a:extLst>
          </p:cNvPr>
          <p:cNvSpPr>
            <a:spLocks noGrp="1"/>
          </p:cNvSpPr>
          <p:nvPr>
            <p:ph type="dt" sz="half" idx="10"/>
          </p:nvPr>
        </p:nvSpPr>
        <p:spPr/>
        <p:txBody>
          <a:bodyPr/>
          <a:lstStyle/>
          <a:p>
            <a:fld id="{4FA5CCE9-506C-4D18-BBE6-8849C48CE62B}" type="datetimeFigureOut">
              <a:rPr lang="en-GB" smtClean="0"/>
              <a:t>14/01/2022</a:t>
            </a:fld>
            <a:endParaRPr lang="en-GB"/>
          </a:p>
        </p:txBody>
      </p:sp>
      <p:sp>
        <p:nvSpPr>
          <p:cNvPr id="6" name="Footer Placeholder 5">
            <a:extLst>
              <a:ext uri="{FF2B5EF4-FFF2-40B4-BE49-F238E27FC236}">
                <a16:creationId xmlns:a16="http://schemas.microsoft.com/office/drawing/2014/main" id="{CCD57868-BF69-4AAA-9B1A-B830B0A077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2D2F2D-059F-4123-B85E-8FC51B700CE6}"/>
              </a:ext>
            </a:extLst>
          </p:cNvPr>
          <p:cNvSpPr>
            <a:spLocks noGrp="1"/>
          </p:cNvSpPr>
          <p:nvPr>
            <p:ph type="sldNum" sz="quarter" idx="12"/>
          </p:nvPr>
        </p:nvSpPr>
        <p:spPr/>
        <p:txBody>
          <a:bodyPr/>
          <a:lstStyle/>
          <a:p>
            <a:fld id="{2A6E588B-606F-4E06-8D16-7BBD123C4D8B}" type="slidenum">
              <a:rPr lang="en-GB" smtClean="0"/>
              <a:t>‹#›</a:t>
            </a:fld>
            <a:endParaRPr lang="en-GB"/>
          </a:p>
        </p:txBody>
      </p:sp>
    </p:spTree>
    <p:extLst>
      <p:ext uri="{BB962C8B-B14F-4D97-AF65-F5344CB8AC3E}">
        <p14:creationId xmlns:p14="http://schemas.microsoft.com/office/powerpoint/2010/main" val="156819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223F94-E888-416A-B73A-565AE36296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2510A10-35E4-480C-87BC-A501B1DDD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98BD04-A007-47F0-94ED-7F82D435C8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5CCE9-506C-4D18-BBE6-8849C48CE62B}" type="datetimeFigureOut">
              <a:rPr lang="en-GB" smtClean="0"/>
              <a:t>14/01/2022</a:t>
            </a:fld>
            <a:endParaRPr lang="en-GB"/>
          </a:p>
        </p:txBody>
      </p:sp>
      <p:sp>
        <p:nvSpPr>
          <p:cNvPr id="5" name="Footer Placeholder 4">
            <a:extLst>
              <a:ext uri="{FF2B5EF4-FFF2-40B4-BE49-F238E27FC236}">
                <a16:creationId xmlns:a16="http://schemas.microsoft.com/office/drawing/2014/main" id="{4CE50878-12A8-4FC0-B607-9B6EEFB573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B478C64-8381-49A7-B95D-82DEBD183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6E588B-606F-4E06-8D16-7BBD123C4D8B}" type="slidenum">
              <a:rPr lang="en-GB" smtClean="0"/>
              <a:t>‹#›</a:t>
            </a:fld>
            <a:endParaRPr lang="en-GB"/>
          </a:p>
        </p:txBody>
      </p:sp>
    </p:spTree>
    <p:extLst>
      <p:ext uri="{BB962C8B-B14F-4D97-AF65-F5344CB8AC3E}">
        <p14:creationId xmlns:p14="http://schemas.microsoft.com/office/powerpoint/2010/main" val="1912986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A388-395B-48B5-BAEE-4C64313AA235}"/>
              </a:ext>
            </a:extLst>
          </p:cNvPr>
          <p:cNvSpPr>
            <a:spLocks noGrp="1"/>
          </p:cNvSpPr>
          <p:nvPr>
            <p:ph type="ctrTitle"/>
          </p:nvPr>
        </p:nvSpPr>
        <p:spPr/>
        <p:txBody>
          <a:bodyPr/>
          <a:lstStyle/>
          <a:p>
            <a:r>
              <a:rPr lang="en-GB" dirty="0"/>
              <a:t>Game Design for Team Elevate</a:t>
            </a:r>
          </a:p>
        </p:txBody>
      </p:sp>
      <p:sp>
        <p:nvSpPr>
          <p:cNvPr id="3" name="Subtitle 2">
            <a:extLst>
              <a:ext uri="{FF2B5EF4-FFF2-40B4-BE49-F238E27FC236}">
                <a16:creationId xmlns:a16="http://schemas.microsoft.com/office/drawing/2014/main" id="{4184AAD4-2DCF-4B53-9D94-4975FC7A9AEC}"/>
              </a:ext>
            </a:extLst>
          </p:cNvPr>
          <p:cNvSpPr>
            <a:spLocks noGrp="1"/>
          </p:cNvSpPr>
          <p:nvPr>
            <p:ph type="subTitle" idx="1"/>
          </p:nvPr>
        </p:nvSpPr>
        <p:spPr/>
        <p:txBody>
          <a:bodyPr/>
          <a:lstStyle/>
          <a:p>
            <a:r>
              <a:rPr lang="en-GB" dirty="0"/>
              <a:t>Morgan, </a:t>
            </a:r>
            <a:r>
              <a:rPr lang="en-GB" dirty="0" err="1"/>
              <a:t>Dr.</a:t>
            </a:r>
            <a:r>
              <a:rPr lang="en-GB" dirty="0"/>
              <a:t> Mike &amp; Khalid</a:t>
            </a:r>
          </a:p>
        </p:txBody>
      </p:sp>
    </p:spTree>
    <p:extLst>
      <p:ext uri="{BB962C8B-B14F-4D97-AF65-F5344CB8AC3E}">
        <p14:creationId xmlns:p14="http://schemas.microsoft.com/office/powerpoint/2010/main" val="1987553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72D3-2D0C-4CC3-9F0C-876723D4DA7B}"/>
              </a:ext>
            </a:extLst>
          </p:cNvPr>
          <p:cNvSpPr>
            <a:spLocks noGrp="1"/>
          </p:cNvSpPr>
          <p:nvPr>
            <p:ph type="title"/>
          </p:nvPr>
        </p:nvSpPr>
        <p:spPr/>
        <p:txBody>
          <a:bodyPr/>
          <a:lstStyle/>
          <a:p>
            <a:r>
              <a:rPr lang="en-GB" dirty="0"/>
              <a:t>Introduction</a:t>
            </a:r>
          </a:p>
        </p:txBody>
      </p:sp>
      <p:sp>
        <p:nvSpPr>
          <p:cNvPr id="3" name="Content Placeholder 2">
            <a:extLst>
              <a:ext uri="{FF2B5EF4-FFF2-40B4-BE49-F238E27FC236}">
                <a16:creationId xmlns:a16="http://schemas.microsoft.com/office/drawing/2014/main" id="{13532511-9DE1-473A-9123-D9AFBD922DCB}"/>
              </a:ext>
            </a:extLst>
          </p:cNvPr>
          <p:cNvSpPr>
            <a:spLocks noGrp="1"/>
          </p:cNvSpPr>
          <p:nvPr>
            <p:ph idx="1"/>
          </p:nvPr>
        </p:nvSpPr>
        <p:spPr/>
        <p:txBody>
          <a:bodyPr>
            <a:normAutofit fontScale="85000" lnSpcReduction="20000"/>
          </a:bodyPr>
          <a:lstStyle/>
          <a:p>
            <a:r>
              <a:rPr lang="en-GB" dirty="0"/>
              <a:t>The working title for the game is “Uplifting”.</a:t>
            </a:r>
          </a:p>
          <a:p>
            <a:r>
              <a:rPr lang="en-GB" dirty="0"/>
              <a:t>It is a modern take on a classic game “Snakes &amp; Ladders” involving a building which you have to traverse.</a:t>
            </a:r>
          </a:p>
          <a:p>
            <a:r>
              <a:rPr lang="en-GB" dirty="0"/>
              <a:t>There are stations on each floor that have lift shafts behind them. There are lifts that take the user from one floor to another, some go up, some go down, with the entrance and exit being located on random floors. The player traverses the floor by solving a simple mathematical problem, the number of stations that the player moves depends on the outcome of the sum.</a:t>
            </a:r>
          </a:p>
          <a:p>
            <a:r>
              <a:rPr lang="en-GB" dirty="0"/>
              <a:t>At the end of the floor is a staircase that takes the player up to the next floor, like what happens in a traditional game of Snakes &amp; Ladders.</a:t>
            </a:r>
          </a:p>
          <a:p>
            <a:r>
              <a:rPr lang="en-GB" dirty="0"/>
              <a:t>If you land on a station that has an entrance to a lift, you enter the lift and it takes you up or down to the floor the lift goes to.</a:t>
            </a:r>
          </a:p>
          <a:p>
            <a:r>
              <a:rPr lang="en-GB" dirty="0"/>
              <a:t>The game is won by reaching the roof of the building. The faster you reach the roof, the more points you get.</a:t>
            </a:r>
          </a:p>
        </p:txBody>
      </p:sp>
    </p:spTree>
    <p:extLst>
      <p:ext uri="{BB962C8B-B14F-4D97-AF65-F5344CB8AC3E}">
        <p14:creationId xmlns:p14="http://schemas.microsoft.com/office/powerpoint/2010/main" val="4167697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DFC3C-344D-49A5-8810-AB2DEE307576}"/>
              </a:ext>
            </a:extLst>
          </p:cNvPr>
          <p:cNvSpPr>
            <a:spLocks noGrp="1"/>
          </p:cNvSpPr>
          <p:nvPr>
            <p:ph type="title"/>
          </p:nvPr>
        </p:nvSpPr>
        <p:spPr>
          <a:xfrm>
            <a:off x="809619" y="322910"/>
            <a:ext cx="10515600" cy="1325563"/>
          </a:xfrm>
        </p:spPr>
        <p:txBody>
          <a:bodyPr/>
          <a:lstStyle/>
          <a:p>
            <a:r>
              <a:rPr lang="en-GB" dirty="0"/>
              <a:t>Representation of the game’s layout</a:t>
            </a:r>
          </a:p>
        </p:txBody>
      </p:sp>
      <p:cxnSp>
        <p:nvCxnSpPr>
          <p:cNvPr id="5" name="Straight Connector 4">
            <a:extLst>
              <a:ext uri="{FF2B5EF4-FFF2-40B4-BE49-F238E27FC236}">
                <a16:creationId xmlns:a16="http://schemas.microsoft.com/office/drawing/2014/main" id="{308548CA-87F2-439D-BB7E-20A41B8CFC87}"/>
              </a:ext>
            </a:extLst>
          </p:cNvPr>
          <p:cNvCxnSpPr>
            <a:cxnSpLocks/>
          </p:cNvCxnSpPr>
          <p:nvPr/>
        </p:nvCxnSpPr>
        <p:spPr>
          <a:xfrm>
            <a:off x="1162038" y="2012375"/>
            <a:ext cx="28581" cy="409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5076754-DEE8-4627-8254-2F94ABD57886}"/>
              </a:ext>
            </a:extLst>
          </p:cNvPr>
          <p:cNvCxnSpPr>
            <a:cxnSpLocks/>
          </p:cNvCxnSpPr>
          <p:nvPr/>
        </p:nvCxnSpPr>
        <p:spPr>
          <a:xfrm>
            <a:off x="2819400" y="2012375"/>
            <a:ext cx="0" cy="409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F3BC8F1-AB6D-4A4C-B359-BDE1F2318B1F}"/>
              </a:ext>
            </a:extLst>
          </p:cNvPr>
          <p:cNvCxnSpPr>
            <a:cxnSpLocks/>
          </p:cNvCxnSpPr>
          <p:nvPr/>
        </p:nvCxnSpPr>
        <p:spPr>
          <a:xfrm>
            <a:off x="4457700" y="2012375"/>
            <a:ext cx="0" cy="409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CC2B7D-47D0-413C-AEDD-8BA69645E59F}"/>
              </a:ext>
            </a:extLst>
          </p:cNvPr>
          <p:cNvCxnSpPr>
            <a:cxnSpLocks/>
          </p:cNvCxnSpPr>
          <p:nvPr/>
        </p:nvCxnSpPr>
        <p:spPr>
          <a:xfrm>
            <a:off x="6084091" y="1985425"/>
            <a:ext cx="7141" cy="4124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25F2EE2-4473-488C-8270-49709CB5357E}"/>
              </a:ext>
            </a:extLst>
          </p:cNvPr>
          <p:cNvCxnSpPr>
            <a:cxnSpLocks/>
          </p:cNvCxnSpPr>
          <p:nvPr/>
        </p:nvCxnSpPr>
        <p:spPr>
          <a:xfrm>
            <a:off x="7734300" y="2012375"/>
            <a:ext cx="0" cy="40974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87FB1A-BBBF-4E5E-B742-55CA139BE976}"/>
              </a:ext>
            </a:extLst>
          </p:cNvPr>
          <p:cNvCxnSpPr>
            <a:cxnSpLocks/>
          </p:cNvCxnSpPr>
          <p:nvPr/>
        </p:nvCxnSpPr>
        <p:spPr>
          <a:xfrm>
            <a:off x="9363075" y="1985425"/>
            <a:ext cx="0" cy="4309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6DF1B90-8690-403E-AC77-8B9DDC741FFD}"/>
              </a:ext>
            </a:extLst>
          </p:cNvPr>
          <p:cNvCxnSpPr>
            <a:cxnSpLocks/>
          </p:cNvCxnSpPr>
          <p:nvPr/>
        </p:nvCxnSpPr>
        <p:spPr>
          <a:xfrm>
            <a:off x="10991850" y="2019726"/>
            <a:ext cx="0" cy="427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8FF4E7F-347E-4100-A56C-DF6386F970BD}"/>
              </a:ext>
            </a:extLst>
          </p:cNvPr>
          <p:cNvCxnSpPr>
            <a:cxnSpLocks/>
          </p:cNvCxnSpPr>
          <p:nvPr/>
        </p:nvCxnSpPr>
        <p:spPr>
          <a:xfrm flipV="1">
            <a:off x="1190619" y="5506064"/>
            <a:ext cx="9791698" cy="18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CF01B4-58A4-4895-8311-548209B666AA}"/>
              </a:ext>
            </a:extLst>
          </p:cNvPr>
          <p:cNvCxnSpPr>
            <a:cxnSpLocks/>
          </p:cNvCxnSpPr>
          <p:nvPr/>
        </p:nvCxnSpPr>
        <p:spPr>
          <a:xfrm>
            <a:off x="1181095" y="6114742"/>
            <a:ext cx="9801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15195CC-3F80-4D03-AA10-267ED70E3C58}"/>
              </a:ext>
            </a:extLst>
          </p:cNvPr>
          <p:cNvCxnSpPr>
            <a:cxnSpLocks/>
          </p:cNvCxnSpPr>
          <p:nvPr/>
        </p:nvCxnSpPr>
        <p:spPr>
          <a:xfrm flipV="1">
            <a:off x="1181095" y="4920582"/>
            <a:ext cx="9791698" cy="18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04B03AD-9B52-4862-9777-C6FBBB4259CA}"/>
              </a:ext>
            </a:extLst>
          </p:cNvPr>
          <p:cNvCxnSpPr>
            <a:cxnSpLocks/>
          </p:cNvCxnSpPr>
          <p:nvPr/>
        </p:nvCxnSpPr>
        <p:spPr>
          <a:xfrm flipV="1">
            <a:off x="1181095" y="3749618"/>
            <a:ext cx="9791698" cy="18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479AAD-7F4A-4F6B-8C05-97D99E9D44C1}"/>
              </a:ext>
            </a:extLst>
          </p:cNvPr>
          <p:cNvCxnSpPr/>
          <p:nvPr/>
        </p:nvCxnSpPr>
        <p:spPr>
          <a:xfrm>
            <a:off x="1181098" y="4347541"/>
            <a:ext cx="9801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1CC8BE1-4755-42D4-9158-C5C4DBD91971}"/>
              </a:ext>
            </a:extLst>
          </p:cNvPr>
          <p:cNvCxnSpPr>
            <a:cxnSpLocks/>
          </p:cNvCxnSpPr>
          <p:nvPr/>
        </p:nvCxnSpPr>
        <p:spPr>
          <a:xfrm flipV="1">
            <a:off x="1181095" y="3176577"/>
            <a:ext cx="9791698" cy="18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5EC18C8-55B1-4405-B0CA-979C6AB7B808}"/>
              </a:ext>
            </a:extLst>
          </p:cNvPr>
          <p:cNvCxnSpPr>
            <a:cxnSpLocks/>
          </p:cNvCxnSpPr>
          <p:nvPr/>
        </p:nvCxnSpPr>
        <p:spPr>
          <a:xfrm flipV="1">
            <a:off x="1181095" y="2584493"/>
            <a:ext cx="9791698" cy="18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45E9C6F-D3D1-4176-A392-815802FE78BD}"/>
              </a:ext>
            </a:extLst>
          </p:cNvPr>
          <p:cNvCxnSpPr>
            <a:cxnSpLocks/>
          </p:cNvCxnSpPr>
          <p:nvPr/>
        </p:nvCxnSpPr>
        <p:spPr>
          <a:xfrm flipV="1">
            <a:off x="1181095" y="2004850"/>
            <a:ext cx="9848867" cy="7525"/>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844AF3D-83F1-4D80-AF57-40F6AEB38932}"/>
              </a:ext>
            </a:extLst>
          </p:cNvPr>
          <p:cNvSpPr txBox="1"/>
          <p:nvPr/>
        </p:nvSpPr>
        <p:spPr>
          <a:xfrm>
            <a:off x="196645" y="5663381"/>
            <a:ext cx="855407" cy="369332"/>
          </a:xfrm>
          <a:prstGeom prst="rect">
            <a:avLst/>
          </a:prstGeom>
          <a:noFill/>
        </p:spPr>
        <p:txBody>
          <a:bodyPr wrap="square" rtlCol="0">
            <a:spAutoFit/>
          </a:bodyPr>
          <a:lstStyle/>
          <a:p>
            <a:r>
              <a:rPr lang="en-GB" dirty="0"/>
              <a:t>Start</a:t>
            </a:r>
          </a:p>
        </p:txBody>
      </p:sp>
      <p:sp>
        <p:nvSpPr>
          <p:cNvPr id="76" name="Rectangle 75">
            <a:extLst>
              <a:ext uri="{FF2B5EF4-FFF2-40B4-BE49-F238E27FC236}">
                <a16:creationId xmlns:a16="http://schemas.microsoft.com/office/drawing/2014/main" id="{D29BF1C1-E117-42E1-BBBF-763D140DC643}"/>
              </a:ext>
            </a:extLst>
          </p:cNvPr>
          <p:cNvSpPr/>
          <p:nvPr/>
        </p:nvSpPr>
        <p:spPr>
          <a:xfrm>
            <a:off x="1720645" y="3429000"/>
            <a:ext cx="629265" cy="18970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7" name="Rectangle 76">
            <a:extLst>
              <a:ext uri="{FF2B5EF4-FFF2-40B4-BE49-F238E27FC236}">
                <a16:creationId xmlns:a16="http://schemas.microsoft.com/office/drawing/2014/main" id="{839807BB-D047-4D3C-8D6E-BF3373BC03F7}"/>
              </a:ext>
            </a:extLst>
          </p:cNvPr>
          <p:cNvSpPr/>
          <p:nvPr/>
        </p:nvSpPr>
        <p:spPr>
          <a:xfrm>
            <a:off x="3339891" y="2253894"/>
            <a:ext cx="629260" cy="1764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a:extLst>
              <a:ext uri="{FF2B5EF4-FFF2-40B4-BE49-F238E27FC236}">
                <a16:creationId xmlns:a16="http://schemas.microsoft.com/office/drawing/2014/main" id="{F9F3C630-2653-4B55-88F8-01B895A9E576}"/>
              </a:ext>
            </a:extLst>
          </p:cNvPr>
          <p:cNvSpPr/>
          <p:nvPr/>
        </p:nvSpPr>
        <p:spPr>
          <a:xfrm>
            <a:off x="4916128" y="4529444"/>
            <a:ext cx="672263" cy="8656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78">
            <a:extLst>
              <a:ext uri="{FF2B5EF4-FFF2-40B4-BE49-F238E27FC236}">
                <a16:creationId xmlns:a16="http://schemas.microsoft.com/office/drawing/2014/main" id="{725A387E-64A8-4E37-B82B-4EBE0579B594}"/>
              </a:ext>
            </a:extLst>
          </p:cNvPr>
          <p:cNvSpPr/>
          <p:nvPr/>
        </p:nvSpPr>
        <p:spPr>
          <a:xfrm>
            <a:off x="6644824" y="3353793"/>
            <a:ext cx="586635" cy="13290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79">
            <a:extLst>
              <a:ext uri="{FF2B5EF4-FFF2-40B4-BE49-F238E27FC236}">
                <a16:creationId xmlns:a16="http://schemas.microsoft.com/office/drawing/2014/main" id="{7EFA837C-9E71-4915-9075-E9FF1E2F8E65}"/>
              </a:ext>
            </a:extLst>
          </p:cNvPr>
          <p:cNvSpPr/>
          <p:nvPr/>
        </p:nvSpPr>
        <p:spPr>
          <a:xfrm>
            <a:off x="6648368" y="2203234"/>
            <a:ext cx="592626" cy="7140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80">
            <a:extLst>
              <a:ext uri="{FF2B5EF4-FFF2-40B4-BE49-F238E27FC236}">
                <a16:creationId xmlns:a16="http://schemas.microsoft.com/office/drawing/2014/main" id="{75C0486C-0D13-4C39-9726-8D0E1FBEA11F}"/>
              </a:ext>
            </a:extLst>
          </p:cNvPr>
          <p:cNvSpPr/>
          <p:nvPr/>
        </p:nvSpPr>
        <p:spPr>
          <a:xfrm>
            <a:off x="4934880" y="2165469"/>
            <a:ext cx="615118" cy="19076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3" name="Rectangle 82">
            <a:extLst>
              <a:ext uri="{FF2B5EF4-FFF2-40B4-BE49-F238E27FC236}">
                <a16:creationId xmlns:a16="http://schemas.microsoft.com/office/drawing/2014/main" id="{36CB31C6-17F5-481A-802E-B1D0ADE9336C}"/>
              </a:ext>
            </a:extLst>
          </p:cNvPr>
          <p:cNvSpPr/>
          <p:nvPr/>
        </p:nvSpPr>
        <p:spPr>
          <a:xfrm>
            <a:off x="8237142" y="3962402"/>
            <a:ext cx="555828" cy="19163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4" name="Rectangle 83">
            <a:extLst>
              <a:ext uri="{FF2B5EF4-FFF2-40B4-BE49-F238E27FC236}">
                <a16:creationId xmlns:a16="http://schemas.microsoft.com/office/drawing/2014/main" id="{A804A6E4-05EA-45F6-A8A9-784EEC65B5EB}"/>
              </a:ext>
            </a:extLst>
          </p:cNvPr>
          <p:cNvSpPr/>
          <p:nvPr/>
        </p:nvSpPr>
        <p:spPr>
          <a:xfrm>
            <a:off x="9890020" y="2253894"/>
            <a:ext cx="641869" cy="29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8" name="Straight Arrow Connector 87">
            <a:extLst>
              <a:ext uri="{FF2B5EF4-FFF2-40B4-BE49-F238E27FC236}">
                <a16:creationId xmlns:a16="http://schemas.microsoft.com/office/drawing/2014/main" id="{DDC384B5-557A-4200-8776-6AFF5A802F92}"/>
              </a:ext>
            </a:extLst>
          </p:cNvPr>
          <p:cNvCxnSpPr/>
          <p:nvPr/>
        </p:nvCxnSpPr>
        <p:spPr>
          <a:xfrm flipV="1">
            <a:off x="2025446" y="3599991"/>
            <a:ext cx="0" cy="1320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a:extLst>
              <a:ext uri="{FF2B5EF4-FFF2-40B4-BE49-F238E27FC236}">
                <a16:creationId xmlns:a16="http://schemas.microsoft.com/office/drawing/2014/main" id="{50348D46-A3B5-4FCF-B3A6-79AE70A0A07D}"/>
              </a:ext>
            </a:extLst>
          </p:cNvPr>
          <p:cNvCxnSpPr/>
          <p:nvPr/>
        </p:nvCxnSpPr>
        <p:spPr>
          <a:xfrm>
            <a:off x="3647768" y="2473567"/>
            <a:ext cx="0" cy="1153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3023AF3B-9994-4FA9-B75A-E504DA313602}"/>
              </a:ext>
            </a:extLst>
          </p:cNvPr>
          <p:cNvCxnSpPr/>
          <p:nvPr/>
        </p:nvCxnSpPr>
        <p:spPr>
          <a:xfrm flipV="1">
            <a:off x="5250426" y="2473567"/>
            <a:ext cx="0" cy="1370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F5D5D57C-120D-47DB-8DD3-04A3C8B706AA}"/>
              </a:ext>
            </a:extLst>
          </p:cNvPr>
          <p:cNvCxnSpPr/>
          <p:nvPr/>
        </p:nvCxnSpPr>
        <p:spPr>
          <a:xfrm>
            <a:off x="5250426" y="4676760"/>
            <a:ext cx="0" cy="474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a:extLst>
              <a:ext uri="{FF2B5EF4-FFF2-40B4-BE49-F238E27FC236}">
                <a16:creationId xmlns:a16="http://schemas.microsoft.com/office/drawing/2014/main" id="{271A905A-BBCA-4FD7-9D0F-11A38CB57E54}"/>
              </a:ext>
            </a:extLst>
          </p:cNvPr>
          <p:cNvCxnSpPr/>
          <p:nvPr/>
        </p:nvCxnSpPr>
        <p:spPr>
          <a:xfrm flipV="1">
            <a:off x="6961239" y="2389989"/>
            <a:ext cx="0" cy="390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BD23BCE5-28EE-49F9-8F99-EE54C0DD4071}"/>
              </a:ext>
            </a:extLst>
          </p:cNvPr>
          <p:cNvCxnSpPr/>
          <p:nvPr/>
        </p:nvCxnSpPr>
        <p:spPr>
          <a:xfrm>
            <a:off x="6961239" y="3627092"/>
            <a:ext cx="0" cy="720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6964F441-F935-4D2E-B8DF-79AF840609D3}"/>
              </a:ext>
            </a:extLst>
          </p:cNvPr>
          <p:cNvCxnSpPr/>
          <p:nvPr/>
        </p:nvCxnSpPr>
        <p:spPr>
          <a:xfrm>
            <a:off x="8534400" y="4149213"/>
            <a:ext cx="0" cy="15141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63A3767A-96B4-4C7E-A01B-ED6805FA518C}"/>
              </a:ext>
            </a:extLst>
          </p:cNvPr>
          <p:cNvCxnSpPr/>
          <p:nvPr/>
        </p:nvCxnSpPr>
        <p:spPr>
          <a:xfrm flipV="1">
            <a:off x="10186527" y="2473567"/>
            <a:ext cx="0" cy="24887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6" name="Straight Arrow Connector 165">
            <a:extLst>
              <a:ext uri="{FF2B5EF4-FFF2-40B4-BE49-F238E27FC236}">
                <a16:creationId xmlns:a16="http://schemas.microsoft.com/office/drawing/2014/main" id="{FA1E7400-62C7-45C5-8FAD-85D27C26B26E}"/>
              </a:ext>
            </a:extLst>
          </p:cNvPr>
          <p:cNvCxnSpPr>
            <a:cxnSpLocks/>
          </p:cNvCxnSpPr>
          <p:nvPr/>
        </p:nvCxnSpPr>
        <p:spPr>
          <a:xfrm flipV="1">
            <a:off x="1502480" y="5779224"/>
            <a:ext cx="9165520" cy="2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697EFC01-8E4C-449F-9749-FFE75CA755BA}"/>
              </a:ext>
            </a:extLst>
          </p:cNvPr>
          <p:cNvCxnSpPr/>
          <p:nvPr/>
        </p:nvCxnSpPr>
        <p:spPr>
          <a:xfrm flipH="1">
            <a:off x="1502480" y="5163051"/>
            <a:ext cx="9165520" cy="2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BD60C5C-AC61-4CFF-9480-505BEF8AF45A}"/>
              </a:ext>
            </a:extLst>
          </p:cNvPr>
          <p:cNvCxnSpPr>
            <a:cxnSpLocks/>
          </p:cNvCxnSpPr>
          <p:nvPr/>
        </p:nvCxnSpPr>
        <p:spPr>
          <a:xfrm flipV="1">
            <a:off x="1502480" y="4607015"/>
            <a:ext cx="9195017" cy="28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37CEF69-CA83-4DF8-AA61-FB7FB2C628C2}"/>
              </a:ext>
            </a:extLst>
          </p:cNvPr>
          <p:cNvCxnSpPr/>
          <p:nvPr/>
        </p:nvCxnSpPr>
        <p:spPr>
          <a:xfrm flipH="1">
            <a:off x="1502480" y="4018323"/>
            <a:ext cx="91655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BABE041-7E40-42DB-93F8-DB82D5EFD176}"/>
              </a:ext>
            </a:extLst>
          </p:cNvPr>
          <p:cNvCxnSpPr/>
          <p:nvPr/>
        </p:nvCxnSpPr>
        <p:spPr>
          <a:xfrm>
            <a:off x="1600200" y="3429000"/>
            <a:ext cx="906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881A8E-2766-45F3-8DE2-8266A8FA2839}"/>
              </a:ext>
            </a:extLst>
          </p:cNvPr>
          <p:cNvCxnSpPr/>
          <p:nvPr/>
        </p:nvCxnSpPr>
        <p:spPr>
          <a:xfrm flipH="1">
            <a:off x="1600200" y="2917295"/>
            <a:ext cx="906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E50C0D-3384-4D1B-96C8-697AE57921B1}"/>
              </a:ext>
            </a:extLst>
          </p:cNvPr>
          <p:cNvCxnSpPr/>
          <p:nvPr/>
        </p:nvCxnSpPr>
        <p:spPr>
          <a:xfrm>
            <a:off x="1600200" y="2253894"/>
            <a:ext cx="9001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32A94B1-D1F6-4A47-9F9A-81925F9DD123}"/>
              </a:ext>
            </a:extLst>
          </p:cNvPr>
          <p:cNvSpPr txBox="1"/>
          <p:nvPr/>
        </p:nvSpPr>
        <p:spPr>
          <a:xfrm>
            <a:off x="11113533" y="5694095"/>
            <a:ext cx="1034851" cy="369332"/>
          </a:xfrm>
          <a:prstGeom prst="rect">
            <a:avLst/>
          </a:prstGeom>
          <a:noFill/>
        </p:spPr>
        <p:txBody>
          <a:bodyPr wrap="square" rtlCol="0">
            <a:spAutoFit/>
          </a:bodyPr>
          <a:lstStyle/>
          <a:p>
            <a:r>
              <a:rPr lang="en-GB" dirty="0"/>
              <a:t>Staircase</a:t>
            </a:r>
          </a:p>
        </p:txBody>
      </p:sp>
      <p:cxnSp>
        <p:nvCxnSpPr>
          <p:cNvPr id="26" name="Straight Arrow Connector 25">
            <a:extLst>
              <a:ext uri="{FF2B5EF4-FFF2-40B4-BE49-F238E27FC236}">
                <a16:creationId xmlns:a16="http://schemas.microsoft.com/office/drawing/2014/main" id="{2CF6CB81-4E64-4EC3-A8B1-09A05F71AB30}"/>
              </a:ext>
            </a:extLst>
          </p:cNvPr>
          <p:cNvCxnSpPr/>
          <p:nvPr/>
        </p:nvCxnSpPr>
        <p:spPr>
          <a:xfrm flipH="1" flipV="1">
            <a:off x="11325219" y="5188826"/>
            <a:ext cx="305739" cy="335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78DCB6-5918-4551-8E52-73C1E9D19822}"/>
              </a:ext>
            </a:extLst>
          </p:cNvPr>
          <p:cNvSpPr txBox="1"/>
          <p:nvPr/>
        </p:nvSpPr>
        <p:spPr>
          <a:xfrm>
            <a:off x="27317" y="5033261"/>
            <a:ext cx="1013038" cy="369332"/>
          </a:xfrm>
          <a:prstGeom prst="rect">
            <a:avLst/>
          </a:prstGeom>
          <a:noFill/>
        </p:spPr>
        <p:txBody>
          <a:bodyPr wrap="square" rtlCol="0">
            <a:spAutoFit/>
          </a:bodyPr>
          <a:lstStyle/>
          <a:p>
            <a:r>
              <a:rPr lang="en-GB" dirty="0"/>
              <a:t>Staircase</a:t>
            </a:r>
          </a:p>
        </p:txBody>
      </p:sp>
      <p:cxnSp>
        <p:nvCxnSpPr>
          <p:cNvPr id="29" name="Straight Arrow Connector 28">
            <a:extLst>
              <a:ext uri="{FF2B5EF4-FFF2-40B4-BE49-F238E27FC236}">
                <a16:creationId xmlns:a16="http://schemas.microsoft.com/office/drawing/2014/main" id="{36661CA8-CCAC-4237-8E32-34F22C191AB2}"/>
              </a:ext>
            </a:extLst>
          </p:cNvPr>
          <p:cNvCxnSpPr>
            <a:cxnSpLocks/>
          </p:cNvCxnSpPr>
          <p:nvPr/>
        </p:nvCxnSpPr>
        <p:spPr>
          <a:xfrm flipV="1">
            <a:off x="469541" y="4578011"/>
            <a:ext cx="430635"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B94AA131-F055-4D2C-89D2-3D34961CC77E}"/>
              </a:ext>
            </a:extLst>
          </p:cNvPr>
          <p:cNvSpPr txBox="1"/>
          <p:nvPr/>
        </p:nvSpPr>
        <p:spPr>
          <a:xfrm>
            <a:off x="11078489" y="4492094"/>
            <a:ext cx="1051150" cy="369332"/>
          </a:xfrm>
          <a:prstGeom prst="rect">
            <a:avLst/>
          </a:prstGeom>
          <a:noFill/>
        </p:spPr>
        <p:txBody>
          <a:bodyPr wrap="square" rtlCol="0">
            <a:spAutoFit/>
          </a:bodyPr>
          <a:lstStyle/>
          <a:p>
            <a:r>
              <a:rPr lang="en-GB" dirty="0"/>
              <a:t>Staircase</a:t>
            </a:r>
          </a:p>
        </p:txBody>
      </p:sp>
      <p:cxnSp>
        <p:nvCxnSpPr>
          <p:cNvPr id="32" name="Straight Arrow Connector 31">
            <a:extLst>
              <a:ext uri="{FF2B5EF4-FFF2-40B4-BE49-F238E27FC236}">
                <a16:creationId xmlns:a16="http://schemas.microsoft.com/office/drawing/2014/main" id="{0ED04177-6F2F-4548-BB50-5B6A202FD220}"/>
              </a:ext>
            </a:extLst>
          </p:cNvPr>
          <p:cNvCxnSpPr/>
          <p:nvPr/>
        </p:nvCxnSpPr>
        <p:spPr>
          <a:xfrm flipH="1" flipV="1">
            <a:off x="11353596" y="4047625"/>
            <a:ext cx="278845" cy="297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C9C6A85-699F-48A4-85AD-B9D6EB9F5A2D}"/>
              </a:ext>
            </a:extLst>
          </p:cNvPr>
          <p:cNvSpPr txBox="1"/>
          <p:nvPr/>
        </p:nvSpPr>
        <p:spPr>
          <a:xfrm>
            <a:off x="122022" y="3875973"/>
            <a:ext cx="1140227" cy="369332"/>
          </a:xfrm>
          <a:prstGeom prst="rect">
            <a:avLst/>
          </a:prstGeom>
          <a:noFill/>
        </p:spPr>
        <p:txBody>
          <a:bodyPr wrap="square" rtlCol="0">
            <a:spAutoFit/>
          </a:bodyPr>
          <a:lstStyle/>
          <a:p>
            <a:r>
              <a:rPr lang="en-GB" dirty="0"/>
              <a:t>Staircase</a:t>
            </a:r>
          </a:p>
        </p:txBody>
      </p:sp>
      <p:cxnSp>
        <p:nvCxnSpPr>
          <p:cNvPr id="35" name="Straight Arrow Connector 34">
            <a:extLst>
              <a:ext uri="{FF2B5EF4-FFF2-40B4-BE49-F238E27FC236}">
                <a16:creationId xmlns:a16="http://schemas.microsoft.com/office/drawing/2014/main" id="{CB716585-7EF2-4CF9-8E99-69C385B1EB5E}"/>
              </a:ext>
            </a:extLst>
          </p:cNvPr>
          <p:cNvCxnSpPr/>
          <p:nvPr/>
        </p:nvCxnSpPr>
        <p:spPr>
          <a:xfrm flipV="1">
            <a:off x="457538" y="3460961"/>
            <a:ext cx="427704" cy="329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458BBEA-68C9-4639-AC64-4E9B0818837E}"/>
              </a:ext>
            </a:extLst>
          </p:cNvPr>
          <p:cNvSpPr txBox="1"/>
          <p:nvPr/>
        </p:nvSpPr>
        <p:spPr>
          <a:xfrm>
            <a:off x="11106533" y="3250111"/>
            <a:ext cx="1069895" cy="369332"/>
          </a:xfrm>
          <a:prstGeom prst="rect">
            <a:avLst/>
          </a:prstGeom>
          <a:noFill/>
        </p:spPr>
        <p:txBody>
          <a:bodyPr wrap="square" rtlCol="0">
            <a:spAutoFit/>
          </a:bodyPr>
          <a:lstStyle/>
          <a:p>
            <a:r>
              <a:rPr lang="en-GB" dirty="0"/>
              <a:t>Staircase</a:t>
            </a:r>
          </a:p>
        </p:txBody>
      </p:sp>
      <p:cxnSp>
        <p:nvCxnSpPr>
          <p:cNvPr id="41" name="Straight Arrow Connector 40">
            <a:extLst>
              <a:ext uri="{FF2B5EF4-FFF2-40B4-BE49-F238E27FC236}">
                <a16:creationId xmlns:a16="http://schemas.microsoft.com/office/drawing/2014/main" id="{1468CC3A-D58D-4FB9-8245-B70C3317F9ED}"/>
              </a:ext>
            </a:extLst>
          </p:cNvPr>
          <p:cNvCxnSpPr>
            <a:cxnSpLocks/>
          </p:cNvCxnSpPr>
          <p:nvPr/>
        </p:nvCxnSpPr>
        <p:spPr>
          <a:xfrm flipH="1" flipV="1">
            <a:off x="11276670" y="2797687"/>
            <a:ext cx="378930" cy="338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765F218-0CF2-4934-B39D-2BDD31C4DA28}"/>
              </a:ext>
            </a:extLst>
          </p:cNvPr>
          <p:cNvSpPr txBox="1"/>
          <p:nvPr/>
        </p:nvSpPr>
        <p:spPr>
          <a:xfrm>
            <a:off x="111441" y="2780753"/>
            <a:ext cx="1081569" cy="369332"/>
          </a:xfrm>
          <a:prstGeom prst="rect">
            <a:avLst/>
          </a:prstGeom>
          <a:noFill/>
        </p:spPr>
        <p:txBody>
          <a:bodyPr wrap="square" rtlCol="0">
            <a:spAutoFit/>
          </a:bodyPr>
          <a:lstStyle/>
          <a:p>
            <a:r>
              <a:rPr lang="en-GB" dirty="0"/>
              <a:t>Staircase</a:t>
            </a:r>
          </a:p>
        </p:txBody>
      </p:sp>
      <p:cxnSp>
        <p:nvCxnSpPr>
          <p:cNvPr id="48" name="Straight Arrow Connector 47">
            <a:extLst>
              <a:ext uri="{FF2B5EF4-FFF2-40B4-BE49-F238E27FC236}">
                <a16:creationId xmlns:a16="http://schemas.microsoft.com/office/drawing/2014/main" id="{4B4F43E9-1EF9-46DD-9698-073AE8BEDDB6}"/>
              </a:ext>
            </a:extLst>
          </p:cNvPr>
          <p:cNvCxnSpPr/>
          <p:nvPr/>
        </p:nvCxnSpPr>
        <p:spPr>
          <a:xfrm flipV="1">
            <a:off x="517880" y="2282606"/>
            <a:ext cx="427704" cy="390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8FDDE2A9-823E-4531-B9CD-5D454135CFE6}"/>
              </a:ext>
            </a:extLst>
          </p:cNvPr>
          <p:cNvSpPr txBox="1"/>
          <p:nvPr/>
        </p:nvSpPr>
        <p:spPr>
          <a:xfrm>
            <a:off x="11078489" y="2004771"/>
            <a:ext cx="1051150" cy="646331"/>
          </a:xfrm>
          <a:prstGeom prst="rect">
            <a:avLst/>
          </a:prstGeom>
          <a:noFill/>
        </p:spPr>
        <p:txBody>
          <a:bodyPr wrap="square" rtlCol="0">
            <a:spAutoFit/>
          </a:bodyPr>
          <a:lstStyle/>
          <a:p>
            <a:r>
              <a:rPr lang="en-GB" dirty="0"/>
              <a:t>Staircase to roof</a:t>
            </a:r>
          </a:p>
        </p:txBody>
      </p:sp>
      <p:cxnSp>
        <p:nvCxnSpPr>
          <p:cNvPr id="58" name="Straight Arrow Connector 57">
            <a:extLst>
              <a:ext uri="{FF2B5EF4-FFF2-40B4-BE49-F238E27FC236}">
                <a16:creationId xmlns:a16="http://schemas.microsoft.com/office/drawing/2014/main" id="{961A5BCF-648F-40ED-B1D7-FFC09C2FD4C2}"/>
              </a:ext>
            </a:extLst>
          </p:cNvPr>
          <p:cNvCxnSpPr/>
          <p:nvPr/>
        </p:nvCxnSpPr>
        <p:spPr>
          <a:xfrm flipH="1" flipV="1">
            <a:off x="11338551" y="1693905"/>
            <a:ext cx="317049" cy="325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91950529-76FD-4514-92D8-0E45A352D256}"/>
              </a:ext>
            </a:extLst>
          </p:cNvPr>
          <p:cNvSpPr/>
          <p:nvPr/>
        </p:nvSpPr>
        <p:spPr>
          <a:xfrm>
            <a:off x="1162038" y="1617708"/>
            <a:ext cx="9829812" cy="38701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Roof</a:t>
            </a:r>
          </a:p>
        </p:txBody>
      </p:sp>
    </p:spTree>
    <p:extLst>
      <p:ext uri="{BB962C8B-B14F-4D97-AF65-F5344CB8AC3E}">
        <p14:creationId xmlns:p14="http://schemas.microsoft.com/office/powerpoint/2010/main" val="139752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F47CD-58A0-460D-A6A9-4A4CE4D7811D}"/>
              </a:ext>
            </a:extLst>
          </p:cNvPr>
          <p:cNvSpPr>
            <a:spLocks noGrp="1"/>
          </p:cNvSpPr>
          <p:nvPr>
            <p:ph type="title"/>
          </p:nvPr>
        </p:nvSpPr>
        <p:spPr/>
        <p:txBody>
          <a:bodyPr/>
          <a:lstStyle/>
          <a:p>
            <a:r>
              <a:rPr lang="en-GB" dirty="0"/>
              <a:t>Explanation of the layout</a:t>
            </a:r>
          </a:p>
        </p:txBody>
      </p:sp>
      <p:sp>
        <p:nvSpPr>
          <p:cNvPr id="3" name="Content Placeholder 2">
            <a:extLst>
              <a:ext uri="{FF2B5EF4-FFF2-40B4-BE49-F238E27FC236}">
                <a16:creationId xmlns:a16="http://schemas.microsoft.com/office/drawing/2014/main" id="{21EB580B-7FA7-4268-BC63-2F7D665A7DD0}"/>
              </a:ext>
            </a:extLst>
          </p:cNvPr>
          <p:cNvSpPr>
            <a:spLocks noGrp="1"/>
          </p:cNvSpPr>
          <p:nvPr>
            <p:ph idx="1"/>
          </p:nvPr>
        </p:nvSpPr>
        <p:spPr/>
        <p:txBody>
          <a:bodyPr/>
          <a:lstStyle/>
          <a:p>
            <a:pPr marL="0" indent="0">
              <a:buNone/>
            </a:pPr>
            <a:r>
              <a:rPr lang="en-GB" dirty="0"/>
              <a:t>The player starts at the “Start” space. Each square represents a station. Once the player reaches the end of a floor, they go up the staircase to the next floor. If the station that the player lands on has a lift, the player takes the lift to its destination floor. Once the player reaches the roof, the game is won. The score depends on how quickly the player reaches the roof.</a:t>
            </a:r>
          </a:p>
        </p:txBody>
      </p:sp>
    </p:spTree>
    <p:extLst>
      <p:ext uri="{BB962C8B-B14F-4D97-AF65-F5344CB8AC3E}">
        <p14:creationId xmlns:p14="http://schemas.microsoft.com/office/powerpoint/2010/main" val="13022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D2A8A-36D8-48E3-BE5E-FC4ECAE3BAB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EE1FFD9-3012-4C5A-A9EC-7D0B0827084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6328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63ED-2875-4C04-82EB-BEBA9596032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E9F51F9-0A2C-4DE0-869C-D938EE6F343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800934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310</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Game Design for Team Elevate</vt:lpstr>
      <vt:lpstr>Introduction</vt:lpstr>
      <vt:lpstr>Representation of the game’s layout</vt:lpstr>
      <vt:lpstr>Explanation of the layout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Design for Team Elevate</dc:title>
  <dc:creator>Thomas M G (FCES)</dc:creator>
  <cp:lastModifiedBy>Thomas M G (FCES)</cp:lastModifiedBy>
  <cp:revision>4</cp:revision>
  <dcterms:created xsi:type="dcterms:W3CDTF">2022-01-08T18:00:50Z</dcterms:created>
  <dcterms:modified xsi:type="dcterms:W3CDTF">2022-01-14T17:56:35Z</dcterms:modified>
</cp:coreProperties>
</file>