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81" r:id="rId3"/>
    <p:sldId id="282" r:id="rId4"/>
    <p:sldId id="283" r:id="rId5"/>
    <p:sldId id="284" r:id="rId6"/>
    <p:sldId id="299" r:id="rId7"/>
    <p:sldId id="302" r:id="rId8"/>
    <p:sldId id="303" r:id="rId9"/>
    <p:sldId id="285" r:id="rId10"/>
    <p:sldId id="286" r:id="rId11"/>
    <p:sldId id="29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300" r:id="rId20"/>
    <p:sldId id="301" r:id="rId21"/>
    <p:sldId id="304" r:id="rId22"/>
    <p:sldId id="305" r:id="rId23"/>
    <p:sldId id="306" r:id="rId24"/>
    <p:sldId id="307" r:id="rId25"/>
    <p:sldId id="308" r:id="rId26"/>
    <p:sldId id="309" r:id="rId27"/>
    <p:sldId id="311" r:id="rId28"/>
    <p:sldId id="31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1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6CA7-F8AE-45DE-A296-1BD0DFA30F0F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1683-8CB0-4B9A-9613-2670ADB09A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5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6CA7-F8AE-45DE-A296-1BD0DFA30F0F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1683-8CB0-4B9A-9613-2670ADB09A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6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6CA7-F8AE-45DE-A296-1BD0DFA30F0F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1683-8CB0-4B9A-9613-2670ADB09A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38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6CA7-F8AE-45DE-A296-1BD0DFA30F0F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1683-8CB0-4B9A-9613-2670ADB09A3E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6532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6CA7-F8AE-45DE-A296-1BD0DFA30F0F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1683-8CB0-4B9A-9613-2670ADB09A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26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6CA7-F8AE-45DE-A296-1BD0DFA30F0F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1683-8CB0-4B9A-9613-2670ADB09A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44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6CA7-F8AE-45DE-A296-1BD0DFA30F0F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1683-8CB0-4B9A-9613-2670ADB09A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18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6CA7-F8AE-45DE-A296-1BD0DFA30F0F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1683-8CB0-4B9A-9613-2670ADB09A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56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6CA7-F8AE-45DE-A296-1BD0DFA30F0F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1683-8CB0-4B9A-9613-2670ADB09A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4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6CA7-F8AE-45DE-A296-1BD0DFA30F0F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1683-8CB0-4B9A-9613-2670ADB09A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8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6CA7-F8AE-45DE-A296-1BD0DFA30F0F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1683-8CB0-4B9A-9613-2670ADB09A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6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6CA7-F8AE-45DE-A296-1BD0DFA30F0F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1683-8CB0-4B9A-9613-2670ADB09A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5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6CA7-F8AE-45DE-A296-1BD0DFA30F0F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1683-8CB0-4B9A-9613-2670ADB09A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6CA7-F8AE-45DE-A296-1BD0DFA30F0F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1683-8CB0-4B9A-9613-2670ADB09A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27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6CA7-F8AE-45DE-A296-1BD0DFA30F0F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1683-8CB0-4B9A-9613-2670ADB09A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5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6CA7-F8AE-45DE-A296-1BD0DFA30F0F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1683-8CB0-4B9A-9613-2670ADB09A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5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6CA7-F8AE-45DE-A296-1BD0DFA30F0F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1683-8CB0-4B9A-9613-2670ADB09A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8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2F06CA7-F8AE-45DE-A296-1BD0DFA30F0F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A1683-8CB0-4B9A-9613-2670ADB09A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76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Protocolo</a:t>
            </a:r>
            <a:r>
              <a:rPr lang="en-US" dirty="0"/>
              <a:t> </a:t>
            </a:r>
            <a:r>
              <a:rPr lang="en-US" dirty="0" smtClean="0"/>
              <a:t>HTTP </a:t>
            </a:r>
            <a:r>
              <a:rPr lang="es-ES" dirty="0" smtClean="0"/>
              <a:t>Formularios y Objetos</a:t>
            </a:r>
            <a:endParaRPr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2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Métodos GET y POST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GET:</a:t>
            </a:r>
          </a:p>
          <a:p>
            <a:pPr lvl="1">
              <a:defRPr sz="1600"/>
            </a:pPr>
            <a:r>
              <a:t>Envía datos en la URL (?param1=valor1&amp;param2=valor2).</a:t>
            </a:r>
          </a:p>
          <a:p>
            <a:pPr lvl="1">
              <a:defRPr sz="1600"/>
            </a:pPr>
            <a:r>
              <a:t>Es visible y se puede compartir fácilmente.</a:t>
            </a:r>
          </a:p>
          <a:p>
            <a:pPr lvl="1">
              <a:defRPr sz="1600"/>
            </a:pPr>
            <a:r>
              <a:t>No debe usarse para enviar datos sensibles.</a:t>
            </a:r>
          </a:p>
          <a:p>
            <a:pPr lvl="1">
              <a:defRPr sz="1600"/>
            </a:pPr>
            <a:r>
              <a:t>Se usa para solicitudes idempotentes (que no cambian el estado del servidor).</a:t>
            </a:r>
          </a:p>
          <a:p>
            <a:pPr>
              <a:defRPr sz="2000"/>
            </a:pPr>
            <a:r>
              <a:t>POST:</a:t>
            </a:r>
          </a:p>
          <a:p>
            <a:pPr lvl="1">
              <a:defRPr sz="1600"/>
            </a:pPr>
            <a:r>
              <a:t>Envía datos en el cuerpo de la solicitud HTTP.</a:t>
            </a:r>
          </a:p>
          <a:p>
            <a:pPr lvl="1">
              <a:defRPr sz="1600"/>
            </a:pPr>
            <a:r>
              <a:t>No es visible en la URL.</a:t>
            </a:r>
          </a:p>
          <a:p>
            <a:pPr lvl="1">
              <a:defRPr sz="1600"/>
            </a:pPr>
            <a:r>
              <a:t>Se usa para operaciones que modifican el estado del servidor (crear, actualizar datos).</a:t>
            </a:r>
          </a:p>
        </p:txBody>
      </p:sp>
    </p:spTree>
    <p:extLst>
      <p:ext uri="{BB962C8B-B14F-4D97-AF65-F5344CB8AC3E}">
        <p14:creationId xmlns:p14="http://schemas.microsoft.com/office/powerpoint/2010/main" val="118723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Comparativa entre GET y </a:t>
            </a:r>
            <a:r>
              <a:rPr lang="es-ES" dirty="0" smtClean="0"/>
              <a:t>POST</a:t>
            </a:r>
            <a:endParaRPr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/>
        </p:nvGraphicFramePr>
        <p:xfrm>
          <a:off x="952393" y="2385194"/>
          <a:ext cx="8947149" cy="3566160"/>
        </p:xfrm>
        <a:graphic>
          <a:graphicData uri="http://schemas.openxmlformats.org/drawingml/2006/table">
            <a:tbl>
              <a:tblPr/>
              <a:tblGrid>
                <a:gridCol w="2982383">
                  <a:extLst>
                    <a:ext uri="{9D8B030D-6E8A-4147-A177-3AD203B41FA5}">
                      <a16:colId xmlns:a16="http://schemas.microsoft.com/office/drawing/2014/main" val="328150967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2692898001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41966506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 err="1"/>
                        <a:t>Aspecto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GET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POST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860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err="1"/>
                        <a:t>Visibilidad</a:t>
                      </a:r>
                      <a:r>
                        <a:rPr lang="en-US" b="1" dirty="0"/>
                        <a:t> de </a:t>
                      </a:r>
                      <a:r>
                        <a:rPr lang="en-US" b="1" dirty="0" err="1"/>
                        <a:t>datos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Visible en la URL.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Oculto en el cuerpo de la solicitud.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8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Seguridad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Menos seguro (datos expuestos).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Más seguro para datos sensibles.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234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Cantidad de datos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Limitada por la longitud de la URL.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Sin restricciones significativas.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4414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Usos comunes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Búsquedas, enlaces compartibles.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Formularios sensibles, actualizaciones.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92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err="1"/>
                        <a:t>Almacenamiento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Puede ser almacenado en caché y marcadores.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se </a:t>
                      </a:r>
                      <a:r>
                        <a:rPr lang="en-US" dirty="0" err="1"/>
                        <a:t>almacena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automáticamente</a:t>
                      </a:r>
                      <a:r>
                        <a:rPr lang="en-US" dirty="0"/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30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52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Introducción a los Formularios HTML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5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Características Generales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lvl="1">
              <a:defRPr sz="1600"/>
            </a:pPr>
            <a:r>
              <a:rPr dirty="0" err="1"/>
              <a:t>Información</a:t>
            </a:r>
            <a:r>
              <a:rPr dirty="0"/>
              <a:t> </a:t>
            </a:r>
            <a:r>
              <a:rPr dirty="0" err="1"/>
              <a:t>completa</a:t>
            </a:r>
            <a:r>
              <a:rPr dirty="0"/>
              <a:t> </a:t>
            </a:r>
            <a:r>
              <a:rPr dirty="0" err="1"/>
              <a:t>dentro</a:t>
            </a:r>
            <a:r>
              <a:rPr dirty="0"/>
              <a:t> de las </a:t>
            </a:r>
            <a:r>
              <a:rPr dirty="0" err="1"/>
              <a:t>etiquetas</a:t>
            </a:r>
            <a:r>
              <a:rPr dirty="0"/>
              <a:t> &lt;FORM&gt;.</a:t>
            </a:r>
          </a:p>
          <a:p>
            <a:pPr lvl="1">
              <a:defRPr sz="1600"/>
            </a:pPr>
            <a:r>
              <a:rPr dirty="0" err="1"/>
              <a:t>Restricciones</a:t>
            </a:r>
            <a:r>
              <a:rPr dirty="0"/>
              <a:t>: </a:t>
            </a:r>
            <a:r>
              <a:rPr dirty="0" err="1"/>
              <a:t>formularios</a:t>
            </a:r>
            <a:r>
              <a:rPr dirty="0"/>
              <a:t> </a:t>
            </a:r>
            <a:r>
              <a:rPr dirty="0" err="1"/>
              <a:t>independientes</a:t>
            </a:r>
            <a:r>
              <a:rPr dirty="0"/>
              <a:t>, no </a:t>
            </a:r>
            <a:r>
              <a:rPr dirty="0" err="1"/>
              <a:t>anidados</a:t>
            </a:r>
            <a:r>
              <a:rPr dirty="0"/>
              <a:t>.</a:t>
            </a:r>
          </a:p>
          <a:p>
            <a:pPr lvl="1">
              <a:defRPr sz="1600"/>
            </a:pPr>
            <a:r>
              <a:rPr dirty="0" err="1"/>
              <a:t>Parámetros</a:t>
            </a:r>
            <a:r>
              <a:rPr dirty="0"/>
              <a:t> </a:t>
            </a:r>
            <a:r>
              <a:rPr dirty="0" err="1"/>
              <a:t>obligatorios</a:t>
            </a:r>
            <a:r>
              <a:rPr dirty="0"/>
              <a:t>:</a:t>
            </a:r>
          </a:p>
          <a:p>
            <a:pPr lvl="1">
              <a:defRPr sz="1600"/>
            </a:pPr>
            <a:r>
              <a:rPr dirty="0"/>
              <a:t>METHOD: </a:t>
            </a:r>
            <a:r>
              <a:rPr lang="es-ES" dirty="0" smtClean="0"/>
              <a:t>GET /</a:t>
            </a:r>
            <a:r>
              <a:rPr dirty="0" smtClean="0"/>
              <a:t>POST</a:t>
            </a:r>
            <a:r>
              <a:rPr dirty="0"/>
              <a:t>.</a:t>
            </a:r>
          </a:p>
          <a:p>
            <a:pPr lvl="1">
              <a:defRPr sz="1600"/>
            </a:pPr>
            <a:r>
              <a:rPr dirty="0"/>
              <a:t>ACTION: </a:t>
            </a:r>
            <a:r>
              <a:rPr dirty="0" err="1"/>
              <a:t>Dirección</a:t>
            </a:r>
            <a:r>
              <a:rPr dirty="0"/>
              <a:t> </a:t>
            </a:r>
            <a:r>
              <a:rPr dirty="0" err="1"/>
              <a:t>relativa</a:t>
            </a:r>
            <a:r>
              <a:rPr dirty="0"/>
              <a:t> a la </a:t>
            </a:r>
            <a:r>
              <a:rPr dirty="0" err="1"/>
              <a:t>página</a:t>
            </a:r>
            <a:r>
              <a:rPr dirty="0"/>
              <a:t> PHP.</a:t>
            </a:r>
          </a:p>
        </p:txBody>
      </p:sp>
    </p:spTree>
    <p:extLst>
      <p:ext uri="{BB962C8B-B14F-4D97-AF65-F5344CB8AC3E}">
        <p14:creationId xmlns:p14="http://schemas.microsoft.com/office/powerpoint/2010/main" val="231597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Elementos de los Formularios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lvl="1">
              <a:defRPr sz="1600"/>
            </a:pPr>
            <a:r>
              <a:t>Cajas de texto: Entrada de datos básicos.</a:t>
            </a:r>
          </a:p>
          <a:p>
            <a:pPr lvl="1">
              <a:defRPr sz="1600"/>
            </a:pPr>
            <a:r>
              <a:t>Cajas de contraseña: Datos ocultos al usuario.</a:t>
            </a:r>
          </a:p>
          <a:p>
            <a:pPr lvl="1">
              <a:defRPr sz="1600"/>
            </a:pPr>
            <a:r>
              <a:t>Botones de selección: Elección única entre opciones.</a:t>
            </a:r>
          </a:p>
          <a:p>
            <a:pPr lvl="1">
              <a:defRPr sz="1600"/>
            </a:pPr>
            <a:r>
              <a:t>Cajas de selección: Selección múltiple (independiente).</a:t>
            </a:r>
          </a:p>
          <a:p>
            <a:pPr lvl="1">
              <a:defRPr sz="1600"/>
            </a:pPr>
            <a:r>
              <a:t>Campos ocultos: Envío de datos no visibles.</a:t>
            </a:r>
          </a:p>
          <a:p>
            <a:pPr lvl="1">
              <a:defRPr sz="1600"/>
            </a:pPr>
            <a:r>
              <a:t>Cajas multilínea: Comentarios extensos.</a:t>
            </a:r>
          </a:p>
          <a:p>
            <a:pPr lvl="1">
              <a:defRPr sz="1600"/>
            </a:pPr>
            <a:r>
              <a:t>Listas desplegables: Elección entre múltiples opciones.</a:t>
            </a:r>
          </a:p>
        </p:txBody>
      </p:sp>
    </p:spTree>
    <p:extLst>
      <p:ext uri="{BB962C8B-B14F-4D97-AF65-F5344CB8AC3E}">
        <p14:creationId xmlns:p14="http://schemas.microsoft.com/office/powerpoint/2010/main" val="361768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Elemento Clave - Botón Submit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lvl="1">
              <a:defRPr sz="1600"/>
            </a:pPr>
            <a:r>
              <a:rPr dirty="0" err="1"/>
              <a:t>Importancia</a:t>
            </a:r>
            <a:r>
              <a:rPr dirty="0"/>
              <a:t> del </a:t>
            </a:r>
            <a:r>
              <a:rPr dirty="0" err="1"/>
              <a:t>botón</a:t>
            </a:r>
            <a:r>
              <a:rPr dirty="0"/>
              <a:t> &lt;INPUT TYPE="submit"&gt;.</a:t>
            </a:r>
          </a:p>
          <a:p>
            <a:pPr marL="457200" lvl="1" indent="0">
              <a:buNone/>
              <a:defRPr sz="1600"/>
            </a:pPr>
            <a:r>
              <a:rPr dirty="0" smtClean="0"/>
              <a:t>&lt;</a:t>
            </a:r>
            <a:r>
              <a:rPr dirty="0"/>
              <a:t>INPUT TYPE="submit" VALUE="</a:t>
            </a:r>
            <a:r>
              <a:rPr dirty="0" err="1"/>
              <a:t>Procesar</a:t>
            </a:r>
            <a:r>
              <a:rPr dirty="0"/>
              <a:t>"&gt;.</a:t>
            </a:r>
          </a:p>
        </p:txBody>
      </p:sp>
    </p:spTree>
    <p:extLst>
      <p:ext uri="{BB962C8B-B14F-4D97-AF65-F5344CB8AC3E}">
        <p14:creationId xmlns:p14="http://schemas.microsoft.com/office/powerpoint/2010/main" val="306953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Elementos Principales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dirty="0"/>
          </a:p>
          <a:p>
            <a:pPr lvl="1">
              <a:defRPr sz="1600"/>
            </a:pPr>
            <a:r>
              <a:rPr dirty="0"/>
              <a:t>1. </a:t>
            </a:r>
            <a:r>
              <a:rPr dirty="0" err="1"/>
              <a:t>Cajas</a:t>
            </a:r>
            <a:r>
              <a:rPr dirty="0"/>
              <a:t> de </a:t>
            </a:r>
            <a:r>
              <a:rPr dirty="0" err="1"/>
              <a:t>Texto</a:t>
            </a:r>
            <a:r>
              <a:rPr dirty="0"/>
              <a:t>:</a:t>
            </a:r>
          </a:p>
          <a:p>
            <a:pPr lvl="2">
              <a:defRPr sz="1600"/>
            </a:pPr>
            <a:r>
              <a:rPr dirty="0" err="1"/>
              <a:t>Atributos</a:t>
            </a:r>
            <a:r>
              <a:rPr dirty="0"/>
              <a:t>: VALUE, SIZE, MAXLENGTH.</a:t>
            </a:r>
          </a:p>
          <a:p>
            <a:pPr lvl="2">
              <a:defRPr sz="1600"/>
            </a:pPr>
            <a:r>
              <a:rPr dirty="0" err="1"/>
              <a:t>Ejemplo</a:t>
            </a:r>
            <a:r>
              <a:rPr dirty="0" smtClean="0"/>
              <a:t>:</a:t>
            </a:r>
            <a:endParaRPr lang="es-ES" dirty="0" smtClean="0"/>
          </a:p>
          <a:p>
            <a:pPr marL="857250" lvl="2" indent="0">
              <a:buNone/>
              <a:defRPr sz="1600"/>
            </a:pPr>
            <a:r>
              <a:rPr dirty="0" smtClean="0"/>
              <a:t> </a:t>
            </a:r>
            <a:r>
              <a:rPr dirty="0"/>
              <a:t>&lt;INPUT TYPE="text" NAME="ciudad" VALUE="</a:t>
            </a:r>
            <a:r>
              <a:rPr dirty="0" err="1"/>
              <a:t>pepe</a:t>
            </a:r>
            <a:r>
              <a:rPr dirty="0"/>
              <a:t>" SIZE=8 MAXLENGTH=20&gt;.</a:t>
            </a:r>
          </a:p>
          <a:p>
            <a:pPr lvl="1">
              <a:defRPr sz="1600"/>
            </a:pPr>
            <a:r>
              <a:rPr dirty="0"/>
              <a:t>2. </a:t>
            </a:r>
            <a:r>
              <a:rPr dirty="0" err="1"/>
              <a:t>Cajas</a:t>
            </a:r>
            <a:r>
              <a:rPr dirty="0"/>
              <a:t> de Clave:</a:t>
            </a:r>
          </a:p>
          <a:p>
            <a:pPr lvl="2">
              <a:defRPr sz="1600"/>
            </a:pPr>
            <a:r>
              <a:rPr dirty="0" err="1"/>
              <a:t>Texto</a:t>
            </a:r>
            <a:r>
              <a:rPr dirty="0"/>
              <a:t> invisible.</a:t>
            </a:r>
          </a:p>
          <a:p>
            <a:pPr marL="857250" lvl="2" indent="0">
              <a:buNone/>
              <a:defRPr sz="1600"/>
            </a:pPr>
            <a:r>
              <a:rPr dirty="0" err="1"/>
              <a:t>Ejemplo</a:t>
            </a:r>
            <a:r>
              <a:rPr dirty="0"/>
              <a:t>: &lt;INPUT TYPE="password" NAME="clave" SIZE=8 MAXLENGTH=20&gt;.</a:t>
            </a:r>
          </a:p>
          <a:p>
            <a:pPr lvl="1">
              <a:defRPr sz="1600"/>
            </a:pPr>
            <a:r>
              <a:rPr dirty="0"/>
              <a:t>3. </a:t>
            </a:r>
            <a:r>
              <a:rPr dirty="0" err="1"/>
              <a:t>Botones</a:t>
            </a:r>
            <a:r>
              <a:rPr dirty="0"/>
              <a:t> de </a:t>
            </a:r>
            <a:r>
              <a:rPr dirty="0" err="1"/>
              <a:t>Selección</a:t>
            </a:r>
            <a:r>
              <a:rPr dirty="0"/>
              <a:t> (Radio Buttons):</a:t>
            </a:r>
          </a:p>
          <a:p>
            <a:pPr lvl="2">
              <a:defRPr sz="1600"/>
            </a:pPr>
            <a:r>
              <a:rPr dirty="0" err="1"/>
              <a:t>Exclusividad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nombre</a:t>
            </a:r>
            <a:r>
              <a:rPr dirty="0"/>
              <a:t>.</a:t>
            </a:r>
          </a:p>
          <a:p>
            <a:pPr lvl="2">
              <a:defRPr sz="1600"/>
            </a:pPr>
            <a:r>
              <a:rPr dirty="0" err="1"/>
              <a:t>Uso</a:t>
            </a:r>
            <a:r>
              <a:rPr dirty="0"/>
              <a:t> del </a:t>
            </a:r>
            <a:r>
              <a:rPr dirty="0" err="1"/>
              <a:t>atributo</a:t>
            </a:r>
            <a:r>
              <a:rPr dirty="0"/>
              <a:t> CHECKED.</a:t>
            </a:r>
          </a:p>
          <a:p>
            <a:pPr lvl="2">
              <a:defRPr sz="1600"/>
            </a:pPr>
            <a:r>
              <a:rPr dirty="0" err="1"/>
              <a:t>Ejemplo</a:t>
            </a:r>
            <a:r>
              <a:rPr dirty="0"/>
              <a:t>:</a:t>
            </a:r>
          </a:p>
          <a:p>
            <a:pPr marL="857250" lvl="2" indent="0">
              <a:buNone/>
              <a:defRPr sz="1600"/>
            </a:pPr>
            <a:r>
              <a:rPr dirty="0" smtClean="0"/>
              <a:t>&lt;</a:t>
            </a:r>
            <a:r>
              <a:rPr dirty="0"/>
              <a:t>INPUT TYPE="radio" NAME="</a:t>
            </a:r>
            <a:r>
              <a:rPr dirty="0" err="1"/>
              <a:t>musica</a:t>
            </a:r>
            <a:r>
              <a:rPr dirty="0"/>
              <a:t>" VALUE="1" checked&gt; Flamenco</a:t>
            </a:r>
          </a:p>
          <a:p>
            <a:pPr marL="857250" lvl="2" indent="0">
              <a:buNone/>
              <a:defRPr sz="1600"/>
            </a:pPr>
            <a:r>
              <a:rPr dirty="0"/>
              <a:t>&lt;INPUT TYPE="radio" NAME="</a:t>
            </a:r>
            <a:r>
              <a:rPr dirty="0" err="1"/>
              <a:t>musica</a:t>
            </a:r>
            <a:r>
              <a:rPr dirty="0"/>
              <a:t>" VALUE="2"&gt; Pop</a:t>
            </a:r>
          </a:p>
        </p:txBody>
      </p:sp>
    </p:spTree>
    <p:extLst>
      <p:ext uri="{BB962C8B-B14F-4D97-AF65-F5344CB8AC3E}">
        <p14:creationId xmlns:p14="http://schemas.microsoft.com/office/powerpoint/2010/main" val="190460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Más Elementos del Formulario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dirty="0"/>
          </a:p>
          <a:p>
            <a:pPr lvl="1">
              <a:defRPr sz="1600"/>
            </a:pPr>
            <a:r>
              <a:rPr dirty="0"/>
              <a:t>4. </a:t>
            </a:r>
            <a:r>
              <a:rPr dirty="0" err="1"/>
              <a:t>Cajas</a:t>
            </a:r>
            <a:r>
              <a:rPr dirty="0"/>
              <a:t> de </a:t>
            </a:r>
            <a:r>
              <a:rPr dirty="0" err="1"/>
              <a:t>Selección</a:t>
            </a:r>
            <a:r>
              <a:rPr dirty="0"/>
              <a:t> (Checkbox):</a:t>
            </a:r>
          </a:p>
          <a:p>
            <a:pPr lvl="2">
              <a:defRPr sz="1600"/>
            </a:pPr>
            <a:r>
              <a:rPr dirty="0" err="1"/>
              <a:t>Selección</a:t>
            </a:r>
            <a:r>
              <a:rPr dirty="0"/>
              <a:t> </a:t>
            </a:r>
            <a:r>
              <a:rPr dirty="0" err="1"/>
              <a:t>múltiple</a:t>
            </a:r>
            <a:r>
              <a:rPr dirty="0"/>
              <a:t> </a:t>
            </a:r>
            <a:r>
              <a:rPr dirty="0" err="1"/>
              <a:t>opcional</a:t>
            </a:r>
            <a:r>
              <a:rPr dirty="0"/>
              <a:t>.</a:t>
            </a:r>
          </a:p>
          <a:p>
            <a:pPr marL="914400" lvl="2" indent="0">
              <a:buNone/>
              <a:defRPr sz="1600"/>
            </a:pPr>
            <a:r>
              <a:rPr dirty="0" smtClean="0"/>
              <a:t>&lt;</a:t>
            </a:r>
            <a:r>
              <a:rPr dirty="0"/>
              <a:t>INPUT TYPE="checkbox" NAME="</a:t>
            </a:r>
            <a:r>
              <a:rPr dirty="0" err="1"/>
              <a:t>publi</a:t>
            </a:r>
            <a:r>
              <a:rPr dirty="0"/>
              <a:t>" VALUE=1&gt; Marque </a:t>
            </a:r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desea</a:t>
            </a:r>
            <a:r>
              <a:rPr dirty="0"/>
              <a:t> </a:t>
            </a:r>
            <a:r>
              <a:rPr dirty="0" err="1"/>
              <a:t>publicidad</a:t>
            </a:r>
            <a:r>
              <a:rPr dirty="0"/>
              <a:t>.</a:t>
            </a:r>
          </a:p>
          <a:p>
            <a:pPr lvl="1">
              <a:defRPr sz="1600"/>
            </a:pPr>
            <a:r>
              <a:rPr dirty="0"/>
              <a:t>5. Campos </a:t>
            </a:r>
            <a:r>
              <a:rPr dirty="0" err="1"/>
              <a:t>Ocultos</a:t>
            </a:r>
            <a:r>
              <a:rPr dirty="0"/>
              <a:t> (Hidden Fields):</a:t>
            </a:r>
          </a:p>
          <a:p>
            <a:pPr lvl="2">
              <a:defRPr sz="1600"/>
            </a:pPr>
            <a:r>
              <a:rPr dirty="0" err="1"/>
              <a:t>Envío</a:t>
            </a:r>
            <a:r>
              <a:rPr dirty="0"/>
              <a:t> de </a:t>
            </a:r>
            <a:r>
              <a:rPr dirty="0" err="1"/>
              <a:t>datos</a:t>
            </a:r>
            <a:r>
              <a:rPr dirty="0"/>
              <a:t> no </a:t>
            </a:r>
            <a:r>
              <a:rPr dirty="0" err="1"/>
              <a:t>visibles</a:t>
            </a:r>
            <a:r>
              <a:rPr dirty="0"/>
              <a:t>.</a:t>
            </a:r>
          </a:p>
          <a:p>
            <a:pPr marL="914400" lvl="2" indent="0">
              <a:buNone/>
              <a:defRPr sz="1600"/>
            </a:pPr>
            <a:r>
              <a:rPr dirty="0" smtClean="0"/>
              <a:t>&lt;</a:t>
            </a:r>
            <a:r>
              <a:rPr dirty="0"/>
              <a:t>INPUT TYPE="hidden" NAME="</a:t>
            </a:r>
            <a:r>
              <a:rPr dirty="0" err="1"/>
              <a:t>identificador</a:t>
            </a:r>
            <a:r>
              <a:rPr dirty="0"/>
              <a:t>" VALUE="8"&gt;.</a:t>
            </a:r>
          </a:p>
          <a:p>
            <a:pPr lvl="1">
              <a:defRPr sz="1600"/>
            </a:pPr>
            <a:r>
              <a:rPr dirty="0"/>
              <a:t>6. </a:t>
            </a:r>
            <a:r>
              <a:rPr dirty="0" err="1"/>
              <a:t>Cajas</a:t>
            </a:r>
            <a:r>
              <a:rPr dirty="0"/>
              <a:t> </a:t>
            </a:r>
            <a:r>
              <a:rPr dirty="0" err="1"/>
              <a:t>Multilínea</a:t>
            </a:r>
            <a:r>
              <a:rPr dirty="0"/>
              <a:t> (</a:t>
            </a:r>
            <a:r>
              <a:rPr dirty="0" err="1"/>
              <a:t>Textarea</a:t>
            </a:r>
            <a:r>
              <a:rPr dirty="0"/>
              <a:t>):</a:t>
            </a:r>
          </a:p>
          <a:p>
            <a:pPr lvl="2">
              <a:defRPr sz="1600"/>
            </a:pPr>
            <a:r>
              <a:rPr dirty="0" err="1"/>
              <a:t>Atributos</a:t>
            </a:r>
            <a:r>
              <a:rPr dirty="0"/>
              <a:t> COLS y ROWS.</a:t>
            </a:r>
          </a:p>
          <a:p>
            <a:pPr marL="914400" lvl="2" indent="0">
              <a:buNone/>
              <a:defRPr sz="1600"/>
            </a:pPr>
            <a:r>
              <a:rPr dirty="0" smtClean="0"/>
              <a:t>&lt;</a:t>
            </a:r>
            <a:r>
              <a:rPr dirty="0"/>
              <a:t>TEXTAREA NAME="</a:t>
            </a:r>
            <a:r>
              <a:rPr dirty="0" err="1"/>
              <a:t>comentario</a:t>
            </a:r>
            <a:r>
              <a:rPr dirty="0"/>
              <a:t>" COLS="20" ROWS="4"&gt;</a:t>
            </a:r>
          </a:p>
          <a:p>
            <a:pPr marL="914400" lvl="2" indent="0">
              <a:buNone/>
              <a:defRPr sz="1600"/>
            </a:pPr>
            <a:r>
              <a:rPr dirty="0" err="1"/>
              <a:t>Ponga</a:t>
            </a:r>
            <a:r>
              <a:rPr dirty="0"/>
              <a:t> </a:t>
            </a:r>
            <a:r>
              <a:rPr dirty="0" err="1"/>
              <a:t>aquí</a:t>
            </a:r>
            <a:r>
              <a:rPr dirty="0"/>
              <a:t> </a:t>
            </a:r>
            <a:r>
              <a:rPr dirty="0" err="1"/>
              <a:t>su</a:t>
            </a:r>
            <a:r>
              <a:rPr dirty="0"/>
              <a:t> </a:t>
            </a:r>
            <a:r>
              <a:rPr dirty="0" err="1"/>
              <a:t>comentario</a:t>
            </a:r>
            <a:endParaRPr dirty="0"/>
          </a:p>
          <a:p>
            <a:pPr marL="914400" lvl="2" indent="0">
              <a:buNone/>
              <a:defRPr sz="1600"/>
            </a:pPr>
            <a:r>
              <a:rPr dirty="0"/>
              <a:t>&lt;/TEXTAREA</a:t>
            </a:r>
            <a:r>
              <a:rPr dirty="0" smtClean="0"/>
              <a:t>&gt;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51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Más Elementos del Formulario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pPr lvl="1">
              <a:defRPr sz="1600"/>
            </a:pPr>
            <a:r>
              <a:rPr lang="en-US" dirty="0" err="1" smtClean="0"/>
              <a:t>Listas</a:t>
            </a:r>
            <a:r>
              <a:rPr lang="en-US" dirty="0" smtClean="0"/>
              <a:t> </a:t>
            </a:r>
            <a:r>
              <a:rPr lang="en-US" dirty="0" err="1"/>
              <a:t>Desplegables</a:t>
            </a:r>
            <a:endParaRPr lang="en-US" dirty="0"/>
          </a:p>
          <a:p>
            <a:pPr lvl="2">
              <a:defRPr sz="1600"/>
            </a:pPr>
            <a:r>
              <a:rPr lang="en-US" dirty="0" err="1"/>
              <a:t>Selección</a:t>
            </a:r>
            <a:r>
              <a:rPr lang="en-US" dirty="0"/>
              <a:t> </a:t>
            </a:r>
            <a:r>
              <a:rPr lang="en-US" dirty="0" err="1"/>
              <a:t>única</a:t>
            </a:r>
            <a:r>
              <a:rPr lang="en-US" dirty="0"/>
              <a:t> o </a:t>
            </a:r>
            <a:r>
              <a:rPr lang="en-US" dirty="0" err="1"/>
              <a:t>múltiple</a:t>
            </a:r>
            <a:r>
              <a:rPr lang="en-US" dirty="0"/>
              <a:t> con &lt;SELECT&gt; y &lt;OPTION&gt;.</a:t>
            </a:r>
          </a:p>
          <a:p>
            <a:pPr lvl="2">
              <a:defRPr sz="1600"/>
            </a:pPr>
            <a:r>
              <a:rPr lang="en-US" dirty="0" err="1"/>
              <a:t>Atributos</a:t>
            </a:r>
            <a:r>
              <a:rPr lang="en-US" dirty="0"/>
              <a:t>: SIZE, MULTIPLE.</a:t>
            </a:r>
          </a:p>
          <a:p>
            <a:pPr lvl="2">
              <a:defRPr sz="1600"/>
            </a:pPr>
            <a:r>
              <a:rPr lang="en-US" dirty="0" err="1"/>
              <a:t>Ejemplo</a:t>
            </a:r>
            <a:r>
              <a:rPr lang="en-US" dirty="0" smtClean="0"/>
              <a:t>:</a:t>
            </a:r>
          </a:p>
          <a:p>
            <a:pPr marL="914400" lvl="2" indent="0">
              <a:buNone/>
              <a:defRPr sz="1600"/>
            </a:pPr>
            <a:r>
              <a:rPr lang="en-US" dirty="0" smtClean="0"/>
              <a:t>&lt;</a:t>
            </a:r>
            <a:r>
              <a:rPr lang="en-US" dirty="0"/>
              <a:t>SELECT NAME="</a:t>
            </a:r>
            <a:r>
              <a:rPr lang="en-US" dirty="0" err="1"/>
              <a:t>provincia</a:t>
            </a:r>
            <a:r>
              <a:rPr lang="en-US" dirty="0"/>
              <a:t>"&gt;</a:t>
            </a:r>
          </a:p>
          <a:p>
            <a:pPr marL="914400" lvl="2" indent="0">
              <a:buNone/>
              <a:defRPr sz="1600"/>
            </a:pPr>
            <a:r>
              <a:rPr lang="en-US" dirty="0"/>
              <a:t>&lt;OPTION VALUE="1" CHECKED&gt; </a:t>
            </a:r>
            <a:r>
              <a:rPr lang="en-US" dirty="0" err="1"/>
              <a:t>Sevilla</a:t>
            </a:r>
            <a:endParaRPr lang="en-US" dirty="0"/>
          </a:p>
          <a:p>
            <a:pPr marL="914400" lvl="2" indent="0">
              <a:buNone/>
              <a:defRPr sz="1600"/>
            </a:pPr>
            <a:r>
              <a:rPr lang="en-US" dirty="0"/>
              <a:t>&lt;OPTION VALUE="2"&gt; Huelva</a:t>
            </a:r>
          </a:p>
          <a:p>
            <a:pPr marL="914400" lvl="2" indent="0">
              <a:buNone/>
              <a:defRPr sz="1600"/>
            </a:pPr>
            <a:r>
              <a:rPr lang="en-US" dirty="0"/>
              <a:t>&lt;/SELECT&gt;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09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Formularios y envío de parámetros al servidor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dirty="0"/>
          </a:p>
          <a:p>
            <a:pPr>
              <a:defRPr sz="2000"/>
            </a:pPr>
            <a:r>
              <a:rPr dirty="0" err="1"/>
              <a:t>Formulario</a:t>
            </a:r>
            <a:endParaRPr dirty="0"/>
          </a:p>
          <a:p>
            <a:pPr marL="457200" lvl="1" indent="0">
              <a:buNone/>
              <a:defRPr sz="1600"/>
            </a:pPr>
            <a:r>
              <a:rPr dirty="0"/>
              <a:t>&lt;form method="GET" action="</a:t>
            </a:r>
            <a:r>
              <a:rPr dirty="0" err="1"/>
              <a:t>procesar.php</a:t>
            </a:r>
            <a:r>
              <a:rPr dirty="0"/>
              <a:t>"&gt;</a:t>
            </a:r>
          </a:p>
          <a:p>
            <a:pPr marL="457200" lvl="1" indent="0">
              <a:buNone/>
              <a:defRPr sz="1600"/>
            </a:pPr>
            <a:r>
              <a:rPr dirty="0"/>
              <a:t>&lt;form method="POST" action="</a:t>
            </a:r>
            <a:r>
              <a:rPr dirty="0" err="1"/>
              <a:t>procesar.php</a:t>
            </a:r>
            <a:r>
              <a:rPr dirty="0"/>
              <a:t>"&gt;</a:t>
            </a:r>
          </a:p>
          <a:p>
            <a:pPr>
              <a:defRPr sz="2000"/>
            </a:pPr>
            <a:r>
              <a:rPr dirty="0"/>
              <a:t>Los </a:t>
            </a:r>
            <a:r>
              <a:rPr dirty="0" err="1"/>
              <a:t>datos</a:t>
            </a:r>
            <a:r>
              <a:rPr dirty="0"/>
              <a:t> </a:t>
            </a:r>
            <a:r>
              <a:rPr dirty="0" err="1"/>
              <a:t>enviados</a:t>
            </a:r>
            <a:r>
              <a:rPr dirty="0"/>
              <a:t> </a:t>
            </a:r>
            <a:r>
              <a:rPr dirty="0" err="1"/>
              <a:t>pueden</a:t>
            </a:r>
            <a:r>
              <a:rPr dirty="0"/>
              <a:t> </a:t>
            </a:r>
            <a:r>
              <a:rPr dirty="0" err="1"/>
              <a:t>recibirse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PHP con:</a:t>
            </a:r>
          </a:p>
          <a:p>
            <a:pPr marL="457200" lvl="1" indent="0">
              <a:buNone/>
              <a:defRPr sz="1600"/>
            </a:pPr>
            <a:r>
              <a:rPr dirty="0" smtClean="0"/>
              <a:t>$_</a:t>
            </a:r>
            <a:r>
              <a:rPr dirty="0"/>
              <a:t>GET['</a:t>
            </a:r>
            <a:r>
              <a:rPr dirty="0" err="1"/>
              <a:t>nombre</a:t>
            </a:r>
            <a:r>
              <a:rPr dirty="0"/>
              <a:t>'];</a:t>
            </a:r>
          </a:p>
          <a:p>
            <a:pPr marL="457200" lvl="1" indent="0">
              <a:buNone/>
              <a:defRPr sz="1600"/>
            </a:pPr>
            <a:r>
              <a:rPr dirty="0"/>
              <a:t>$_POST['</a:t>
            </a:r>
            <a:r>
              <a:rPr dirty="0" err="1"/>
              <a:t>nombre</a:t>
            </a:r>
            <a:r>
              <a:rPr dirty="0"/>
              <a:t>'];</a:t>
            </a:r>
          </a:p>
          <a:p>
            <a:pPr lvl="1">
              <a:defRPr sz="1600"/>
            </a:pPr>
            <a:r>
              <a:rPr dirty="0"/>
              <a:t>Para </a:t>
            </a:r>
            <a:r>
              <a:rPr dirty="0" err="1"/>
              <a:t>evitar</a:t>
            </a:r>
            <a:r>
              <a:rPr dirty="0"/>
              <a:t> </a:t>
            </a:r>
            <a:r>
              <a:rPr dirty="0" err="1"/>
              <a:t>ataques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inyección</a:t>
            </a:r>
            <a:r>
              <a:rPr dirty="0"/>
              <a:t> de SQL o XSS, </a:t>
            </a:r>
            <a:r>
              <a:rPr dirty="0" err="1"/>
              <a:t>siempre</a:t>
            </a:r>
            <a:r>
              <a:rPr dirty="0"/>
              <a:t> </a:t>
            </a:r>
            <a:r>
              <a:rPr dirty="0" err="1"/>
              <a:t>validar</a:t>
            </a:r>
            <a:r>
              <a:rPr dirty="0"/>
              <a:t> y </a:t>
            </a:r>
            <a:r>
              <a:rPr dirty="0" err="1"/>
              <a:t>sanitizar</a:t>
            </a:r>
            <a:r>
              <a:rPr dirty="0"/>
              <a:t>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datos</a:t>
            </a:r>
            <a:r>
              <a:rPr dirty="0"/>
              <a:t>.</a:t>
            </a:r>
          </a:p>
          <a:p>
            <a:pPr>
              <a:defRPr sz="2000"/>
            </a:pPr>
            <a:r>
              <a:rPr dirty="0" err="1"/>
              <a:t>Programación</a:t>
            </a:r>
            <a:r>
              <a:rPr dirty="0"/>
              <a:t> sin </a:t>
            </a:r>
            <a:r>
              <a:rPr dirty="0" err="1"/>
              <a:t>estado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aplicaciones</a:t>
            </a:r>
            <a:r>
              <a:rPr dirty="0"/>
              <a:t> web</a:t>
            </a:r>
          </a:p>
          <a:p>
            <a:pPr lvl="1">
              <a:defRPr sz="1600"/>
            </a:pPr>
            <a:r>
              <a:rPr dirty="0"/>
              <a:t>HTTP </a:t>
            </a:r>
            <a:r>
              <a:rPr dirty="0" err="1"/>
              <a:t>es</a:t>
            </a:r>
            <a:r>
              <a:rPr dirty="0"/>
              <a:t> stateless, lo que </a:t>
            </a:r>
            <a:r>
              <a:rPr dirty="0" err="1"/>
              <a:t>significa</a:t>
            </a:r>
            <a:r>
              <a:rPr dirty="0"/>
              <a:t> que </a:t>
            </a:r>
            <a:r>
              <a:rPr dirty="0" err="1"/>
              <a:t>cada</a:t>
            </a:r>
            <a:r>
              <a:rPr dirty="0"/>
              <a:t> </a:t>
            </a:r>
            <a:r>
              <a:rPr dirty="0" err="1"/>
              <a:t>petición</a:t>
            </a:r>
            <a:r>
              <a:rPr dirty="0"/>
              <a:t> </a:t>
            </a:r>
            <a:r>
              <a:rPr dirty="0" err="1"/>
              <a:t>es</a:t>
            </a:r>
            <a:r>
              <a:rPr dirty="0"/>
              <a:t> </a:t>
            </a:r>
            <a:r>
              <a:rPr dirty="0" err="1"/>
              <a:t>independiente</a:t>
            </a:r>
            <a:r>
              <a:rPr dirty="0"/>
              <a:t>.</a:t>
            </a:r>
          </a:p>
          <a:p>
            <a:pPr lvl="1">
              <a:defRPr sz="1600"/>
            </a:pPr>
            <a:r>
              <a:rPr dirty="0"/>
              <a:t>Para </a:t>
            </a:r>
            <a:r>
              <a:rPr dirty="0" err="1"/>
              <a:t>mantener</a:t>
            </a:r>
            <a:r>
              <a:rPr dirty="0"/>
              <a:t> la </a:t>
            </a:r>
            <a:r>
              <a:rPr dirty="0" err="1"/>
              <a:t>sesión</a:t>
            </a:r>
            <a:r>
              <a:rPr dirty="0"/>
              <a:t> del </a:t>
            </a:r>
            <a:r>
              <a:rPr dirty="0" err="1"/>
              <a:t>usuario</a:t>
            </a:r>
            <a:r>
              <a:rPr dirty="0"/>
              <a:t>:</a:t>
            </a:r>
          </a:p>
          <a:p>
            <a:pPr marL="457200" lvl="1" indent="0">
              <a:buNone/>
              <a:defRPr sz="1600"/>
            </a:pPr>
            <a:r>
              <a:rPr dirty="0"/>
              <a:t>Cookies (</a:t>
            </a:r>
            <a:r>
              <a:rPr dirty="0" err="1"/>
              <a:t>setcookie</a:t>
            </a:r>
            <a:r>
              <a:rPr dirty="0"/>
              <a:t>())</a:t>
            </a:r>
          </a:p>
          <a:p>
            <a:pPr marL="457200" lvl="1" indent="0">
              <a:buNone/>
              <a:defRPr sz="1600"/>
            </a:pPr>
            <a:r>
              <a:rPr dirty="0" err="1"/>
              <a:t>Sesiones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PHP (</a:t>
            </a:r>
            <a:r>
              <a:rPr dirty="0" err="1"/>
              <a:t>session_start</a:t>
            </a:r>
            <a:r>
              <a:rPr dirty="0"/>
              <a:t>(); $_SESSION['</a:t>
            </a:r>
            <a:r>
              <a:rPr dirty="0" err="1"/>
              <a:t>usuario</a:t>
            </a:r>
            <a:r>
              <a:rPr dirty="0"/>
              <a:t>'] = 'Juan';)</a:t>
            </a:r>
          </a:p>
          <a:p>
            <a:pPr lvl="1">
              <a:defRPr sz="1600"/>
            </a:pPr>
            <a:r>
              <a:rPr dirty="0"/>
              <a:t>Tokens de </a:t>
            </a:r>
            <a:r>
              <a:rPr dirty="0" err="1"/>
              <a:t>autenticación</a:t>
            </a:r>
            <a:r>
              <a:rPr dirty="0"/>
              <a:t> (JWT, OAuth)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aplicaciones</a:t>
            </a:r>
            <a:r>
              <a:rPr dirty="0"/>
              <a:t> </a:t>
            </a:r>
            <a:r>
              <a:rPr dirty="0" err="1"/>
              <a:t>modernas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251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Protocolo</a:t>
            </a:r>
            <a:r>
              <a:rPr dirty="0"/>
              <a:t> HTTP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3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Programación Orientada a Objetos en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dirty="0"/>
          </a:p>
          <a:p>
            <a:pPr lvl="1">
              <a:defRPr sz="1600"/>
            </a:pPr>
            <a:r>
              <a:rPr dirty="0" err="1"/>
              <a:t>Uso</a:t>
            </a:r>
            <a:r>
              <a:rPr dirty="0"/>
              <a:t> de </a:t>
            </a:r>
            <a:r>
              <a:rPr dirty="0" err="1"/>
              <a:t>clases</a:t>
            </a:r>
            <a:r>
              <a:rPr dirty="0"/>
              <a:t> y </a:t>
            </a:r>
            <a:r>
              <a:rPr dirty="0" err="1"/>
              <a:t>objetos</a:t>
            </a:r>
            <a:r>
              <a:rPr dirty="0"/>
              <a:t>:</a:t>
            </a:r>
          </a:p>
          <a:p>
            <a:pPr marL="857250" lvl="2" indent="0">
              <a:buNone/>
              <a:defRPr sz="1600"/>
            </a:pPr>
            <a:r>
              <a:rPr dirty="0" smtClean="0"/>
              <a:t>class </a:t>
            </a:r>
            <a:r>
              <a:rPr dirty="0" err="1"/>
              <a:t>Usuario</a:t>
            </a:r>
            <a:r>
              <a:rPr dirty="0"/>
              <a:t> {</a:t>
            </a:r>
          </a:p>
          <a:p>
            <a:pPr marL="1314450" lvl="3" indent="0">
              <a:buNone/>
              <a:defRPr sz="1600"/>
            </a:pPr>
            <a:r>
              <a:rPr dirty="0"/>
              <a:t>public $</a:t>
            </a:r>
            <a:r>
              <a:rPr dirty="0" err="1"/>
              <a:t>nombre</a:t>
            </a:r>
            <a:r>
              <a:rPr dirty="0"/>
              <a:t>;</a:t>
            </a:r>
          </a:p>
          <a:p>
            <a:pPr marL="1314450" lvl="3" indent="0">
              <a:buNone/>
              <a:defRPr sz="1600"/>
            </a:pPr>
            <a:r>
              <a:rPr dirty="0"/>
              <a:t>public function __construct($</a:t>
            </a:r>
            <a:r>
              <a:rPr dirty="0" err="1"/>
              <a:t>nombre</a:t>
            </a:r>
            <a:r>
              <a:rPr dirty="0"/>
              <a:t>) {</a:t>
            </a:r>
          </a:p>
          <a:p>
            <a:pPr marL="1771650" lvl="4" indent="0">
              <a:buNone/>
              <a:defRPr sz="1600"/>
            </a:pPr>
            <a:r>
              <a:rPr dirty="0"/>
              <a:t>$this-&gt;</a:t>
            </a:r>
            <a:r>
              <a:rPr dirty="0" err="1"/>
              <a:t>nombre</a:t>
            </a:r>
            <a:r>
              <a:rPr dirty="0"/>
              <a:t> = $</a:t>
            </a:r>
            <a:r>
              <a:rPr dirty="0" err="1"/>
              <a:t>nombre</a:t>
            </a:r>
            <a:r>
              <a:rPr dirty="0"/>
              <a:t>;</a:t>
            </a:r>
          </a:p>
          <a:p>
            <a:pPr marL="1314450" lvl="3" indent="0">
              <a:buNone/>
              <a:defRPr sz="1600"/>
            </a:pPr>
            <a:r>
              <a:rPr dirty="0"/>
              <a:t>}</a:t>
            </a:r>
          </a:p>
          <a:p>
            <a:pPr marL="1314450" lvl="3" indent="0">
              <a:buNone/>
              <a:defRPr sz="1600"/>
            </a:pPr>
            <a:r>
              <a:rPr dirty="0"/>
              <a:t>public function </a:t>
            </a:r>
            <a:r>
              <a:rPr dirty="0" err="1"/>
              <a:t>saludar</a:t>
            </a:r>
            <a:r>
              <a:rPr dirty="0"/>
              <a:t>() {</a:t>
            </a:r>
          </a:p>
          <a:p>
            <a:pPr marL="1771650" lvl="4" indent="0">
              <a:buNone/>
              <a:defRPr sz="1600"/>
            </a:pPr>
            <a:r>
              <a:rPr dirty="0"/>
              <a:t>return "</a:t>
            </a:r>
            <a:r>
              <a:rPr dirty="0" err="1"/>
              <a:t>Hola</a:t>
            </a:r>
            <a:r>
              <a:rPr dirty="0"/>
              <a:t>, " . $this-&gt;</a:t>
            </a:r>
            <a:r>
              <a:rPr dirty="0" err="1"/>
              <a:t>nombre</a:t>
            </a:r>
            <a:r>
              <a:rPr dirty="0"/>
              <a:t>;</a:t>
            </a:r>
          </a:p>
          <a:p>
            <a:pPr marL="1314450" lvl="3" indent="0">
              <a:buNone/>
              <a:defRPr sz="1600"/>
            </a:pPr>
            <a:r>
              <a:rPr dirty="0"/>
              <a:t>}</a:t>
            </a:r>
          </a:p>
          <a:p>
            <a:pPr marL="857250" lvl="2" indent="0">
              <a:buNone/>
              <a:defRPr sz="1600"/>
            </a:pPr>
            <a:r>
              <a:rPr dirty="0"/>
              <a:t>}</a:t>
            </a:r>
          </a:p>
          <a:p>
            <a:pPr marL="857250" lvl="2" indent="0">
              <a:buNone/>
              <a:defRPr sz="1600"/>
            </a:pPr>
            <a:r>
              <a:rPr dirty="0"/>
              <a:t>$</a:t>
            </a:r>
            <a:r>
              <a:rPr dirty="0" err="1"/>
              <a:t>usuario</a:t>
            </a:r>
            <a:r>
              <a:rPr dirty="0"/>
              <a:t> = new </a:t>
            </a:r>
            <a:r>
              <a:rPr dirty="0" err="1"/>
              <a:t>Usuario</a:t>
            </a:r>
            <a:r>
              <a:rPr dirty="0"/>
              <a:t>("Carlos");</a:t>
            </a:r>
          </a:p>
          <a:p>
            <a:pPr marL="857250" lvl="2" indent="0">
              <a:buNone/>
              <a:defRPr sz="1600"/>
            </a:pPr>
            <a:r>
              <a:rPr dirty="0"/>
              <a:t>echo $</a:t>
            </a:r>
            <a:r>
              <a:rPr dirty="0" err="1"/>
              <a:t>usuario</a:t>
            </a:r>
            <a:r>
              <a:rPr dirty="0"/>
              <a:t>-&gt;</a:t>
            </a:r>
            <a:r>
              <a:rPr dirty="0" err="1"/>
              <a:t>saludar</a:t>
            </a:r>
            <a:r>
              <a:rPr dirty="0"/>
              <a:t>(); // </a:t>
            </a:r>
            <a:r>
              <a:rPr dirty="0" err="1"/>
              <a:t>Hola</a:t>
            </a:r>
            <a:r>
              <a:rPr dirty="0"/>
              <a:t>, Carlos</a:t>
            </a:r>
          </a:p>
          <a:p>
            <a:pPr lvl="1">
              <a:defRPr sz="1600"/>
            </a:pPr>
            <a:r>
              <a:rPr dirty="0" err="1"/>
              <a:t>Encapsulamiento</a:t>
            </a:r>
            <a:r>
              <a:rPr dirty="0"/>
              <a:t>, </a:t>
            </a:r>
            <a:r>
              <a:rPr dirty="0" err="1"/>
              <a:t>herencia</a:t>
            </a:r>
            <a:r>
              <a:rPr dirty="0"/>
              <a:t> y </a:t>
            </a:r>
            <a:r>
              <a:rPr dirty="0" err="1"/>
              <a:t>polimorfismo</a:t>
            </a:r>
            <a:r>
              <a:rPr dirty="0"/>
              <a:t> </a:t>
            </a:r>
            <a:r>
              <a:rPr dirty="0" err="1"/>
              <a:t>aplicados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PHP.</a:t>
            </a:r>
          </a:p>
        </p:txBody>
      </p:sp>
    </p:spTree>
    <p:extLst>
      <p:ext uri="{BB962C8B-B14F-4D97-AF65-F5344CB8AC3E}">
        <p14:creationId xmlns:p14="http://schemas.microsoft.com/office/powerpoint/2010/main" val="88595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Introducción a la Programación Orientada a Objetos en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 sz="1600"/>
            </a:pPr>
            <a:r>
              <a:rPr dirty="0" smtClean="0"/>
              <a:t>PHP </a:t>
            </a:r>
            <a:r>
              <a:rPr dirty="0" err="1"/>
              <a:t>admite</a:t>
            </a:r>
            <a:r>
              <a:rPr dirty="0"/>
              <a:t> </a:t>
            </a:r>
            <a:r>
              <a:rPr dirty="0" err="1"/>
              <a:t>Programación</a:t>
            </a:r>
            <a:r>
              <a:rPr dirty="0"/>
              <a:t> </a:t>
            </a:r>
            <a:r>
              <a:rPr dirty="0" err="1"/>
              <a:t>Orientada</a:t>
            </a:r>
            <a:r>
              <a:rPr dirty="0"/>
              <a:t> a </a:t>
            </a:r>
            <a:r>
              <a:rPr dirty="0" err="1"/>
              <a:t>Objetos</a:t>
            </a:r>
            <a:r>
              <a:rPr dirty="0"/>
              <a:t> (POO).</a:t>
            </a:r>
          </a:p>
          <a:p>
            <a:pPr lvl="1">
              <a:defRPr sz="1600"/>
            </a:pPr>
            <a:r>
              <a:rPr dirty="0"/>
              <a:t>POO </a:t>
            </a:r>
            <a:r>
              <a:rPr dirty="0" err="1"/>
              <a:t>permite</a:t>
            </a:r>
            <a:r>
              <a:rPr dirty="0"/>
              <a:t> </a:t>
            </a:r>
            <a:r>
              <a:rPr dirty="0" err="1"/>
              <a:t>organizar</a:t>
            </a:r>
            <a:r>
              <a:rPr dirty="0"/>
              <a:t> el </a:t>
            </a:r>
            <a:r>
              <a:rPr dirty="0" err="1"/>
              <a:t>código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clases</a:t>
            </a:r>
            <a:r>
              <a:rPr dirty="0"/>
              <a:t> y </a:t>
            </a:r>
            <a:r>
              <a:rPr dirty="0" err="1"/>
              <a:t>objetos</a:t>
            </a:r>
            <a:r>
              <a:rPr dirty="0"/>
              <a:t>.</a:t>
            </a:r>
          </a:p>
          <a:p>
            <a:pPr lvl="1">
              <a:defRPr sz="1600"/>
            </a:pPr>
            <a:r>
              <a:rPr dirty="0" err="1"/>
              <a:t>Principales</a:t>
            </a:r>
            <a:r>
              <a:rPr dirty="0"/>
              <a:t> </a:t>
            </a:r>
            <a:r>
              <a:rPr dirty="0" err="1"/>
              <a:t>principios</a:t>
            </a:r>
            <a:r>
              <a:rPr dirty="0"/>
              <a:t>: </a:t>
            </a:r>
            <a:r>
              <a:rPr dirty="0" err="1"/>
              <a:t>Encapsulamiento</a:t>
            </a:r>
            <a:r>
              <a:rPr dirty="0"/>
              <a:t>, </a:t>
            </a:r>
            <a:r>
              <a:rPr dirty="0" err="1"/>
              <a:t>Herencia</a:t>
            </a:r>
            <a:r>
              <a:rPr dirty="0"/>
              <a:t>, </a:t>
            </a:r>
            <a:r>
              <a:rPr dirty="0" err="1"/>
              <a:t>Polimorfismo</a:t>
            </a:r>
            <a:r>
              <a:rPr dirty="0"/>
              <a:t> y </a:t>
            </a:r>
            <a:r>
              <a:rPr dirty="0" err="1"/>
              <a:t>Abstracción</a:t>
            </a:r>
            <a:r>
              <a:rPr dirty="0"/>
              <a:t>.</a:t>
            </a:r>
          </a:p>
          <a:p>
            <a:pPr lvl="1">
              <a:defRPr sz="1600"/>
            </a:pPr>
            <a:r>
              <a:rPr dirty="0" err="1"/>
              <a:t>Ventaja</a:t>
            </a:r>
            <a:r>
              <a:rPr dirty="0"/>
              <a:t>: </a:t>
            </a:r>
            <a:r>
              <a:rPr dirty="0" err="1"/>
              <a:t>Mejora</a:t>
            </a:r>
            <a:r>
              <a:rPr dirty="0"/>
              <a:t> la </a:t>
            </a:r>
            <a:r>
              <a:rPr dirty="0" err="1"/>
              <a:t>reutilización</a:t>
            </a:r>
            <a:r>
              <a:rPr dirty="0"/>
              <a:t> y el </a:t>
            </a:r>
            <a:r>
              <a:rPr dirty="0" err="1"/>
              <a:t>mantenimiento</a:t>
            </a:r>
            <a:r>
              <a:rPr dirty="0"/>
              <a:t> del </a:t>
            </a:r>
            <a:r>
              <a:rPr dirty="0" err="1"/>
              <a:t>código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603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Definiendo una Clase en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pPr lvl="1">
              <a:defRPr sz="1600"/>
            </a:pPr>
            <a:r>
              <a:rPr dirty="0"/>
              <a:t>📌 </a:t>
            </a:r>
            <a:r>
              <a:rPr dirty="0" err="1"/>
              <a:t>Ejemplo</a:t>
            </a:r>
            <a:r>
              <a:rPr dirty="0"/>
              <a:t> de </a:t>
            </a:r>
            <a:r>
              <a:rPr dirty="0" err="1"/>
              <a:t>clase</a:t>
            </a:r>
            <a:r>
              <a:rPr dirty="0"/>
              <a:t> </a:t>
            </a:r>
            <a:r>
              <a:rPr dirty="0" err="1"/>
              <a:t>básica</a:t>
            </a:r>
            <a:endParaRPr dirty="0"/>
          </a:p>
          <a:p>
            <a:pPr lvl="1">
              <a:defRPr sz="1600"/>
            </a:pPr>
            <a:endParaRPr dirty="0"/>
          </a:p>
          <a:p>
            <a:pPr marL="857250" lvl="2" indent="0">
              <a:buNone/>
              <a:defRPr sz="1600"/>
            </a:pPr>
            <a:r>
              <a:rPr dirty="0"/>
              <a:t>class Persona {</a:t>
            </a:r>
          </a:p>
          <a:p>
            <a:pPr marL="1314450" lvl="3" indent="0">
              <a:buNone/>
              <a:defRPr sz="1600"/>
            </a:pPr>
            <a:r>
              <a:rPr dirty="0"/>
              <a:t>public $</a:t>
            </a:r>
            <a:r>
              <a:rPr dirty="0" err="1"/>
              <a:t>nombre</a:t>
            </a:r>
            <a:r>
              <a:rPr dirty="0"/>
              <a:t>;  // </a:t>
            </a:r>
            <a:r>
              <a:rPr dirty="0" err="1"/>
              <a:t>Propiedad</a:t>
            </a:r>
            <a:r>
              <a:rPr dirty="0"/>
              <a:t> </a:t>
            </a:r>
            <a:r>
              <a:rPr dirty="0" err="1"/>
              <a:t>pública</a:t>
            </a:r>
            <a:endParaRPr dirty="0"/>
          </a:p>
          <a:p>
            <a:pPr marL="1314450" lvl="3" indent="0">
              <a:buNone/>
              <a:defRPr sz="1600"/>
            </a:pPr>
            <a:r>
              <a:rPr dirty="0"/>
              <a:t>public function </a:t>
            </a:r>
            <a:r>
              <a:rPr dirty="0" err="1"/>
              <a:t>decirHola</a:t>
            </a:r>
            <a:r>
              <a:rPr dirty="0"/>
              <a:t>() {</a:t>
            </a:r>
          </a:p>
          <a:p>
            <a:pPr marL="1771650" lvl="4" indent="0">
              <a:buNone/>
              <a:defRPr sz="1600"/>
            </a:pPr>
            <a:r>
              <a:rPr dirty="0"/>
              <a:t>return "</a:t>
            </a:r>
            <a:r>
              <a:rPr dirty="0" err="1"/>
              <a:t>Hola</a:t>
            </a:r>
            <a:r>
              <a:rPr dirty="0"/>
              <a:t>, mi </a:t>
            </a:r>
            <a:r>
              <a:rPr dirty="0" err="1"/>
              <a:t>nombre</a:t>
            </a:r>
            <a:r>
              <a:rPr dirty="0"/>
              <a:t> </a:t>
            </a:r>
            <a:r>
              <a:rPr dirty="0" err="1"/>
              <a:t>es</a:t>
            </a:r>
            <a:r>
              <a:rPr dirty="0"/>
              <a:t> " . $this-&gt;</a:t>
            </a:r>
            <a:r>
              <a:rPr dirty="0" err="1"/>
              <a:t>nombre</a:t>
            </a:r>
            <a:r>
              <a:rPr dirty="0"/>
              <a:t>;</a:t>
            </a:r>
          </a:p>
          <a:p>
            <a:pPr marL="1314450" lvl="3" indent="0">
              <a:buNone/>
              <a:defRPr sz="1600"/>
            </a:pPr>
            <a:r>
              <a:rPr dirty="0"/>
              <a:t>}</a:t>
            </a:r>
          </a:p>
          <a:p>
            <a:pPr marL="857250" lvl="2" indent="0">
              <a:buNone/>
              <a:defRPr sz="1600"/>
            </a:pPr>
            <a:r>
              <a:rPr dirty="0"/>
              <a:t>}</a:t>
            </a:r>
          </a:p>
          <a:p>
            <a:pPr lvl="1">
              <a:defRPr sz="1600"/>
            </a:pPr>
            <a:r>
              <a:rPr dirty="0" err="1"/>
              <a:t>Clase</a:t>
            </a:r>
            <a:r>
              <a:rPr dirty="0"/>
              <a:t>: </a:t>
            </a:r>
            <a:r>
              <a:rPr dirty="0" err="1"/>
              <a:t>Plantilla</a:t>
            </a:r>
            <a:r>
              <a:rPr dirty="0"/>
              <a:t> para </a:t>
            </a:r>
            <a:r>
              <a:rPr dirty="0" err="1"/>
              <a:t>crear</a:t>
            </a:r>
            <a:r>
              <a:rPr dirty="0"/>
              <a:t> </a:t>
            </a:r>
            <a:r>
              <a:rPr dirty="0" err="1"/>
              <a:t>objetos</a:t>
            </a:r>
            <a:r>
              <a:rPr dirty="0"/>
              <a:t>.</a:t>
            </a:r>
          </a:p>
          <a:p>
            <a:pPr lvl="1">
              <a:defRPr sz="1600"/>
            </a:pPr>
            <a:r>
              <a:rPr dirty="0" err="1"/>
              <a:t>Propiedades</a:t>
            </a:r>
            <a:r>
              <a:rPr dirty="0"/>
              <a:t>: Variables </a:t>
            </a:r>
            <a:r>
              <a:rPr dirty="0" err="1"/>
              <a:t>dentro</a:t>
            </a:r>
            <a:r>
              <a:rPr dirty="0"/>
              <a:t> de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clase</a:t>
            </a:r>
            <a:r>
              <a:rPr dirty="0"/>
              <a:t>.</a:t>
            </a:r>
          </a:p>
          <a:p>
            <a:pPr lvl="1">
              <a:defRPr sz="1600"/>
            </a:pPr>
            <a:r>
              <a:rPr dirty="0" err="1"/>
              <a:t>Métodos</a:t>
            </a:r>
            <a:r>
              <a:rPr dirty="0"/>
              <a:t>: </a:t>
            </a:r>
            <a:r>
              <a:rPr dirty="0" err="1"/>
              <a:t>Funciones</a:t>
            </a:r>
            <a:r>
              <a:rPr dirty="0"/>
              <a:t> </a:t>
            </a:r>
            <a:r>
              <a:rPr dirty="0" err="1"/>
              <a:t>dentro</a:t>
            </a:r>
            <a:r>
              <a:rPr dirty="0"/>
              <a:t> de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clase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624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Creando Objetos en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lvl="1">
              <a:defRPr sz="1600"/>
            </a:pPr>
            <a:r>
              <a:rPr dirty="0"/>
              <a:t>📌 </a:t>
            </a:r>
            <a:r>
              <a:rPr dirty="0" err="1"/>
              <a:t>Ejemplo</a:t>
            </a:r>
            <a:r>
              <a:rPr dirty="0"/>
              <a:t> de </a:t>
            </a:r>
            <a:r>
              <a:rPr dirty="0" err="1"/>
              <a:t>instancia</a:t>
            </a:r>
            <a:r>
              <a:rPr dirty="0"/>
              <a:t> de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clase</a:t>
            </a:r>
            <a:endParaRPr dirty="0"/>
          </a:p>
          <a:p>
            <a:pPr marL="857250" lvl="2" indent="0">
              <a:buNone/>
              <a:defRPr sz="1600"/>
            </a:pPr>
            <a:r>
              <a:rPr dirty="0" smtClean="0"/>
              <a:t>$</a:t>
            </a:r>
            <a:r>
              <a:rPr dirty="0"/>
              <a:t>persona1 = new Persona();  // </a:t>
            </a:r>
            <a:r>
              <a:rPr dirty="0" err="1"/>
              <a:t>Crear</a:t>
            </a:r>
            <a:r>
              <a:rPr dirty="0"/>
              <a:t> un </a:t>
            </a:r>
            <a:r>
              <a:rPr dirty="0" err="1"/>
              <a:t>objeto</a:t>
            </a:r>
            <a:endParaRPr dirty="0"/>
          </a:p>
          <a:p>
            <a:pPr marL="857250" lvl="2" indent="0">
              <a:buNone/>
              <a:defRPr sz="1600"/>
            </a:pPr>
            <a:r>
              <a:rPr dirty="0"/>
              <a:t>$persona1-&gt;</a:t>
            </a:r>
            <a:r>
              <a:rPr dirty="0" err="1"/>
              <a:t>nombre</a:t>
            </a:r>
            <a:r>
              <a:rPr dirty="0"/>
              <a:t> = "Carlos";  // </a:t>
            </a:r>
            <a:r>
              <a:rPr dirty="0" err="1"/>
              <a:t>Asignar</a:t>
            </a:r>
            <a:r>
              <a:rPr dirty="0"/>
              <a:t> un valor</a:t>
            </a:r>
          </a:p>
          <a:p>
            <a:pPr marL="857250" lvl="2" indent="0">
              <a:buNone/>
              <a:defRPr sz="1600"/>
            </a:pPr>
            <a:r>
              <a:rPr dirty="0"/>
              <a:t>echo $persona1-&gt;</a:t>
            </a:r>
            <a:r>
              <a:rPr dirty="0" err="1"/>
              <a:t>decirHola</a:t>
            </a:r>
            <a:r>
              <a:rPr dirty="0"/>
              <a:t>();  // </a:t>
            </a:r>
            <a:r>
              <a:rPr dirty="0" err="1"/>
              <a:t>Llamar</a:t>
            </a:r>
            <a:r>
              <a:rPr dirty="0"/>
              <a:t> a un </a:t>
            </a:r>
            <a:r>
              <a:rPr dirty="0" err="1"/>
              <a:t>método</a:t>
            </a:r>
            <a:endParaRPr dirty="0"/>
          </a:p>
          <a:p>
            <a:pPr lvl="1">
              <a:defRPr sz="1600"/>
            </a:pPr>
            <a:r>
              <a:rPr dirty="0"/>
              <a:t>Se </a:t>
            </a:r>
            <a:r>
              <a:rPr dirty="0" err="1"/>
              <a:t>usa</a:t>
            </a:r>
            <a:r>
              <a:rPr dirty="0"/>
              <a:t> new para </a:t>
            </a:r>
            <a:r>
              <a:rPr dirty="0" err="1"/>
              <a:t>crear</a:t>
            </a:r>
            <a:r>
              <a:rPr dirty="0"/>
              <a:t> un </a:t>
            </a:r>
            <a:r>
              <a:rPr dirty="0" err="1"/>
              <a:t>objeto</a:t>
            </a:r>
            <a:r>
              <a:rPr dirty="0"/>
              <a:t>.</a:t>
            </a:r>
          </a:p>
          <a:p>
            <a:pPr lvl="1">
              <a:defRPr sz="1600"/>
            </a:pPr>
            <a:r>
              <a:rPr dirty="0"/>
              <a:t>Se accede a </a:t>
            </a:r>
            <a:r>
              <a:rPr dirty="0" err="1"/>
              <a:t>propiedades</a:t>
            </a:r>
            <a:r>
              <a:rPr dirty="0"/>
              <a:t> y </a:t>
            </a:r>
            <a:r>
              <a:rPr dirty="0" err="1"/>
              <a:t>métodos</a:t>
            </a:r>
            <a:r>
              <a:rPr dirty="0"/>
              <a:t> con -&gt;.</a:t>
            </a:r>
          </a:p>
        </p:txBody>
      </p:sp>
    </p:spTree>
    <p:extLst>
      <p:ext uri="{BB962C8B-B14F-4D97-AF65-F5344CB8AC3E}">
        <p14:creationId xmlns:p14="http://schemas.microsoft.com/office/powerpoint/2010/main" val="307605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Constructores en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dirty="0"/>
          </a:p>
          <a:p>
            <a:pPr lvl="1">
              <a:defRPr sz="1600"/>
            </a:pPr>
            <a:r>
              <a:rPr dirty="0"/>
              <a:t>📌 </a:t>
            </a:r>
            <a:r>
              <a:rPr dirty="0" err="1"/>
              <a:t>Ejemplo</a:t>
            </a:r>
            <a:r>
              <a:rPr dirty="0"/>
              <a:t> con constructor</a:t>
            </a:r>
          </a:p>
          <a:p>
            <a:pPr marL="857250" lvl="2" indent="0">
              <a:buNone/>
              <a:defRPr sz="1600"/>
            </a:pPr>
            <a:r>
              <a:rPr dirty="0" smtClean="0"/>
              <a:t>class </a:t>
            </a:r>
            <a:r>
              <a:rPr dirty="0"/>
              <a:t>Persona {</a:t>
            </a:r>
          </a:p>
          <a:p>
            <a:pPr marL="1314450" lvl="3" indent="0">
              <a:buNone/>
              <a:defRPr sz="1600"/>
            </a:pPr>
            <a:r>
              <a:rPr dirty="0"/>
              <a:t>public $</a:t>
            </a:r>
            <a:r>
              <a:rPr dirty="0" err="1"/>
              <a:t>nombre</a:t>
            </a:r>
            <a:r>
              <a:rPr dirty="0"/>
              <a:t>;</a:t>
            </a:r>
          </a:p>
          <a:p>
            <a:pPr marL="1314450" lvl="3" indent="0">
              <a:buNone/>
              <a:defRPr sz="1600"/>
            </a:pPr>
            <a:r>
              <a:rPr dirty="0"/>
              <a:t>public function __construct($</a:t>
            </a:r>
            <a:r>
              <a:rPr dirty="0" err="1"/>
              <a:t>nombre</a:t>
            </a:r>
            <a:r>
              <a:rPr dirty="0"/>
              <a:t>) {</a:t>
            </a:r>
          </a:p>
          <a:p>
            <a:pPr marL="1771650" lvl="4" indent="0">
              <a:buNone/>
              <a:defRPr sz="1600"/>
            </a:pPr>
            <a:r>
              <a:rPr dirty="0"/>
              <a:t>$this-&gt;</a:t>
            </a:r>
            <a:r>
              <a:rPr dirty="0" err="1"/>
              <a:t>nombre</a:t>
            </a:r>
            <a:r>
              <a:rPr dirty="0"/>
              <a:t> = $</a:t>
            </a:r>
            <a:r>
              <a:rPr dirty="0" err="1"/>
              <a:t>nombre</a:t>
            </a:r>
            <a:r>
              <a:rPr dirty="0"/>
              <a:t>;</a:t>
            </a:r>
          </a:p>
          <a:p>
            <a:pPr marL="1314450" lvl="3" indent="0">
              <a:buNone/>
              <a:defRPr sz="1600"/>
            </a:pPr>
            <a:r>
              <a:rPr dirty="0"/>
              <a:t>}</a:t>
            </a:r>
          </a:p>
          <a:p>
            <a:pPr marL="1314450" lvl="3" indent="0">
              <a:buNone/>
              <a:defRPr sz="1600"/>
            </a:pPr>
            <a:r>
              <a:rPr dirty="0"/>
              <a:t>public function </a:t>
            </a:r>
            <a:r>
              <a:rPr dirty="0" err="1"/>
              <a:t>decirHola</a:t>
            </a:r>
            <a:r>
              <a:rPr dirty="0"/>
              <a:t>() {</a:t>
            </a:r>
          </a:p>
          <a:p>
            <a:pPr marL="1771650" lvl="4" indent="0">
              <a:buNone/>
              <a:defRPr sz="1600"/>
            </a:pPr>
            <a:r>
              <a:rPr dirty="0"/>
              <a:t>return "</a:t>
            </a:r>
            <a:r>
              <a:rPr dirty="0" err="1"/>
              <a:t>Hola</a:t>
            </a:r>
            <a:r>
              <a:rPr dirty="0"/>
              <a:t>, soy " . $this-&gt;</a:t>
            </a:r>
            <a:r>
              <a:rPr dirty="0" err="1"/>
              <a:t>nombre</a:t>
            </a:r>
            <a:r>
              <a:rPr dirty="0"/>
              <a:t>;</a:t>
            </a:r>
          </a:p>
          <a:p>
            <a:pPr marL="1314450" lvl="3" indent="0">
              <a:buNone/>
              <a:defRPr sz="1600"/>
            </a:pPr>
            <a:r>
              <a:rPr dirty="0"/>
              <a:t>}</a:t>
            </a:r>
          </a:p>
          <a:p>
            <a:pPr marL="857250" lvl="2" indent="0">
              <a:buNone/>
              <a:defRPr sz="1600"/>
            </a:pPr>
            <a:r>
              <a:rPr dirty="0"/>
              <a:t>}</a:t>
            </a:r>
          </a:p>
          <a:p>
            <a:pPr marL="857250" lvl="2" indent="0">
              <a:buNone/>
              <a:defRPr sz="1600"/>
            </a:pPr>
            <a:r>
              <a:rPr dirty="0"/>
              <a:t>$persona1 = new Persona("Luis");</a:t>
            </a:r>
          </a:p>
          <a:p>
            <a:pPr marL="857250" lvl="2" indent="0">
              <a:buNone/>
              <a:defRPr sz="1600"/>
            </a:pPr>
            <a:r>
              <a:rPr dirty="0"/>
              <a:t>echo $persona1-&gt;</a:t>
            </a:r>
            <a:r>
              <a:rPr dirty="0" err="1"/>
              <a:t>decirHola</a:t>
            </a:r>
            <a:r>
              <a:rPr dirty="0"/>
              <a:t>();</a:t>
            </a:r>
          </a:p>
          <a:p>
            <a:pPr lvl="1">
              <a:defRPr sz="1600"/>
            </a:pPr>
            <a:r>
              <a:rPr dirty="0"/>
              <a:t>El constructor (__construct) </a:t>
            </a:r>
            <a:r>
              <a:rPr dirty="0" err="1"/>
              <a:t>inicializa</a:t>
            </a:r>
            <a:r>
              <a:rPr dirty="0"/>
              <a:t> </a:t>
            </a:r>
            <a:r>
              <a:rPr dirty="0" err="1"/>
              <a:t>valores</a:t>
            </a:r>
            <a:r>
              <a:rPr dirty="0"/>
              <a:t> al </a:t>
            </a:r>
            <a:r>
              <a:rPr dirty="0" err="1"/>
              <a:t>crear</a:t>
            </a:r>
            <a:r>
              <a:rPr dirty="0"/>
              <a:t> un </a:t>
            </a:r>
            <a:r>
              <a:rPr dirty="0" err="1"/>
              <a:t>objeto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834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Herencia en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dirty="0"/>
          </a:p>
          <a:p>
            <a:pPr lvl="1">
              <a:defRPr sz="1600"/>
            </a:pPr>
            <a:r>
              <a:rPr dirty="0"/>
              <a:t>📌 </a:t>
            </a:r>
            <a:r>
              <a:rPr dirty="0" err="1"/>
              <a:t>Ejemplo</a:t>
            </a:r>
            <a:r>
              <a:rPr dirty="0"/>
              <a:t> de </a:t>
            </a:r>
            <a:r>
              <a:rPr dirty="0" err="1"/>
              <a:t>herencia</a:t>
            </a:r>
            <a:endParaRPr dirty="0"/>
          </a:p>
          <a:p>
            <a:pPr marL="857250" lvl="2" indent="0">
              <a:buNone/>
              <a:defRPr sz="1600"/>
            </a:pPr>
            <a:r>
              <a:rPr dirty="0" smtClean="0"/>
              <a:t>class </a:t>
            </a:r>
            <a:r>
              <a:rPr dirty="0" err="1"/>
              <a:t>Empleado</a:t>
            </a:r>
            <a:r>
              <a:rPr dirty="0"/>
              <a:t> extends Persona {</a:t>
            </a:r>
          </a:p>
          <a:p>
            <a:pPr marL="1314450" lvl="3" indent="0">
              <a:buNone/>
              <a:defRPr sz="1600"/>
            </a:pPr>
            <a:r>
              <a:rPr dirty="0"/>
              <a:t>public $</a:t>
            </a:r>
            <a:r>
              <a:rPr dirty="0" err="1"/>
              <a:t>salario</a:t>
            </a:r>
            <a:r>
              <a:rPr dirty="0"/>
              <a:t>;</a:t>
            </a:r>
          </a:p>
          <a:p>
            <a:pPr marL="1314450" lvl="3" indent="0">
              <a:buNone/>
              <a:defRPr sz="1600"/>
            </a:pPr>
            <a:r>
              <a:rPr dirty="0"/>
              <a:t>public function __construct($</a:t>
            </a:r>
            <a:r>
              <a:rPr dirty="0" err="1"/>
              <a:t>nombre</a:t>
            </a:r>
            <a:r>
              <a:rPr dirty="0"/>
              <a:t>, $</a:t>
            </a:r>
            <a:r>
              <a:rPr dirty="0" err="1"/>
              <a:t>salario</a:t>
            </a:r>
            <a:r>
              <a:rPr dirty="0"/>
              <a:t>) {</a:t>
            </a:r>
          </a:p>
          <a:p>
            <a:pPr marL="1771650" lvl="4" indent="0">
              <a:buNone/>
              <a:defRPr sz="1600"/>
            </a:pPr>
            <a:r>
              <a:rPr dirty="0"/>
              <a:t>parent::__construct($</a:t>
            </a:r>
            <a:r>
              <a:rPr dirty="0" err="1"/>
              <a:t>nombre</a:t>
            </a:r>
            <a:r>
              <a:rPr dirty="0"/>
              <a:t>);</a:t>
            </a:r>
          </a:p>
          <a:p>
            <a:pPr marL="1771650" lvl="4" indent="0">
              <a:buNone/>
              <a:defRPr sz="1600"/>
            </a:pPr>
            <a:r>
              <a:rPr dirty="0"/>
              <a:t>$this-&gt;</a:t>
            </a:r>
            <a:r>
              <a:rPr dirty="0" err="1"/>
              <a:t>salario</a:t>
            </a:r>
            <a:r>
              <a:rPr dirty="0"/>
              <a:t> = $</a:t>
            </a:r>
            <a:r>
              <a:rPr dirty="0" err="1"/>
              <a:t>salario</a:t>
            </a:r>
            <a:r>
              <a:rPr dirty="0"/>
              <a:t>;</a:t>
            </a:r>
          </a:p>
          <a:p>
            <a:pPr marL="1314450" lvl="3" indent="0">
              <a:buNone/>
              <a:defRPr sz="1600"/>
            </a:pPr>
            <a:r>
              <a:rPr dirty="0"/>
              <a:t>}</a:t>
            </a:r>
          </a:p>
          <a:p>
            <a:pPr marL="1314450" lvl="3" indent="0">
              <a:buNone/>
              <a:defRPr sz="1600"/>
            </a:pPr>
            <a:r>
              <a:rPr dirty="0"/>
              <a:t>public function </a:t>
            </a:r>
            <a:r>
              <a:rPr dirty="0" err="1"/>
              <a:t>mostrarSalario</a:t>
            </a:r>
            <a:r>
              <a:rPr dirty="0"/>
              <a:t>() {</a:t>
            </a:r>
          </a:p>
          <a:p>
            <a:pPr marL="1771650" lvl="4" indent="0">
              <a:buNone/>
              <a:defRPr sz="1600"/>
            </a:pPr>
            <a:r>
              <a:rPr dirty="0"/>
              <a:t>return $this-&gt;</a:t>
            </a:r>
            <a:r>
              <a:rPr dirty="0" err="1"/>
              <a:t>nombre</a:t>
            </a:r>
            <a:r>
              <a:rPr dirty="0"/>
              <a:t> . " </a:t>
            </a:r>
            <a:r>
              <a:rPr dirty="0" err="1"/>
              <a:t>gana</a:t>
            </a:r>
            <a:r>
              <a:rPr dirty="0"/>
              <a:t> $" . $this-&gt;</a:t>
            </a:r>
            <a:r>
              <a:rPr dirty="0" err="1"/>
              <a:t>salario</a:t>
            </a:r>
            <a:r>
              <a:rPr dirty="0"/>
              <a:t>;</a:t>
            </a:r>
          </a:p>
          <a:p>
            <a:pPr marL="1314450" lvl="3" indent="0">
              <a:buNone/>
              <a:defRPr sz="1600"/>
            </a:pPr>
            <a:r>
              <a:rPr dirty="0"/>
              <a:t>}</a:t>
            </a:r>
          </a:p>
          <a:p>
            <a:pPr marL="857250" lvl="2" indent="0">
              <a:buNone/>
              <a:defRPr sz="1600"/>
            </a:pPr>
            <a:r>
              <a:rPr dirty="0" smtClean="0"/>
              <a:t>}</a:t>
            </a:r>
            <a:endParaRPr lang="es-ES" dirty="0" smtClean="0"/>
          </a:p>
          <a:p>
            <a:pPr marL="857250" lvl="2" indent="0">
              <a:buNone/>
              <a:defRPr sz="1600"/>
            </a:pPr>
            <a:endParaRPr dirty="0"/>
          </a:p>
          <a:p>
            <a:pPr marL="857250" lvl="2" indent="0">
              <a:buNone/>
              <a:defRPr sz="1600"/>
            </a:pPr>
            <a:r>
              <a:rPr dirty="0"/>
              <a:t>$</a:t>
            </a:r>
            <a:r>
              <a:rPr dirty="0" err="1"/>
              <a:t>empleado</a:t>
            </a:r>
            <a:r>
              <a:rPr dirty="0"/>
              <a:t> = new </a:t>
            </a:r>
            <a:r>
              <a:rPr dirty="0" err="1"/>
              <a:t>Empleado</a:t>
            </a:r>
            <a:r>
              <a:rPr dirty="0"/>
              <a:t>("Ana", 50000);</a:t>
            </a:r>
          </a:p>
          <a:p>
            <a:pPr marL="857250" lvl="2" indent="0">
              <a:buNone/>
              <a:defRPr sz="1600"/>
            </a:pPr>
            <a:r>
              <a:rPr dirty="0"/>
              <a:t>echo $</a:t>
            </a:r>
            <a:r>
              <a:rPr dirty="0" err="1"/>
              <a:t>empleado</a:t>
            </a:r>
            <a:r>
              <a:rPr dirty="0"/>
              <a:t>-&gt;</a:t>
            </a:r>
            <a:r>
              <a:rPr dirty="0" err="1"/>
              <a:t>mostrarSalario</a:t>
            </a:r>
            <a:r>
              <a:rPr dirty="0"/>
              <a:t>();</a:t>
            </a:r>
          </a:p>
          <a:p>
            <a:pPr lvl="1">
              <a:defRPr sz="1600"/>
            </a:pPr>
            <a:r>
              <a:rPr dirty="0" err="1"/>
              <a:t>Herencia</a:t>
            </a:r>
            <a:r>
              <a:rPr dirty="0"/>
              <a:t>: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clase</a:t>
            </a:r>
            <a:r>
              <a:rPr dirty="0"/>
              <a:t> </a:t>
            </a:r>
            <a:r>
              <a:rPr dirty="0" err="1"/>
              <a:t>hija</a:t>
            </a:r>
            <a:r>
              <a:rPr dirty="0"/>
              <a:t> </a:t>
            </a:r>
            <a:r>
              <a:rPr dirty="0" err="1"/>
              <a:t>puede</a:t>
            </a:r>
            <a:r>
              <a:rPr dirty="0"/>
              <a:t> </a:t>
            </a:r>
            <a:r>
              <a:rPr dirty="0" err="1"/>
              <a:t>heredar</a:t>
            </a:r>
            <a:r>
              <a:rPr dirty="0"/>
              <a:t> de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clase</a:t>
            </a:r>
            <a:r>
              <a:rPr dirty="0"/>
              <a:t> padre.</a:t>
            </a:r>
          </a:p>
          <a:p>
            <a:pPr lvl="1">
              <a:defRPr sz="1600"/>
            </a:pPr>
            <a:r>
              <a:rPr dirty="0"/>
              <a:t>parent::__construct($</a:t>
            </a:r>
            <a:r>
              <a:rPr dirty="0" err="1"/>
              <a:t>parametros</a:t>
            </a:r>
            <a:r>
              <a:rPr dirty="0"/>
              <a:t>) llama al constructor de la </a:t>
            </a:r>
            <a:r>
              <a:rPr dirty="0" err="1"/>
              <a:t>clase</a:t>
            </a:r>
            <a:r>
              <a:rPr dirty="0"/>
              <a:t> padre.</a:t>
            </a:r>
          </a:p>
        </p:txBody>
      </p:sp>
    </p:spTree>
    <p:extLst>
      <p:ext uri="{BB962C8B-B14F-4D97-AF65-F5344CB8AC3E}">
        <p14:creationId xmlns:p14="http://schemas.microsoft.com/office/powerpoint/2010/main" val="372256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Interfaces en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pPr lvl="1">
              <a:defRPr sz="1600"/>
            </a:pPr>
            <a:r>
              <a:rPr dirty="0"/>
              <a:t>📌 </a:t>
            </a:r>
            <a:r>
              <a:rPr dirty="0" err="1"/>
              <a:t>Ejemplo</a:t>
            </a:r>
            <a:r>
              <a:rPr dirty="0"/>
              <a:t> de </a:t>
            </a:r>
            <a:r>
              <a:rPr dirty="0" err="1"/>
              <a:t>interfaz</a:t>
            </a:r>
            <a:endParaRPr dirty="0"/>
          </a:p>
          <a:p>
            <a:pPr marL="857250" lvl="2" indent="0">
              <a:buNone/>
              <a:defRPr sz="1600"/>
            </a:pPr>
            <a:r>
              <a:rPr dirty="0" smtClean="0"/>
              <a:t>interface </a:t>
            </a:r>
            <a:r>
              <a:rPr dirty="0" err="1"/>
              <a:t>Reporte</a:t>
            </a:r>
            <a:r>
              <a:rPr dirty="0"/>
              <a:t> {</a:t>
            </a:r>
          </a:p>
          <a:p>
            <a:pPr marL="1314450" lvl="3" indent="0">
              <a:buNone/>
              <a:defRPr sz="1600"/>
            </a:pPr>
            <a:r>
              <a:rPr dirty="0"/>
              <a:t>public function </a:t>
            </a:r>
            <a:r>
              <a:rPr dirty="0" err="1"/>
              <a:t>generar</a:t>
            </a:r>
            <a:r>
              <a:rPr dirty="0"/>
              <a:t>();</a:t>
            </a:r>
          </a:p>
          <a:p>
            <a:pPr marL="857250" lvl="2" indent="0">
              <a:buNone/>
              <a:defRPr sz="1600"/>
            </a:pPr>
            <a:r>
              <a:rPr dirty="0"/>
              <a:t>}</a:t>
            </a:r>
          </a:p>
          <a:p>
            <a:pPr marL="857250" lvl="2" indent="0">
              <a:buNone/>
              <a:defRPr sz="1600"/>
            </a:pPr>
            <a:r>
              <a:rPr dirty="0"/>
              <a:t>class </a:t>
            </a:r>
            <a:r>
              <a:rPr dirty="0" err="1"/>
              <a:t>ReporteVentas</a:t>
            </a:r>
            <a:r>
              <a:rPr dirty="0"/>
              <a:t> implements </a:t>
            </a:r>
            <a:r>
              <a:rPr dirty="0" err="1"/>
              <a:t>Reporte</a:t>
            </a:r>
            <a:r>
              <a:rPr dirty="0"/>
              <a:t> {</a:t>
            </a:r>
          </a:p>
          <a:p>
            <a:pPr marL="1314450" lvl="3" indent="0">
              <a:buNone/>
              <a:defRPr sz="1600"/>
            </a:pPr>
            <a:r>
              <a:rPr dirty="0"/>
              <a:t>public function </a:t>
            </a:r>
            <a:r>
              <a:rPr dirty="0" err="1"/>
              <a:t>generar</a:t>
            </a:r>
            <a:r>
              <a:rPr dirty="0"/>
              <a:t>() {</a:t>
            </a:r>
          </a:p>
          <a:p>
            <a:pPr marL="1771650" lvl="4" indent="0">
              <a:buNone/>
              <a:defRPr sz="1600"/>
            </a:pPr>
            <a:r>
              <a:rPr dirty="0"/>
              <a:t>return "</a:t>
            </a:r>
            <a:r>
              <a:rPr dirty="0" err="1"/>
              <a:t>Generando</a:t>
            </a:r>
            <a:r>
              <a:rPr dirty="0"/>
              <a:t> </a:t>
            </a:r>
            <a:r>
              <a:rPr dirty="0" err="1"/>
              <a:t>reporte</a:t>
            </a:r>
            <a:r>
              <a:rPr dirty="0"/>
              <a:t> de </a:t>
            </a:r>
            <a:r>
              <a:rPr dirty="0" err="1"/>
              <a:t>ventas</a:t>
            </a:r>
            <a:r>
              <a:rPr dirty="0"/>
              <a:t>...";</a:t>
            </a:r>
          </a:p>
          <a:p>
            <a:pPr marL="1314450" lvl="3" indent="0">
              <a:buNone/>
              <a:defRPr sz="1600"/>
            </a:pPr>
            <a:r>
              <a:rPr dirty="0"/>
              <a:t>}</a:t>
            </a:r>
          </a:p>
          <a:p>
            <a:pPr marL="857250" lvl="2" indent="0">
              <a:buNone/>
              <a:defRPr sz="1600"/>
            </a:pPr>
            <a:r>
              <a:rPr dirty="0"/>
              <a:t>}</a:t>
            </a:r>
          </a:p>
          <a:p>
            <a:pPr lvl="1">
              <a:defRPr sz="1600"/>
            </a:pPr>
            <a:r>
              <a:rPr dirty="0"/>
              <a:t>Las interfaces </a:t>
            </a:r>
            <a:r>
              <a:rPr dirty="0" err="1"/>
              <a:t>definen</a:t>
            </a:r>
            <a:r>
              <a:rPr dirty="0"/>
              <a:t> </a:t>
            </a:r>
            <a:r>
              <a:rPr dirty="0" err="1"/>
              <a:t>métodos</a:t>
            </a:r>
            <a:r>
              <a:rPr dirty="0"/>
              <a:t> que las </a:t>
            </a:r>
            <a:r>
              <a:rPr dirty="0" err="1"/>
              <a:t>clases</a:t>
            </a:r>
            <a:r>
              <a:rPr dirty="0"/>
              <a:t> </a:t>
            </a:r>
            <a:r>
              <a:rPr dirty="0" err="1"/>
              <a:t>deben</a:t>
            </a:r>
            <a:r>
              <a:rPr dirty="0"/>
              <a:t> </a:t>
            </a:r>
            <a:r>
              <a:rPr dirty="0" err="1"/>
              <a:t>implementar</a:t>
            </a:r>
            <a:r>
              <a:rPr dirty="0"/>
              <a:t>.</a:t>
            </a:r>
          </a:p>
          <a:p>
            <a:pPr lvl="1">
              <a:defRPr sz="1600"/>
            </a:pPr>
            <a:r>
              <a:rPr dirty="0"/>
              <a:t>Las </a:t>
            </a:r>
            <a:r>
              <a:rPr dirty="0" err="1"/>
              <a:t>clases</a:t>
            </a:r>
            <a:r>
              <a:rPr dirty="0"/>
              <a:t> </a:t>
            </a:r>
            <a:r>
              <a:rPr dirty="0" err="1"/>
              <a:t>pueden</a:t>
            </a:r>
            <a:r>
              <a:rPr dirty="0"/>
              <a:t> </a:t>
            </a:r>
            <a:r>
              <a:rPr dirty="0" err="1"/>
              <a:t>implementar</a:t>
            </a:r>
            <a:r>
              <a:rPr dirty="0"/>
              <a:t> </a:t>
            </a:r>
            <a:r>
              <a:rPr dirty="0" err="1"/>
              <a:t>múltiples</a:t>
            </a:r>
            <a:r>
              <a:rPr dirty="0"/>
              <a:t> interfaces.</a:t>
            </a:r>
          </a:p>
        </p:txBody>
      </p:sp>
    </p:spTree>
    <p:extLst>
      <p:ext uri="{BB962C8B-B14F-4D97-AF65-F5344CB8AC3E}">
        <p14:creationId xmlns:p14="http://schemas.microsoft.com/office/powerpoint/2010/main" val="222921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Aplicando los Principios SOLID en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lvl="1">
              <a:defRPr sz="1600"/>
            </a:pPr>
            <a:r>
              <a:t>📌 Ejemplo práctico con un sistema de reportes de empleados</a:t>
            </a:r>
          </a:p>
          <a:p>
            <a:pPr lvl="1">
              <a:defRPr sz="1600"/>
            </a:pPr>
            <a:r>
              <a:t>SRP (Responsabilidad única) → Separar generación de reportes y envío.</a:t>
            </a:r>
          </a:p>
          <a:p>
            <a:pPr lvl="1">
              <a:defRPr sz="1600"/>
            </a:pPr>
            <a:r>
              <a:t>LSP (Sustitución de Liskov) → Manager es un Employee.</a:t>
            </a:r>
          </a:p>
          <a:p>
            <a:pPr lvl="1">
              <a:defRPr sz="1600"/>
            </a:pPr>
            <a:r>
              <a:t>ISP (Segregación de Interfaces) → Interfaces específicas para cada función.</a:t>
            </a:r>
          </a:p>
          <a:p>
            <a:pPr lvl="1">
              <a:defRPr sz="1600"/>
            </a:pPr>
            <a:r>
              <a:t>DIP (Inversión de Dependencias) → Depender de abstracciones, no de clases concretas.</a:t>
            </a:r>
          </a:p>
        </p:txBody>
      </p:sp>
    </p:spTree>
    <p:extLst>
      <p:ext uri="{BB962C8B-B14F-4D97-AF65-F5344CB8AC3E}">
        <p14:creationId xmlns:p14="http://schemas.microsoft.com/office/powerpoint/2010/main" val="196126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17" y="328474"/>
            <a:ext cx="3808710" cy="1574808"/>
          </a:xfrm>
        </p:spPr>
        <p:txBody>
          <a:bodyPr>
            <a:normAutofit fontScale="90000"/>
          </a:bodyPr>
          <a:lstStyle/>
          <a:p>
            <a:r>
              <a:rPr dirty="0" err="1"/>
              <a:t>Código</a:t>
            </a:r>
            <a:r>
              <a:rPr dirty="0"/>
              <a:t> </a:t>
            </a:r>
            <a:r>
              <a:rPr dirty="0" err="1"/>
              <a:t>Completo</a:t>
            </a:r>
            <a:r>
              <a:rPr dirty="0"/>
              <a:t> de </a:t>
            </a:r>
            <a:r>
              <a:rPr dirty="0" err="1"/>
              <a:t>Reportes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4802820" y="150921"/>
            <a:ext cx="7830105" cy="5868139"/>
          </a:xfrm>
        </p:spPr>
        <p:txBody>
          <a:bodyPr>
            <a:noAutofit/>
          </a:bodyPr>
          <a:lstStyle/>
          <a:p>
            <a:pPr lvl="1">
              <a:defRPr sz="1600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ReportGenerator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857250" lvl="2">
              <a:defRPr sz="1600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public function generate($employees);</a:t>
            </a:r>
          </a:p>
          <a:p>
            <a:pPr lvl="1">
              <a:defRPr sz="1600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lvl="1">
              <a:defRPr sz="1600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EmployeeReportGenerator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implements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ReportGenerator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857250" lvl="2">
              <a:defRPr sz="1600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public function generate($employees) {</a:t>
            </a:r>
          </a:p>
          <a:p>
            <a:pPr marL="1314450" lvl="3">
              <a:defRPr sz="1600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$report = "Employee Report\n";</a:t>
            </a:r>
          </a:p>
          <a:p>
            <a:pPr marL="1314450" lvl="3">
              <a:defRPr sz="1600"/>
            </a:pP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($employees as $employee) {</a:t>
            </a:r>
          </a:p>
          <a:p>
            <a:pPr marL="1314450" lvl="3">
              <a:defRPr sz="1600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$report .= $employee-&gt;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getName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() . "\n";</a:t>
            </a:r>
          </a:p>
          <a:p>
            <a:pPr marL="857250" lvl="2">
              <a:defRPr sz="1600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pPr marL="857250" lvl="2">
              <a:defRPr sz="1600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	return $report;</a:t>
            </a:r>
          </a:p>
          <a:p>
            <a:pPr lvl="1">
              <a:defRPr sz="1600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lvl="1">
              <a:defRPr sz="1600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lvl="1">
              <a:defRPr sz="1600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class Employee {</a:t>
            </a:r>
          </a:p>
          <a:p>
            <a:pPr marL="857250" lvl="2">
              <a:defRPr sz="1600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private $name, $salary;</a:t>
            </a:r>
          </a:p>
          <a:p>
            <a:pPr marL="857250" lvl="2">
              <a:defRPr sz="1600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public function __construct($name, $salary) {</a:t>
            </a:r>
          </a:p>
          <a:p>
            <a:pPr marL="1314450" lvl="3">
              <a:defRPr sz="1600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$this-&gt;name = $name;</a:t>
            </a:r>
          </a:p>
          <a:p>
            <a:pPr marL="1314450" lvl="3">
              <a:defRPr sz="1600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$this-&gt;salary = $salary;</a:t>
            </a:r>
          </a:p>
          <a:p>
            <a:pPr lvl="1">
              <a:defRPr sz="1600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lvl="1">
              <a:defRPr sz="1600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	public function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getName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() { return $this-&gt;name; }</a:t>
            </a:r>
          </a:p>
          <a:p>
            <a:pPr lvl="1">
              <a:defRPr sz="1600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lvl="1">
              <a:defRPr sz="1600"/>
            </a:pP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defRPr sz="1600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reportGenerator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EmployeeReportGenerator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lvl="1">
              <a:defRPr sz="1600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$employees = [new Employee("John", 50000), new Employee("Ana", 60000)];</a:t>
            </a:r>
          </a:p>
          <a:p>
            <a:pPr lvl="1">
              <a:defRPr sz="1600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echo $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reportGenerator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-&gt;generate($employees);</a:t>
            </a:r>
          </a:p>
          <a:p>
            <a:pPr marL="457200" lvl="1" indent="0">
              <a:buNone/>
              <a:defRPr sz="1600"/>
            </a:pP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val="218435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 protocolo 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lvl="1">
              <a:defRPr sz="1600"/>
            </a:pPr>
            <a:r>
              <a:t>El Protocolo de Transferencia de Hipertexto (HTTP, por sus siglas en inglés) es el protocolo de comunicación utilizado en la World Wide Web (WWW) para el intercambio de información entre clientes y servidores. Fue desarrollado para permitir la transferencia de hipertexto, es decir, documentos o recursos que contienen enlaces a otros documentos, como páginas web.</a:t>
            </a:r>
          </a:p>
          <a:p>
            <a:pPr lvl="1">
              <a:defRPr sz="1600"/>
            </a:pPr>
            <a:r>
              <a:t>El HTTP opera en un modelo de solicitud-respuesta, donde un cliente realiza una solicitud a un servidor y este último responde con los datos solicitados. La comunicación se realiza a través de mensajes, que consisten en una línea de solicitud o respuesta seguida de encabezados opcionales y, en el caso de las respuestas, un cuerpo que contiene los datos solicitados.</a:t>
            </a:r>
          </a:p>
        </p:txBody>
      </p:sp>
    </p:spTree>
    <p:extLst>
      <p:ext uri="{BB962C8B-B14F-4D97-AF65-F5344CB8AC3E}">
        <p14:creationId xmlns:p14="http://schemas.microsoft.com/office/powerpoint/2010/main" val="267485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 protocolo 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lvl="1">
              <a:defRPr sz="1600"/>
            </a:pPr>
            <a:r>
              <a:t>El cliente envía una solicitud HTTP al servidor especificando el método de solicitud, como GET, POST, PUT o DELETE, y la dirección del recurso solicitado (como una URL). El servidor recibe la solicitud, procesa la información y genera una respuesta HTTP que incluye un código de estado (como 200 OK para una respuesta exitosa o 404 Not Found si el recurso no existe) y los datos correspondientes.</a:t>
            </a:r>
          </a:p>
          <a:p>
            <a:pPr lvl="1">
              <a:defRPr sz="1600"/>
            </a:pPr>
            <a:r>
              <a:t>Los encabezados HTTP son componentes importantes de los mensajes, ya que proporcionan información adicional sobre la solicitud o respuesta. Pueden incluir encabezados de autenticación, de control de caché, de tipo de contenido, entre otros. Estos encabezados permiten a los clientes y servidores comunicarse de manera más precisa y eficiente.</a:t>
            </a:r>
          </a:p>
        </p:txBody>
      </p:sp>
    </p:spTree>
    <p:extLst>
      <p:ext uri="{BB962C8B-B14F-4D97-AF65-F5344CB8AC3E}">
        <p14:creationId xmlns:p14="http://schemas.microsoft.com/office/powerpoint/2010/main" val="357307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 protocolo 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lvl="1">
              <a:defRPr sz="1600"/>
            </a:pPr>
            <a:r>
              <a:t>Además de la transferencia de hipertexto, HTTP también se utiliza para enviar otros tipos de contenido, como imágenes, archivos multimedia o datos en formato JSON o XML. Esto se logra estableciendo el tipo de contenido adecuado en los encabezados de la solicitud y respuesta.</a:t>
            </a:r>
          </a:p>
          <a:p>
            <a:pPr lvl="1">
              <a:defRPr sz="1600"/>
            </a:pPr>
            <a:r>
              <a:t>HTTP es un protocolo sin estado, lo que significa que cada solicitud y respuesta se considera independiente y no se mantiene información sobre las solicitudes anteriores. Sin embargo, se pueden utilizar cookies y otras técnicas para mantener el estado de una sesión entre solicitudes consecutivas.</a:t>
            </a:r>
          </a:p>
        </p:txBody>
      </p:sp>
    </p:spTree>
    <p:extLst>
      <p:ext uri="{BB962C8B-B14F-4D97-AF65-F5344CB8AC3E}">
        <p14:creationId xmlns:p14="http://schemas.microsoft.com/office/powerpoint/2010/main" val="5405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Arquitectura</a:t>
            </a:r>
            <a:r>
              <a:rPr lang="en-US" dirty="0"/>
              <a:t> de </a:t>
            </a:r>
            <a:r>
              <a:rPr lang="en-US" dirty="0" err="1"/>
              <a:t>aplicaciones</a:t>
            </a:r>
            <a:r>
              <a:rPr lang="en-US" dirty="0"/>
              <a:t> web </a:t>
            </a:r>
            <a:r>
              <a:rPr lang="en-US" dirty="0" err="1"/>
              <a:t>modernas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1282147" y="5988429"/>
            <a:ext cx="9074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Soni</a:t>
            </a:r>
            <a:r>
              <a:rPr lang="en-US" dirty="0"/>
              <a:t>, R. K. (2017). </a:t>
            </a:r>
            <a:r>
              <a:rPr lang="en-US" i="1" dirty="0"/>
              <a:t>Full stack </a:t>
            </a:r>
            <a:r>
              <a:rPr lang="en-US" i="1" dirty="0" err="1"/>
              <a:t>angularJS</a:t>
            </a:r>
            <a:r>
              <a:rPr lang="en-US" i="1" dirty="0"/>
              <a:t> for java developers: Build a full-featured web application from scratch using </a:t>
            </a:r>
            <a:r>
              <a:rPr lang="en-US" i="1" dirty="0" err="1"/>
              <a:t>angularJS</a:t>
            </a:r>
            <a:r>
              <a:rPr lang="en-US" i="1" dirty="0"/>
              <a:t> with spring RESTful</a:t>
            </a:r>
            <a:r>
              <a:rPr lang="en-US" dirty="0"/>
              <a:t>. </a:t>
            </a:r>
            <a:r>
              <a:rPr lang="en-US" dirty="0" err="1"/>
              <a:t>Apress</a:t>
            </a:r>
            <a:r>
              <a:rPr lang="en-US" dirty="0"/>
              <a:t>.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1472" y="1792667"/>
            <a:ext cx="7450953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6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Introducción al Protocolo 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lvl="1">
              <a:defRPr sz="1600"/>
            </a:pPr>
            <a:r>
              <a:t>¿Qué es HTTP? Es un protocolo de nivel de aplicación diseñado para sistemas de información distribuidos, colaborativos e hipermedia.</a:t>
            </a:r>
          </a:p>
          <a:p>
            <a:pPr lvl="1">
              <a:defRPr sz="1600"/>
            </a:pPr>
            <a:r>
              <a:t>Historia:</a:t>
            </a:r>
          </a:p>
          <a:p>
            <a:pPr lvl="1">
              <a:defRPr sz="1600"/>
            </a:pPr>
            <a:r>
              <a:t>Primera versión: HTTP/0.9 (1990): transferencia simple de datos.</a:t>
            </a:r>
          </a:p>
          <a:p>
            <a:pPr lvl="1">
              <a:defRPr sz="1600"/>
            </a:pPr>
            <a:r>
              <a:t>HTTP/1.0: mejoró la transferencia con mensajes tipo MIME.</a:t>
            </a:r>
          </a:p>
          <a:p>
            <a:pPr lvl="1">
              <a:defRPr sz="1600"/>
            </a:pPr>
            <a:r>
              <a:t>HTTP/1.1: versión actual con requisitos más robustos, mejor manejo de proxies, caché y conexiones persistentes.</a:t>
            </a:r>
          </a:p>
          <a:p>
            <a:pPr lvl="1">
              <a:defRPr sz="1600"/>
            </a:pPr>
            <a:r>
              <a:t>Usos: Permite búsquedas, actualizaciones, anotaciones y comunicación entre agentes de usuario y otras aplicaciones como SMTP, FTP, Gopher, entre otras.</a:t>
            </a:r>
          </a:p>
        </p:txBody>
      </p:sp>
    </p:spTree>
    <p:extLst>
      <p:ext uri="{BB962C8B-B14F-4D97-AF65-F5344CB8AC3E}">
        <p14:creationId xmlns:p14="http://schemas.microsoft.com/office/powerpoint/2010/main" val="329181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Funcionalidades de 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lvl="1">
              <a:defRPr sz="1600"/>
            </a:pPr>
            <a:r>
              <a:t>Métodos y encabezados: Indicadores del propósito de cada solicitud.</a:t>
            </a:r>
          </a:p>
          <a:p>
            <a:pPr lvl="1">
              <a:defRPr sz="1600"/>
            </a:pPr>
            <a:r>
              <a:t>Identificación de recursos: Uso de URI (localización: URL; nombre: URN).</a:t>
            </a:r>
          </a:p>
          <a:p>
            <a:pPr lvl="1">
              <a:defRPr sz="1600"/>
            </a:pPr>
            <a:r>
              <a:t>Formato de mensajes: Similar a los usados en el correo electrónico (MIME).</a:t>
            </a:r>
          </a:p>
          <a:p>
            <a:pPr lvl="1">
              <a:defRPr sz="1600"/>
            </a:pPr>
            <a:r>
              <a:t>Aplicaciones:</a:t>
            </a:r>
          </a:p>
          <a:p>
            <a:pPr lvl="1">
              <a:defRPr sz="1600"/>
            </a:pPr>
            <a:r>
              <a:t>Interacción entre navegadores, proxies y gateways.</a:t>
            </a:r>
          </a:p>
          <a:p>
            <a:pPr lvl="1">
              <a:defRPr sz="1600"/>
            </a:pPr>
            <a:r>
              <a:t>Acceso hipertextual a recursos diversos.</a:t>
            </a:r>
          </a:p>
        </p:txBody>
      </p:sp>
    </p:spTree>
    <p:extLst>
      <p:ext uri="{BB962C8B-B14F-4D97-AF65-F5344CB8AC3E}">
        <p14:creationId xmlns:p14="http://schemas.microsoft.com/office/powerpoint/2010/main" val="148905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Protocolo 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lvl="1">
              <a:defRPr sz="1600"/>
            </a:pPr>
            <a:r>
              <a:t>Es el protocolo de comunicación entre clientes (navegadores) y servidores web.</a:t>
            </a:r>
          </a:p>
          <a:p>
            <a:pPr lvl="1">
              <a:defRPr sz="1600"/>
            </a:pPr>
            <a:r>
              <a:t>Funciona en un modelo de petición-respuesta.</a:t>
            </a:r>
          </a:p>
          <a:p>
            <a:pPr lvl="1">
              <a:defRPr sz="1600"/>
            </a:pPr>
            <a:r>
              <a:t>No mantiene estado por sí mismo (es stateless).</a:t>
            </a:r>
          </a:p>
          <a:p>
            <a:pPr lvl="1">
              <a:defRPr sz="1600"/>
            </a:pPr>
            <a:r>
              <a:t>Principales códigos de estado:</a:t>
            </a:r>
          </a:p>
          <a:p>
            <a:pPr lvl="1">
              <a:defRPr sz="1600"/>
            </a:pPr>
            <a:r>
              <a:t>200: OK (respuesta exitosa)</a:t>
            </a:r>
          </a:p>
          <a:p>
            <a:pPr lvl="1">
              <a:defRPr sz="1600"/>
            </a:pPr>
            <a:r>
              <a:t>301/302: Redirección</a:t>
            </a:r>
          </a:p>
          <a:p>
            <a:pPr lvl="1">
              <a:defRPr sz="1600"/>
            </a:pPr>
            <a:r>
              <a:t>400: Error del cliente (ej. solicitud incorrecta)</a:t>
            </a:r>
          </a:p>
          <a:p>
            <a:pPr lvl="1">
              <a:defRPr sz="1600"/>
            </a:pPr>
            <a:r>
              <a:t>500: Error del servidor</a:t>
            </a:r>
          </a:p>
        </p:txBody>
      </p:sp>
    </p:spTree>
    <p:extLst>
      <p:ext uri="{BB962C8B-B14F-4D97-AF65-F5344CB8AC3E}">
        <p14:creationId xmlns:p14="http://schemas.microsoft.com/office/powerpoint/2010/main" val="215528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875</TotalTime>
  <Words>1890</Words>
  <Application>Microsoft Office PowerPoint</Application>
  <PresentationFormat>Panorámica</PresentationFormat>
  <Paragraphs>265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2" baseType="lpstr">
      <vt:lpstr>Arial</vt:lpstr>
      <vt:lpstr>Century Gothic</vt:lpstr>
      <vt:lpstr>Wingdings 3</vt:lpstr>
      <vt:lpstr>Ion</vt:lpstr>
      <vt:lpstr>Protocolo HTTP Formularios y Objetos</vt:lpstr>
      <vt:lpstr>Protocolo HTTP</vt:lpstr>
      <vt:lpstr>El protocolo HTTP</vt:lpstr>
      <vt:lpstr>El protocolo HTTP</vt:lpstr>
      <vt:lpstr>El protocolo HTTP</vt:lpstr>
      <vt:lpstr>Arquitectura de aplicaciones web modernas</vt:lpstr>
      <vt:lpstr>Introducción al Protocolo HTTP</vt:lpstr>
      <vt:lpstr>Funcionalidades de HTTP</vt:lpstr>
      <vt:lpstr>Protocolo HTTP</vt:lpstr>
      <vt:lpstr>Métodos GET y POST</vt:lpstr>
      <vt:lpstr>Comparativa entre GET y POST</vt:lpstr>
      <vt:lpstr>Introducción a los Formularios HTML</vt:lpstr>
      <vt:lpstr>Características Generales</vt:lpstr>
      <vt:lpstr>Elementos de los Formularios</vt:lpstr>
      <vt:lpstr>Elemento Clave - Botón Submit</vt:lpstr>
      <vt:lpstr>Elementos Principales</vt:lpstr>
      <vt:lpstr>Más Elementos del Formulario</vt:lpstr>
      <vt:lpstr>Más Elementos del Formulario</vt:lpstr>
      <vt:lpstr>Formularios y envío de parámetros al servidor</vt:lpstr>
      <vt:lpstr>Programación Orientada a Objetos en PHP</vt:lpstr>
      <vt:lpstr>Introducción a la Programación Orientada a Objetos en PHP</vt:lpstr>
      <vt:lpstr>Definiendo una Clase en PHP</vt:lpstr>
      <vt:lpstr>Creando Objetos en PHP</vt:lpstr>
      <vt:lpstr>Constructores en PHP</vt:lpstr>
      <vt:lpstr>Herencia en PHP</vt:lpstr>
      <vt:lpstr>Interfaces en PHP</vt:lpstr>
      <vt:lpstr>Aplicando los Principios SOLID en PHP</vt:lpstr>
      <vt:lpstr>Código Completo de Reportes en PHP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LENOVO</dc:creator>
  <cp:lastModifiedBy>LENOVO</cp:lastModifiedBy>
  <cp:revision>15</cp:revision>
  <dcterms:created xsi:type="dcterms:W3CDTF">2025-03-20T11:36:50Z</dcterms:created>
  <dcterms:modified xsi:type="dcterms:W3CDTF">2025-03-28T00:19:04Z</dcterms:modified>
</cp:coreProperties>
</file>