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9" r:id="rId3"/>
    <p:sldId id="270" r:id="rId4"/>
    <p:sldId id="278" r:id="rId5"/>
    <p:sldId id="271" r:id="rId6"/>
    <p:sldId id="279" r:id="rId7"/>
    <p:sldId id="280" r:id="rId8"/>
    <p:sldId id="281" r:id="rId9"/>
    <p:sldId id="282" r:id="rId10"/>
    <p:sldId id="283" r:id="rId11"/>
    <p:sldId id="284" r:id="rId12"/>
    <p:sldId id="285" r:id="rId13"/>
    <p:sldId id="286" r:id="rId14"/>
    <p:sldId id="287" r:id="rId15"/>
    <p:sldId id="288" r:id="rId16"/>
    <p:sldId id="296" r:id="rId17"/>
    <p:sldId id="297" r:id="rId18"/>
    <p:sldId id="298" r:id="rId19"/>
    <p:sldId id="300" r:id="rId20"/>
    <p:sldId id="272" r:id="rId21"/>
    <p:sldId id="289" r:id="rId22"/>
    <p:sldId id="290" r:id="rId23"/>
    <p:sldId id="291" r:id="rId24"/>
    <p:sldId id="292" r:id="rId25"/>
    <p:sldId id="273" r:id="rId26"/>
    <p:sldId id="293" r:id="rId27"/>
    <p:sldId id="294" r:id="rId28"/>
    <p:sldId id="295" r:id="rId29"/>
    <p:sldId id="260" r:id="rId30"/>
    <p:sldId id="299" r:id="rId31"/>
    <p:sldId id="261" r:id="rId32"/>
    <p:sldId id="262" r:id="rId33"/>
    <p:sldId id="263" r:id="rId34"/>
    <p:sldId id="264" r:id="rId35"/>
    <p:sldId id="265" r:id="rId36"/>
    <p:sldId id="266"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1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328925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2F06CA7-F8AE-45DE-A296-1BD0DFA30F0F}"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16356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26183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653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527526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380324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634818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3268956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73104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20368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113486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2F06CA7-F8AE-45DE-A296-1BD0DFA30F0F}"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15195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2F06CA7-F8AE-45DE-A296-1BD0DFA30F0F}"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2194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63932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9915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12F06CA7-F8AE-45DE-A296-1BD0DFA30F0F}" type="datetimeFigureOut">
              <a:rPr lang="en-US" smtClean="0"/>
              <a:t>4/3/2025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1706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2F06CA7-F8AE-45DE-A296-1BD0DFA30F0F}"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87748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F06CA7-F8AE-45DE-A296-1BD0DFA30F0F}" type="datetimeFigureOut">
              <a:rPr lang="en-US" smtClean="0"/>
              <a:t>4/3/2025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6A1683-8CB0-4B9A-9613-2670ADB09A3E}" type="slidenum">
              <a:rPr lang="en-US" smtClean="0"/>
              <a:t>‹Nº›</a:t>
            </a:fld>
            <a:endParaRPr lang="en-US"/>
          </a:p>
        </p:txBody>
      </p:sp>
    </p:spTree>
    <p:extLst>
      <p:ext uri="{BB962C8B-B14F-4D97-AF65-F5344CB8AC3E}">
        <p14:creationId xmlns:p14="http://schemas.microsoft.com/office/powerpoint/2010/main" val="38133763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SOLID Y POO</a:t>
            </a:r>
            <a:endParaRPr dirty="0"/>
          </a:p>
        </p:txBody>
      </p:sp>
      <p:sp>
        <p:nvSpPr>
          <p:cNvPr id="4" name="Subtítulo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5524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Usando interfaces</a:t>
            </a:r>
          </a:p>
        </p:txBody>
      </p:sp>
      <p:sp>
        <p:nvSpPr>
          <p:cNvPr id="3" name="Content Placeholder 2"/>
          <p:cNvSpPr>
            <a:spLocks noGrp="1"/>
          </p:cNvSpPr>
          <p:nvPr>
            <p:ph idx="1"/>
          </p:nvPr>
        </p:nvSpPr>
        <p:spPr/>
        <p:txBody>
          <a:bodyPr/>
          <a:lstStyle/>
          <a:p>
            <a:endParaRPr/>
          </a:p>
          <a:p>
            <a:pPr lvl="1">
              <a:defRPr sz="1600"/>
            </a:pPr>
            <a:r>
              <a:t>Una solución que utiliza interfaces para resolver el problema del Principio de Sustitución de Liskov en tu ejemplo de Rectangulo y Cuadrado:</a:t>
            </a:r>
          </a:p>
          <a:p>
            <a:pPr lvl="1">
              <a:defRPr sz="1600"/>
            </a:pPr>
            <a:r>
              <a:t>1. Definir una interfaz para el cálculo del área:</a:t>
            </a:r>
          </a:p>
        </p:txBody>
      </p:sp>
    </p:spTree>
    <p:extLst>
      <p:ext uri="{BB962C8B-B14F-4D97-AF65-F5344CB8AC3E}">
        <p14:creationId xmlns:p14="http://schemas.microsoft.com/office/powerpoint/2010/main" val="142200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Interfaz</a:t>
            </a:r>
            <a:endParaRPr dirty="0"/>
          </a:p>
        </p:txBody>
      </p:sp>
      <p:sp>
        <p:nvSpPr>
          <p:cNvPr id="3" name="Content Placeholder 2"/>
          <p:cNvSpPr>
            <a:spLocks noGrp="1"/>
          </p:cNvSpPr>
          <p:nvPr>
            <p:ph idx="1"/>
          </p:nvPr>
        </p:nvSpPr>
        <p:spPr/>
        <p:txBody>
          <a:bodyPr/>
          <a:lstStyle/>
          <a:p>
            <a:endParaRPr dirty="0"/>
          </a:p>
          <a:p>
            <a:pPr marL="457200" lvl="1" indent="0">
              <a:buNone/>
              <a:defRPr sz="1600"/>
            </a:pPr>
            <a:r>
              <a:rPr sz="2000" dirty="0"/>
              <a:t>&lt;?</a:t>
            </a:r>
            <a:r>
              <a:rPr sz="2000" dirty="0" err="1"/>
              <a:t>php</a:t>
            </a:r>
            <a:endParaRPr sz="2000" dirty="0"/>
          </a:p>
          <a:p>
            <a:pPr marL="457200" lvl="1" indent="0">
              <a:buNone/>
              <a:defRPr sz="1600"/>
            </a:pPr>
            <a:r>
              <a:rPr sz="2000" dirty="0"/>
              <a:t>interface </a:t>
            </a:r>
            <a:r>
              <a:rPr sz="2000" dirty="0" err="1"/>
              <a:t>FiguraGeometrica</a:t>
            </a:r>
            <a:r>
              <a:rPr sz="2000" dirty="0"/>
              <a:t> {</a:t>
            </a:r>
          </a:p>
          <a:p>
            <a:pPr marL="457200" lvl="1" indent="0">
              <a:buNone/>
              <a:defRPr sz="1600"/>
            </a:pPr>
            <a:r>
              <a:rPr sz="2000" dirty="0"/>
              <a:t>public function area();</a:t>
            </a:r>
          </a:p>
          <a:p>
            <a:pPr marL="457200" lvl="1" indent="0">
              <a:buNone/>
              <a:defRPr sz="1600"/>
            </a:pPr>
            <a:r>
              <a:rPr sz="2000" dirty="0"/>
              <a:t>}</a:t>
            </a:r>
          </a:p>
          <a:p>
            <a:pPr marL="457200" lvl="1" indent="0">
              <a:buNone/>
              <a:defRPr sz="1600"/>
            </a:pPr>
            <a:r>
              <a:rPr sz="2000" dirty="0" smtClean="0"/>
              <a:t>?&gt;</a:t>
            </a:r>
            <a:endParaRPr sz="2000" dirty="0"/>
          </a:p>
        </p:txBody>
      </p:sp>
    </p:spTree>
    <p:extLst>
      <p:ext uri="{BB962C8B-B14F-4D97-AF65-F5344CB8AC3E}">
        <p14:creationId xmlns:p14="http://schemas.microsoft.com/office/powerpoint/2010/main" val="1863476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Rectangulo</a:t>
            </a:r>
          </a:p>
        </p:txBody>
      </p:sp>
      <p:sp>
        <p:nvSpPr>
          <p:cNvPr id="3" name="Content Placeholder 2"/>
          <p:cNvSpPr>
            <a:spLocks noGrp="1"/>
          </p:cNvSpPr>
          <p:nvPr>
            <p:ph sz="half" idx="1"/>
          </p:nvPr>
        </p:nvSpPr>
        <p:spPr>
          <a:xfrm>
            <a:off x="4107976" y="286366"/>
            <a:ext cx="7492621" cy="5718649"/>
          </a:xfrm>
        </p:spPr>
        <p:txBody>
          <a:bodyPr>
            <a:normAutofit fontScale="25000" lnSpcReduction="20000"/>
          </a:bodyPr>
          <a:lstStyle/>
          <a:p>
            <a:endParaRPr dirty="0"/>
          </a:p>
          <a:p>
            <a:pPr marL="457200" lvl="1" indent="0">
              <a:buNone/>
              <a:defRPr sz="1600"/>
            </a:pPr>
            <a:r>
              <a:rPr sz="7200" dirty="0"/>
              <a:t>&lt;?</a:t>
            </a:r>
            <a:r>
              <a:rPr sz="7200" dirty="0" err="1"/>
              <a:t>php</a:t>
            </a:r>
            <a:endParaRPr sz="7200" dirty="0"/>
          </a:p>
          <a:p>
            <a:pPr marL="457200" lvl="1" indent="0">
              <a:buNone/>
              <a:defRPr sz="1600"/>
            </a:pPr>
            <a:r>
              <a:rPr sz="7200" dirty="0"/>
              <a:t>class </a:t>
            </a:r>
            <a:r>
              <a:rPr sz="7200" dirty="0" err="1"/>
              <a:t>Rectangulo</a:t>
            </a:r>
            <a:r>
              <a:rPr sz="7200" dirty="0"/>
              <a:t> implements </a:t>
            </a:r>
            <a:r>
              <a:rPr sz="7200" dirty="0" err="1"/>
              <a:t>FiguraGeometrica</a:t>
            </a:r>
            <a:r>
              <a:rPr sz="7200" dirty="0"/>
              <a:t> {</a:t>
            </a:r>
          </a:p>
          <a:p>
            <a:pPr marL="457200" lvl="1" indent="0">
              <a:buNone/>
              <a:defRPr sz="1600"/>
            </a:pPr>
            <a:r>
              <a:rPr sz="7200" dirty="0"/>
              <a:t>protected $ancho, $alto;</a:t>
            </a:r>
          </a:p>
          <a:p>
            <a:pPr marL="457200" lvl="1" indent="0">
              <a:buNone/>
              <a:defRPr sz="1600"/>
            </a:pPr>
            <a:r>
              <a:rPr sz="7200" dirty="0"/>
              <a:t>public function __construct($ancho, $alto) {</a:t>
            </a:r>
          </a:p>
          <a:p>
            <a:pPr marL="457200" lvl="1" indent="0">
              <a:buNone/>
              <a:defRPr sz="1600"/>
            </a:pPr>
            <a:r>
              <a:rPr sz="7200" dirty="0"/>
              <a:t>$this-&gt;ancho = $ancho;</a:t>
            </a:r>
          </a:p>
          <a:p>
            <a:pPr marL="457200" lvl="1" indent="0">
              <a:buNone/>
              <a:defRPr sz="1600"/>
            </a:pPr>
            <a:r>
              <a:rPr sz="7200" dirty="0"/>
              <a:t>$this-&gt;alto = $alto;</a:t>
            </a:r>
          </a:p>
          <a:p>
            <a:pPr marL="457200" lvl="1" indent="0">
              <a:buNone/>
              <a:defRPr sz="1600"/>
            </a:pPr>
            <a:r>
              <a:rPr sz="7200" dirty="0"/>
              <a:t>}</a:t>
            </a:r>
          </a:p>
          <a:p>
            <a:pPr marL="457200" lvl="1" indent="0">
              <a:buNone/>
              <a:defRPr sz="1600"/>
            </a:pPr>
            <a:r>
              <a:rPr sz="7200" dirty="0"/>
              <a:t>public function </a:t>
            </a:r>
            <a:r>
              <a:rPr sz="7200" dirty="0" err="1"/>
              <a:t>setAncho</a:t>
            </a:r>
            <a:r>
              <a:rPr sz="7200" dirty="0"/>
              <a:t>($ancho) {</a:t>
            </a:r>
          </a:p>
          <a:p>
            <a:pPr marL="457200" lvl="1" indent="0">
              <a:buNone/>
              <a:defRPr sz="1600"/>
            </a:pPr>
            <a:r>
              <a:rPr sz="7200" dirty="0"/>
              <a:t>$this-&gt;ancho = $ancho;</a:t>
            </a:r>
          </a:p>
          <a:p>
            <a:pPr marL="457200" lvl="1" indent="0">
              <a:buNone/>
              <a:defRPr sz="1600"/>
            </a:pPr>
            <a:r>
              <a:rPr sz="7200" dirty="0"/>
              <a:t>}</a:t>
            </a:r>
          </a:p>
          <a:p>
            <a:pPr marL="457200" lvl="1" indent="0">
              <a:buNone/>
              <a:defRPr sz="1600"/>
            </a:pPr>
            <a:r>
              <a:rPr sz="7200" dirty="0"/>
              <a:t>public function </a:t>
            </a:r>
            <a:r>
              <a:rPr sz="7200" dirty="0" err="1"/>
              <a:t>setAlto</a:t>
            </a:r>
            <a:r>
              <a:rPr sz="7200" dirty="0"/>
              <a:t>($alto) {</a:t>
            </a:r>
          </a:p>
          <a:p>
            <a:pPr marL="457200" lvl="1" indent="0">
              <a:buNone/>
              <a:defRPr sz="1600"/>
            </a:pPr>
            <a:r>
              <a:rPr sz="7200" dirty="0"/>
              <a:t>$this-&gt;alto = $alto;</a:t>
            </a:r>
          </a:p>
          <a:p>
            <a:pPr marL="457200" lvl="1" indent="0">
              <a:buNone/>
              <a:defRPr sz="1600"/>
            </a:pPr>
            <a:r>
              <a:rPr sz="7200" dirty="0"/>
              <a:t>}</a:t>
            </a:r>
          </a:p>
          <a:p>
            <a:pPr marL="457200" lvl="1" indent="0">
              <a:buNone/>
              <a:defRPr sz="1600"/>
            </a:pPr>
            <a:r>
              <a:rPr sz="7200" dirty="0"/>
              <a:t>public function area() {</a:t>
            </a:r>
          </a:p>
          <a:p>
            <a:pPr marL="457200" lvl="1" indent="0">
              <a:buNone/>
              <a:defRPr sz="1600"/>
            </a:pPr>
            <a:r>
              <a:rPr sz="7200" dirty="0"/>
              <a:t>return $this-&gt;ancho * $this-&gt;alto;</a:t>
            </a:r>
          </a:p>
          <a:p>
            <a:pPr marL="457200" lvl="1" indent="0">
              <a:buNone/>
              <a:defRPr sz="1600"/>
            </a:pPr>
            <a:r>
              <a:rPr sz="7200" dirty="0"/>
              <a:t>}</a:t>
            </a:r>
          </a:p>
          <a:p>
            <a:pPr marL="457200" lvl="1" indent="0">
              <a:buNone/>
              <a:defRPr sz="1600"/>
            </a:pPr>
            <a:r>
              <a:rPr sz="7200" dirty="0"/>
              <a:t>}</a:t>
            </a:r>
          </a:p>
        </p:txBody>
      </p:sp>
    </p:spTree>
    <p:extLst>
      <p:ext uri="{BB962C8B-B14F-4D97-AF65-F5344CB8AC3E}">
        <p14:creationId xmlns:p14="http://schemas.microsoft.com/office/powerpoint/2010/main" val="4086526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Cuadrado</a:t>
            </a:r>
          </a:p>
        </p:txBody>
      </p:sp>
      <p:sp>
        <p:nvSpPr>
          <p:cNvPr id="3" name="Content Placeholder 2"/>
          <p:cNvSpPr>
            <a:spLocks noGrp="1"/>
          </p:cNvSpPr>
          <p:nvPr>
            <p:ph idx="1"/>
          </p:nvPr>
        </p:nvSpPr>
        <p:spPr>
          <a:xfrm>
            <a:off x="3655444" y="292356"/>
            <a:ext cx="8946541" cy="5821841"/>
          </a:xfrm>
        </p:spPr>
        <p:txBody>
          <a:bodyPr>
            <a:normAutofit fontScale="25000" lnSpcReduction="20000"/>
          </a:bodyPr>
          <a:lstStyle/>
          <a:p>
            <a:endParaRPr dirty="0"/>
          </a:p>
          <a:p>
            <a:pPr marL="457200" lvl="1" indent="0">
              <a:buNone/>
              <a:defRPr sz="1600"/>
            </a:pPr>
            <a:r>
              <a:rPr sz="9600" dirty="0"/>
              <a:t>class </a:t>
            </a:r>
            <a:r>
              <a:rPr sz="9600" dirty="0" err="1"/>
              <a:t>Cuadrado</a:t>
            </a:r>
            <a:r>
              <a:rPr sz="9600" dirty="0"/>
              <a:t> implements </a:t>
            </a:r>
            <a:r>
              <a:rPr sz="9600" dirty="0" err="1"/>
              <a:t>FiguraGeometrica</a:t>
            </a:r>
            <a:r>
              <a:rPr sz="9600" dirty="0"/>
              <a:t> {</a:t>
            </a:r>
          </a:p>
          <a:p>
            <a:pPr marL="457200" lvl="1" indent="0">
              <a:buNone/>
              <a:defRPr sz="1600"/>
            </a:pPr>
            <a:r>
              <a:rPr sz="9600" dirty="0"/>
              <a:t>protected $</a:t>
            </a:r>
            <a:r>
              <a:rPr sz="9600" dirty="0" err="1"/>
              <a:t>lado</a:t>
            </a:r>
            <a:r>
              <a:rPr sz="9600" dirty="0"/>
              <a:t>;</a:t>
            </a:r>
          </a:p>
          <a:p>
            <a:pPr marL="457200" lvl="1" indent="0">
              <a:buNone/>
              <a:defRPr sz="1600"/>
            </a:pPr>
            <a:r>
              <a:rPr sz="9600" dirty="0"/>
              <a:t>public function __construct($</a:t>
            </a:r>
            <a:r>
              <a:rPr sz="9600" dirty="0" err="1"/>
              <a:t>lado</a:t>
            </a:r>
            <a:r>
              <a:rPr sz="9600" dirty="0"/>
              <a:t>) {</a:t>
            </a:r>
          </a:p>
          <a:p>
            <a:pPr marL="457200" lvl="1" indent="0">
              <a:buNone/>
              <a:defRPr sz="1600"/>
            </a:pPr>
            <a:r>
              <a:rPr sz="9600" dirty="0"/>
              <a:t>$this-&gt;</a:t>
            </a:r>
            <a:r>
              <a:rPr sz="9600" dirty="0" err="1"/>
              <a:t>lado</a:t>
            </a:r>
            <a:r>
              <a:rPr sz="9600" dirty="0"/>
              <a:t> = $</a:t>
            </a:r>
            <a:r>
              <a:rPr sz="9600" dirty="0" err="1"/>
              <a:t>lado</a:t>
            </a:r>
            <a:r>
              <a:rPr sz="9600" dirty="0"/>
              <a:t>;</a:t>
            </a:r>
          </a:p>
          <a:p>
            <a:pPr marL="457200" lvl="1" indent="0">
              <a:buNone/>
              <a:defRPr sz="1600"/>
            </a:pPr>
            <a:r>
              <a:rPr sz="9600" dirty="0"/>
              <a:t>}</a:t>
            </a:r>
          </a:p>
          <a:p>
            <a:pPr marL="457200" lvl="1" indent="0">
              <a:buNone/>
              <a:defRPr sz="1600"/>
            </a:pPr>
            <a:r>
              <a:rPr sz="9600" dirty="0"/>
              <a:t>public function </a:t>
            </a:r>
            <a:r>
              <a:rPr sz="9600" dirty="0" err="1"/>
              <a:t>setLado</a:t>
            </a:r>
            <a:r>
              <a:rPr sz="9600" dirty="0"/>
              <a:t>($</a:t>
            </a:r>
            <a:r>
              <a:rPr sz="9600" dirty="0" err="1"/>
              <a:t>lado</a:t>
            </a:r>
            <a:r>
              <a:rPr sz="9600" dirty="0"/>
              <a:t>) {</a:t>
            </a:r>
          </a:p>
          <a:p>
            <a:pPr marL="457200" lvl="1" indent="0">
              <a:buNone/>
              <a:defRPr sz="1600"/>
            </a:pPr>
            <a:r>
              <a:rPr sz="9600" dirty="0"/>
              <a:t>$this-&gt;</a:t>
            </a:r>
            <a:r>
              <a:rPr sz="9600" dirty="0" err="1"/>
              <a:t>lado</a:t>
            </a:r>
            <a:r>
              <a:rPr sz="9600" dirty="0"/>
              <a:t> = $</a:t>
            </a:r>
            <a:r>
              <a:rPr sz="9600" dirty="0" err="1"/>
              <a:t>lado</a:t>
            </a:r>
            <a:r>
              <a:rPr sz="9600" dirty="0"/>
              <a:t>;</a:t>
            </a:r>
          </a:p>
          <a:p>
            <a:pPr marL="457200" lvl="1" indent="0">
              <a:buNone/>
              <a:defRPr sz="1600"/>
            </a:pPr>
            <a:r>
              <a:rPr sz="9600" dirty="0"/>
              <a:t>}</a:t>
            </a:r>
          </a:p>
          <a:p>
            <a:pPr marL="457200" lvl="1" indent="0">
              <a:buNone/>
              <a:defRPr sz="1600"/>
            </a:pPr>
            <a:r>
              <a:rPr sz="9600" dirty="0"/>
              <a:t>public function area() {</a:t>
            </a:r>
          </a:p>
          <a:p>
            <a:pPr marL="457200" lvl="1" indent="0">
              <a:buNone/>
              <a:defRPr sz="1600"/>
            </a:pPr>
            <a:r>
              <a:rPr sz="9600" dirty="0"/>
              <a:t>return $this-&gt;</a:t>
            </a:r>
            <a:r>
              <a:rPr sz="9600" dirty="0" err="1"/>
              <a:t>lado</a:t>
            </a:r>
            <a:r>
              <a:rPr sz="9600" dirty="0"/>
              <a:t> * $this-&gt;</a:t>
            </a:r>
            <a:r>
              <a:rPr sz="9600" dirty="0" err="1"/>
              <a:t>lado</a:t>
            </a:r>
            <a:r>
              <a:rPr sz="9600" dirty="0"/>
              <a:t>;</a:t>
            </a:r>
          </a:p>
          <a:p>
            <a:pPr marL="457200" lvl="1" indent="0">
              <a:buNone/>
              <a:defRPr sz="1600"/>
            </a:pPr>
            <a:r>
              <a:rPr sz="9600" dirty="0"/>
              <a:t>}</a:t>
            </a:r>
          </a:p>
          <a:p>
            <a:pPr marL="457200" lvl="1" indent="0">
              <a:buNone/>
              <a:defRPr sz="1600"/>
            </a:pPr>
            <a:r>
              <a:rPr sz="9600" dirty="0"/>
              <a:t>}</a:t>
            </a:r>
          </a:p>
          <a:p>
            <a:pPr marL="457200" lvl="1" indent="0">
              <a:buNone/>
              <a:defRPr sz="1600"/>
            </a:pPr>
            <a:r>
              <a:rPr sz="9600" dirty="0"/>
              <a:t>?&gt;</a:t>
            </a:r>
          </a:p>
        </p:txBody>
      </p:sp>
    </p:spTree>
    <p:extLst>
      <p:ext uri="{BB962C8B-B14F-4D97-AF65-F5344CB8AC3E}">
        <p14:creationId xmlns:p14="http://schemas.microsoft.com/office/powerpoint/2010/main" val="155466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14" y="1080515"/>
            <a:ext cx="3530104" cy="1400530"/>
          </a:xfrm>
        </p:spPr>
        <p:txBody>
          <a:bodyPr/>
          <a:lstStyle/>
          <a:p>
            <a:r>
              <a:rPr dirty="0" err="1"/>
              <a:t>Usar</a:t>
            </a:r>
            <a:r>
              <a:rPr dirty="0"/>
              <a:t> la </a:t>
            </a:r>
            <a:r>
              <a:rPr dirty="0" err="1"/>
              <a:t>interfaz</a:t>
            </a:r>
            <a:r>
              <a:rPr dirty="0"/>
              <a:t> para </a:t>
            </a:r>
            <a:r>
              <a:rPr dirty="0" err="1"/>
              <a:t>trabajar</a:t>
            </a:r>
            <a:r>
              <a:rPr dirty="0"/>
              <a:t> con </a:t>
            </a:r>
            <a:r>
              <a:rPr dirty="0" err="1"/>
              <a:t>ambas</a:t>
            </a:r>
            <a:r>
              <a:rPr dirty="0"/>
              <a:t> </a:t>
            </a:r>
            <a:r>
              <a:rPr dirty="0" err="1"/>
              <a:t>figuras</a:t>
            </a:r>
            <a:r>
              <a:rPr dirty="0"/>
              <a:t>:</a:t>
            </a:r>
          </a:p>
        </p:txBody>
      </p:sp>
      <p:sp>
        <p:nvSpPr>
          <p:cNvPr id="3" name="Content Placeholder 2"/>
          <p:cNvSpPr>
            <a:spLocks noGrp="1"/>
          </p:cNvSpPr>
          <p:nvPr>
            <p:ph idx="1"/>
          </p:nvPr>
        </p:nvSpPr>
        <p:spPr>
          <a:xfrm>
            <a:off x="4055718" y="659776"/>
            <a:ext cx="8268211" cy="5893491"/>
          </a:xfrm>
        </p:spPr>
        <p:txBody>
          <a:bodyPr>
            <a:normAutofit/>
          </a:bodyPr>
          <a:lstStyle/>
          <a:p>
            <a:pPr marL="457200" lvl="1" indent="0">
              <a:buNone/>
              <a:defRPr sz="1600"/>
            </a:pPr>
            <a:r>
              <a:rPr sz="2400" dirty="0" smtClean="0"/>
              <a:t>&lt;?</a:t>
            </a:r>
            <a:r>
              <a:rPr sz="2400" dirty="0" err="1"/>
              <a:t>php</a:t>
            </a:r>
            <a:endParaRPr sz="2400" dirty="0"/>
          </a:p>
          <a:p>
            <a:pPr marL="457200" lvl="1" indent="0">
              <a:buNone/>
              <a:defRPr sz="1600"/>
            </a:pPr>
            <a:r>
              <a:rPr sz="2400" dirty="0"/>
              <a:t>function </a:t>
            </a:r>
            <a:r>
              <a:rPr sz="2400" dirty="0" err="1"/>
              <a:t>calcularArea</a:t>
            </a:r>
            <a:r>
              <a:rPr sz="2400" dirty="0"/>
              <a:t>(</a:t>
            </a:r>
            <a:r>
              <a:rPr sz="2400" dirty="0" err="1"/>
              <a:t>FiguraGeometrica</a:t>
            </a:r>
            <a:r>
              <a:rPr sz="2400" dirty="0"/>
              <a:t> $</a:t>
            </a:r>
            <a:r>
              <a:rPr sz="2400" dirty="0" err="1"/>
              <a:t>figura</a:t>
            </a:r>
            <a:r>
              <a:rPr sz="2400" dirty="0"/>
              <a:t>) {</a:t>
            </a:r>
          </a:p>
          <a:p>
            <a:pPr marL="457200" lvl="1" indent="0">
              <a:buNone/>
              <a:defRPr sz="1600"/>
            </a:pPr>
            <a:r>
              <a:rPr sz="2400" dirty="0"/>
              <a:t>return $</a:t>
            </a:r>
            <a:r>
              <a:rPr sz="2400" dirty="0" err="1"/>
              <a:t>figura</a:t>
            </a:r>
            <a:r>
              <a:rPr sz="2400" dirty="0"/>
              <a:t>-&gt;area();</a:t>
            </a:r>
          </a:p>
          <a:p>
            <a:pPr marL="457200" lvl="1" indent="0">
              <a:buNone/>
              <a:defRPr sz="1600"/>
            </a:pPr>
            <a:r>
              <a:rPr sz="2400" dirty="0"/>
              <a:t>}</a:t>
            </a:r>
          </a:p>
          <a:p>
            <a:pPr marL="457200" lvl="1" indent="0">
              <a:buNone/>
              <a:defRPr sz="1600"/>
            </a:pPr>
            <a:r>
              <a:rPr sz="2400" dirty="0"/>
              <a:t>$</a:t>
            </a:r>
            <a:r>
              <a:rPr sz="2400" dirty="0" err="1"/>
              <a:t>rectangulo</a:t>
            </a:r>
            <a:r>
              <a:rPr sz="2400" dirty="0"/>
              <a:t> = new </a:t>
            </a:r>
            <a:r>
              <a:rPr sz="2400" dirty="0" err="1"/>
              <a:t>Rectangulo</a:t>
            </a:r>
            <a:r>
              <a:rPr sz="2400" dirty="0"/>
              <a:t>(5, 10);</a:t>
            </a:r>
          </a:p>
          <a:p>
            <a:pPr marL="457200" lvl="1" indent="0">
              <a:buNone/>
              <a:defRPr sz="1600"/>
            </a:pPr>
            <a:r>
              <a:rPr sz="2400" dirty="0"/>
              <a:t>$</a:t>
            </a:r>
            <a:r>
              <a:rPr sz="2400" dirty="0" err="1"/>
              <a:t>cuadrado</a:t>
            </a:r>
            <a:r>
              <a:rPr sz="2400" dirty="0"/>
              <a:t> = new </a:t>
            </a:r>
            <a:r>
              <a:rPr sz="2400" dirty="0" err="1"/>
              <a:t>Cuadrado</a:t>
            </a:r>
            <a:r>
              <a:rPr sz="2400" dirty="0"/>
              <a:t>(7);</a:t>
            </a:r>
          </a:p>
          <a:p>
            <a:pPr marL="457200" lvl="1" indent="0">
              <a:buNone/>
              <a:defRPr sz="1600"/>
            </a:pPr>
            <a:r>
              <a:rPr sz="2400" dirty="0"/>
              <a:t>echo "</a:t>
            </a:r>
            <a:r>
              <a:rPr sz="2400" dirty="0" err="1"/>
              <a:t>Área</a:t>
            </a:r>
            <a:r>
              <a:rPr sz="2400" dirty="0"/>
              <a:t> del </a:t>
            </a:r>
            <a:r>
              <a:rPr sz="2400" dirty="0" err="1"/>
              <a:t>rectángulo</a:t>
            </a:r>
            <a:r>
              <a:rPr sz="2400" dirty="0"/>
              <a:t>: " . </a:t>
            </a:r>
            <a:r>
              <a:rPr sz="2400" dirty="0" err="1"/>
              <a:t>calcularArea</a:t>
            </a:r>
            <a:r>
              <a:rPr sz="2400" dirty="0"/>
              <a:t>($</a:t>
            </a:r>
            <a:r>
              <a:rPr sz="2400" dirty="0" err="1"/>
              <a:t>rectangulo</a:t>
            </a:r>
            <a:r>
              <a:rPr sz="2400" dirty="0"/>
              <a:t>) . "\n";</a:t>
            </a:r>
          </a:p>
          <a:p>
            <a:pPr marL="457200" lvl="1" indent="0">
              <a:buNone/>
              <a:defRPr sz="1600"/>
            </a:pPr>
            <a:r>
              <a:rPr sz="2400" dirty="0"/>
              <a:t>echo "</a:t>
            </a:r>
            <a:r>
              <a:rPr sz="2400" dirty="0" err="1"/>
              <a:t>Área</a:t>
            </a:r>
            <a:r>
              <a:rPr sz="2400" dirty="0"/>
              <a:t> del </a:t>
            </a:r>
            <a:r>
              <a:rPr sz="2400" dirty="0" err="1"/>
              <a:t>cuadrado</a:t>
            </a:r>
            <a:r>
              <a:rPr sz="2400" dirty="0"/>
              <a:t>: " . </a:t>
            </a:r>
            <a:r>
              <a:rPr sz="2400" dirty="0" err="1"/>
              <a:t>calcularArea</a:t>
            </a:r>
            <a:r>
              <a:rPr sz="2400" dirty="0"/>
              <a:t>($</a:t>
            </a:r>
            <a:r>
              <a:rPr sz="2400" dirty="0" err="1"/>
              <a:t>cuadrado</a:t>
            </a:r>
            <a:r>
              <a:rPr sz="2400" dirty="0"/>
              <a:t>) . "\n";</a:t>
            </a:r>
          </a:p>
          <a:p>
            <a:pPr marL="457200" lvl="1" indent="0">
              <a:buNone/>
              <a:defRPr sz="1600"/>
            </a:pPr>
            <a:r>
              <a:rPr sz="2400" dirty="0"/>
              <a:t>?&gt;</a:t>
            </a:r>
          </a:p>
        </p:txBody>
      </p:sp>
    </p:spTree>
    <p:extLst>
      <p:ext uri="{BB962C8B-B14F-4D97-AF65-F5344CB8AC3E}">
        <p14:creationId xmlns:p14="http://schemas.microsoft.com/office/powerpoint/2010/main" val="965723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Explicación:</a:t>
            </a:r>
          </a:p>
        </p:txBody>
      </p:sp>
      <p:sp>
        <p:nvSpPr>
          <p:cNvPr id="3" name="Content Placeholder 2"/>
          <p:cNvSpPr>
            <a:spLocks noGrp="1"/>
          </p:cNvSpPr>
          <p:nvPr>
            <p:ph idx="1"/>
          </p:nvPr>
        </p:nvSpPr>
        <p:spPr>
          <a:xfrm>
            <a:off x="1321676" y="1711723"/>
            <a:ext cx="9705714" cy="4429769"/>
          </a:xfrm>
        </p:spPr>
        <p:txBody>
          <a:bodyPr>
            <a:noAutofit/>
          </a:bodyPr>
          <a:lstStyle/>
          <a:p>
            <a:pPr lvl="1">
              <a:defRPr sz="1600"/>
            </a:pPr>
            <a:r>
              <a:rPr dirty="0" err="1" smtClean="0"/>
              <a:t>Interfaz</a:t>
            </a:r>
            <a:r>
              <a:rPr dirty="0" smtClean="0"/>
              <a:t> </a:t>
            </a:r>
            <a:r>
              <a:rPr dirty="0" err="1"/>
              <a:t>FiguraGeometrica</a:t>
            </a:r>
            <a:r>
              <a:rPr dirty="0"/>
              <a:t>: Define un </a:t>
            </a:r>
            <a:r>
              <a:rPr dirty="0" err="1"/>
              <a:t>contrato</a:t>
            </a:r>
            <a:r>
              <a:rPr dirty="0"/>
              <a:t> que </a:t>
            </a:r>
            <a:r>
              <a:rPr dirty="0" err="1"/>
              <a:t>obliga</a:t>
            </a:r>
            <a:r>
              <a:rPr dirty="0"/>
              <a:t> a las </a:t>
            </a:r>
            <a:r>
              <a:rPr dirty="0" err="1"/>
              <a:t>clases</a:t>
            </a:r>
            <a:r>
              <a:rPr dirty="0"/>
              <a:t> que la </a:t>
            </a:r>
            <a:r>
              <a:rPr dirty="0" err="1"/>
              <a:t>implementan</a:t>
            </a:r>
            <a:r>
              <a:rPr dirty="0"/>
              <a:t> a </a:t>
            </a:r>
            <a:r>
              <a:rPr dirty="0" err="1"/>
              <a:t>tener</a:t>
            </a:r>
            <a:r>
              <a:rPr dirty="0"/>
              <a:t> un </a:t>
            </a:r>
            <a:r>
              <a:rPr dirty="0" err="1"/>
              <a:t>método</a:t>
            </a:r>
            <a:r>
              <a:rPr dirty="0"/>
              <a:t> area().</a:t>
            </a:r>
          </a:p>
          <a:p>
            <a:pPr lvl="1">
              <a:defRPr sz="1600"/>
            </a:pPr>
            <a:r>
              <a:rPr dirty="0" err="1"/>
              <a:t>Implementación</a:t>
            </a:r>
            <a:r>
              <a:rPr dirty="0"/>
              <a:t> </a:t>
            </a:r>
            <a:r>
              <a:rPr dirty="0" err="1"/>
              <a:t>en</a:t>
            </a:r>
            <a:r>
              <a:rPr dirty="0"/>
              <a:t> </a:t>
            </a:r>
            <a:r>
              <a:rPr dirty="0" err="1"/>
              <a:t>Rectangulo</a:t>
            </a:r>
            <a:r>
              <a:rPr dirty="0"/>
              <a:t> y </a:t>
            </a:r>
            <a:r>
              <a:rPr dirty="0" err="1"/>
              <a:t>Cuadrado</a:t>
            </a:r>
            <a:r>
              <a:rPr dirty="0"/>
              <a:t>: </a:t>
            </a:r>
            <a:r>
              <a:rPr dirty="0" err="1"/>
              <a:t>Ambas</a:t>
            </a:r>
            <a:r>
              <a:rPr dirty="0"/>
              <a:t> </a:t>
            </a:r>
            <a:r>
              <a:rPr dirty="0" err="1"/>
              <a:t>clases</a:t>
            </a:r>
            <a:r>
              <a:rPr dirty="0"/>
              <a:t> </a:t>
            </a:r>
            <a:r>
              <a:rPr dirty="0" err="1"/>
              <a:t>implementan</a:t>
            </a:r>
            <a:r>
              <a:rPr dirty="0"/>
              <a:t> la </a:t>
            </a:r>
            <a:r>
              <a:rPr dirty="0" err="1"/>
              <a:t>interfaz</a:t>
            </a:r>
            <a:r>
              <a:rPr dirty="0"/>
              <a:t> y </a:t>
            </a:r>
            <a:r>
              <a:rPr dirty="0" err="1"/>
              <a:t>proporcionan</a:t>
            </a:r>
            <a:r>
              <a:rPr dirty="0"/>
              <a:t> </a:t>
            </a:r>
            <a:r>
              <a:rPr dirty="0" err="1"/>
              <a:t>su</a:t>
            </a:r>
            <a:r>
              <a:rPr dirty="0"/>
              <a:t> </a:t>
            </a:r>
            <a:r>
              <a:rPr dirty="0" err="1"/>
              <a:t>propia</a:t>
            </a:r>
            <a:r>
              <a:rPr dirty="0"/>
              <a:t> </a:t>
            </a:r>
            <a:r>
              <a:rPr dirty="0" err="1"/>
              <a:t>lógica</a:t>
            </a:r>
            <a:r>
              <a:rPr dirty="0"/>
              <a:t> para </a:t>
            </a:r>
            <a:r>
              <a:rPr dirty="0" err="1"/>
              <a:t>calcular</a:t>
            </a:r>
            <a:r>
              <a:rPr dirty="0"/>
              <a:t> el </a:t>
            </a:r>
            <a:r>
              <a:rPr dirty="0" err="1"/>
              <a:t>área</a:t>
            </a:r>
            <a:r>
              <a:rPr dirty="0"/>
              <a:t>.</a:t>
            </a:r>
          </a:p>
          <a:p>
            <a:pPr lvl="1">
              <a:defRPr sz="1600"/>
            </a:pPr>
            <a:r>
              <a:rPr dirty="0" err="1"/>
              <a:t>Función</a:t>
            </a:r>
            <a:r>
              <a:rPr dirty="0"/>
              <a:t> </a:t>
            </a:r>
            <a:r>
              <a:rPr dirty="0" err="1"/>
              <a:t>calcularArea</a:t>
            </a:r>
            <a:r>
              <a:rPr dirty="0"/>
              <a:t>(): </a:t>
            </a:r>
            <a:r>
              <a:rPr dirty="0" err="1"/>
              <a:t>Acepta</a:t>
            </a:r>
            <a:r>
              <a:rPr dirty="0"/>
              <a:t> </a:t>
            </a:r>
            <a:r>
              <a:rPr dirty="0" err="1"/>
              <a:t>cualquier</a:t>
            </a:r>
            <a:r>
              <a:rPr dirty="0"/>
              <a:t> </a:t>
            </a:r>
            <a:r>
              <a:rPr dirty="0" err="1"/>
              <a:t>objeto</a:t>
            </a:r>
            <a:r>
              <a:rPr dirty="0"/>
              <a:t> que </a:t>
            </a:r>
            <a:r>
              <a:rPr dirty="0" err="1"/>
              <a:t>implemente</a:t>
            </a:r>
            <a:r>
              <a:rPr dirty="0"/>
              <a:t> la </a:t>
            </a:r>
            <a:r>
              <a:rPr dirty="0" err="1"/>
              <a:t>interfaz</a:t>
            </a:r>
            <a:r>
              <a:rPr dirty="0"/>
              <a:t> </a:t>
            </a:r>
            <a:r>
              <a:rPr dirty="0" err="1"/>
              <a:t>FiguraGeometrica</a:t>
            </a:r>
            <a:r>
              <a:rPr dirty="0"/>
              <a:t>, lo que </a:t>
            </a:r>
            <a:r>
              <a:rPr dirty="0" err="1"/>
              <a:t>permite</a:t>
            </a:r>
            <a:r>
              <a:rPr dirty="0"/>
              <a:t> </a:t>
            </a:r>
            <a:r>
              <a:rPr dirty="0" err="1"/>
              <a:t>trabajar</a:t>
            </a:r>
            <a:r>
              <a:rPr dirty="0"/>
              <a:t> con </a:t>
            </a:r>
            <a:r>
              <a:rPr dirty="0" err="1"/>
              <a:t>Rectangulo</a:t>
            </a:r>
            <a:r>
              <a:rPr dirty="0"/>
              <a:t> y </a:t>
            </a:r>
            <a:r>
              <a:rPr dirty="0" err="1"/>
              <a:t>Cuadrado</a:t>
            </a:r>
            <a:r>
              <a:rPr dirty="0"/>
              <a:t> de forma </a:t>
            </a:r>
            <a:r>
              <a:rPr dirty="0" err="1"/>
              <a:t>intercambiable</a:t>
            </a:r>
            <a:r>
              <a:rPr dirty="0"/>
              <a:t>.</a:t>
            </a:r>
          </a:p>
          <a:p>
            <a:pPr lvl="1">
              <a:defRPr sz="1600"/>
            </a:pPr>
            <a:r>
              <a:rPr dirty="0" err="1"/>
              <a:t>Ventajas</a:t>
            </a:r>
            <a:r>
              <a:rPr dirty="0"/>
              <a:t> de </a:t>
            </a:r>
            <a:r>
              <a:rPr dirty="0" err="1"/>
              <a:t>esta</a:t>
            </a:r>
            <a:r>
              <a:rPr dirty="0"/>
              <a:t> </a:t>
            </a:r>
            <a:r>
              <a:rPr dirty="0" err="1"/>
              <a:t>solución</a:t>
            </a:r>
            <a:r>
              <a:rPr dirty="0"/>
              <a:t>:</a:t>
            </a:r>
          </a:p>
          <a:p>
            <a:pPr lvl="1">
              <a:defRPr sz="1600"/>
            </a:pPr>
            <a:r>
              <a:rPr dirty="0" err="1"/>
              <a:t>Cumple</a:t>
            </a:r>
            <a:r>
              <a:rPr dirty="0"/>
              <a:t> con el LSP: </a:t>
            </a:r>
            <a:r>
              <a:rPr dirty="0" err="1"/>
              <a:t>Ahora</a:t>
            </a:r>
            <a:r>
              <a:rPr dirty="0"/>
              <a:t> </a:t>
            </a:r>
            <a:r>
              <a:rPr dirty="0" err="1"/>
              <a:t>puedes</a:t>
            </a:r>
            <a:r>
              <a:rPr dirty="0"/>
              <a:t> </a:t>
            </a:r>
            <a:r>
              <a:rPr dirty="0" err="1"/>
              <a:t>usar</a:t>
            </a:r>
            <a:r>
              <a:rPr dirty="0"/>
              <a:t> </a:t>
            </a:r>
            <a:r>
              <a:rPr dirty="0" err="1"/>
              <a:t>Rectangulo</a:t>
            </a:r>
            <a:r>
              <a:rPr dirty="0"/>
              <a:t> y </a:t>
            </a:r>
            <a:r>
              <a:rPr dirty="0" err="1"/>
              <a:t>Cuadrado</a:t>
            </a:r>
            <a:r>
              <a:rPr dirty="0"/>
              <a:t> </a:t>
            </a:r>
            <a:r>
              <a:rPr dirty="0" err="1"/>
              <a:t>indistintamente</a:t>
            </a:r>
            <a:r>
              <a:rPr dirty="0"/>
              <a:t> </a:t>
            </a:r>
            <a:r>
              <a:rPr dirty="0" err="1"/>
              <a:t>en</a:t>
            </a:r>
            <a:r>
              <a:rPr dirty="0"/>
              <a:t> </a:t>
            </a:r>
            <a:r>
              <a:rPr dirty="0" err="1"/>
              <a:t>cualquier</a:t>
            </a:r>
            <a:r>
              <a:rPr dirty="0"/>
              <a:t> </a:t>
            </a:r>
            <a:r>
              <a:rPr dirty="0" err="1"/>
              <a:t>función</a:t>
            </a:r>
            <a:r>
              <a:rPr dirty="0"/>
              <a:t> que </a:t>
            </a:r>
            <a:r>
              <a:rPr dirty="0" err="1"/>
              <a:t>espere</a:t>
            </a:r>
            <a:r>
              <a:rPr dirty="0"/>
              <a:t> un </a:t>
            </a:r>
            <a:r>
              <a:rPr dirty="0" err="1"/>
              <a:t>objeto</a:t>
            </a:r>
            <a:r>
              <a:rPr dirty="0"/>
              <a:t> </a:t>
            </a:r>
            <a:r>
              <a:rPr dirty="0" err="1"/>
              <a:t>FiguraGeometrica</a:t>
            </a:r>
            <a:r>
              <a:rPr dirty="0"/>
              <a:t>.</a:t>
            </a:r>
          </a:p>
          <a:p>
            <a:pPr lvl="1">
              <a:defRPr sz="1600"/>
            </a:pPr>
            <a:r>
              <a:rPr dirty="0" err="1"/>
              <a:t>Desacoplamiento</a:t>
            </a:r>
            <a:r>
              <a:rPr dirty="0"/>
              <a:t>: El </a:t>
            </a:r>
            <a:r>
              <a:rPr dirty="0" err="1"/>
              <a:t>código</a:t>
            </a:r>
            <a:r>
              <a:rPr dirty="0"/>
              <a:t> que </a:t>
            </a:r>
            <a:r>
              <a:rPr dirty="0" err="1"/>
              <a:t>utiliza</a:t>
            </a:r>
            <a:r>
              <a:rPr dirty="0"/>
              <a:t> las </a:t>
            </a:r>
            <a:r>
              <a:rPr dirty="0" err="1"/>
              <a:t>figuras</a:t>
            </a:r>
            <a:r>
              <a:rPr dirty="0"/>
              <a:t> no </a:t>
            </a:r>
            <a:r>
              <a:rPr dirty="0" err="1"/>
              <a:t>depende</a:t>
            </a:r>
            <a:r>
              <a:rPr dirty="0"/>
              <a:t> de las </a:t>
            </a:r>
            <a:r>
              <a:rPr dirty="0" err="1"/>
              <a:t>clases</a:t>
            </a:r>
            <a:r>
              <a:rPr dirty="0"/>
              <a:t> </a:t>
            </a:r>
            <a:r>
              <a:rPr dirty="0" err="1"/>
              <a:t>concretas</a:t>
            </a:r>
            <a:r>
              <a:rPr dirty="0"/>
              <a:t>, </a:t>
            </a:r>
            <a:r>
              <a:rPr dirty="0" err="1"/>
              <a:t>sino</a:t>
            </a:r>
            <a:r>
              <a:rPr dirty="0"/>
              <a:t> de la </a:t>
            </a:r>
            <a:r>
              <a:rPr dirty="0" err="1"/>
              <a:t>interfaz</a:t>
            </a:r>
            <a:r>
              <a:rPr dirty="0"/>
              <a:t>, lo que lo </a:t>
            </a:r>
            <a:r>
              <a:rPr dirty="0" err="1"/>
              <a:t>hace</a:t>
            </a:r>
            <a:r>
              <a:rPr dirty="0"/>
              <a:t> </a:t>
            </a:r>
            <a:r>
              <a:rPr dirty="0" err="1"/>
              <a:t>más</a:t>
            </a:r>
            <a:r>
              <a:rPr dirty="0"/>
              <a:t> flexible y </a:t>
            </a:r>
            <a:r>
              <a:rPr dirty="0" err="1"/>
              <a:t>fácil</a:t>
            </a:r>
            <a:r>
              <a:rPr dirty="0"/>
              <a:t> de </a:t>
            </a:r>
            <a:r>
              <a:rPr dirty="0" err="1"/>
              <a:t>mantener</a:t>
            </a:r>
            <a:r>
              <a:rPr dirty="0" smtClean="0"/>
              <a:t>.</a:t>
            </a:r>
            <a:endParaRPr dirty="0"/>
          </a:p>
        </p:txBody>
      </p:sp>
    </p:spTree>
    <p:extLst>
      <p:ext uri="{BB962C8B-B14F-4D97-AF65-F5344CB8AC3E}">
        <p14:creationId xmlns:p14="http://schemas.microsoft.com/office/powerpoint/2010/main" val="269616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Programemos un poco</a:t>
            </a:r>
            <a:endParaRPr lang="en-US" dirty="0"/>
          </a:p>
        </p:txBody>
      </p:sp>
      <p:sp>
        <p:nvSpPr>
          <p:cNvPr id="4" name="Marcador de texto 3"/>
          <p:cNvSpPr>
            <a:spLocks noGrp="1"/>
          </p:cNvSpPr>
          <p:nvPr>
            <p:ph type="body" idx="1"/>
          </p:nvPr>
        </p:nvSpPr>
        <p:spPr/>
        <p:txBody>
          <a:bodyPr/>
          <a:lstStyle/>
          <a:p>
            <a:endParaRPr lang="en-US"/>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6897" y="2296605"/>
            <a:ext cx="2310371" cy="3773606"/>
          </a:xfrm>
          <a:prstGeom prst="rect">
            <a:avLst/>
          </a:prstGeom>
        </p:spPr>
      </p:pic>
    </p:spTree>
    <p:extLst>
      <p:ext uri="{BB962C8B-B14F-4D97-AF65-F5344CB8AC3E}">
        <p14:creationId xmlns:p14="http://schemas.microsoft.com/office/powerpoint/2010/main" val="2994223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Enunciado del Ejercicio: Principio de Sustitución de </a:t>
            </a:r>
            <a:r>
              <a:rPr lang="es-ES" dirty="0" err="1"/>
              <a:t>Liskov</a:t>
            </a:r>
            <a:r>
              <a:rPr lang="es-ES" dirty="0"/>
              <a:t/>
            </a:r>
            <a:br>
              <a:rPr lang="es-ES" dirty="0"/>
            </a:br>
            <a:endParaRPr lang="en-US" dirty="0"/>
          </a:p>
        </p:txBody>
      </p:sp>
      <p:sp>
        <p:nvSpPr>
          <p:cNvPr id="5" name="Marcador de contenido 4"/>
          <p:cNvSpPr>
            <a:spLocks noGrp="1"/>
          </p:cNvSpPr>
          <p:nvPr>
            <p:ph idx="1"/>
          </p:nvPr>
        </p:nvSpPr>
        <p:spPr/>
        <p:txBody>
          <a:bodyPr/>
          <a:lstStyle/>
          <a:p>
            <a:r>
              <a:rPr lang="es-ES" b="1" dirty="0" smtClean="0"/>
              <a:t>Contexto</a:t>
            </a:r>
            <a:r>
              <a:rPr lang="es-ES" b="1" dirty="0"/>
              <a:t>:</a:t>
            </a:r>
          </a:p>
          <a:p>
            <a:r>
              <a:rPr lang="es-ES" dirty="0"/>
              <a:t>El zoológico de la ciudad está organizando un sistema de información para registrar diferentes tipos de aves. Sin embargo, no todas las aves comparten las mismas habilidades. Algunas pueden volar, otras pueden nadar y sumergirse, y algunas simplemente flotan en el agua sin hacer mucho más.</a:t>
            </a:r>
          </a:p>
          <a:p>
            <a:r>
              <a:rPr lang="es-ES" dirty="0"/>
              <a:t>Como desarrolladores, su tarea es diseñar una estructura de clases en PHP que respete el </a:t>
            </a:r>
            <a:r>
              <a:rPr lang="es-ES" b="1" dirty="0"/>
              <a:t>Principio de Sustitución de </a:t>
            </a:r>
            <a:r>
              <a:rPr lang="es-ES" b="1" dirty="0" err="1"/>
              <a:t>Liskov</a:t>
            </a:r>
            <a:r>
              <a:rPr lang="es-ES" b="1" dirty="0"/>
              <a:t> (LSP)</a:t>
            </a:r>
            <a:r>
              <a:rPr lang="es-ES" dirty="0"/>
              <a:t>. Esto significa que si una clase base representa un tipo de ave, cualquier subclase debe poder sustituirla sin alterar el comportamiento esperado del programa.</a:t>
            </a:r>
          </a:p>
          <a:p>
            <a:endParaRPr lang="en-US" dirty="0"/>
          </a:p>
        </p:txBody>
      </p:sp>
    </p:spTree>
    <p:extLst>
      <p:ext uri="{BB962C8B-B14F-4D97-AF65-F5344CB8AC3E}">
        <p14:creationId xmlns:p14="http://schemas.microsoft.com/office/powerpoint/2010/main" val="1863046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Requisitos:</a:t>
            </a:r>
            <a:br>
              <a:rPr lang="es-ES" b="1" dirty="0"/>
            </a:br>
            <a:endParaRPr lang="en-US" dirty="0"/>
          </a:p>
        </p:txBody>
      </p:sp>
      <p:sp>
        <p:nvSpPr>
          <p:cNvPr id="3" name="Marcador de contenido 2"/>
          <p:cNvSpPr>
            <a:spLocks noGrp="1"/>
          </p:cNvSpPr>
          <p:nvPr>
            <p:ph idx="1"/>
          </p:nvPr>
        </p:nvSpPr>
        <p:spPr/>
        <p:txBody>
          <a:bodyPr>
            <a:normAutofit fontScale="77500" lnSpcReduction="20000"/>
          </a:bodyPr>
          <a:lstStyle/>
          <a:p>
            <a:r>
              <a:rPr lang="es-ES" b="1" dirty="0" smtClean="0"/>
              <a:t>Identificar </a:t>
            </a:r>
            <a:r>
              <a:rPr lang="es-ES" b="1" dirty="0"/>
              <a:t>las características clave</a:t>
            </a:r>
            <a:r>
              <a:rPr lang="es-ES" dirty="0"/>
              <a:t> de los siguientes tipos de aves y modelarlas correctamente:</a:t>
            </a:r>
          </a:p>
          <a:p>
            <a:pPr lvl="1"/>
            <a:r>
              <a:rPr lang="es-ES" b="1" dirty="0"/>
              <a:t>Gorrión</a:t>
            </a:r>
            <a:r>
              <a:rPr lang="es-ES" dirty="0"/>
              <a:t>: Vuela y pone huevos.</a:t>
            </a:r>
          </a:p>
          <a:p>
            <a:pPr lvl="1"/>
            <a:r>
              <a:rPr lang="es-ES" b="1" dirty="0"/>
              <a:t>Paloma</a:t>
            </a:r>
            <a:r>
              <a:rPr lang="es-ES" dirty="0"/>
              <a:t>: Vuela y pone huevos.</a:t>
            </a:r>
          </a:p>
          <a:p>
            <a:pPr lvl="1"/>
            <a:r>
              <a:rPr lang="es-ES" b="1" dirty="0"/>
              <a:t>Pato</a:t>
            </a:r>
            <a:r>
              <a:rPr lang="es-ES" dirty="0"/>
              <a:t>: Nada, vuela, pone huevos y se sumerge.</a:t>
            </a:r>
          </a:p>
          <a:p>
            <a:pPr lvl="1"/>
            <a:r>
              <a:rPr lang="es-ES" b="1" dirty="0"/>
              <a:t>Pato de goma</a:t>
            </a:r>
            <a:r>
              <a:rPr lang="es-ES" dirty="0"/>
              <a:t>: No pone huevos, no vuela, solo flota en el agua.</a:t>
            </a:r>
          </a:p>
          <a:p>
            <a:pPr lvl="1"/>
            <a:r>
              <a:rPr lang="es-ES" b="1" dirty="0"/>
              <a:t>Avestruz</a:t>
            </a:r>
            <a:r>
              <a:rPr lang="es-ES" dirty="0"/>
              <a:t>: No vuela, pero pone huevos y corre.</a:t>
            </a:r>
          </a:p>
          <a:p>
            <a:r>
              <a:rPr lang="es-ES" b="1" dirty="0"/>
              <a:t>Diseñar una jerarquía de clases</a:t>
            </a:r>
            <a:r>
              <a:rPr lang="es-ES" dirty="0"/>
              <a:t> que:</a:t>
            </a:r>
          </a:p>
          <a:p>
            <a:pPr lvl="1"/>
            <a:r>
              <a:rPr lang="es-ES" dirty="0"/>
              <a:t>Asegure que cualquier subclase pueda reemplazar su superclase sin modificar el comportamiento del programa.</a:t>
            </a:r>
          </a:p>
          <a:p>
            <a:pPr lvl="1"/>
            <a:r>
              <a:rPr lang="es-ES" dirty="0"/>
              <a:t>No fuerce a clases hijas a implementar métodos que no tienen sentido para ellas (por ejemplo, no todas las aves vuelan).</a:t>
            </a:r>
          </a:p>
          <a:p>
            <a:r>
              <a:rPr lang="es-ES" b="1" dirty="0"/>
              <a:t>Uso de interfaces</a:t>
            </a:r>
            <a:r>
              <a:rPr lang="es-ES" dirty="0"/>
              <a:t>:</a:t>
            </a:r>
          </a:p>
          <a:p>
            <a:pPr lvl="1"/>
            <a:r>
              <a:rPr lang="es-ES" dirty="0"/>
              <a:t>Si una habilidad no es común a todas las aves, podría implementarse mediante una interfaz en lugar de una herencia rígida.</a:t>
            </a:r>
          </a:p>
          <a:p>
            <a:endParaRPr lang="en-US" dirty="0"/>
          </a:p>
        </p:txBody>
      </p:sp>
    </p:spTree>
    <p:extLst>
      <p:ext uri="{BB962C8B-B14F-4D97-AF65-F5344CB8AC3E}">
        <p14:creationId xmlns:p14="http://schemas.microsoft.com/office/powerpoint/2010/main" val="2707359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95291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Principio de Responsabilidad Única (SRP)</a:t>
            </a:r>
          </a:p>
        </p:txBody>
      </p:sp>
      <p:sp>
        <p:nvSpPr>
          <p:cNvPr id="3" name="Content Placeholder 2"/>
          <p:cNvSpPr>
            <a:spLocks noGrp="1"/>
          </p:cNvSpPr>
          <p:nvPr>
            <p:ph sz="half" idx="1"/>
          </p:nvPr>
        </p:nvSpPr>
        <p:spPr/>
        <p:txBody>
          <a:bodyPr>
            <a:normAutofit fontScale="92500" lnSpcReduction="20000"/>
          </a:bodyPr>
          <a:lstStyle/>
          <a:p>
            <a:pPr lvl="1">
              <a:defRPr sz="1600"/>
            </a:pPr>
            <a:r>
              <a:rPr dirty="0" smtClean="0"/>
              <a:t>• </a:t>
            </a:r>
            <a:r>
              <a:rPr dirty="0" err="1"/>
              <a:t>Una</a:t>
            </a:r>
            <a:r>
              <a:rPr dirty="0"/>
              <a:t> </a:t>
            </a:r>
            <a:r>
              <a:rPr dirty="0" err="1"/>
              <a:t>clase</a:t>
            </a:r>
            <a:r>
              <a:rPr dirty="0"/>
              <a:t> </a:t>
            </a:r>
            <a:r>
              <a:rPr dirty="0" err="1"/>
              <a:t>debe</a:t>
            </a:r>
            <a:r>
              <a:rPr dirty="0"/>
              <a:t> </a:t>
            </a:r>
            <a:r>
              <a:rPr dirty="0" err="1"/>
              <a:t>tener</a:t>
            </a:r>
            <a:r>
              <a:rPr dirty="0"/>
              <a:t> </a:t>
            </a:r>
            <a:r>
              <a:rPr dirty="0" err="1"/>
              <a:t>una</a:t>
            </a:r>
            <a:r>
              <a:rPr dirty="0"/>
              <a:t> sola </a:t>
            </a:r>
            <a:r>
              <a:rPr dirty="0" err="1"/>
              <a:t>razón</a:t>
            </a:r>
            <a:r>
              <a:rPr dirty="0"/>
              <a:t> para </a:t>
            </a:r>
            <a:r>
              <a:rPr dirty="0" err="1"/>
              <a:t>cambiar</a:t>
            </a:r>
            <a:r>
              <a:rPr dirty="0"/>
              <a:t>.</a:t>
            </a:r>
          </a:p>
          <a:p>
            <a:pPr lvl="1">
              <a:defRPr sz="1600"/>
            </a:pPr>
            <a:r>
              <a:rPr dirty="0"/>
              <a:t>• </a:t>
            </a:r>
            <a:r>
              <a:rPr dirty="0" err="1"/>
              <a:t>Ejemplo</a:t>
            </a:r>
            <a:r>
              <a:rPr dirty="0"/>
              <a:t>: </a:t>
            </a:r>
            <a:r>
              <a:rPr dirty="0" err="1"/>
              <a:t>Una</a:t>
            </a:r>
            <a:r>
              <a:rPr dirty="0"/>
              <a:t> </a:t>
            </a:r>
            <a:r>
              <a:rPr dirty="0" err="1"/>
              <a:t>clase</a:t>
            </a:r>
            <a:r>
              <a:rPr dirty="0"/>
              <a:t> que </a:t>
            </a:r>
            <a:r>
              <a:rPr dirty="0" err="1"/>
              <a:t>calcula</a:t>
            </a:r>
            <a:r>
              <a:rPr dirty="0"/>
              <a:t> un </a:t>
            </a:r>
            <a:r>
              <a:rPr dirty="0" err="1"/>
              <a:t>salario</a:t>
            </a:r>
            <a:r>
              <a:rPr dirty="0"/>
              <a:t> y </a:t>
            </a:r>
            <a:r>
              <a:rPr dirty="0" err="1"/>
              <a:t>también</a:t>
            </a:r>
            <a:r>
              <a:rPr dirty="0"/>
              <a:t> </a:t>
            </a:r>
            <a:r>
              <a:rPr dirty="0" err="1"/>
              <a:t>envía</a:t>
            </a:r>
            <a:r>
              <a:rPr dirty="0"/>
              <a:t> un </a:t>
            </a:r>
            <a:r>
              <a:rPr dirty="0" err="1"/>
              <a:t>correo</a:t>
            </a:r>
            <a:r>
              <a:rPr dirty="0"/>
              <a:t> </a:t>
            </a:r>
            <a:r>
              <a:rPr dirty="0" err="1"/>
              <a:t>electrónico</a:t>
            </a:r>
            <a:r>
              <a:rPr dirty="0"/>
              <a:t> viola </a:t>
            </a:r>
            <a:r>
              <a:rPr dirty="0" err="1"/>
              <a:t>este</a:t>
            </a:r>
            <a:r>
              <a:rPr dirty="0"/>
              <a:t> principio.</a:t>
            </a:r>
          </a:p>
          <a:p>
            <a:pPr marL="457200" lvl="1" indent="0">
              <a:buNone/>
              <a:defRPr sz="1600"/>
            </a:pPr>
            <a:endParaRPr dirty="0"/>
          </a:p>
        </p:txBody>
      </p:sp>
      <p:sp>
        <p:nvSpPr>
          <p:cNvPr id="4" name="Marcador de contenido 3"/>
          <p:cNvSpPr>
            <a:spLocks noGrp="1"/>
          </p:cNvSpPr>
          <p:nvPr>
            <p:ph sz="half" idx="2"/>
          </p:nvPr>
        </p:nvSpPr>
        <p:spPr/>
        <p:txBody>
          <a:bodyPr>
            <a:normAutofit fontScale="92500" lnSpcReduction="20000"/>
          </a:bodyPr>
          <a:lstStyle/>
          <a:p>
            <a:pPr marL="457200" lvl="1" indent="0">
              <a:buNone/>
              <a:defRPr sz="1600"/>
            </a:pPr>
            <a:r>
              <a:rPr lang="en-US" dirty="0"/>
              <a:t>&lt;?</a:t>
            </a:r>
            <a:r>
              <a:rPr lang="en-US" dirty="0" err="1"/>
              <a:t>php</a:t>
            </a:r>
            <a:endParaRPr lang="en-US" dirty="0"/>
          </a:p>
          <a:p>
            <a:pPr marL="457200" lvl="1" indent="0">
              <a:buNone/>
              <a:defRPr sz="1600"/>
            </a:pPr>
            <a:r>
              <a:rPr lang="en-US" dirty="0"/>
              <a:t>class </a:t>
            </a:r>
            <a:r>
              <a:rPr lang="en-US" dirty="0" err="1"/>
              <a:t>Salario</a:t>
            </a:r>
            <a:r>
              <a:rPr lang="en-US" dirty="0"/>
              <a:t> {</a:t>
            </a:r>
          </a:p>
          <a:p>
            <a:pPr marL="457200" lvl="1" indent="0">
              <a:buNone/>
              <a:defRPr sz="1600"/>
            </a:pPr>
            <a:r>
              <a:rPr lang="en-US" dirty="0"/>
              <a:t>public function </a:t>
            </a:r>
            <a:r>
              <a:rPr lang="en-US" dirty="0" err="1"/>
              <a:t>calcularSalario</a:t>
            </a:r>
            <a:r>
              <a:rPr lang="en-US" dirty="0"/>
              <a:t>($horas, $</a:t>
            </a:r>
            <a:r>
              <a:rPr lang="en-US" dirty="0" err="1"/>
              <a:t>tarifa</a:t>
            </a:r>
            <a:r>
              <a:rPr lang="en-US" dirty="0"/>
              <a:t>) {</a:t>
            </a:r>
          </a:p>
          <a:p>
            <a:pPr marL="457200" lvl="1" indent="0">
              <a:buNone/>
              <a:defRPr sz="1600"/>
            </a:pPr>
            <a:r>
              <a:rPr lang="en-US" dirty="0"/>
              <a:t>return $horas * $</a:t>
            </a:r>
            <a:r>
              <a:rPr lang="en-US" dirty="0" err="1"/>
              <a:t>tarifa</a:t>
            </a:r>
            <a:r>
              <a:rPr lang="en-US" dirty="0"/>
              <a:t>;</a:t>
            </a:r>
          </a:p>
          <a:p>
            <a:pPr marL="457200" lvl="1" indent="0">
              <a:buNone/>
              <a:defRPr sz="1600"/>
            </a:pPr>
            <a:r>
              <a:rPr lang="en-US" dirty="0"/>
              <a:t>}</a:t>
            </a:r>
          </a:p>
          <a:p>
            <a:pPr marL="457200" lvl="1" indent="0">
              <a:buNone/>
              <a:defRPr sz="1600"/>
            </a:pPr>
            <a:r>
              <a:rPr lang="en-US" dirty="0"/>
              <a:t>}</a:t>
            </a:r>
          </a:p>
          <a:p>
            <a:pPr marL="457200" lvl="1" indent="0">
              <a:buNone/>
              <a:defRPr sz="1600"/>
            </a:pPr>
            <a:r>
              <a:rPr lang="en-US" dirty="0"/>
              <a:t>class </a:t>
            </a:r>
            <a:r>
              <a:rPr lang="en-US" dirty="0" err="1"/>
              <a:t>EmailService</a:t>
            </a:r>
            <a:r>
              <a:rPr lang="en-US" dirty="0"/>
              <a:t> {</a:t>
            </a:r>
          </a:p>
          <a:p>
            <a:pPr marL="457200" lvl="1" indent="0">
              <a:buNone/>
              <a:defRPr sz="1600"/>
            </a:pPr>
            <a:r>
              <a:rPr lang="en-US" dirty="0"/>
              <a:t>public function </a:t>
            </a:r>
            <a:r>
              <a:rPr lang="en-US" dirty="0" err="1"/>
              <a:t>enviarEmail</a:t>
            </a:r>
            <a:r>
              <a:rPr lang="en-US" dirty="0"/>
              <a:t>($</a:t>
            </a:r>
            <a:r>
              <a:rPr lang="en-US" dirty="0" err="1"/>
              <a:t>destinatario</a:t>
            </a:r>
            <a:r>
              <a:rPr lang="en-US" dirty="0"/>
              <a:t>, $</a:t>
            </a:r>
            <a:r>
              <a:rPr lang="en-US" dirty="0" err="1"/>
              <a:t>mensaje</a:t>
            </a:r>
            <a:r>
              <a:rPr lang="en-US" dirty="0"/>
              <a:t>) {</a:t>
            </a:r>
          </a:p>
          <a:p>
            <a:pPr marL="457200" lvl="1" indent="0">
              <a:buNone/>
              <a:defRPr sz="1600"/>
            </a:pPr>
            <a:r>
              <a:rPr lang="en-US" dirty="0"/>
              <a:t>// </a:t>
            </a:r>
            <a:r>
              <a:rPr lang="en-US" dirty="0" err="1"/>
              <a:t>Lógica</a:t>
            </a:r>
            <a:r>
              <a:rPr lang="en-US" dirty="0"/>
              <a:t> de </a:t>
            </a:r>
            <a:r>
              <a:rPr lang="en-US" dirty="0" err="1"/>
              <a:t>envío</a:t>
            </a:r>
            <a:r>
              <a:rPr lang="en-US" dirty="0"/>
              <a:t> de email</a:t>
            </a:r>
          </a:p>
          <a:p>
            <a:pPr marL="457200" lvl="1" indent="0">
              <a:buNone/>
              <a:defRPr sz="1600"/>
            </a:pPr>
            <a:r>
              <a:rPr lang="en-US" dirty="0"/>
              <a:t>}</a:t>
            </a:r>
          </a:p>
          <a:p>
            <a:pPr marL="457200" lvl="1" indent="0">
              <a:buNone/>
              <a:defRPr sz="1600"/>
            </a:pPr>
            <a:r>
              <a:rPr lang="en-US" dirty="0"/>
              <a:t>}</a:t>
            </a:r>
          </a:p>
          <a:p>
            <a:pPr marL="457200" lvl="1" indent="0">
              <a:buNone/>
              <a:defRPr sz="1600"/>
            </a:pPr>
            <a:r>
              <a:rPr lang="en-US" dirty="0"/>
              <a:t>?&gt;</a:t>
            </a:r>
          </a:p>
        </p:txBody>
      </p:sp>
    </p:spTree>
    <p:extLst>
      <p:ext uri="{BB962C8B-B14F-4D97-AF65-F5344CB8AC3E}">
        <p14:creationId xmlns:p14="http://schemas.microsoft.com/office/powerpoint/2010/main" val="424021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4. Principio de </a:t>
            </a:r>
            <a:r>
              <a:rPr dirty="0" err="1"/>
              <a:t>Segregación</a:t>
            </a:r>
            <a:r>
              <a:rPr dirty="0"/>
              <a:t> de </a:t>
            </a:r>
            <a:r>
              <a:rPr dirty="0" err="1"/>
              <a:t>Interfaz</a:t>
            </a:r>
            <a:r>
              <a:rPr dirty="0"/>
              <a:t> (ISP)</a:t>
            </a:r>
          </a:p>
        </p:txBody>
      </p:sp>
      <p:sp>
        <p:nvSpPr>
          <p:cNvPr id="3" name="Content Placeholder 2"/>
          <p:cNvSpPr>
            <a:spLocks noGrp="1"/>
          </p:cNvSpPr>
          <p:nvPr>
            <p:ph sz="half" idx="1"/>
          </p:nvPr>
        </p:nvSpPr>
        <p:spPr/>
        <p:txBody>
          <a:bodyPr>
            <a:normAutofit fontScale="70000" lnSpcReduction="20000"/>
          </a:bodyPr>
          <a:lstStyle/>
          <a:p>
            <a:endParaRPr dirty="0"/>
          </a:p>
          <a:p>
            <a:pPr marL="457200" lvl="1" indent="0">
              <a:buNone/>
              <a:defRPr sz="1600"/>
            </a:pPr>
            <a:r>
              <a:rPr sz="2300" dirty="0"/>
              <a:t>• </a:t>
            </a:r>
            <a:r>
              <a:rPr sz="2300" dirty="0" err="1"/>
              <a:t>Muchos</a:t>
            </a:r>
            <a:r>
              <a:rPr sz="2300" dirty="0"/>
              <a:t> </a:t>
            </a:r>
            <a:r>
              <a:rPr sz="2300" dirty="0" err="1"/>
              <a:t>clientes</a:t>
            </a:r>
            <a:r>
              <a:rPr sz="2300" dirty="0"/>
              <a:t> </a:t>
            </a:r>
            <a:r>
              <a:rPr sz="2300" dirty="0" err="1"/>
              <a:t>específicos</a:t>
            </a:r>
            <a:r>
              <a:rPr sz="2300" dirty="0"/>
              <a:t> son </a:t>
            </a:r>
            <a:r>
              <a:rPr sz="2300" dirty="0" err="1"/>
              <a:t>mejores</a:t>
            </a:r>
            <a:r>
              <a:rPr sz="2300" dirty="0"/>
              <a:t> que un </a:t>
            </a:r>
            <a:r>
              <a:rPr sz="2300" dirty="0" err="1"/>
              <a:t>cliente</a:t>
            </a:r>
            <a:r>
              <a:rPr sz="2300" dirty="0"/>
              <a:t> de </a:t>
            </a:r>
            <a:r>
              <a:rPr sz="2300" dirty="0" err="1"/>
              <a:t>propósito</a:t>
            </a:r>
            <a:r>
              <a:rPr sz="2300" dirty="0"/>
              <a:t> general.</a:t>
            </a:r>
          </a:p>
          <a:p>
            <a:pPr marL="457200" lvl="1" indent="0">
              <a:buNone/>
              <a:defRPr sz="1600"/>
            </a:pPr>
            <a:r>
              <a:rPr sz="2300" dirty="0"/>
              <a:t>• </a:t>
            </a:r>
            <a:r>
              <a:rPr sz="2300" dirty="0" err="1"/>
              <a:t>Ejemplo</a:t>
            </a:r>
            <a:r>
              <a:rPr sz="2300" dirty="0"/>
              <a:t>: </a:t>
            </a:r>
            <a:r>
              <a:rPr sz="2300" dirty="0" err="1"/>
              <a:t>Crear</a:t>
            </a:r>
            <a:r>
              <a:rPr sz="2300" dirty="0"/>
              <a:t> interfaces </a:t>
            </a:r>
            <a:r>
              <a:rPr sz="2300" dirty="0" err="1"/>
              <a:t>más</a:t>
            </a:r>
            <a:r>
              <a:rPr sz="2300" dirty="0"/>
              <a:t> </a:t>
            </a:r>
            <a:r>
              <a:rPr sz="2300" dirty="0" err="1"/>
              <a:t>pequeñas</a:t>
            </a:r>
            <a:r>
              <a:rPr sz="2300" dirty="0"/>
              <a:t> y </a:t>
            </a:r>
            <a:r>
              <a:rPr sz="2300" dirty="0" err="1"/>
              <a:t>específicas</a:t>
            </a:r>
            <a:r>
              <a:rPr sz="2300" dirty="0"/>
              <a:t>.</a:t>
            </a:r>
          </a:p>
          <a:p>
            <a:pPr marL="457200" lvl="1" indent="0">
              <a:buNone/>
              <a:defRPr sz="1600"/>
            </a:pPr>
            <a:endParaRPr dirty="0"/>
          </a:p>
          <a:p>
            <a:pPr marL="457200" lvl="1" indent="0">
              <a:buNone/>
              <a:defRPr sz="1600"/>
            </a:pPr>
            <a:endParaRPr dirty="0"/>
          </a:p>
        </p:txBody>
      </p:sp>
      <p:sp>
        <p:nvSpPr>
          <p:cNvPr id="4" name="Marcador de contenido 3"/>
          <p:cNvSpPr>
            <a:spLocks noGrp="1"/>
          </p:cNvSpPr>
          <p:nvPr>
            <p:ph sz="half" idx="2"/>
          </p:nvPr>
        </p:nvSpPr>
        <p:spPr>
          <a:xfrm>
            <a:off x="5859210" y="1522078"/>
            <a:ext cx="5181829" cy="5272756"/>
          </a:xfrm>
        </p:spPr>
        <p:txBody>
          <a:bodyPr>
            <a:normAutofit fontScale="70000" lnSpcReduction="20000"/>
          </a:bodyPr>
          <a:lstStyle/>
          <a:p>
            <a:pPr marL="457200" lvl="1" indent="0">
              <a:buNone/>
              <a:defRPr sz="1600"/>
            </a:pPr>
            <a:r>
              <a:rPr lang="en-US" sz="2300" dirty="0"/>
              <a:t>&lt;?</a:t>
            </a:r>
            <a:r>
              <a:rPr lang="en-US" sz="2300" dirty="0" err="1" smtClean="0"/>
              <a:t>php</a:t>
            </a:r>
            <a:r>
              <a:rPr lang="en-US" sz="2300" dirty="0" smtClean="0"/>
              <a:t> interface </a:t>
            </a:r>
            <a:r>
              <a:rPr lang="en-US" sz="2300" dirty="0" err="1"/>
              <a:t>IMovimiento</a:t>
            </a:r>
            <a:r>
              <a:rPr lang="en-US" sz="2300" dirty="0"/>
              <a:t> {</a:t>
            </a:r>
          </a:p>
          <a:p>
            <a:pPr marL="457200" lvl="1" indent="0">
              <a:buNone/>
              <a:defRPr sz="1600"/>
            </a:pPr>
            <a:r>
              <a:rPr lang="en-US" sz="2300" dirty="0"/>
              <a:t>public function mover();</a:t>
            </a:r>
          </a:p>
          <a:p>
            <a:pPr marL="457200" lvl="1" indent="0">
              <a:buNone/>
              <a:defRPr sz="1600"/>
            </a:pPr>
            <a:r>
              <a:rPr lang="en-US" sz="2300" dirty="0"/>
              <a:t>}</a:t>
            </a:r>
          </a:p>
          <a:p>
            <a:pPr marL="457200" lvl="1" indent="0">
              <a:buNone/>
              <a:defRPr sz="1600"/>
            </a:pPr>
            <a:r>
              <a:rPr lang="en-US" sz="2300" dirty="0"/>
              <a:t>interface </a:t>
            </a:r>
            <a:r>
              <a:rPr lang="en-US" sz="2300" dirty="0" err="1"/>
              <a:t>IDisparo</a:t>
            </a:r>
            <a:r>
              <a:rPr lang="en-US" sz="2300" dirty="0"/>
              <a:t> {</a:t>
            </a:r>
          </a:p>
          <a:p>
            <a:pPr marL="457200" lvl="1" indent="0">
              <a:buNone/>
              <a:defRPr sz="1600"/>
            </a:pPr>
            <a:r>
              <a:rPr lang="en-US" sz="2300" dirty="0"/>
              <a:t>public function </a:t>
            </a:r>
            <a:r>
              <a:rPr lang="en-US" sz="2300" dirty="0" err="1"/>
              <a:t>disparar</a:t>
            </a:r>
            <a:r>
              <a:rPr lang="en-US" sz="2300" dirty="0"/>
              <a:t>();</a:t>
            </a:r>
          </a:p>
          <a:p>
            <a:pPr marL="457200" lvl="1" indent="0">
              <a:buNone/>
              <a:defRPr sz="1600"/>
            </a:pPr>
            <a:r>
              <a:rPr lang="en-US" sz="2300" dirty="0"/>
              <a:t>}</a:t>
            </a:r>
          </a:p>
          <a:p>
            <a:pPr marL="457200" lvl="1" indent="0">
              <a:buNone/>
              <a:defRPr sz="1600"/>
            </a:pPr>
            <a:r>
              <a:rPr lang="en-US" sz="2300" dirty="0"/>
              <a:t>class </a:t>
            </a:r>
            <a:r>
              <a:rPr lang="en-US" sz="2300" dirty="0" err="1"/>
              <a:t>Soldado</a:t>
            </a:r>
            <a:r>
              <a:rPr lang="en-US" sz="2300" dirty="0"/>
              <a:t> implements </a:t>
            </a:r>
            <a:r>
              <a:rPr lang="en-US" sz="2300" dirty="0" err="1"/>
              <a:t>IMovimiento</a:t>
            </a:r>
            <a:r>
              <a:rPr lang="en-US" sz="2300" dirty="0"/>
              <a:t>, </a:t>
            </a:r>
            <a:r>
              <a:rPr lang="en-US" sz="2300" dirty="0" err="1"/>
              <a:t>IDisparo</a:t>
            </a:r>
            <a:r>
              <a:rPr lang="en-US" sz="2300" dirty="0"/>
              <a:t> {</a:t>
            </a:r>
          </a:p>
          <a:p>
            <a:pPr marL="457200" lvl="1" indent="0">
              <a:buNone/>
              <a:defRPr sz="1600"/>
            </a:pPr>
            <a:r>
              <a:rPr lang="en-US" sz="2300" dirty="0"/>
              <a:t>public function mover() {</a:t>
            </a:r>
          </a:p>
          <a:p>
            <a:pPr marL="457200" lvl="1" indent="0">
              <a:buNone/>
              <a:defRPr sz="1600"/>
            </a:pPr>
            <a:r>
              <a:rPr lang="en-US" sz="2300" dirty="0"/>
              <a:t>// </a:t>
            </a:r>
            <a:r>
              <a:rPr lang="en-US" sz="2300" dirty="0" err="1"/>
              <a:t>Implementación</a:t>
            </a:r>
            <a:r>
              <a:rPr lang="en-US" sz="2300" dirty="0"/>
              <a:t> del </a:t>
            </a:r>
            <a:r>
              <a:rPr lang="en-US" sz="2300" dirty="0" err="1"/>
              <a:t>movimiento</a:t>
            </a:r>
            <a:endParaRPr lang="en-US" sz="2300" dirty="0"/>
          </a:p>
          <a:p>
            <a:pPr marL="457200" lvl="1" indent="0">
              <a:buNone/>
              <a:defRPr sz="1600"/>
            </a:pPr>
            <a:r>
              <a:rPr lang="en-US" sz="2300" dirty="0"/>
              <a:t>}</a:t>
            </a:r>
          </a:p>
          <a:p>
            <a:pPr marL="457200" lvl="1" indent="0">
              <a:buNone/>
              <a:defRPr sz="1600"/>
            </a:pPr>
            <a:r>
              <a:rPr lang="en-US" sz="2300" dirty="0"/>
              <a:t>public function </a:t>
            </a:r>
            <a:r>
              <a:rPr lang="en-US" sz="2300" dirty="0" err="1"/>
              <a:t>disparar</a:t>
            </a:r>
            <a:r>
              <a:rPr lang="en-US" sz="2300" dirty="0"/>
              <a:t>() {</a:t>
            </a:r>
          </a:p>
          <a:p>
            <a:pPr marL="457200" lvl="1" indent="0">
              <a:buNone/>
              <a:defRPr sz="1600"/>
            </a:pPr>
            <a:r>
              <a:rPr lang="en-US" sz="2300" dirty="0"/>
              <a:t>// </a:t>
            </a:r>
            <a:r>
              <a:rPr lang="en-US" sz="2300" dirty="0" err="1"/>
              <a:t>Implementación</a:t>
            </a:r>
            <a:r>
              <a:rPr lang="en-US" sz="2300" dirty="0"/>
              <a:t> del </a:t>
            </a:r>
            <a:r>
              <a:rPr lang="en-US" sz="2300" dirty="0" err="1"/>
              <a:t>disparo</a:t>
            </a:r>
            <a:endParaRPr lang="en-US" sz="2300" dirty="0"/>
          </a:p>
          <a:p>
            <a:pPr marL="457200" lvl="1" indent="0">
              <a:buNone/>
              <a:defRPr sz="1600"/>
            </a:pPr>
            <a:r>
              <a:rPr lang="en-US" sz="2300" dirty="0"/>
              <a:t>}</a:t>
            </a:r>
          </a:p>
          <a:p>
            <a:pPr marL="457200" lvl="1" indent="0">
              <a:buNone/>
              <a:defRPr sz="1600"/>
            </a:pPr>
            <a:r>
              <a:rPr lang="en-US" sz="2300" dirty="0"/>
              <a:t>}</a:t>
            </a:r>
          </a:p>
          <a:p>
            <a:pPr marL="457200" lvl="1" indent="0">
              <a:buNone/>
              <a:defRPr sz="1600"/>
            </a:pPr>
            <a:r>
              <a:rPr lang="en-US" sz="2300" dirty="0"/>
              <a:t>?&gt;</a:t>
            </a:r>
          </a:p>
          <a:p>
            <a:endParaRPr lang="en-US" dirty="0"/>
          </a:p>
        </p:txBody>
      </p:sp>
    </p:spTree>
    <p:extLst>
      <p:ext uri="{BB962C8B-B14F-4D97-AF65-F5344CB8AC3E}">
        <p14:creationId xmlns:p14="http://schemas.microsoft.com/office/powerpoint/2010/main" val="826700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Principio de Segregación de Interfaz (ISP)</a:t>
            </a:r>
          </a:p>
        </p:txBody>
      </p:sp>
      <p:sp>
        <p:nvSpPr>
          <p:cNvPr id="3" name="Content Placeholder 2"/>
          <p:cNvSpPr>
            <a:spLocks noGrp="1"/>
          </p:cNvSpPr>
          <p:nvPr>
            <p:ph idx="1"/>
          </p:nvPr>
        </p:nvSpPr>
        <p:spPr/>
        <p:txBody>
          <a:bodyPr/>
          <a:lstStyle/>
          <a:p>
            <a:endParaRPr/>
          </a:p>
          <a:p>
            <a:pPr lvl="1">
              <a:defRPr sz="1600"/>
            </a:pPr>
            <a:r>
              <a:t>Este principio, uno de los principios SOLID del diseño orientado a objetos, establece que es mejor tener múltiples interfaces específicas para clientes concretos que una interfaz general. En otras palabras, las clases no deberían verse obligadas a implementar interfaces que no utilizan.</a:t>
            </a:r>
          </a:p>
        </p:txBody>
      </p:sp>
    </p:spTree>
    <p:extLst>
      <p:ext uri="{BB962C8B-B14F-4D97-AF65-F5344CB8AC3E}">
        <p14:creationId xmlns:p14="http://schemas.microsoft.com/office/powerpoint/2010/main" val="613654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Análisis del Ejemplo</a:t>
            </a:r>
          </a:p>
        </p:txBody>
      </p:sp>
      <p:sp>
        <p:nvSpPr>
          <p:cNvPr id="3" name="Content Placeholder 2"/>
          <p:cNvSpPr>
            <a:spLocks noGrp="1"/>
          </p:cNvSpPr>
          <p:nvPr>
            <p:ph idx="1"/>
          </p:nvPr>
        </p:nvSpPr>
        <p:spPr/>
        <p:txBody>
          <a:bodyPr/>
          <a:lstStyle/>
          <a:p>
            <a:endParaRPr dirty="0"/>
          </a:p>
          <a:p>
            <a:pPr lvl="1">
              <a:defRPr sz="1600"/>
            </a:pPr>
            <a:r>
              <a:rPr dirty="0"/>
              <a:t>Interfaces </a:t>
            </a:r>
            <a:r>
              <a:rPr dirty="0" err="1"/>
              <a:t>IMovimiento</a:t>
            </a:r>
            <a:r>
              <a:rPr dirty="0"/>
              <a:t> e </a:t>
            </a:r>
            <a:r>
              <a:rPr dirty="0" err="1"/>
              <a:t>IDisparo</a:t>
            </a:r>
            <a:r>
              <a:rPr dirty="0"/>
              <a:t>: Se </a:t>
            </a:r>
            <a:r>
              <a:rPr dirty="0" err="1"/>
              <a:t>definen</a:t>
            </a:r>
            <a:r>
              <a:rPr dirty="0"/>
              <a:t> dos interfaces </a:t>
            </a:r>
            <a:r>
              <a:rPr dirty="0" err="1"/>
              <a:t>separadas</a:t>
            </a:r>
            <a:r>
              <a:rPr dirty="0"/>
              <a:t>, </a:t>
            </a:r>
            <a:r>
              <a:rPr dirty="0" err="1"/>
              <a:t>cada</a:t>
            </a:r>
            <a:r>
              <a:rPr dirty="0"/>
              <a:t> </a:t>
            </a:r>
            <a:r>
              <a:rPr dirty="0" err="1"/>
              <a:t>una</a:t>
            </a:r>
            <a:r>
              <a:rPr dirty="0"/>
              <a:t> con un </a:t>
            </a:r>
            <a:r>
              <a:rPr dirty="0" err="1"/>
              <a:t>método</a:t>
            </a:r>
            <a:r>
              <a:rPr dirty="0"/>
              <a:t> </a:t>
            </a:r>
            <a:r>
              <a:rPr dirty="0" err="1"/>
              <a:t>específico</a:t>
            </a:r>
            <a:r>
              <a:rPr dirty="0"/>
              <a:t> (mover() y </a:t>
            </a:r>
            <a:r>
              <a:rPr dirty="0" err="1"/>
              <a:t>disparar</a:t>
            </a:r>
            <a:r>
              <a:rPr dirty="0"/>
              <a:t>()).</a:t>
            </a:r>
          </a:p>
          <a:p>
            <a:pPr lvl="1">
              <a:defRPr sz="1600"/>
            </a:pPr>
            <a:r>
              <a:rPr dirty="0" err="1"/>
              <a:t>Clase</a:t>
            </a:r>
            <a:r>
              <a:rPr dirty="0"/>
              <a:t> </a:t>
            </a:r>
            <a:r>
              <a:rPr dirty="0" err="1"/>
              <a:t>Soldado</a:t>
            </a:r>
            <a:r>
              <a:rPr dirty="0"/>
              <a:t>: </a:t>
            </a:r>
            <a:r>
              <a:rPr dirty="0" err="1"/>
              <a:t>Esta</a:t>
            </a:r>
            <a:r>
              <a:rPr dirty="0"/>
              <a:t> </a:t>
            </a:r>
            <a:r>
              <a:rPr dirty="0" err="1"/>
              <a:t>clase</a:t>
            </a:r>
            <a:r>
              <a:rPr dirty="0"/>
              <a:t> </a:t>
            </a:r>
            <a:r>
              <a:rPr dirty="0" err="1"/>
              <a:t>implementa</a:t>
            </a:r>
            <a:r>
              <a:rPr dirty="0"/>
              <a:t> </a:t>
            </a:r>
            <a:r>
              <a:rPr dirty="0" err="1"/>
              <a:t>ambas</a:t>
            </a:r>
            <a:r>
              <a:rPr dirty="0"/>
              <a:t> interfaces, lo que </a:t>
            </a:r>
            <a:r>
              <a:rPr dirty="0" err="1"/>
              <a:t>significa</a:t>
            </a:r>
            <a:r>
              <a:rPr dirty="0"/>
              <a:t> que un </a:t>
            </a:r>
            <a:r>
              <a:rPr dirty="0" err="1"/>
              <a:t>soldado</a:t>
            </a:r>
            <a:r>
              <a:rPr dirty="0"/>
              <a:t> </a:t>
            </a:r>
            <a:r>
              <a:rPr dirty="0" err="1"/>
              <a:t>tiene</a:t>
            </a:r>
            <a:r>
              <a:rPr dirty="0"/>
              <a:t> la </a:t>
            </a:r>
            <a:r>
              <a:rPr dirty="0" err="1"/>
              <a:t>capacidad</a:t>
            </a:r>
            <a:r>
              <a:rPr dirty="0"/>
              <a:t> de </a:t>
            </a:r>
            <a:r>
              <a:rPr dirty="0" err="1"/>
              <a:t>moverse</a:t>
            </a:r>
            <a:r>
              <a:rPr dirty="0"/>
              <a:t> y </a:t>
            </a:r>
            <a:r>
              <a:rPr dirty="0" err="1"/>
              <a:t>disparar</a:t>
            </a:r>
            <a:r>
              <a:rPr dirty="0" smtClean="0"/>
              <a:t>.</a:t>
            </a:r>
            <a:endParaRPr dirty="0"/>
          </a:p>
        </p:txBody>
      </p:sp>
    </p:spTree>
    <p:extLst>
      <p:ext uri="{BB962C8B-B14F-4D97-AF65-F5344CB8AC3E}">
        <p14:creationId xmlns:p14="http://schemas.microsoft.com/office/powerpoint/2010/main" val="21984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Análisis del Ejemplo</a:t>
            </a:r>
          </a:p>
        </p:txBody>
      </p:sp>
      <p:sp>
        <p:nvSpPr>
          <p:cNvPr id="3" name="Content Placeholder 2"/>
          <p:cNvSpPr>
            <a:spLocks noGrp="1"/>
          </p:cNvSpPr>
          <p:nvPr>
            <p:ph idx="1"/>
          </p:nvPr>
        </p:nvSpPr>
        <p:spPr/>
        <p:txBody>
          <a:bodyPr/>
          <a:lstStyle/>
          <a:p>
            <a:endParaRPr dirty="0"/>
          </a:p>
          <a:p>
            <a:pPr lvl="1">
              <a:defRPr sz="1600"/>
            </a:pPr>
            <a:r>
              <a:rPr dirty="0"/>
              <a:t>Interfaces </a:t>
            </a:r>
            <a:r>
              <a:rPr dirty="0" err="1"/>
              <a:t>específicas</a:t>
            </a:r>
            <a:r>
              <a:rPr dirty="0"/>
              <a:t>: </a:t>
            </a:r>
            <a:r>
              <a:rPr dirty="0" err="1"/>
              <a:t>En</a:t>
            </a:r>
            <a:r>
              <a:rPr dirty="0"/>
              <a:t> </a:t>
            </a:r>
            <a:r>
              <a:rPr dirty="0" err="1"/>
              <a:t>lugar</a:t>
            </a:r>
            <a:r>
              <a:rPr dirty="0"/>
              <a:t> de </a:t>
            </a:r>
            <a:r>
              <a:rPr dirty="0" err="1"/>
              <a:t>tener</a:t>
            </a:r>
            <a:r>
              <a:rPr dirty="0"/>
              <a:t> </a:t>
            </a:r>
            <a:r>
              <a:rPr dirty="0" err="1"/>
              <a:t>una</a:t>
            </a:r>
            <a:r>
              <a:rPr dirty="0"/>
              <a:t> </a:t>
            </a:r>
            <a:r>
              <a:rPr dirty="0" err="1"/>
              <a:t>única</a:t>
            </a:r>
            <a:r>
              <a:rPr dirty="0"/>
              <a:t> </a:t>
            </a:r>
            <a:r>
              <a:rPr dirty="0" err="1"/>
              <a:t>interfaz</a:t>
            </a:r>
            <a:r>
              <a:rPr dirty="0"/>
              <a:t> </a:t>
            </a:r>
            <a:r>
              <a:rPr dirty="0" err="1"/>
              <a:t>IComportamiento</a:t>
            </a:r>
            <a:r>
              <a:rPr dirty="0"/>
              <a:t> con </a:t>
            </a:r>
            <a:r>
              <a:rPr dirty="0" err="1"/>
              <a:t>métodos</a:t>
            </a:r>
            <a:r>
              <a:rPr dirty="0"/>
              <a:t> mover() y </a:t>
            </a:r>
            <a:r>
              <a:rPr dirty="0" err="1"/>
              <a:t>disparar</a:t>
            </a:r>
            <a:r>
              <a:rPr dirty="0"/>
              <a:t>(), se </a:t>
            </a:r>
            <a:r>
              <a:rPr dirty="0" err="1"/>
              <a:t>crean</a:t>
            </a:r>
            <a:r>
              <a:rPr dirty="0"/>
              <a:t> dos interfaces </a:t>
            </a:r>
            <a:r>
              <a:rPr dirty="0" err="1"/>
              <a:t>más</a:t>
            </a:r>
            <a:r>
              <a:rPr dirty="0"/>
              <a:t> </a:t>
            </a:r>
            <a:r>
              <a:rPr dirty="0" err="1"/>
              <a:t>pequeñas</a:t>
            </a:r>
            <a:r>
              <a:rPr dirty="0"/>
              <a:t> y </a:t>
            </a:r>
            <a:r>
              <a:rPr dirty="0" err="1"/>
              <a:t>específicas</a:t>
            </a:r>
            <a:r>
              <a:rPr dirty="0"/>
              <a:t>. </a:t>
            </a:r>
            <a:r>
              <a:rPr dirty="0" err="1"/>
              <a:t>Esto</a:t>
            </a:r>
            <a:r>
              <a:rPr dirty="0"/>
              <a:t> </a:t>
            </a:r>
            <a:r>
              <a:rPr dirty="0" err="1"/>
              <a:t>es</a:t>
            </a:r>
            <a:r>
              <a:rPr dirty="0"/>
              <a:t> crucial </a:t>
            </a:r>
            <a:r>
              <a:rPr dirty="0" err="1"/>
              <a:t>si</a:t>
            </a:r>
            <a:r>
              <a:rPr dirty="0"/>
              <a:t> </a:t>
            </a:r>
            <a:r>
              <a:rPr dirty="0" err="1"/>
              <a:t>tuviéramos</a:t>
            </a:r>
            <a:r>
              <a:rPr dirty="0"/>
              <a:t> </a:t>
            </a:r>
            <a:r>
              <a:rPr dirty="0" err="1"/>
              <a:t>otras</a:t>
            </a:r>
            <a:r>
              <a:rPr dirty="0"/>
              <a:t> </a:t>
            </a:r>
            <a:r>
              <a:rPr dirty="0" err="1"/>
              <a:t>clases</a:t>
            </a:r>
            <a:r>
              <a:rPr dirty="0"/>
              <a:t> que solo </a:t>
            </a:r>
            <a:r>
              <a:rPr dirty="0" err="1"/>
              <a:t>necesitan</a:t>
            </a:r>
            <a:r>
              <a:rPr dirty="0"/>
              <a:t> </a:t>
            </a:r>
            <a:r>
              <a:rPr dirty="0" err="1"/>
              <a:t>una</a:t>
            </a:r>
            <a:r>
              <a:rPr dirty="0"/>
              <a:t> de </a:t>
            </a:r>
            <a:r>
              <a:rPr dirty="0" err="1"/>
              <a:t>estas</a:t>
            </a:r>
            <a:r>
              <a:rPr dirty="0"/>
              <a:t> </a:t>
            </a:r>
            <a:r>
              <a:rPr dirty="0" err="1"/>
              <a:t>habilidades</a:t>
            </a:r>
            <a:r>
              <a:rPr dirty="0"/>
              <a:t>. </a:t>
            </a:r>
            <a:r>
              <a:rPr dirty="0" err="1"/>
              <a:t>Por</a:t>
            </a:r>
            <a:r>
              <a:rPr dirty="0"/>
              <a:t> </a:t>
            </a:r>
            <a:r>
              <a:rPr dirty="0" err="1"/>
              <a:t>ejemplo</a:t>
            </a:r>
            <a:r>
              <a:rPr dirty="0"/>
              <a:t>, </a:t>
            </a:r>
            <a:r>
              <a:rPr dirty="0" err="1"/>
              <a:t>podríamos</a:t>
            </a:r>
            <a:r>
              <a:rPr dirty="0"/>
              <a:t> </a:t>
            </a:r>
            <a:r>
              <a:rPr dirty="0" err="1"/>
              <a:t>tener</a:t>
            </a:r>
            <a:r>
              <a:rPr dirty="0"/>
              <a:t> </a:t>
            </a:r>
            <a:r>
              <a:rPr dirty="0" err="1"/>
              <a:t>una</a:t>
            </a:r>
            <a:r>
              <a:rPr dirty="0"/>
              <a:t> </a:t>
            </a:r>
            <a:r>
              <a:rPr dirty="0" err="1"/>
              <a:t>clase</a:t>
            </a:r>
            <a:r>
              <a:rPr dirty="0"/>
              <a:t> "</a:t>
            </a:r>
            <a:r>
              <a:rPr dirty="0" err="1"/>
              <a:t>Vehiculo</a:t>
            </a:r>
            <a:r>
              <a:rPr dirty="0"/>
              <a:t>" que solo </a:t>
            </a:r>
            <a:r>
              <a:rPr dirty="0" err="1"/>
              <a:t>necesite</a:t>
            </a:r>
            <a:r>
              <a:rPr dirty="0"/>
              <a:t> la </a:t>
            </a:r>
            <a:r>
              <a:rPr dirty="0" err="1"/>
              <a:t>interfaz</a:t>
            </a:r>
            <a:r>
              <a:rPr dirty="0"/>
              <a:t> "</a:t>
            </a:r>
            <a:r>
              <a:rPr dirty="0" err="1"/>
              <a:t>IMovimiento</a:t>
            </a:r>
            <a:r>
              <a:rPr dirty="0"/>
              <a:t>", y no </a:t>
            </a:r>
            <a:r>
              <a:rPr dirty="0" err="1"/>
              <a:t>tener</a:t>
            </a:r>
            <a:r>
              <a:rPr dirty="0"/>
              <a:t> que </a:t>
            </a:r>
            <a:r>
              <a:rPr dirty="0" err="1"/>
              <a:t>implementar</a:t>
            </a:r>
            <a:r>
              <a:rPr dirty="0"/>
              <a:t> el </a:t>
            </a:r>
            <a:r>
              <a:rPr dirty="0" err="1"/>
              <a:t>metodo</a:t>
            </a:r>
            <a:r>
              <a:rPr dirty="0"/>
              <a:t> "</a:t>
            </a:r>
            <a:r>
              <a:rPr dirty="0" err="1"/>
              <a:t>disparar</a:t>
            </a:r>
            <a:r>
              <a:rPr dirty="0"/>
              <a:t>".</a:t>
            </a:r>
          </a:p>
          <a:p>
            <a:pPr lvl="1">
              <a:defRPr sz="1600"/>
            </a:pPr>
            <a:r>
              <a:rPr dirty="0" err="1"/>
              <a:t>Cumplimiento</a:t>
            </a:r>
            <a:r>
              <a:rPr dirty="0"/>
              <a:t> del ISP: Al </a:t>
            </a:r>
            <a:r>
              <a:rPr dirty="0" err="1"/>
              <a:t>separar</a:t>
            </a:r>
            <a:r>
              <a:rPr dirty="0"/>
              <a:t> las interfaces, </a:t>
            </a:r>
            <a:r>
              <a:rPr dirty="0" err="1"/>
              <a:t>evitas</a:t>
            </a:r>
            <a:r>
              <a:rPr dirty="0"/>
              <a:t> que las </a:t>
            </a:r>
            <a:r>
              <a:rPr dirty="0" err="1"/>
              <a:t>clases</a:t>
            </a:r>
            <a:r>
              <a:rPr dirty="0"/>
              <a:t> se </a:t>
            </a:r>
            <a:r>
              <a:rPr dirty="0" err="1"/>
              <a:t>vean</a:t>
            </a:r>
            <a:r>
              <a:rPr dirty="0"/>
              <a:t> </a:t>
            </a:r>
            <a:r>
              <a:rPr dirty="0" err="1"/>
              <a:t>obligadas</a:t>
            </a:r>
            <a:r>
              <a:rPr dirty="0"/>
              <a:t> a </a:t>
            </a:r>
            <a:r>
              <a:rPr dirty="0" err="1"/>
              <a:t>implementar</a:t>
            </a:r>
            <a:r>
              <a:rPr dirty="0"/>
              <a:t> </a:t>
            </a:r>
            <a:r>
              <a:rPr dirty="0" err="1"/>
              <a:t>métodos</a:t>
            </a:r>
            <a:r>
              <a:rPr dirty="0"/>
              <a:t> que no </a:t>
            </a:r>
            <a:r>
              <a:rPr dirty="0" err="1"/>
              <a:t>necesitan</a:t>
            </a:r>
            <a:r>
              <a:rPr dirty="0"/>
              <a:t>. </a:t>
            </a:r>
            <a:r>
              <a:rPr dirty="0" err="1"/>
              <a:t>Esto</a:t>
            </a:r>
            <a:r>
              <a:rPr dirty="0"/>
              <a:t> </a:t>
            </a:r>
            <a:r>
              <a:rPr dirty="0" err="1"/>
              <a:t>hace</a:t>
            </a:r>
            <a:r>
              <a:rPr dirty="0"/>
              <a:t> que el </a:t>
            </a:r>
            <a:r>
              <a:rPr dirty="0" err="1"/>
              <a:t>código</a:t>
            </a:r>
            <a:r>
              <a:rPr dirty="0"/>
              <a:t> sea </a:t>
            </a:r>
            <a:r>
              <a:rPr dirty="0" err="1"/>
              <a:t>más</a:t>
            </a:r>
            <a:r>
              <a:rPr dirty="0"/>
              <a:t> </a:t>
            </a:r>
            <a:r>
              <a:rPr dirty="0" err="1"/>
              <a:t>limpio</a:t>
            </a:r>
            <a:r>
              <a:rPr dirty="0"/>
              <a:t>, modular y </a:t>
            </a:r>
            <a:r>
              <a:rPr dirty="0" err="1"/>
              <a:t>fácil</a:t>
            </a:r>
            <a:r>
              <a:rPr dirty="0"/>
              <a:t> de </a:t>
            </a:r>
            <a:r>
              <a:rPr dirty="0" err="1"/>
              <a:t>mantener</a:t>
            </a:r>
            <a:r>
              <a:rPr dirty="0"/>
              <a:t>.</a:t>
            </a:r>
          </a:p>
          <a:p>
            <a:pPr lvl="1">
              <a:defRPr sz="1600"/>
            </a:pPr>
            <a:r>
              <a:rPr dirty="0" err="1"/>
              <a:t>Flexibilidad</a:t>
            </a:r>
            <a:r>
              <a:rPr dirty="0"/>
              <a:t>: Este </a:t>
            </a:r>
            <a:r>
              <a:rPr dirty="0" err="1"/>
              <a:t>diseño</a:t>
            </a:r>
            <a:r>
              <a:rPr dirty="0"/>
              <a:t> </a:t>
            </a:r>
            <a:r>
              <a:rPr dirty="0" err="1"/>
              <a:t>permite</a:t>
            </a:r>
            <a:r>
              <a:rPr dirty="0"/>
              <a:t> </a:t>
            </a:r>
            <a:r>
              <a:rPr dirty="0" err="1"/>
              <a:t>una</a:t>
            </a:r>
            <a:r>
              <a:rPr dirty="0"/>
              <a:t> mayor </a:t>
            </a:r>
            <a:r>
              <a:rPr dirty="0" err="1"/>
              <a:t>flexibilidad</a:t>
            </a:r>
            <a:r>
              <a:rPr dirty="0"/>
              <a:t>. </a:t>
            </a:r>
            <a:r>
              <a:rPr dirty="0" err="1"/>
              <a:t>Puedes</a:t>
            </a:r>
            <a:r>
              <a:rPr dirty="0"/>
              <a:t> </a:t>
            </a:r>
            <a:r>
              <a:rPr dirty="0" err="1"/>
              <a:t>crear</a:t>
            </a:r>
            <a:r>
              <a:rPr dirty="0"/>
              <a:t> </a:t>
            </a:r>
            <a:r>
              <a:rPr dirty="0" err="1"/>
              <a:t>otras</a:t>
            </a:r>
            <a:r>
              <a:rPr dirty="0"/>
              <a:t> </a:t>
            </a:r>
            <a:r>
              <a:rPr dirty="0" err="1"/>
              <a:t>clases</a:t>
            </a:r>
            <a:r>
              <a:rPr dirty="0"/>
              <a:t> que </a:t>
            </a:r>
            <a:r>
              <a:rPr dirty="0" err="1"/>
              <a:t>implementen</a:t>
            </a:r>
            <a:r>
              <a:rPr dirty="0"/>
              <a:t> solo </a:t>
            </a:r>
            <a:r>
              <a:rPr dirty="0" err="1"/>
              <a:t>IMovimiento</a:t>
            </a:r>
            <a:r>
              <a:rPr dirty="0"/>
              <a:t> o solo </a:t>
            </a:r>
            <a:r>
              <a:rPr dirty="0" err="1"/>
              <a:t>IDisparo</a:t>
            </a:r>
            <a:r>
              <a:rPr dirty="0"/>
              <a:t>, o </a:t>
            </a:r>
            <a:r>
              <a:rPr dirty="0" err="1"/>
              <a:t>ambas</a:t>
            </a:r>
            <a:r>
              <a:rPr dirty="0"/>
              <a:t>, </a:t>
            </a:r>
            <a:r>
              <a:rPr dirty="0" err="1"/>
              <a:t>según</a:t>
            </a:r>
            <a:r>
              <a:rPr dirty="0"/>
              <a:t> sea </a:t>
            </a:r>
            <a:r>
              <a:rPr dirty="0" err="1"/>
              <a:t>necesario</a:t>
            </a:r>
            <a:r>
              <a:rPr dirty="0" smtClean="0"/>
              <a:t>.</a:t>
            </a:r>
            <a:endParaRPr dirty="0"/>
          </a:p>
        </p:txBody>
      </p:sp>
    </p:spTree>
    <p:extLst>
      <p:ext uri="{BB962C8B-B14F-4D97-AF65-F5344CB8AC3E}">
        <p14:creationId xmlns:p14="http://schemas.microsoft.com/office/powerpoint/2010/main" val="2497871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Beneficios</a:t>
            </a:r>
            <a:r>
              <a:rPr lang="en-US" dirty="0" smtClean="0"/>
              <a:t> </a:t>
            </a:r>
            <a:r>
              <a:rPr lang="en-US" dirty="0"/>
              <a:t>del ISP</a:t>
            </a:r>
            <a:br>
              <a:rPr lang="en-US" dirty="0"/>
            </a:br>
            <a:endParaRPr dirty="0"/>
          </a:p>
        </p:txBody>
      </p:sp>
      <p:sp>
        <p:nvSpPr>
          <p:cNvPr id="3" name="Content Placeholder 2"/>
          <p:cNvSpPr>
            <a:spLocks noGrp="1"/>
          </p:cNvSpPr>
          <p:nvPr>
            <p:ph idx="1"/>
          </p:nvPr>
        </p:nvSpPr>
        <p:spPr/>
        <p:txBody>
          <a:bodyPr/>
          <a:lstStyle/>
          <a:p>
            <a:endParaRPr dirty="0"/>
          </a:p>
          <a:p>
            <a:pPr lvl="1">
              <a:defRPr sz="1600"/>
            </a:pPr>
            <a:r>
              <a:rPr dirty="0" err="1"/>
              <a:t>Menor</a:t>
            </a:r>
            <a:r>
              <a:rPr dirty="0"/>
              <a:t> </a:t>
            </a:r>
            <a:r>
              <a:rPr dirty="0" err="1"/>
              <a:t>acoplamiento</a:t>
            </a:r>
            <a:r>
              <a:rPr dirty="0"/>
              <a:t>: Las </a:t>
            </a:r>
            <a:r>
              <a:rPr dirty="0" err="1"/>
              <a:t>clases</a:t>
            </a:r>
            <a:r>
              <a:rPr dirty="0"/>
              <a:t> </a:t>
            </a:r>
            <a:r>
              <a:rPr dirty="0" err="1"/>
              <a:t>dependen</a:t>
            </a:r>
            <a:r>
              <a:rPr dirty="0"/>
              <a:t> solo de las interfaces que </a:t>
            </a:r>
            <a:r>
              <a:rPr dirty="0" err="1"/>
              <a:t>necesitan</a:t>
            </a:r>
            <a:r>
              <a:rPr dirty="0"/>
              <a:t>, lo que reduce el </a:t>
            </a:r>
            <a:r>
              <a:rPr dirty="0" err="1"/>
              <a:t>acoplamiento</a:t>
            </a:r>
            <a:r>
              <a:rPr dirty="0"/>
              <a:t> entre </a:t>
            </a:r>
            <a:r>
              <a:rPr dirty="0" err="1"/>
              <a:t>ellas</a:t>
            </a:r>
            <a:r>
              <a:rPr dirty="0"/>
              <a:t>.</a:t>
            </a:r>
          </a:p>
          <a:p>
            <a:pPr lvl="1">
              <a:defRPr sz="1600"/>
            </a:pPr>
            <a:r>
              <a:rPr dirty="0"/>
              <a:t>Mayor </a:t>
            </a:r>
            <a:r>
              <a:rPr dirty="0" err="1"/>
              <a:t>cohesión</a:t>
            </a:r>
            <a:r>
              <a:rPr dirty="0"/>
              <a:t>: Las interfaces son </a:t>
            </a:r>
            <a:r>
              <a:rPr dirty="0" err="1"/>
              <a:t>más</a:t>
            </a:r>
            <a:r>
              <a:rPr dirty="0"/>
              <a:t> </a:t>
            </a:r>
            <a:r>
              <a:rPr dirty="0" err="1"/>
              <a:t>específicas</a:t>
            </a:r>
            <a:r>
              <a:rPr dirty="0"/>
              <a:t>, lo que </a:t>
            </a:r>
            <a:r>
              <a:rPr dirty="0" err="1"/>
              <a:t>aumenta</a:t>
            </a:r>
            <a:r>
              <a:rPr dirty="0"/>
              <a:t> la </a:t>
            </a:r>
            <a:r>
              <a:rPr dirty="0" err="1"/>
              <a:t>cohesión</a:t>
            </a:r>
            <a:r>
              <a:rPr dirty="0"/>
              <a:t> de las </a:t>
            </a:r>
            <a:r>
              <a:rPr dirty="0" err="1"/>
              <a:t>clases</a:t>
            </a:r>
            <a:r>
              <a:rPr dirty="0"/>
              <a:t> que las </a:t>
            </a:r>
            <a:r>
              <a:rPr dirty="0" err="1"/>
              <a:t>implementan</a:t>
            </a:r>
            <a:r>
              <a:rPr dirty="0"/>
              <a:t>.</a:t>
            </a:r>
          </a:p>
          <a:p>
            <a:pPr lvl="1">
              <a:defRPr sz="1600"/>
            </a:pPr>
            <a:r>
              <a:rPr dirty="0" err="1"/>
              <a:t>Reusabilidad</a:t>
            </a:r>
            <a:r>
              <a:rPr dirty="0"/>
              <a:t>: Las interfaces </a:t>
            </a:r>
            <a:r>
              <a:rPr dirty="0" err="1"/>
              <a:t>más</a:t>
            </a:r>
            <a:r>
              <a:rPr dirty="0"/>
              <a:t> </a:t>
            </a:r>
            <a:r>
              <a:rPr dirty="0" err="1"/>
              <a:t>pequeñas</a:t>
            </a:r>
            <a:r>
              <a:rPr dirty="0"/>
              <a:t> son </a:t>
            </a:r>
            <a:r>
              <a:rPr dirty="0" err="1"/>
              <a:t>más</a:t>
            </a:r>
            <a:r>
              <a:rPr dirty="0"/>
              <a:t> </a:t>
            </a:r>
            <a:r>
              <a:rPr dirty="0" err="1"/>
              <a:t>fáciles</a:t>
            </a:r>
            <a:r>
              <a:rPr dirty="0"/>
              <a:t> de </a:t>
            </a:r>
            <a:r>
              <a:rPr dirty="0" err="1"/>
              <a:t>reutilizar</a:t>
            </a:r>
            <a:r>
              <a:rPr dirty="0"/>
              <a:t> </a:t>
            </a:r>
            <a:r>
              <a:rPr dirty="0" err="1"/>
              <a:t>en</a:t>
            </a:r>
            <a:r>
              <a:rPr dirty="0"/>
              <a:t> </a:t>
            </a:r>
            <a:r>
              <a:rPr dirty="0" err="1"/>
              <a:t>diferentes</a:t>
            </a:r>
            <a:r>
              <a:rPr dirty="0"/>
              <a:t> </a:t>
            </a:r>
            <a:r>
              <a:rPr dirty="0" err="1"/>
              <a:t>contextos</a:t>
            </a:r>
            <a:r>
              <a:rPr dirty="0"/>
              <a:t>.</a:t>
            </a:r>
          </a:p>
          <a:p>
            <a:pPr lvl="1">
              <a:defRPr sz="1600"/>
            </a:pPr>
            <a:r>
              <a:rPr dirty="0" err="1"/>
              <a:t>Mantenibilidad</a:t>
            </a:r>
            <a:r>
              <a:rPr dirty="0"/>
              <a:t>: Los </a:t>
            </a:r>
            <a:r>
              <a:rPr dirty="0" err="1"/>
              <a:t>cambios</a:t>
            </a:r>
            <a:r>
              <a:rPr dirty="0"/>
              <a:t> </a:t>
            </a:r>
            <a:r>
              <a:rPr dirty="0" err="1"/>
              <a:t>en</a:t>
            </a:r>
            <a:r>
              <a:rPr dirty="0"/>
              <a:t> </a:t>
            </a:r>
            <a:r>
              <a:rPr dirty="0" err="1"/>
              <a:t>una</a:t>
            </a:r>
            <a:r>
              <a:rPr dirty="0"/>
              <a:t> </a:t>
            </a:r>
            <a:r>
              <a:rPr dirty="0" err="1"/>
              <a:t>interfaz</a:t>
            </a:r>
            <a:r>
              <a:rPr dirty="0"/>
              <a:t> </a:t>
            </a:r>
            <a:r>
              <a:rPr dirty="0" err="1"/>
              <a:t>afectan</a:t>
            </a:r>
            <a:r>
              <a:rPr dirty="0"/>
              <a:t> solo a las </a:t>
            </a:r>
            <a:r>
              <a:rPr dirty="0" err="1"/>
              <a:t>clases</a:t>
            </a:r>
            <a:r>
              <a:rPr dirty="0"/>
              <a:t> que la </a:t>
            </a:r>
            <a:r>
              <a:rPr dirty="0" err="1"/>
              <a:t>implementan</a:t>
            </a:r>
            <a:r>
              <a:rPr dirty="0"/>
              <a:t>, lo que </a:t>
            </a:r>
            <a:r>
              <a:rPr dirty="0" err="1"/>
              <a:t>facilita</a:t>
            </a:r>
            <a:r>
              <a:rPr dirty="0"/>
              <a:t> el </a:t>
            </a:r>
            <a:r>
              <a:rPr dirty="0" err="1"/>
              <a:t>mantenimiento</a:t>
            </a:r>
            <a:r>
              <a:rPr dirty="0"/>
              <a:t> del </a:t>
            </a:r>
            <a:r>
              <a:rPr dirty="0" err="1"/>
              <a:t>código</a:t>
            </a:r>
            <a:r>
              <a:rPr dirty="0"/>
              <a:t>.</a:t>
            </a:r>
          </a:p>
        </p:txBody>
      </p:sp>
    </p:spTree>
    <p:extLst>
      <p:ext uri="{BB962C8B-B14F-4D97-AF65-F5344CB8AC3E}">
        <p14:creationId xmlns:p14="http://schemas.microsoft.com/office/powerpoint/2010/main" val="4130482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113244" cy="1400530"/>
          </a:xfrm>
        </p:spPr>
        <p:txBody>
          <a:bodyPr/>
          <a:lstStyle/>
          <a:p>
            <a:r>
              <a:rPr dirty="0" smtClean="0"/>
              <a:t>Principio </a:t>
            </a:r>
            <a:r>
              <a:rPr dirty="0"/>
              <a:t>de </a:t>
            </a:r>
            <a:r>
              <a:rPr dirty="0" err="1"/>
              <a:t>Inversión</a:t>
            </a:r>
            <a:r>
              <a:rPr dirty="0"/>
              <a:t> de </a:t>
            </a:r>
            <a:r>
              <a:rPr dirty="0" err="1"/>
              <a:t>Dependencia</a:t>
            </a:r>
            <a:r>
              <a:rPr dirty="0"/>
              <a:t> (DIP)</a:t>
            </a:r>
          </a:p>
        </p:txBody>
      </p:sp>
      <p:sp>
        <p:nvSpPr>
          <p:cNvPr id="3" name="Content Placeholder 2"/>
          <p:cNvSpPr>
            <a:spLocks noGrp="1"/>
          </p:cNvSpPr>
          <p:nvPr>
            <p:ph sz="half" idx="1"/>
          </p:nvPr>
        </p:nvSpPr>
        <p:spPr>
          <a:xfrm>
            <a:off x="646112" y="3411703"/>
            <a:ext cx="4396339" cy="4195763"/>
          </a:xfrm>
        </p:spPr>
        <p:txBody>
          <a:bodyPr>
            <a:normAutofit fontScale="25000" lnSpcReduction="20000"/>
          </a:bodyPr>
          <a:lstStyle/>
          <a:p>
            <a:pPr lvl="1">
              <a:defRPr sz="1600"/>
            </a:pPr>
            <a:r>
              <a:rPr sz="8000" dirty="0" smtClean="0"/>
              <a:t>• </a:t>
            </a:r>
            <a:r>
              <a:rPr sz="8000" dirty="0"/>
              <a:t>Los </a:t>
            </a:r>
            <a:r>
              <a:rPr sz="8000" dirty="0" err="1"/>
              <a:t>módulos</a:t>
            </a:r>
            <a:r>
              <a:rPr sz="8000" dirty="0"/>
              <a:t> de alto </a:t>
            </a:r>
            <a:r>
              <a:rPr sz="8000" dirty="0" err="1"/>
              <a:t>nivel</a:t>
            </a:r>
            <a:r>
              <a:rPr sz="8000" dirty="0"/>
              <a:t> no </a:t>
            </a:r>
            <a:r>
              <a:rPr sz="8000" dirty="0" err="1"/>
              <a:t>deben</a:t>
            </a:r>
            <a:r>
              <a:rPr sz="8000" dirty="0"/>
              <a:t> </a:t>
            </a:r>
            <a:r>
              <a:rPr sz="8000" dirty="0" err="1"/>
              <a:t>depender</a:t>
            </a:r>
            <a:r>
              <a:rPr sz="8000" dirty="0"/>
              <a:t> de </a:t>
            </a:r>
            <a:r>
              <a:rPr sz="8000" dirty="0" err="1"/>
              <a:t>los</a:t>
            </a:r>
            <a:r>
              <a:rPr sz="8000" dirty="0"/>
              <a:t> </a:t>
            </a:r>
            <a:r>
              <a:rPr sz="8000" dirty="0" err="1"/>
              <a:t>módulos</a:t>
            </a:r>
            <a:r>
              <a:rPr sz="8000" dirty="0"/>
              <a:t> de </a:t>
            </a:r>
            <a:r>
              <a:rPr sz="8000" dirty="0" err="1"/>
              <a:t>bajo</a:t>
            </a:r>
            <a:r>
              <a:rPr sz="8000" dirty="0"/>
              <a:t> </a:t>
            </a:r>
            <a:r>
              <a:rPr sz="8000" dirty="0" err="1"/>
              <a:t>nivel</a:t>
            </a:r>
            <a:r>
              <a:rPr sz="8000" dirty="0"/>
              <a:t>, </a:t>
            </a:r>
            <a:r>
              <a:rPr sz="8000" dirty="0" err="1"/>
              <a:t>sino</a:t>
            </a:r>
            <a:r>
              <a:rPr sz="8000" dirty="0"/>
              <a:t> de </a:t>
            </a:r>
            <a:r>
              <a:rPr sz="8000" dirty="0" err="1"/>
              <a:t>abstracciones</a:t>
            </a:r>
            <a:r>
              <a:rPr sz="8000" dirty="0"/>
              <a:t>.</a:t>
            </a:r>
          </a:p>
          <a:p>
            <a:pPr lvl="1">
              <a:defRPr sz="1600"/>
            </a:pPr>
            <a:r>
              <a:rPr sz="8000" dirty="0"/>
              <a:t>• </a:t>
            </a:r>
            <a:r>
              <a:rPr sz="8000" dirty="0" err="1"/>
              <a:t>Ejemplo</a:t>
            </a:r>
            <a:r>
              <a:rPr sz="8000" dirty="0"/>
              <a:t>: </a:t>
            </a:r>
            <a:r>
              <a:rPr sz="8000" dirty="0" err="1"/>
              <a:t>Usar</a:t>
            </a:r>
            <a:r>
              <a:rPr sz="8000" dirty="0"/>
              <a:t> interfaces o </a:t>
            </a:r>
            <a:r>
              <a:rPr sz="8000" dirty="0" err="1"/>
              <a:t>clases</a:t>
            </a:r>
            <a:r>
              <a:rPr sz="8000" dirty="0"/>
              <a:t> </a:t>
            </a:r>
            <a:r>
              <a:rPr sz="8000" dirty="0" err="1"/>
              <a:t>abstractas</a:t>
            </a:r>
            <a:r>
              <a:rPr sz="8000" dirty="0"/>
              <a:t> para </a:t>
            </a:r>
            <a:r>
              <a:rPr sz="8000" dirty="0" err="1"/>
              <a:t>desacoplar</a:t>
            </a:r>
            <a:r>
              <a:rPr sz="8000" dirty="0"/>
              <a:t> </a:t>
            </a:r>
            <a:r>
              <a:rPr sz="8000" dirty="0" err="1"/>
              <a:t>módulos</a:t>
            </a:r>
            <a:r>
              <a:rPr sz="8000" dirty="0"/>
              <a:t>.</a:t>
            </a:r>
          </a:p>
          <a:p>
            <a:pPr marL="457200" lvl="1" indent="0">
              <a:buNone/>
              <a:defRPr sz="1600"/>
            </a:pPr>
            <a:endParaRPr dirty="0"/>
          </a:p>
        </p:txBody>
      </p:sp>
      <p:sp>
        <p:nvSpPr>
          <p:cNvPr id="4" name="Marcador de contenido 3"/>
          <p:cNvSpPr>
            <a:spLocks noGrp="1"/>
          </p:cNvSpPr>
          <p:nvPr>
            <p:ph sz="half" idx="2"/>
          </p:nvPr>
        </p:nvSpPr>
        <p:spPr>
          <a:xfrm>
            <a:off x="5399735" y="288825"/>
            <a:ext cx="6792265" cy="5220759"/>
          </a:xfrm>
        </p:spPr>
        <p:txBody>
          <a:bodyPr>
            <a:normAutofit fontScale="25000" lnSpcReduction="20000"/>
          </a:bodyPr>
          <a:lstStyle/>
          <a:p>
            <a:pPr marL="457200" lvl="1" indent="0">
              <a:buNone/>
              <a:defRPr sz="1600"/>
            </a:pPr>
            <a:r>
              <a:rPr lang="en-US" sz="7200" dirty="0"/>
              <a:t>&lt;?</a:t>
            </a:r>
            <a:r>
              <a:rPr lang="en-US" sz="7200" dirty="0" err="1"/>
              <a:t>php</a:t>
            </a:r>
            <a:r>
              <a:rPr lang="en-US" sz="7200" dirty="0"/>
              <a:t> </a:t>
            </a:r>
          </a:p>
          <a:p>
            <a:pPr marL="457200" lvl="1" indent="0">
              <a:buNone/>
              <a:defRPr sz="1600"/>
            </a:pPr>
            <a:r>
              <a:rPr lang="en-US" sz="7200" dirty="0"/>
              <a:t>interface </a:t>
            </a:r>
            <a:r>
              <a:rPr lang="en-US" sz="7200" dirty="0" err="1"/>
              <a:t>IConexionBD</a:t>
            </a:r>
            <a:r>
              <a:rPr lang="en-US" sz="7200" dirty="0"/>
              <a:t> {</a:t>
            </a:r>
          </a:p>
          <a:p>
            <a:pPr marL="457200" lvl="1" indent="0">
              <a:buNone/>
              <a:defRPr sz="1600"/>
            </a:pPr>
            <a:r>
              <a:rPr lang="en-US" sz="7200" dirty="0"/>
              <a:t>public function </a:t>
            </a:r>
            <a:r>
              <a:rPr lang="en-US" sz="7200" dirty="0" err="1"/>
              <a:t>conectar</a:t>
            </a:r>
            <a:r>
              <a:rPr lang="en-US" sz="7200" dirty="0"/>
              <a:t>();</a:t>
            </a:r>
          </a:p>
          <a:p>
            <a:pPr marL="457200" lvl="1" indent="0">
              <a:buNone/>
              <a:defRPr sz="1600"/>
            </a:pPr>
            <a:r>
              <a:rPr lang="en-US" sz="7200" dirty="0"/>
              <a:t>}</a:t>
            </a:r>
          </a:p>
          <a:p>
            <a:pPr marL="457200" lvl="1" indent="0">
              <a:buNone/>
              <a:defRPr sz="1600"/>
            </a:pPr>
            <a:r>
              <a:rPr lang="en-US" sz="7200" dirty="0"/>
              <a:t>class </a:t>
            </a:r>
            <a:r>
              <a:rPr lang="en-US" sz="7200" dirty="0" err="1"/>
              <a:t>MySQLConexion</a:t>
            </a:r>
            <a:r>
              <a:rPr lang="en-US" sz="7200" dirty="0"/>
              <a:t> implements </a:t>
            </a:r>
            <a:r>
              <a:rPr lang="en-US" sz="7200" dirty="0" err="1"/>
              <a:t>IConexionBD</a:t>
            </a:r>
            <a:r>
              <a:rPr lang="en-US" sz="7200" dirty="0"/>
              <a:t> {</a:t>
            </a:r>
          </a:p>
          <a:p>
            <a:pPr marL="457200" lvl="1" indent="0">
              <a:buNone/>
              <a:defRPr sz="1600"/>
            </a:pPr>
            <a:r>
              <a:rPr lang="en-US" sz="7200" dirty="0"/>
              <a:t>public function </a:t>
            </a:r>
            <a:r>
              <a:rPr lang="en-US" sz="7200" dirty="0" err="1"/>
              <a:t>conectar</a:t>
            </a:r>
            <a:r>
              <a:rPr lang="en-US" sz="7200" dirty="0"/>
              <a:t>() {</a:t>
            </a:r>
          </a:p>
          <a:p>
            <a:pPr marL="457200" lvl="1" indent="0">
              <a:buNone/>
              <a:defRPr sz="1600"/>
            </a:pPr>
            <a:r>
              <a:rPr lang="en-US" sz="7200" dirty="0"/>
              <a:t>// </a:t>
            </a:r>
            <a:r>
              <a:rPr lang="en-US" sz="7200" dirty="0" err="1"/>
              <a:t>Implementación</a:t>
            </a:r>
            <a:r>
              <a:rPr lang="en-US" sz="7200" dirty="0"/>
              <a:t> de la </a:t>
            </a:r>
            <a:r>
              <a:rPr lang="en-US" sz="7200" dirty="0" err="1"/>
              <a:t>conexión</a:t>
            </a:r>
            <a:r>
              <a:rPr lang="en-US" sz="7200" dirty="0"/>
              <a:t> a MySQL</a:t>
            </a:r>
          </a:p>
          <a:p>
            <a:pPr marL="457200" lvl="1" indent="0">
              <a:buNone/>
              <a:defRPr sz="1600"/>
            </a:pPr>
            <a:r>
              <a:rPr lang="en-US" sz="7200" dirty="0"/>
              <a:t>}</a:t>
            </a:r>
          </a:p>
          <a:p>
            <a:pPr marL="457200" lvl="1" indent="0">
              <a:buNone/>
              <a:defRPr sz="1600"/>
            </a:pPr>
            <a:r>
              <a:rPr lang="en-US" sz="7200" dirty="0"/>
              <a:t>}</a:t>
            </a:r>
          </a:p>
          <a:p>
            <a:pPr marL="457200" lvl="1" indent="0">
              <a:buNone/>
              <a:defRPr sz="1600"/>
            </a:pPr>
            <a:r>
              <a:rPr lang="en-US" sz="7200" dirty="0"/>
              <a:t>class </a:t>
            </a:r>
            <a:r>
              <a:rPr lang="en-US" sz="7200" dirty="0" err="1"/>
              <a:t>Aplicacion</a:t>
            </a:r>
            <a:r>
              <a:rPr lang="en-US" sz="7200" dirty="0"/>
              <a:t> {</a:t>
            </a:r>
          </a:p>
          <a:p>
            <a:pPr marL="457200" lvl="1" indent="0">
              <a:buNone/>
              <a:defRPr sz="1600"/>
            </a:pPr>
            <a:r>
              <a:rPr lang="en-US" sz="7200" dirty="0"/>
              <a:t>private $</a:t>
            </a:r>
            <a:r>
              <a:rPr lang="en-US" sz="7200" dirty="0" err="1"/>
              <a:t>conexion</a:t>
            </a:r>
            <a:r>
              <a:rPr lang="en-US" sz="7200" dirty="0"/>
              <a:t>;</a:t>
            </a:r>
          </a:p>
          <a:p>
            <a:pPr marL="457200" lvl="1" indent="0">
              <a:buNone/>
              <a:defRPr sz="1600"/>
            </a:pPr>
            <a:r>
              <a:rPr lang="en-US" sz="7200" dirty="0"/>
              <a:t>public function __construct(</a:t>
            </a:r>
            <a:r>
              <a:rPr lang="en-US" sz="7200" dirty="0" err="1"/>
              <a:t>IConexionBD</a:t>
            </a:r>
            <a:r>
              <a:rPr lang="en-US" sz="7200" dirty="0"/>
              <a:t> $</a:t>
            </a:r>
            <a:r>
              <a:rPr lang="en-US" sz="7200" dirty="0" err="1"/>
              <a:t>conexion</a:t>
            </a:r>
            <a:r>
              <a:rPr lang="en-US" sz="7200" dirty="0"/>
              <a:t>) {</a:t>
            </a:r>
          </a:p>
          <a:p>
            <a:pPr marL="457200" lvl="1" indent="0">
              <a:buNone/>
              <a:defRPr sz="1600"/>
            </a:pPr>
            <a:r>
              <a:rPr lang="en-US" sz="7200" dirty="0"/>
              <a:t>$this-&gt;</a:t>
            </a:r>
            <a:r>
              <a:rPr lang="en-US" sz="7200" dirty="0" err="1"/>
              <a:t>conexion</a:t>
            </a:r>
            <a:r>
              <a:rPr lang="en-US" sz="7200" dirty="0"/>
              <a:t> = $</a:t>
            </a:r>
            <a:r>
              <a:rPr lang="en-US" sz="7200" dirty="0" err="1"/>
              <a:t>conexion</a:t>
            </a:r>
            <a:r>
              <a:rPr lang="en-US" sz="7200" dirty="0"/>
              <a:t>;</a:t>
            </a:r>
          </a:p>
          <a:p>
            <a:pPr marL="457200" lvl="1" indent="0">
              <a:buNone/>
              <a:defRPr sz="1600"/>
            </a:pPr>
            <a:r>
              <a:rPr lang="en-US" sz="7200" dirty="0"/>
              <a:t>}</a:t>
            </a:r>
          </a:p>
          <a:p>
            <a:pPr marL="457200" lvl="1" indent="0">
              <a:buNone/>
              <a:defRPr sz="1600"/>
            </a:pPr>
            <a:r>
              <a:rPr lang="en-US" sz="7200" dirty="0"/>
              <a:t>public function </a:t>
            </a:r>
            <a:r>
              <a:rPr lang="en-US" sz="7200" dirty="0" err="1"/>
              <a:t>iniciar</a:t>
            </a:r>
            <a:r>
              <a:rPr lang="en-US" sz="7200" dirty="0"/>
              <a:t>() {</a:t>
            </a:r>
          </a:p>
          <a:p>
            <a:pPr marL="457200" lvl="1" indent="0">
              <a:buNone/>
              <a:defRPr sz="1600"/>
            </a:pPr>
            <a:r>
              <a:rPr lang="en-US" sz="7200" dirty="0"/>
              <a:t>$this-&gt;</a:t>
            </a:r>
            <a:r>
              <a:rPr lang="en-US" sz="7200" dirty="0" err="1"/>
              <a:t>conexion</a:t>
            </a:r>
            <a:r>
              <a:rPr lang="en-US" sz="7200" dirty="0"/>
              <a:t>-&gt;</a:t>
            </a:r>
            <a:r>
              <a:rPr lang="en-US" sz="7200" dirty="0" err="1"/>
              <a:t>conectar</a:t>
            </a:r>
            <a:r>
              <a:rPr lang="en-US" sz="7200" dirty="0"/>
              <a:t>();</a:t>
            </a:r>
          </a:p>
          <a:p>
            <a:pPr marL="457200" lvl="1" indent="0">
              <a:buNone/>
              <a:defRPr sz="1600"/>
            </a:pPr>
            <a:r>
              <a:rPr lang="en-US" sz="7200" dirty="0"/>
              <a:t>}</a:t>
            </a:r>
          </a:p>
          <a:p>
            <a:pPr marL="457200" lvl="1" indent="0">
              <a:buNone/>
              <a:defRPr sz="1600"/>
            </a:pPr>
            <a:r>
              <a:rPr lang="en-US" sz="7200" dirty="0"/>
              <a:t>}</a:t>
            </a:r>
          </a:p>
          <a:p>
            <a:pPr marL="457200" lvl="1" indent="0">
              <a:buNone/>
              <a:defRPr sz="1600"/>
            </a:pPr>
            <a:r>
              <a:rPr lang="en-US" sz="7200" dirty="0"/>
              <a:t>?&gt;</a:t>
            </a:r>
          </a:p>
          <a:p>
            <a:endParaRPr lang="en-US" dirty="0"/>
          </a:p>
        </p:txBody>
      </p:sp>
    </p:spTree>
    <p:extLst>
      <p:ext uri="{BB962C8B-B14F-4D97-AF65-F5344CB8AC3E}">
        <p14:creationId xmlns:p14="http://schemas.microsoft.com/office/powerpoint/2010/main" val="3964842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Análisis del Ejemplo</a:t>
            </a:r>
          </a:p>
        </p:txBody>
      </p:sp>
      <p:sp>
        <p:nvSpPr>
          <p:cNvPr id="3" name="Content Placeholder 2"/>
          <p:cNvSpPr>
            <a:spLocks noGrp="1"/>
          </p:cNvSpPr>
          <p:nvPr>
            <p:ph idx="1"/>
          </p:nvPr>
        </p:nvSpPr>
        <p:spPr/>
        <p:txBody>
          <a:bodyPr/>
          <a:lstStyle/>
          <a:p>
            <a:endParaRPr/>
          </a:p>
          <a:p>
            <a:pPr lvl="1">
              <a:defRPr sz="1600"/>
            </a:pPr>
            <a:r>
              <a:t>Interfaz IConexionBD: Define una abstracción para la conexión a una base de datos.</a:t>
            </a:r>
          </a:p>
          <a:p>
            <a:pPr lvl="1">
              <a:defRPr sz="1600"/>
            </a:pPr>
            <a:r>
              <a:t>Clase MySQLConexion: Implementa la interfaz IConexionBD y proporciona la implementación concreta para conectarse a una base de datos MySQL.</a:t>
            </a:r>
          </a:p>
          <a:p>
            <a:pPr lvl="1">
              <a:defRPr sz="1600"/>
            </a:pPr>
            <a:r>
              <a:t>Clase Aplicacion: Es un módulo de alto nivel que necesita conectarse a una base de datos. En lugar de depender directamente de MySQLConexion, depende de la interfaz IConexionBD.</a:t>
            </a:r>
          </a:p>
        </p:txBody>
      </p:sp>
    </p:spTree>
    <p:extLst>
      <p:ext uri="{BB962C8B-B14F-4D97-AF65-F5344CB8AC3E}">
        <p14:creationId xmlns:p14="http://schemas.microsoft.com/office/powerpoint/2010/main" val="3099283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Análisis del Ejemplo</a:t>
            </a:r>
          </a:p>
        </p:txBody>
      </p:sp>
      <p:sp>
        <p:nvSpPr>
          <p:cNvPr id="3" name="Content Placeholder 2"/>
          <p:cNvSpPr>
            <a:spLocks noGrp="1"/>
          </p:cNvSpPr>
          <p:nvPr>
            <p:ph idx="1"/>
          </p:nvPr>
        </p:nvSpPr>
        <p:spPr/>
        <p:txBody>
          <a:bodyPr/>
          <a:lstStyle/>
          <a:p>
            <a:endParaRPr/>
          </a:p>
          <a:p>
            <a:pPr lvl="1">
              <a:defRPr sz="1600"/>
            </a:pPr>
            <a:r>
              <a:t>Desacoplamiento: La clase Aplicacion no está acoplada a una implementación específica de la conexión a la base de datos. Puede trabajar con cualquier clase que implemente la interfaz IConexionBD.</a:t>
            </a:r>
          </a:p>
          <a:p>
            <a:pPr lvl="1">
              <a:defRPr sz="1600"/>
            </a:pPr>
            <a:r>
              <a:t>Flexibilidad: Puedes cambiar fácilmente la implementación de la conexión a la base de datos sin modificar la clase Aplicacion. Por ejemplo, podrías crear una clase PostgreSQLConexion que también implemente IConexionBD.</a:t>
            </a:r>
          </a:p>
          <a:p>
            <a:pPr lvl="1">
              <a:defRPr sz="1600"/>
            </a:pPr>
            <a:r>
              <a:t>Mantenibilidad: Los cambios en la implementación de la conexión a la base de datos afectan solo a la clase correspondiente, no a la clase Aplicacion.</a:t>
            </a:r>
          </a:p>
          <a:p>
            <a:pPr lvl="1">
              <a:defRPr sz="1600"/>
            </a:pPr>
            <a:r>
              <a:t>Testabilidad: Puedes simular fácilmente la conexión a la base de datos durante las pruebas unitarias de la clase Aplicacion utilizando un objeto simulado (mock) que implemente la interfaz IConexionBD.</a:t>
            </a:r>
          </a:p>
        </p:txBody>
      </p:sp>
    </p:spTree>
    <p:extLst>
      <p:ext uri="{BB962C8B-B14F-4D97-AF65-F5344CB8AC3E}">
        <p14:creationId xmlns:p14="http://schemas.microsoft.com/office/powerpoint/2010/main" val="3420683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Beneficios del DIP</a:t>
            </a:r>
          </a:p>
        </p:txBody>
      </p:sp>
      <p:sp>
        <p:nvSpPr>
          <p:cNvPr id="3" name="Content Placeholder 2"/>
          <p:cNvSpPr>
            <a:spLocks noGrp="1"/>
          </p:cNvSpPr>
          <p:nvPr>
            <p:ph idx="1"/>
          </p:nvPr>
        </p:nvSpPr>
        <p:spPr/>
        <p:txBody>
          <a:bodyPr/>
          <a:lstStyle/>
          <a:p>
            <a:endParaRPr/>
          </a:p>
          <a:p>
            <a:pPr lvl="1">
              <a:defRPr sz="1600"/>
            </a:pPr>
            <a:r>
              <a:t>Reduce el acoplamiento entre módulos.</a:t>
            </a:r>
          </a:p>
          <a:p>
            <a:pPr lvl="1">
              <a:defRPr sz="1600"/>
            </a:pPr>
            <a:r>
              <a:t>Aumenta la flexibilidad y la reutilización del código.</a:t>
            </a:r>
          </a:p>
          <a:p>
            <a:pPr lvl="1">
              <a:defRPr sz="1600"/>
            </a:pPr>
            <a:r>
              <a:t>Mejora la mantenibilidad y la testabilidad del código.</a:t>
            </a:r>
          </a:p>
        </p:txBody>
      </p:sp>
    </p:spTree>
    <p:extLst>
      <p:ext uri="{BB962C8B-B14F-4D97-AF65-F5344CB8AC3E}">
        <p14:creationId xmlns:p14="http://schemas.microsoft.com/office/powerpoint/2010/main" val="2132587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Enunciado de la Clase:</a:t>
            </a:r>
          </a:p>
        </p:txBody>
      </p:sp>
      <p:sp>
        <p:nvSpPr>
          <p:cNvPr id="3" name="Content Placeholder 2"/>
          <p:cNvSpPr>
            <a:spLocks noGrp="1"/>
          </p:cNvSpPr>
          <p:nvPr>
            <p:ph idx="1"/>
          </p:nvPr>
        </p:nvSpPr>
        <p:spPr/>
        <p:txBody>
          <a:bodyPr/>
          <a:lstStyle/>
          <a:p>
            <a:endParaRPr/>
          </a:p>
          <a:p>
            <a:pPr lvl="1">
              <a:defRPr sz="1600"/>
            </a:pPr>
            <a:r>
              <a:t>En esta sesión exploraremos los principios de la Programación Orientada a Objetos (POO) mediante un sistema de gestión de superhéroes. Implementaremos herencia, polimorfismo e interfaces, y veremos cómo la inyección de dependencias mejora la escalabilidad del código. Además, aprenderemos a persistir datos en una base de datos y exportarlos a CSV para análisis externo.</a:t>
            </a:r>
          </a:p>
        </p:txBody>
      </p:sp>
    </p:spTree>
    <p:extLst>
      <p:ext uri="{BB962C8B-B14F-4D97-AF65-F5344CB8AC3E}">
        <p14:creationId xmlns:p14="http://schemas.microsoft.com/office/powerpoint/2010/main" val="3768824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Principio de Abierto/Cerrado (OCP)</a:t>
            </a:r>
          </a:p>
        </p:txBody>
      </p:sp>
      <p:sp>
        <p:nvSpPr>
          <p:cNvPr id="3" name="Content Placeholder 2"/>
          <p:cNvSpPr>
            <a:spLocks noGrp="1"/>
          </p:cNvSpPr>
          <p:nvPr>
            <p:ph sz="half" idx="1"/>
          </p:nvPr>
        </p:nvSpPr>
        <p:spPr/>
        <p:txBody>
          <a:bodyPr>
            <a:normAutofit lnSpcReduction="10000"/>
          </a:bodyPr>
          <a:lstStyle/>
          <a:p>
            <a:pPr lvl="1">
              <a:defRPr sz="1600"/>
            </a:pPr>
            <a:r>
              <a:rPr sz="2400" dirty="0" smtClean="0"/>
              <a:t>• </a:t>
            </a:r>
            <a:r>
              <a:rPr sz="2400" dirty="0"/>
              <a:t>Las </a:t>
            </a:r>
            <a:r>
              <a:rPr sz="2400" dirty="0" err="1"/>
              <a:t>clases</a:t>
            </a:r>
            <a:r>
              <a:rPr sz="2400" dirty="0"/>
              <a:t> </a:t>
            </a:r>
            <a:r>
              <a:rPr sz="2400" dirty="0" err="1"/>
              <a:t>deben</a:t>
            </a:r>
            <a:r>
              <a:rPr sz="2400" dirty="0"/>
              <a:t> </a:t>
            </a:r>
            <a:r>
              <a:rPr sz="2400" dirty="0" err="1"/>
              <a:t>estar</a:t>
            </a:r>
            <a:r>
              <a:rPr sz="2400" dirty="0"/>
              <a:t> </a:t>
            </a:r>
            <a:r>
              <a:rPr sz="2400" dirty="0" err="1"/>
              <a:t>abiertas</a:t>
            </a:r>
            <a:r>
              <a:rPr sz="2400" dirty="0"/>
              <a:t> para </a:t>
            </a:r>
            <a:r>
              <a:rPr sz="2400" dirty="0" err="1"/>
              <a:t>extensión</a:t>
            </a:r>
            <a:r>
              <a:rPr sz="2400" dirty="0"/>
              <a:t>, </a:t>
            </a:r>
            <a:r>
              <a:rPr sz="2400" dirty="0" err="1"/>
              <a:t>pero</a:t>
            </a:r>
            <a:r>
              <a:rPr sz="2400" dirty="0"/>
              <a:t> </a:t>
            </a:r>
            <a:r>
              <a:rPr sz="2400" dirty="0" err="1"/>
              <a:t>cerradas</a:t>
            </a:r>
            <a:r>
              <a:rPr sz="2400" dirty="0"/>
              <a:t> para </a:t>
            </a:r>
            <a:r>
              <a:rPr sz="2400" dirty="0" err="1"/>
              <a:t>modificación</a:t>
            </a:r>
            <a:r>
              <a:rPr sz="2400" dirty="0"/>
              <a:t>.</a:t>
            </a:r>
          </a:p>
          <a:p>
            <a:pPr lvl="1">
              <a:defRPr sz="1600"/>
            </a:pPr>
            <a:r>
              <a:rPr sz="2400" dirty="0"/>
              <a:t>• </a:t>
            </a:r>
            <a:r>
              <a:rPr sz="2400" dirty="0" err="1"/>
              <a:t>Ejemplo</a:t>
            </a:r>
            <a:r>
              <a:rPr sz="2400" dirty="0"/>
              <a:t>: </a:t>
            </a:r>
            <a:r>
              <a:rPr sz="2400" dirty="0" err="1"/>
              <a:t>Agregar</a:t>
            </a:r>
            <a:r>
              <a:rPr sz="2400" dirty="0"/>
              <a:t> </a:t>
            </a:r>
            <a:r>
              <a:rPr sz="2400" dirty="0" err="1"/>
              <a:t>nuevas</a:t>
            </a:r>
            <a:r>
              <a:rPr sz="2400" dirty="0"/>
              <a:t> </a:t>
            </a:r>
            <a:r>
              <a:rPr sz="2400" dirty="0" err="1"/>
              <a:t>funcionalidades</a:t>
            </a:r>
            <a:r>
              <a:rPr sz="2400" dirty="0"/>
              <a:t> </a:t>
            </a:r>
            <a:r>
              <a:rPr sz="2400" dirty="0" err="1"/>
              <a:t>mediante</a:t>
            </a:r>
            <a:r>
              <a:rPr sz="2400" dirty="0"/>
              <a:t> </a:t>
            </a:r>
            <a:r>
              <a:rPr sz="2400" dirty="0" err="1"/>
              <a:t>herencia</a:t>
            </a:r>
            <a:r>
              <a:rPr sz="2400" dirty="0"/>
              <a:t> o </a:t>
            </a:r>
            <a:r>
              <a:rPr sz="2400" dirty="0" err="1"/>
              <a:t>composición</a:t>
            </a:r>
            <a:r>
              <a:rPr sz="2400" dirty="0" smtClean="0"/>
              <a:t>.</a:t>
            </a:r>
            <a:endParaRPr sz="2400" dirty="0"/>
          </a:p>
        </p:txBody>
      </p:sp>
      <p:sp>
        <p:nvSpPr>
          <p:cNvPr id="4" name="Marcador de contenido 3"/>
          <p:cNvSpPr>
            <a:spLocks noGrp="1"/>
          </p:cNvSpPr>
          <p:nvPr>
            <p:ph sz="half" idx="2"/>
          </p:nvPr>
        </p:nvSpPr>
        <p:spPr>
          <a:xfrm>
            <a:off x="5599902" y="1332761"/>
            <a:ext cx="6232707" cy="5409233"/>
          </a:xfrm>
        </p:spPr>
        <p:txBody>
          <a:bodyPr>
            <a:normAutofit lnSpcReduction="10000"/>
          </a:bodyPr>
          <a:lstStyle/>
          <a:p>
            <a:pPr marL="457200" lvl="1" indent="0">
              <a:buNone/>
              <a:defRPr sz="1600"/>
            </a:pPr>
            <a:r>
              <a:rPr lang="en-US" dirty="0"/>
              <a:t>&lt;?</a:t>
            </a:r>
            <a:r>
              <a:rPr lang="en-US" dirty="0" err="1"/>
              <a:t>php</a:t>
            </a:r>
            <a:endParaRPr lang="en-US" dirty="0"/>
          </a:p>
          <a:p>
            <a:pPr marL="457200" lvl="1" indent="0">
              <a:buNone/>
              <a:defRPr sz="1600"/>
            </a:pPr>
            <a:r>
              <a:rPr lang="en-US" dirty="0"/>
              <a:t>abstract class </a:t>
            </a:r>
            <a:r>
              <a:rPr lang="en-US" dirty="0" err="1"/>
              <a:t>Figura</a:t>
            </a:r>
            <a:r>
              <a:rPr lang="en-US" dirty="0"/>
              <a:t> {</a:t>
            </a:r>
          </a:p>
          <a:p>
            <a:pPr marL="457200" lvl="1" indent="0">
              <a:buNone/>
              <a:defRPr sz="1600"/>
            </a:pPr>
            <a:r>
              <a:rPr lang="en-US" dirty="0"/>
              <a:t>abstract public function area();</a:t>
            </a:r>
          </a:p>
          <a:p>
            <a:pPr marL="457200" lvl="1" indent="0">
              <a:buNone/>
              <a:defRPr sz="1600"/>
            </a:pPr>
            <a:r>
              <a:rPr lang="en-US" dirty="0"/>
              <a:t>}</a:t>
            </a:r>
          </a:p>
          <a:p>
            <a:pPr marL="457200" lvl="1" indent="0">
              <a:buNone/>
              <a:defRPr sz="1600"/>
            </a:pPr>
            <a:r>
              <a:rPr lang="en-US" dirty="0"/>
              <a:t>class </a:t>
            </a:r>
            <a:r>
              <a:rPr lang="en-US" dirty="0" err="1"/>
              <a:t>Rectangulo</a:t>
            </a:r>
            <a:r>
              <a:rPr lang="en-US" dirty="0"/>
              <a:t> extends </a:t>
            </a:r>
            <a:r>
              <a:rPr lang="en-US" dirty="0" err="1"/>
              <a:t>Figura</a:t>
            </a:r>
            <a:r>
              <a:rPr lang="en-US" dirty="0"/>
              <a:t> {</a:t>
            </a:r>
          </a:p>
          <a:p>
            <a:pPr marL="457200" lvl="1" indent="0">
              <a:buNone/>
              <a:defRPr sz="1600"/>
            </a:pPr>
            <a:r>
              <a:rPr lang="en-US" dirty="0"/>
              <a:t>private $ancho, $alto;</a:t>
            </a:r>
          </a:p>
          <a:p>
            <a:pPr marL="457200" lvl="1" indent="0">
              <a:buNone/>
              <a:defRPr sz="1600"/>
            </a:pPr>
            <a:r>
              <a:rPr lang="en-US" dirty="0"/>
              <a:t>public function __construct($ancho, $alto) {</a:t>
            </a:r>
          </a:p>
          <a:p>
            <a:pPr marL="457200" lvl="1" indent="0">
              <a:buNone/>
              <a:defRPr sz="1600"/>
            </a:pPr>
            <a:r>
              <a:rPr lang="en-US" dirty="0"/>
              <a:t>$this-&gt;ancho = $ancho;</a:t>
            </a:r>
          </a:p>
          <a:p>
            <a:pPr marL="457200" lvl="1" indent="0">
              <a:buNone/>
              <a:defRPr sz="1600"/>
            </a:pPr>
            <a:r>
              <a:rPr lang="en-US" dirty="0"/>
              <a:t>$this-&gt;alto = $alto;</a:t>
            </a:r>
          </a:p>
          <a:p>
            <a:pPr marL="457200" lvl="1" indent="0">
              <a:buNone/>
              <a:defRPr sz="1600"/>
            </a:pPr>
            <a:r>
              <a:rPr lang="en-US" dirty="0"/>
              <a:t>}</a:t>
            </a:r>
          </a:p>
          <a:p>
            <a:pPr marL="457200" lvl="1" indent="0">
              <a:buNone/>
              <a:defRPr sz="1600"/>
            </a:pPr>
            <a:r>
              <a:rPr lang="en-US" dirty="0"/>
              <a:t>public function area() {</a:t>
            </a:r>
          </a:p>
          <a:p>
            <a:pPr marL="457200" lvl="1" indent="0">
              <a:buNone/>
              <a:defRPr sz="1600"/>
            </a:pPr>
            <a:r>
              <a:rPr lang="en-US" dirty="0"/>
              <a:t>return $this-&gt;ancho * $this-&gt;alto;</a:t>
            </a:r>
          </a:p>
          <a:p>
            <a:pPr marL="457200" lvl="1" indent="0">
              <a:buNone/>
              <a:defRPr sz="1600"/>
            </a:pPr>
            <a:r>
              <a:rPr lang="en-US" dirty="0"/>
              <a:t>}</a:t>
            </a:r>
          </a:p>
          <a:p>
            <a:pPr marL="457200" lvl="1" indent="0">
              <a:buNone/>
              <a:defRPr sz="1600"/>
            </a:pPr>
            <a:r>
              <a:rPr lang="en-US" dirty="0"/>
              <a:t>}</a:t>
            </a:r>
          </a:p>
          <a:p>
            <a:pPr marL="457200" lvl="1" indent="0">
              <a:buNone/>
              <a:defRPr sz="1600"/>
            </a:pPr>
            <a:r>
              <a:rPr lang="en-US" dirty="0"/>
              <a:t>?&gt;</a:t>
            </a:r>
          </a:p>
          <a:p>
            <a:endParaRPr lang="en-US" dirty="0"/>
          </a:p>
        </p:txBody>
      </p:sp>
    </p:spTree>
    <p:extLst>
      <p:ext uri="{BB962C8B-B14F-4D97-AF65-F5344CB8AC3E}">
        <p14:creationId xmlns:p14="http://schemas.microsoft.com/office/powerpoint/2010/main" val="2575284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stretch>
            <a:fillRect/>
          </a:stretch>
        </p:blipFill>
        <p:spPr>
          <a:xfrm>
            <a:off x="1" y="-254506"/>
            <a:ext cx="12310280" cy="7112506"/>
          </a:xfrm>
          <a:prstGeom prst="rect">
            <a:avLst/>
          </a:prstGeom>
        </p:spPr>
      </p:pic>
    </p:spTree>
    <p:extLst>
      <p:ext uri="{BB962C8B-B14F-4D97-AF65-F5344CB8AC3E}">
        <p14:creationId xmlns:p14="http://schemas.microsoft.com/office/powerpoint/2010/main" val="1102171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Interfaces</a:t>
            </a:r>
          </a:p>
        </p:txBody>
      </p:sp>
      <p:sp>
        <p:nvSpPr>
          <p:cNvPr id="3" name="Content Placeholder 2"/>
          <p:cNvSpPr>
            <a:spLocks noGrp="1"/>
          </p:cNvSpPr>
          <p:nvPr>
            <p:ph idx="1"/>
          </p:nvPr>
        </p:nvSpPr>
        <p:spPr>
          <a:xfrm>
            <a:off x="4569845" y="834855"/>
            <a:ext cx="7167230" cy="5606954"/>
          </a:xfrm>
        </p:spPr>
        <p:txBody>
          <a:bodyPr>
            <a:normAutofit lnSpcReduction="10000"/>
          </a:bodyPr>
          <a:lstStyle/>
          <a:p>
            <a:endParaRPr dirty="0"/>
          </a:p>
          <a:p>
            <a:pPr marL="457200" lvl="1" indent="0">
              <a:buNone/>
              <a:defRPr sz="1600"/>
            </a:pPr>
            <a:r>
              <a:rPr sz="2200" dirty="0" err="1"/>
              <a:t>Iacuatico.php</a:t>
            </a:r>
            <a:endParaRPr sz="2200" dirty="0"/>
          </a:p>
          <a:p>
            <a:pPr marL="457200" lvl="1" indent="0">
              <a:buNone/>
              <a:defRPr sz="1600"/>
            </a:pPr>
            <a:r>
              <a:rPr sz="2200" dirty="0"/>
              <a:t>interface </a:t>
            </a:r>
            <a:r>
              <a:rPr sz="2200" dirty="0" err="1"/>
              <a:t>Iacuatico</a:t>
            </a:r>
            <a:r>
              <a:rPr sz="2200" dirty="0"/>
              <a:t> {</a:t>
            </a:r>
          </a:p>
          <a:p>
            <a:pPr marL="457200" lvl="1" indent="0">
              <a:buNone/>
              <a:defRPr sz="1600"/>
            </a:pPr>
            <a:r>
              <a:rPr sz="2200" dirty="0"/>
              <a:t>function </a:t>
            </a:r>
            <a:r>
              <a:rPr sz="2200" dirty="0" err="1"/>
              <a:t>respiraBajoAgua</a:t>
            </a:r>
            <a:r>
              <a:rPr sz="2200" dirty="0"/>
              <a:t>();</a:t>
            </a:r>
          </a:p>
          <a:p>
            <a:pPr marL="457200" lvl="1" indent="0">
              <a:buNone/>
              <a:defRPr sz="1600"/>
            </a:pPr>
            <a:r>
              <a:rPr sz="2200" dirty="0"/>
              <a:t>}</a:t>
            </a:r>
          </a:p>
          <a:p>
            <a:pPr marL="457200" lvl="1" indent="0">
              <a:buNone/>
              <a:defRPr sz="1600"/>
            </a:pPr>
            <a:r>
              <a:rPr sz="2200" dirty="0" err="1"/>
              <a:t>Isuperfuerza.php</a:t>
            </a:r>
            <a:endParaRPr sz="2200" dirty="0"/>
          </a:p>
          <a:p>
            <a:pPr marL="457200" lvl="1" indent="0">
              <a:buNone/>
              <a:defRPr sz="1600"/>
            </a:pPr>
            <a:r>
              <a:rPr sz="2200" dirty="0"/>
              <a:t>interface </a:t>
            </a:r>
            <a:r>
              <a:rPr sz="2200" dirty="0" err="1"/>
              <a:t>ISuperfuerza</a:t>
            </a:r>
            <a:r>
              <a:rPr sz="2200" dirty="0"/>
              <a:t> {</a:t>
            </a:r>
          </a:p>
          <a:p>
            <a:pPr marL="457200" lvl="1" indent="0">
              <a:buNone/>
              <a:defRPr sz="1600"/>
            </a:pPr>
            <a:r>
              <a:rPr sz="2200" dirty="0"/>
              <a:t>function </a:t>
            </a:r>
            <a:r>
              <a:rPr sz="2200" dirty="0" err="1"/>
              <a:t>aplicarFuerza</a:t>
            </a:r>
            <a:r>
              <a:rPr sz="2200" dirty="0"/>
              <a:t>();</a:t>
            </a:r>
          </a:p>
          <a:p>
            <a:pPr marL="457200" lvl="1" indent="0">
              <a:buNone/>
              <a:defRPr sz="1600"/>
            </a:pPr>
            <a:r>
              <a:rPr sz="2200" dirty="0"/>
              <a:t>}</a:t>
            </a:r>
          </a:p>
          <a:p>
            <a:pPr marL="457200" lvl="1" indent="0">
              <a:buNone/>
              <a:defRPr sz="1600"/>
            </a:pPr>
            <a:r>
              <a:rPr sz="2200" dirty="0" err="1"/>
              <a:t>Volador.php</a:t>
            </a:r>
            <a:endParaRPr sz="2200" dirty="0"/>
          </a:p>
          <a:p>
            <a:pPr marL="457200" lvl="1" indent="0">
              <a:buNone/>
              <a:defRPr sz="1600"/>
            </a:pPr>
            <a:r>
              <a:rPr sz="2200" dirty="0"/>
              <a:t>interface </a:t>
            </a:r>
            <a:r>
              <a:rPr sz="2200" dirty="0" err="1"/>
              <a:t>Volador</a:t>
            </a:r>
            <a:r>
              <a:rPr sz="2200" dirty="0"/>
              <a:t> {</a:t>
            </a:r>
          </a:p>
          <a:p>
            <a:pPr marL="457200" lvl="1" indent="0">
              <a:buNone/>
              <a:defRPr sz="1600"/>
            </a:pPr>
            <a:r>
              <a:rPr sz="2200" dirty="0"/>
              <a:t>function volar();</a:t>
            </a:r>
          </a:p>
          <a:p>
            <a:pPr marL="457200" lvl="1" indent="0">
              <a:buNone/>
              <a:defRPr sz="1600"/>
            </a:pPr>
            <a:r>
              <a:rPr sz="2200" dirty="0"/>
              <a:t>}</a:t>
            </a:r>
          </a:p>
        </p:txBody>
      </p:sp>
    </p:spTree>
    <p:extLst>
      <p:ext uri="{BB962C8B-B14F-4D97-AF65-F5344CB8AC3E}">
        <p14:creationId xmlns:p14="http://schemas.microsoft.com/office/powerpoint/2010/main" val="2025214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Persona.php</a:t>
            </a:r>
          </a:p>
        </p:txBody>
      </p:sp>
      <p:sp>
        <p:nvSpPr>
          <p:cNvPr id="3" name="Content Placeholder 2"/>
          <p:cNvSpPr>
            <a:spLocks noGrp="1"/>
          </p:cNvSpPr>
          <p:nvPr>
            <p:ph idx="1"/>
          </p:nvPr>
        </p:nvSpPr>
        <p:spPr/>
        <p:txBody>
          <a:bodyPr/>
          <a:lstStyle/>
          <a:p>
            <a:endParaRPr dirty="0"/>
          </a:p>
          <a:p>
            <a:pPr marL="457200" lvl="1" indent="0">
              <a:buNone/>
              <a:defRPr sz="1600"/>
            </a:pPr>
            <a:r>
              <a:rPr dirty="0"/>
              <a:t>class Persona {</a:t>
            </a:r>
          </a:p>
          <a:p>
            <a:pPr marL="457200" lvl="1" indent="0">
              <a:buNone/>
              <a:defRPr sz="1600"/>
            </a:pPr>
            <a:r>
              <a:rPr dirty="0"/>
              <a:t>public function __construct(public </a:t>
            </a:r>
            <a:r>
              <a:rPr dirty="0" err="1"/>
              <a:t>int</a:t>
            </a:r>
            <a:r>
              <a:rPr dirty="0"/>
              <a:t> $id, public string $</a:t>
            </a:r>
            <a:r>
              <a:rPr dirty="0" err="1"/>
              <a:t>nombre</a:t>
            </a:r>
            <a:r>
              <a:rPr dirty="0"/>
              <a:t>, public string $</a:t>
            </a:r>
            <a:r>
              <a:rPr dirty="0" err="1"/>
              <a:t>direccion</a:t>
            </a:r>
            <a:r>
              <a:rPr dirty="0"/>
              <a:t>) {}</a:t>
            </a:r>
          </a:p>
          <a:p>
            <a:pPr marL="457200" lvl="1" indent="0">
              <a:buNone/>
              <a:defRPr sz="1600"/>
            </a:pPr>
            <a:r>
              <a:rPr dirty="0"/>
              <a:t>public function </a:t>
            </a:r>
            <a:r>
              <a:rPr dirty="0" err="1"/>
              <a:t>ver</a:t>
            </a:r>
            <a:r>
              <a:rPr dirty="0"/>
              <a:t>() { echo "\</a:t>
            </a:r>
            <a:r>
              <a:rPr dirty="0" err="1"/>
              <a:t>nPersona</a:t>
            </a:r>
            <a:r>
              <a:rPr dirty="0"/>
              <a:t>: $this-&gt;</a:t>
            </a:r>
            <a:r>
              <a:rPr dirty="0" err="1"/>
              <a:t>nombre</a:t>
            </a:r>
            <a:r>
              <a:rPr dirty="0"/>
              <a:t>"; }</a:t>
            </a:r>
          </a:p>
          <a:p>
            <a:pPr marL="457200" lvl="1" indent="0">
              <a:buNone/>
              <a:defRPr sz="1600"/>
            </a:pPr>
            <a:r>
              <a:rPr dirty="0"/>
              <a:t>}</a:t>
            </a:r>
          </a:p>
        </p:txBody>
      </p:sp>
    </p:spTree>
    <p:extLst>
      <p:ext uri="{BB962C8B-B14F-4D97-AF65-F5344CB8AC3E}">
        <p14:creationId xmlns:p14="http://schemas.microsoft.com/office/powerpoint/2010/main" val="4151478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Superheroe.php</a:t>
            </a:r>
          </a:p>
        </p:txBody>
      </p:sp>
      <p:sp>
        <p:nvSpPr>
          <p:cNvPr id="3" name="Content Placeholder 2"/>
          <p:cNvSpPr>
            <a:spLocks noGrp="1"/>
          </p:cNvSpPr>
          <p:nvPr>
            <p:ph idx="1"/>
          </p:nvPr>
        </p:nvSpPr>
        <p:spPr/>
        <p:txBody>
          <a:bodyPr>
            <a:normAutofit fontScale="77500" lnSpcReduction="20000"/>
          </a:bodyPr>
          <a:lstStyle/>
          <a:p>
            <a:endParaRPr dirty="0"/>
          </a:p>
          <a:p>
            <a:pPr marL="457200" lvl="1" indent="0">
              <a:buNone/>
              <a:defRPr sz="1600"/>
            </a:pPr>
            <a:r>
              <a:rPr dirty="0" err="1"/>
              <a:t>require_once</a:t>
            </a:r>
            <a:r>
              <a:rPr dirty="0"/>
              <a:t> "</a:t>
            </a:r>
            <a:r>
              <a:rPr dirty="0" err="1"/>
              <a:t>Volador.php</a:t>
            </a:r>
            <a:r>
              <a:rPr dirty="0"/>
              <a:t>";</a:t>
            </a:r>
          </a:p>
          <a:p>
            <a:pPr marL="457200" lvl="1" indent="0">
              <a:buNone/>
              <a:defRPr sz="1600"/>
            </a:pPr>
            <a:r>
              <a:rPr dirty="0" err="1"/>
              <a:t>require_once</a:t>
            </a:r>
            <a:r>
              <a:rPr dirty="0"/>
              <a:t> "</a:t>
            </a:r>
            <a:r>
              <a:rPr dirty="0" err="1"/>
              <a:t>ISuperfuerza.php</a:t>
            </a:r>
            <a:r>
              <a:rPr dirty="0"/>
              <a:t>";</a:t>
            </a:r>
          </a:p>
          <a:p>
            <a:pPr marL="457200" lvl="1" indent="0">
              <a:buNone/>
              <a:defRPr sz="1600"/>
            </a:pPr>
            <a:r>
              <a:rPr dirty="0" err="1"/>
              <a:t>require_once</a:t>
            </a:r>
            <a:r>
              <a:rPr dirty="0"/>
              <a:t> "</a:t>
            </a:r>
            <a:r>
              <a:rPr dirty="0" err="1"/>
              <a:t>Iacuatico.php</a:t>
            </a:r>
            <a:r>
              <a:rPr dirty="0"/>
              <a:t>";</a:t>
            </a:r>
          </a:p>
          <a:p>
            <a:pPr marL="457200" lvl="1" indent="0">
              <a:buNone/>
              <a:defRPr sz="1600"/>
            </a:pPr>
            <a:r>
              <a:rPr dirty="0"/>
              <a:t>class </a:t>
            </a:r>
            <a:r>
              <a:rPr dirty="0" err="1"/>
              <a:t>Superheroe</a:t>
            </a:r>
            <a:r>
              <a:rPr dirty="0"/>
              <a:t> extends Persona implements </a:t>
            </a:r>
            <a:r>
              <a:rPr dirty="0" err="1"/>
              <a:t>Volador</a:t>
            </a:r>
            <a:r>
              <a:rPr dirty="0"/>
              <a:t>, </a:t>
            </a:r>
            <a:r>
              <a:rPr dirty="0" err="1"/>
              <a:t>ISuperfuerza</a:t>
            </a:r>
            <a:r>
              <a:rPr dirty="0"/>
              <a:t> {</a:t>
            </a:r>
          </a:p>
          <a:p>
            <a:pPr marL="457200" lvl="1" indent="0">
              <a:buNone/>
              <a:defRPr sz="1600"/>
            </a:pPr>
            <a:r>
              <a:rPr dirty="0"/>
              <a:t>public function __construct($id, $</a:t>
            </a:r>
            <a:r>
              <a:rPr dirty="0" err="1"/>
              <a:t>nombre</a:t>
            </a:r>
            <a:r>
              <a:rPr dirty="0"/>
              <a:t>, $</a:t>
            </a:r>
            <a:r>
              <a:rPr dirty="0" err="1"/>
              <a:t>direccion</a:t>
            </a:r>
            <a:r>
              <a:rPr dirty="0"/>
              <a:t>, public string $</a:t>
            </a:r>
            <a:r>
              <a:rPr dirty="0" err="1"/>
              <a:t>superPoder</a:t>
            </a:r>
            <a:r>
              <a:rPr dirty="0"/>
              <a:t>) {</a:t>
            </a:r>
          </a:p>
          <a:p>
            <a:pPr marL="457200" lvl="1" indent="0">
              <a:buNone/>
              <a:defRPr sz="1600"/>
            </a:pPr>
            <a:r>
              <a:rPr dirty="0"/>
              <a:t>parent::__construct($id, $</a:t>
            </a:r>
            <a:r>
              <a:rPr dirty="0" err="1"/>
              <a:t>nombre</a:t>
            </a:r>
            <a:r>
              <a:rPr dirty="0"/>
              <a:t>, $</a:t>
            </a:r>
            <a:r>
              <a:rPr dirty="0" err="1"/>
              <a:t>direccion</a:t>
            </a:r>
            <a:r>
              <a:rPr dirty="0"/>
              <a:t>);</a:t>
            </a:r>
          </a:p>
          <a:p>
            <a:pPr marL="457200" lvl="1" indent="0">
              <a:buNone/>
              <a:defRPr sz="1600"/>
            </a:pPr>
            <a:r>
              <a:rPr dirty="0"/>
              <a:t>}</a:t>
            </a:r>
          </a:p>
          <a:p>
            <a:pPr marL="457200" lvl="1" indent="0">
              <a:buNone/>
              <a:defRPr sz="1600"/>
            </a:pPr>
            <a:r>
              <a:rPr dirty="0"/>
              <a:t>public function </a:t>
            </a:r>
            <a:r>
              <a:rPr dirty="0" err="1"/>
              <a:t>ver</a:t>
            </a:r>
            <a:r>
              <a:rPr dirty="0"/>
              <a:t>() {</a:t>
            </a:r>
          </a:p>
          <a:p>
            <a:pPr marL="457200" lvl="1" indent="0">
              <a:buNone/>
              <a:defRPr sz="1600"/>
            </a:pPr>
            <a:r>
              <a:rPr dirty="0"/>
              <a:t>parent::</a:t>
            </a:r>
            <a:r>
              <a:rPr dirty="0" err="1"/>
              <a:t>ver</a:t>
            </a:r>
            <a:r>
              <a:rPr dirty="0"/>
              <a:t>();</a:t>
            </a:r>
          </a:p>
          <a:p>
            <a:pPr marL="457200" lvl="1" indent="0">
              <a:buNone/>
              <a:defRPr sz="1600"/>
            </a:pPr>
            <a:r>
              <a:rPr dirty="0"/>
              <a:t>echo "\</a:t>
            </a:r>
            <a:r>
              <a:rPr dirty="0" err="1"/>
              <a:t>nPoder</a:t>
            </a:r>
            <a:r>
              <a:rPr dirty="0"/>
              <a:t>: $this-&gt;</a:t>
            </a:r>
            <a:r>
              <a:rPr dirty="0" err="1"/>
              <a:t>superPoder</a:t>
            </a:r>
            <a:r>
              <a:rPr dirty="0"/>
              <a:t>";</a:t>
            </a:r>
          </a:p>
          <a:p>
            <a:pPr marL="457200" lvl="1" indent="0">
              <a:buNone/>
              <a:defRPr sz="1600"/>
            </a:pPr>
            <a:r>
              <a:rPr dirty="0"/>
              <a:t>}</a:t>
            </a:r>
          </a:p>
          <a:p>
            <a:pPr marL="457200" lvl="1" indent="0">
              <a:buNone/>
              <a:defRPr sz="1600"/>
            </a:pPr>
            <a:r>
              <a:rPr dirty="0"/>
              <a:t>public function volar() { echo "\</a:t>
            </a:r>
            <a:r>
              <a:rPr dirty="0" err="1"/>
              <a:t>n$this</a:t>
            </a:r>
            <a:r>
              <a:rPr dirty="0"/>
              <a:t>-&gt;</a:t>
            </a:r>
            <a:r>
              <a:rPr dirty="0" err="1"/>
              <a:t>nombre</a:t>
            </a:r>
            <a:r>
              <a:rPr dirty="0"/>
              <a:t> </a:t>
            </a:r>
            <a:r>
              <a:rPr dirty="0" err="1"/>
              <a:t>puede</a:t>
            </a:r>
            <a:r>
              <a:rPr dirty="0"/>
              <a:t> volar."; }</a:t>
            </a:r>
          </a:p>
          <a:p>
            <a:pPr marL="457200" lvl="1" indent="0">
              <a:buNone/>
              <a:defRPr sz="1600"/>
            </a:pPr>
            <a:r>
              <a:rPr dirty="0"/>
              <a:t>public function </a:t>
            </a:r>
            <a:r>
              <a:rPr dirty="0" err="1"/>
              <a:t>aplicarFuerza</a:t>
            </a:r>
            <a:r>
              <a:rPr dirty="0"/>
              <a:t>() { echo "\</a:t>
            </a:r>
            <a:r>
              <a:rPr dirty="0" err="1"/>
              <a:t>n$this</a:t>
            </a:r>
            <a:r>
              <a:rPr dirty="0"/>
              <a:t>-&gt;</a:t>
            </a:r>
            <a:r>
              <a:rPr dirty="0" err="1"/>
              <a:t>nombre</a:t>
            </a:r>
            <a:r>
              <a:rPr dirty="0"/>
              <a:t> </a:t>
            </a:r>
            <a:r>
              <a:rPr dirty="0" err="1"/>
              <a:t>tiene</a:t>
            </a:r>
            <a:r>
              <a:rPr dirty="0"/>
              <a:t> </a:t>
            </a:r>
            <a:r>
              <a:rPr dirty="0" err="1"/>
              <a:t>superfuerza</a:t>
            </a:r>
            <a:r>
              <a:rPr dirty="0"/>
              <a:t>."; }</a:t>
            </a:r>
          </a:p>
          <a:p>
            <a:pPr marL="457200" lvl="1" indent="0">
              <a:buNone/>
              <a:defRPr sz="1600"/>
            </a:pPr>
            <a:r>
              <a:rPr dirty="0"/>
              <a:t>}</a:t>
            </a:r>
          </a:p>
        </p:txBody>
      </p:sp>
    </p:spTree>
    <p:extLst>
      <p:ext uri="{BB962C8B-B14F-4D97-AF65-F5344CB8AC3E}">
        <p14:creationId xmlns:p14="http://schemas.microsoft.com/office/powerpoint/2010/main" val="8794703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Lista.php</a:t>
            </a:r>
          </a:p>
        </p:txBody>
      </p:sp>
      <p:sp>
        <p:nvSpPr>
          <p:cNvPr id="3" name="Content Placeholder 2"/>
          <p:cNvSpPr>
            <a:spLocks noGrp="1"/>
          </p:cNvSpPr>
          <p:nvPr>
            <p:ph idx="1"/>
          </p:nvPr>
        </p:nvSpPr>
        <p:spPr/>
        <p:txBody>
          <a:bodyPr/>
          <a:lstStyle/>
          <a:p>
            <a:endParaRPr dirty="0"/>
          </a:p>
          <a:p>
            <a:pPr marL="457200" lvl="1" indent="0">
              <a:buNone/>
              <a:defRPr sz="1600"/>
            </a:pPr>
            <a:r>
              <a:rPr dirty="0"/>
              <a:t>class </a:t>
            </a:r>
            <a:r>
              <a:rPr dirty="0" err="1"/>
              <a:t>Lista</a:t>
            </a:r>
            <a:r>
              <a:rPr dirty="0"/>
              <a:t> {</a:t>
            </a:r>
          </a:p>
          <a:p>
            <a:pPr marL="457200" lvl="1" indent="0">
              <a:buNone/>
              <a:defRPr sz="1600"/>
            </a:pPr>
            <a:r>
              <a:rPr dirty="0"/>
              <a:t>public array $</a:t>
            </a:r>
            <a:r>
              <a:rPr dirty="0" err="1"/>
              <a:t>lista</a:t>
            </a:r>
            <a:r>
              <a:rPr dirty="0"/>
              <a:t> = [];</a:t>
            </a:r>
          </a:p>
          <a:p>
            <a:pPr marL="457200" lvl="1" indent="0">
              <a:buNone/>
              <a:defRPr sz="1600"/>
            </a:pPr>
            <a:r>
              <a:rPr dirty="0"/>
              <a:t>public function </a:t>
            </a:r>
            <a:r>
              <a:rPr dirty="0" err="1"/>
              <a:t>nuevo</a:t>
            </a:r>
            <a:r>
              <a:rPr dirty="0"/>
              <a:t>(Persona $p) { $this-&gt;</a:t>
            </a:r>
            <a:r>
              <a:rPr dirty="0" err="1"/>
              <a:t>lista</a:t>
            </a:r>
            <a:r>
              <a:rPr dirty="0"/>
              <a:t>[$p-&gt;id] = $p; }</a:t>
            </a:r>
          </a:p>
          <a:p>
            <a:pPr marL="457200" lvl="1" indent="0">
              <a:buNone/>
              <a:defRPr sz="1600"/>
            </a:pPr>
            <a:r>
              <a:rPr dirty="0"/>
              <a:t>public function </a:t>
            </a:r>
            <a:r>
              <a:rPr dirty="0" err="1"/>
              <a:t>listar</a:t>
            </a:r>
            <a:r>
              <a:rPr dirty="0"/>
              <a:t>() { </a:t>
            </a:r>
            <a:r>
              <a:rPr dirty="0" err="1"/>
              <a:t>foreach</a:t>
            </a:r>
            <a:r>
              <a:rPr dirty="0"/>
              <a:t> ($this-&gt;</a:t>
            </a:r>
            <a:r>
              <a:rPr dirty="0" err="1"/>
              <a:t>lista</a:t>
            </a:r>
            <a:r>
              <a:rPr dirty="0"/>
              <a:t> as $p) $p-&gt;</a:t>
            </a:r>
            <a:r>
              <a:rPr dirty="0" err="1"/>
              <a:t>ver</a:t>
            </a:r>
            <a:r>
              <a:rPr dirty="0"/>
              <a:t>(); }</a:t>
            </a:r>
          </a:p>
          <a:p>
            <a:pPr marL="457200" lvl="1" indent="0">
              <a:buNone/>
              <a:defRPr sz="1600"/>
            </a:pPr>
            <a:r>
              <a:rPr dirty="0"/>
              <a:t>}</a:t>
            </a:r>
          </a:p>
        </p:txBody>
      </p:sp>
    </p:spTree>
    <p:extLst>
      <p:ext uri="{BB962C8B-B14F-4D97-AF65-F5344CB8AC3E}">
        <p14:creationId xmlns:p14="http://schemas.microsoft.com/office/powerpoint/2010/main" val="3620904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Persistencia.php</a:t>
            </a:r>
          </a:p>
        </p:txBody>
      </p:sp>
      <p:sp>
        <p:nvSpPr>
          <p:cNvPr id="3" name="Content Placeholder 2"/>
          <p:cNvSpPr>
            <a:spLocks noGrp="1"/>
          </p:cNvSpPr>
          <p:nvPr>
            <p:ph idx="1"/>
          </p:nvPr>
        </p:nvSpPr>
        <p:spPr/>
        <p:txBody>
          <a:bodyPr/>
          <a:lstStyle/>
          <a:p>
            <a:endParaRPr dirty="0"/>
          </a:p>
          <a:p>
            <a:pPr marL="457200" lvl="1" indent="0">
              <a:buNone/>
              <a:defRPr sz="1600"/>
            </a:pPr>
            <a:r>
              <a:rPr dirty="0"/>
              <a:t>class </a:t>
            </a:r>
            <a:r>
              <a:rPr dirty="0" err="1"/>
              <a:t>Persistencia</a:t>
            </a:r>
            <a:r>
              <a:rPr dirty="0"/>
              <a:t> {</a:t>
            </a:r>
          </a:p>
          <a:p>
            <a:pPr marL="457200" lvl="1" indent="0">
              <a:buNone/>
              <a:defRPr sz="1600"/>
            </a:pPr>
            <a:r>
              <a:rPr dirty="0"/>
              <a:t>public static function </a:t>
            </a:r>
            <a:r>
              <a:rPr dirty="0" err="1"/>
              <a:t>guardarCSV</a:t>
            </a:r>
            <a:r>
              <a:rPr dirty="0"/>
              <a:t>(array $</a:t>
            </a:r>
            <a:r>
              <a:rPr dirty="0" err="1"/>
              <a:t>lista</a:t>
            </a:r>
            <a:r>
              <a:rPr dirty="0"/>
              <a:t>, $</a:t>
            </a:r>
            <a:r>
              <a:rPr dirty="0" err="1"/>
              <a:t>archivo</a:t>
            </a:r>
            <a:r>
              <a:rPr dirty="0"/>
              <a:t>) {</a:t>
            </a:r>
          </a:p>
          <a:p>
            <a:pPr marL="457200" lvl="1" indent="0">
              <a:buNone/>
              <a:defRPr sz="1600"/>
            </a:pPr>
            <a:r>
              <a:rPr dirty="0"/>
              <a:t>$f = </a:t>
            </a:r>
            <a:r>
              <a:rPr dirty="0" err="1"/>
              <a:t>fopen</a:t>
            </a:r>
            <a:r>
              <a:rPr dirty="0"/>
              <a:t>($</a:t>
            </a:r>
            <a:r>
              <a:rPr dirty="0" err="1"/>
              <a:t>archivo</a:t>
            </a:r>
            <a:r>
              <a:rPr dirty="0"/>
              <a:t>, 'w');</a:t>
            </a:r>
          </a:p>
          <a:p>
            <a:pPr marL="457200" lvl="1" indent="0">
              <a:buNone/>
              <a:defRPr sz="1600"/>
            </a:pPr>
            <a:r>
              <a:rPr dirty="0" err="1"/>
              <a:t>foreach</a:t>
            </a:r>
            <a:r>
              <a:rPr dirty="0"/>
              <a:t> ($</a:t>
            </a:r>
            <a:r>
              <a:rPr dirty="0" err="1"/>
              <a:t>lista</a:t>
            </a:r>
            <a:r>
              <a:rPr dirty="0"/>
              <a:t> as $p) </a:t>
            </a:r>
            <a:r>
              <a:rPr dirty="0" err="1"/>
              <a:t>fputcsv</a:t>
            </a:r>
            <a:r>
              <a:rPr dirty="0"/>
              <a:t>($f, [$p-&gt;id, $p-&gt;</a:t>
            </a:r>
            <a:r>
              <a:rPr dirty="0" err="1"/>
              <a:t>nombre</a:t>
            </a:r>
            <a:r>
              <a:rPr dirty="0"/>
              <a:t>, $p-&gt;</a:t>
            </a:r>
            <a:r>
              <a:rPr dirty="0" err="1"/>
              <a:t>direccion</a:t>
            </a:r>
            <a:r>
              <a:rPr dirty="0"/>
              <a:t>]);</a:t>
            </a:r>
          </a:p>
          <a:p>
            <a:pPr marL="457200" lvl="1" indent="0">
              <a:buNone/>
              <a:defRPr sz="1600"/>
            </a:pPr>
            <a:r>
              <a:rPr dirty="0" err="1"/>
              <a:t>fclose</a:t>
            </a:r>
            <a:r>
              <a:rPr dirty="0"/>
              <a:t>($f);</a:t>
            </a:r>
          </a:p>
          <a:p>
            <a:pPr marL="457200" lvl="1" indent="0">
              <a:buNone/>
              <a:defRPr sz="1600"/>
            </a:pPr>
            <a:r>
              <a:rPr dirty="0"/>
              <a:t>}</a:t>
            </a:r>
          </a:p>
          <a:p>
            <a:pPr marL="457200" lvl="1" indent="0">
              <a:buNone/>
              <a:defRPr sz="1600"/>
            </a:pPr>
            <a:r>
              <a:rPr dirty="0"/>
              <a:t>}</a:t>
            </a:r>
          </a:p>
        </p:txBody>
      </p:sp>
    </p:spTree>
    <p:extLst>
      <p:ext uri="{BB962C8B-B14F-4D97-AF65-F5344CB8AC3E}">
        <p14:creationId xmlns:p14="http://schemas.microsoft.com/office/powerpoint/2010/main" val="3464980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ConexionDB.php</a:t>
            </a:r>
          </a:p>
        </p:txBody>
      </p:sp>
      <p:sp>
        <p:nvSpPr>
          <p:cNvPr id="3" name="Content Placeholder 2"/>
          <p:cNvSpPr>
            <a:spLocks noGrp="1"/>
          </p:cNvSpPr>
          <p:nvPr>
            <p:ph idx="1"/>
          </p:nvPr>
        </p:nvSpPr>
        <p:spPr/>
        <p:txBody>
          <a:bodyPr/>
          <a:lstStyle/>
          <a:p>
            <a:endParaRPr dirty="0"/>
          </a:p>
          <a:p>
            <a:pPr marL="457200" lvl="1" indent="0">
              <a:buNone/>
              <a:defRPr sz="1600"/>
            </a:pPr>
            <a:r>
              <a:rPr dirty="0"/>
              <a:t>class </a:t>
            </a:r>
            <a:r>
              <a:rPr dirty="0" err="1"/>
              <a:t>ConexionDB</a:t>
            </a:r>
            <a:r>
              <a:rPr dirty="0"/>
              <a:t> {</a:t>
            </a:r>
          </a:p>
          <a:p>
            <a:pPr marL="457200" lvl="1" indent="0">
              <a:buNone/>
              <a:defRPr sz="1600"/>
            </a:pPr>
            <a:r>
              <a:rPr dirty="0"/>
              <a:t>public static function </a:t>
            </a:r>
            <a:r>
              <a:rPr dirty="0" err="1"/>
              <a:t>conectar</a:t>
            </a:r>
            <a:r>
              <a:rPr dirty="0"/>
              <a:t>() {</a:t>
            </a:r>
          </a:p>
          <a:p>
            <a:pPr marL="457200" lvl="1" indent="0">
              <a:buNone/>
              <a:defRPr sz="1600"/>
            </a:pPr>
            <a:r>
              <a:rPr dirty="0"/>
              <a:t>return new PDO("</a:t>
            </a:r>
            <a:r>
              <a:rPr dirty="0" err="1"/>
              <a:t>mysql:host</a:t>
            </a:r>
            <a:r>
              <a:rPr dirty="0"/>
              <a:t>=</a:t>
            </a:r>
            <a:r>
              <a:rPr dirty="0" err="1"/>
              <a:t>localhost;dbname</a:t>
            </a:r>
            <a:r>
              <a:rPr dirty="0"/>
              <a:t>=superheroes", "root", "");</a:t>
            </a:r>
          </a:p>
          <a:p>
            <a:pPr marL="457200" lvl="1" indent="0">
              <a:buNone/>
              <a:defRPr sz="1600"/>
            </a:pPr>
            <a:r>
              <a:rPr dirty="0"/>
              <a:t>}</a:t>
            </a:r>
          </a:p>
          <a:p>
            <a:pPr marL="457200" lvl="1" indent="0">
              <a:buNone/>
              <a:defRPr sz="1600"/>
            </a:pPr>
            <a:r>
              <a:rPr dirty="0"/>
              <a:t>}</a:t>
            </a:r>
          </a:p>
        </p:txBody>
      </p:sp>
    </p:spTree>
    <p:extLst>
      <p:ext uri="{BB962C8B-B14F-4D97-AF65-F5344CB8AC3E}">
        <p14:creationId xmlns:p14="http://schemas.microsoft.com/office/powerpoint/2010/main" val="1307443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Index.php</a:t>
            </a:r>
          </a:p>
        </p:txBody>
      </p:sp>
      <p:sp>
        <p:nvSpPr>
          <p:cNvPr id="3" name="Content Placeholder 2"/>
          <p:cNvSpPr>
            <a:spLocks noGrp="1"/>
          </p:cNvSpPr>
          <p:nvPr>
            <p:ph idx="1"/>
          </p:nvPr>
        </p:nvSpPr>
        <p:spPr/>
        <p:txBody>
          <a:bodyPr/>
          <a:lstStyle/>
          <a:p>
            <a:endParaRPr dirty="0"/>
          </a:p>
          <a:p>
            <a:pPr marL="457200" lvl="1" indent="0">
              <a:buNone/>
              <a:defRPr sz="1600"/>
            </a:pPr>
            <a:r>
              <a:rPr dirty="0" err="1"/>
              <a:t>require_once</a:t>
            </a:r>
            <a:r>
              <a:rPr dirty="0"/>
              <a:t> "</a:t>
            </a:r>
            <a:r>
              <a:rPr dirty="0" err="1"/>
              <a:t>Superheroe.php</a:t>
            </a:r>
            <a:r>
              <a:rPr dirty="0"/>
              <a:t>";</a:t>
            </a:r>
          </a:p>
          <a:p>
            <a:pPr marL="457200" lvl="1" indent="0">
              <a:buNone/>
              <a:defRPr sz="1600"/>
            </a:pPr>
            <a:r>
              <a:rPr dirty="0" err="1"/>
              <a:t>require_once</a:t>
            </a:r>
            <a:r>
              <a:rPr dirty="0"/>
              <a:t> "</a:t>
            </a:r>
            <a:r>
              <a:rPr dirty="0" err="1"/>
              <a:t>Lista.php</a:t>
            </a:r>
            <a:r>
              <a:rPr dirty="0"/>
              <a:t>";</a:t>
            </a:r>
          </a:p>
          <a:p>
            <a:pPr marL="457200" lvl="1" indent="0">
              <a:buNone/>
              <a:defRPr sz="1600"/>
            </a:pPr>
            <a:r>
              <a:rPr dirty="0" err="1"/>
              <a:t>require_once</a:t>
            </a:r>
            <a:r>
              <a:rPr dirty="0"/>
              <a:t> "</a:t>
            </a:r>
            <a:r>
              <a:rPr dirty="0" err="1"/>
              <a:t>Persistencia.php</a:t>
            </a:r>
            <a:r>
              <a:rPr dirty="0"/>
              <a:t>";</a:t>
            </a:r>
          </a:p>
          <a:p>
            <a:pPr marL="457200" lvl="1" indent="0">
              <a:buNone/>
              <a:defRPr sz="1600"/>
            </a:pPr>
            <a:r>
              <a:rPr dirty="0"/>
              <a:t>$</a:t>
            </a:r>
            <a:r>
              <a:rPr dirty="0" err="1"/>
              <a:t>lista</a:t>
            </a:r>
            <a:r>
              <a:rPr dirty="0"/>
              <a:t> = new </a:t>
            </a:r>
            <a:r>
              <a:rPr dirty="0" err="1"/>
              <a:t>Lista</a:t>
            </a:r>
            <a:r>
              <a:rPr dirty="0"/>
              <a:t>();</a:t>
            </a:r>
          </a:p>
          <a:p>
            <a:pPr marL="457200" lvl="1" indent="0">
              <a:buNone/>
              <a:defRPr sz="1600"/>
            </a:pPr>
            <a:r>
              <a:rPr dirty="0"/>
              <a:t>$</a:t>
            </a:r>
            <a:r>
              <a:rPr dirty="0" err="1"/>
              <a:t>lista</a:t>
            </a:r>
            <a:r>
              <a:rPr dirty="0"/>
              <a:t>-&gt;</a:t>
            </a:r>
            <a:r>
              <a:rPr dirty="0" err="1"/>
              <a:t>nuevo</a:t>
            </a:r>
            <a:r>
              <a:rPr dirty="0"/>
              <a:t>(new </a:t>
            </a:r>
            <a:r>
              <a:rPr dirty="0" err="1"/>
              <a:t>Superheroe</a:t>
            </a:r>
            <a:r>
              <a:rPr dirty="0"/>
              <a:t>(1, "Superman", "Metropolis", "Volar"));</a:t>
            </a:r>
          </a:p>
          <a:p>
            <a:pPr marL="457200" lvl="1" indent="0">
              <a:buNone/>
              <a:defRPr sz="1600"/>
            </a:pPr>
            <a:r>
              <a:rPr dirty="0"/>
              <a:t>$</a:t>
            </a:r>
            <a:r>
              <a:rPr dirty="0" err="1"/>
              <a:t>lista</a:t>
            </a:r>
            <a:r>
              <a:rPr dirty="0"/>
              <a:t>-&gt;</a:t>
            </a:r>
            <a:r>
              <a:rPr dirty="0" err="1"/>
              <a:t>listar</a:t>
            </a:r>
            <a:r>
              <a:rPr dirty="0"/>
              <a:t>();</a:t>
            </a:r>
          </a:p>
          <a:p>
            <a:pPr marL="457200" lvl="1" indent="0">
              <a:buNone/>
              <a:defRPr sz="1600"/>
            </a:pPr>
            <a:r>
              <a:rPr dirty="0" err="1"/>
              <a:t>Persistencia</a:t>
            </a:r>
            <a:r>
              <a:rPr dirty="0"/>
              <a:t>::</a:t>
            </a:r>
            <a:r>
              <a:rPr dirty="0" err="1"/>
              <a:t>guardarCSV</a:t>
            </a:r>
            <a:r>
              <a:rPr dirty="0"/>
              <a:t>($</a:t>
            </a:r>
            <a:r>
              <a:rPr dirty="0" err="1"/>
              <a:t>lista</a:t>
            </a:r>
            <a:r>
              <a:rPr dirty="0"/>
              <a:t>-&gt;</a:t>
            </a:r>
            <a:r>
              <a:rPr dirty="0" err="1"/>
              <a:t>lista</a:t>
            </a:r>
            <a:r>
              <a:rPr dirty="0"/>
              <a:t>, "superheroes.csv");</a:t>
            </a:r>
          </a:p>
        </p:txBody>
      </p:sp>
    </p:spTree>
    <p:extLst>
      <p:ext uri="{BB962C8B-B14F-4D97-AF65-F5344CB8AC3E}">
        <p14:creationId xmlns:p14="http://schemas.microsoft.com/office/powerpoint/2010/main" val="147192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 Principio de Sustitución de Liskov</a:t>
            </a:r>
          </a:p>
        </p:txBody>
      </p:sp>
      <p:sp>
        <p:nvSpPr>
          <p:cNvPr id="3" name="Content Placeholder 2"/>
          <p:cNvSpPr>
            <a:spLocks noGrp="1"/>
          </p:cNvSpPr>
          <p:nvPr>
            <p:ph idx="1"/>
          </p:nvPr>
        </p:nvSpPr>
        <p:spPr/>
        <p:txBody>
          <a:bodyPr/>
          <a:lstStyle/>
          <a:p>
            <a:endParaRPr/>
          </a:p>
          <a:p>
            <a:pPr lvl="1">
              <a:defRPr sz="1600"/>
            </a:pPr>
            <a:r>
              <a:t>Este principio, formulado por Barbara Liskov, establece que los objetos de una superclase deben poder ser reemplazados por objetos de sus subclases sin afectar la corrección del programa. En otras palabras, si tienes una función que trabaja con un objeto de la clase Rectangulo, debería funcionar igual de bien si le pasas un objeto de la clase Cuadrado.</a:t>
            </a:r>
          </a:p>
        </p:txBody>
      </p:sp>
    </p:spTree>
    <p:extLst>
      <p:ext uri="{BB962C8B-B14F-4D97-AF65-F5344CB8AC3E}">
        <p14:creationId xmlns:p14="http://schemas.microsoft.com/office/powerpoint/2010/main" val="731858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415" y="0"/>
            <a:ext cx="5263370" cy="1400530"/>
          </a:xfrm>
        </p:spPr>
        <p:txBody>
          <a:bodyPr/>
          <a:lstStyle/>
          <a:p>
            <a:r>
              <a:rPr lang="es-ES" dirty="0" smtClean="0"/>
              <a:t>Contraejemplo:</a:t>
            </a:r>
            <a:endParaRPr dirty="0"/>
          </a:p>
        </p:txBody>
      </p:sp>
      <p:sp>
        <p:nvSpPr>
          <p:cNvPr id="4" name="Marcador de contenido 3"/>
          <p:cNvSpPr>
            <a:spLocks noGrp="1"/>
          </p:cNvSpPr>
          <p:nvPr>
            <p:ph sz="half" idx="2"/>
          </p:nvPr>
        </p:nvSpPr>
        <p:spPr>
          <a:xfrm>
            <a:off x="5504200" y="3056862"/>
            <a:ext cx="6182833" cy="2320847"/>
          </a:xfrm>
        </p:spPr>
        <p:txBody>
          <a:bodyPr>
            <a:normAutofit fontScale="25000" lnSpcReduction="20000"/>
          </a:bodyPr>
          <a:lstStyle/>
          <a:p>
            <a:pPr marL="457200" lvl="1" indent="0">
              <a:buNone/>
              <a:defRPr sz="1600"/>
            </a:pPr>
            <a:r>
              <a:rPr lang="en-US" sz="8000" dirty="0" smtClean="0"/>
              <a:t>class </a:t>
            </a:r>
            <a:r>
              <a:rPr lang="en-US" sz="8000" dirty="0" err="1"/>
              <a:t>Cuadrado</a:t>
            </a:r>
            <a:r>
              <a:rPr lang="en-US" sz="8000" dirty="0"/>
              <a:t> extends </a:t>
            </a:r>
            <a:r>
              <a:rPr lang="en-US" sz="8000" dirty="0" err="1"/>
              <a:t>Rectangulo</a:t>
            </a:r>
            <a:r>
              <a:rPr lang="en-US" sz="8000" dirty="0"/>
              <a:t> {</a:t>
            </a:r>
          </a:p>
          <a:p>
            <a:pPr marL="457200" lvl="1" indent="0">
              <a:buNone/>
              <a:defRPr sz="1600"/>
            </a:pPr>
            <a:r>
              <a:rPr lang="en-US" sz="8000" dirty="0"/>
              <a:t>public function </a:t>
            </a:r>
            <a:r>
              <a:rPr lang="en-US" sz="8000" dirty="0" err="1"/>
              <a:t>setLado</a:t>
            </a:r>
            <a:r>
              <a:rPr lang="en-US" sz="8000" dirty="0"/>
              <a:t>($</a:t>
            </a:r>
            <a:r>
              <a:rPr lang="en-US" sz="8000" dirty="0" err="1"/>
              <a:t>lado</a:t>
            </a:r>
            <a:r>
              <a:rPr lang="en-US" sz="8000" dirty="0"/>
              <a:t>) {</a:t>
            </a:r>
          </a:p>
          <a:p>
            <a:pPr marL="457200" lvl="1" indent="0">
              <a:buNone/>
              <a:defRPr sz="1600"/>
            </a:pPr>
            <a:r>
              <a:rPr lang="en-US" sz="8000" dirty="0"/>
              <a:t>$this-&gt;ancho = $</a:t>
            </a:r>
            <a:r>
              <a:rPr lang="en-US" sz="8000" dirty="0" err="1"/>
              <a:t>lado</a:t>
            </a:r>
            <a:r>
              <a:rPr lang="en-US" sz="8000" dirty="0"/>
              <a:t>;</a:t>
            </a:r>
          </a:p>
          <a:p>
            <a:pPr marL="457200" lvl="1" indent="0">
              <a:buNone/>
              <a:defRPr sz="1600"/>
            </a:pPr>
            <a:r>
              <a:rPr lang="en-US" sz="8000" dirty="0"/>
              <a:t>$this-&gt;alto = $</a:t>
            </a:r>
            <a:r>
              <a:rPr lang="en-US" sz="8000" dirty="0" err="1"/>
              <a:t>lado</a:t>
            </a:r>
            <a:r>
              <a:rPr lang="en-US" sz="8000" dirty="0"/>
              <a:t>;</a:t>
            </a:r>
          </a:p>
          <a:p>
            <a:pPr marL="457200" lvl="1" indent="0">
              <a:buNone/>
              <a:defRPr sz="1600"/>
            </a:pPr>
            <a:r>
              <a:rPr lang="en-US" sz="8000" dirty="0"/>
              <a:t>}</a:t>
            </a:r>
          </a:p>
          <a:p>
            <a:pPr marL="457200" lvl="1" indent="0">
              <a:buNone/>
              <a:defRPr sz="1600"/>
            </a:pPr>
            <a:r>
              <a:rPr lang="en-US" sz="8000" dirty="0"/>
              <a:t>}</a:t>
            </a:r>
          </a:p>
          <a:p>
            <a:pPr marL="457200" lvl="1" indent="0">
              <a:buNone/>
              <a:defRPr sz="1600"/>
            </a:pPr>
            <a:r>
              <a:rPr lang="en-US" sz="8000" dirty="0"/>
              <a:t>?&gt;</a:t>
            </a:r>
          </a:p>
          <a:p>
            <a:endParaRPr lang="en-US" dirty="0"/>
          </a:p>
        </p:txBody>
      </p:sp>
      <p:sp>
        <p:nvSpPr>
          <p:cNvPr id="5" name="Marcador de contenido 4"/>
          <p:cNvSpPr>
            <a:spLocks noGrp="1"/>
          </p:cNvSpPr>
          <p:nvPr>
            <p:ph sz="half" idx="1"/>
          </p:nvPr>
        </p:nvSpPr>
        <p:spPr>
          <a:xfrm>
            <a:off x="31051" y="318850"/>
            <a:ext cx="5978116" cy="6218427"/>
          </a:xfrm>
        </p:spPr>
        <p:txBody>
          <a:bodyPr>
            <a:normAutofit fontScale="25000" lnSpcReduction="20000"/>
          </a:bodyPr>
          <a:lstStyle/>
          <a:p>
            <a:pPr marL="457200" lvl="1" indent="0">
              <a:buNone/>
              <a:defRPr sz="1600"/>
            </a:pPr>
            <a:r>
              <a:rPr lang="en-US" sz="8000" dirty="0"/>
              <a:t>&lt;?</a:t>
            </a:r>
            <a:r>
              <a:rPr lang="en-US" sz="8000" dirty="0" err="1"/>
              <a:t>php</a:t>
            </a:r>
            <a:endParaRPr lang="en-US" sz="8000" dirty="0"/>
          </a:p>
          <a:p>
            <a:pPr marL="457200" lvl="1" indent="0">
              <a:buNone/>
              <a:defRPr sz="1600"/>
            </a:pPr>
            <a:r>
              <a:rPr lang="en-US" sz="8000" dirty="0"/>
              <a:t>class </a:t>
            </a:r>
            <a:r>
              <a:rPr lang="en-US" sz="8000" dirty="0" err="1"/>
              <a:t>Rectangulo</a:t>
            </a:r>
            <a:r>
              <a:rPr lang="en-US" sz="8000" dirty="0"/>
              <a:t> {</a:t>
            </a:r>
          </a:p>
          <a:p>
            <a:pPr marL="457200" lvl="1" indent="0">
              <a:buNone/>
              <a:defRPr sz="1600"/>
            </a:pPr>
            <a:r>
              <a:rPr lang="en-US" sz="8000" dirty="0"/>
              <a:t>protected $ancho, $alto;</a:t>
            </a:r>
          </a:p>
          <a:p>
            <a:pPr marL="457200" lvl="1" indent="0">
              <a:buNone/>
              <a:defRPr sz="1600"/>
            </a:pPr>
            <a:r>
              <a:rPr lang="en-US" sz="8000" dirty="0"/>
              <a:t>public function </a:t>
            </a:r>
            <a:r>
              <a:rPr lang="en-US" sz="8000" dirty="0" err="1"/>
              <a:t>setAncho</a:t>
            </a:r>
            <a:r>
              <a:rPr lang="en-US" sz="8000" dirty="0"/>
              <a:t>($ancho) {</a:t>
            </a:r>
          </a:p>
          <a:p>
            <a:pPr marL="457200" lvl="1" indent="0">
              <a:buNone/>
              <a:defRPr sz="1600"/>
            </a:pPr>
            <a:r>
              <a:rPr lang="en-US" sz="8000" dirty="0"/>
              <a:t>$this-&gt;ancho = $ancho;</a:t>
            </a:r>
          </a:p>
          <a:p>
            <a:pPr marL="457200" lvl="1" indent="0">
              <a:buNone/>
              <a:defRPr sz="1600"/>
            </a:pPr>
            <a:r>
              <a:rPr lang="en-US" sz="8000" dirty="0" smtClean="0"/>
              <a:t>}</a:t>
            </a:r>
            <a:r>
              <a:rPr lang="en-US" sz="8000" dirty="0"/>
              <a:t> </a:t>
            </a:r>
            <a:endParaRPr lang="en-US" sz="8000" dirty="0" smtClean="0"/>
          </a:p>
          <a:p>
            <a:pPr marL="457200" lvl="1" indent="0">
              <a:buNone/>
              <a:defRPr sz="1600"/>
            </a:pPr>
            <a:r>
              <a:rPr lang="en-US" sz="8000" dirty="0" smtClean="0"/>
              <a:t>public </a:t>
            </a:r>
            <a:r>
              <a:rPr lang="en-US" sz="8000" dirty="0"/>
              <a:t>function </a:t>
            </a:r>
            <a:r>
              <a:rPr lang="en-US" sz="8000" dirty="0" err="1"/>
              <a:t>setAlto</a:t>
            </a:r>
            <a:r>
              <a:rPr lang="en-US" sz="8000" dirty="0"/>
              <a:t>($alto) {</a:t>
            </a:r>
          </a:p>
          <a:p>
            <a:pPr marL="457200" lvl="1" indent="0">
              <a:buNone/>
              <a:defRPr sz="1600"/>
            </a:pPr>
            <a:r>
              <a:rPr lang="en-US" sz="8000" dirty="0"/>
              <a:t>$this-&gt;alto = $alto;</a:t>
            </a:r>
          </a:p>
          <a:p>
            <a:pPr marL="457200" lvl="1" indent="0">
              <a:buNone/>
              <a:defRPr sz="1600"/>
            </a:pPr>
            <a:r>
              <a:rPr lang="en-US" sz="8000" dirty="0"/>
              <a:t>}</a:t>
            </a:r>
          </a:p>
          <a:p>
            <a:pPr marL="457200" lvl="1" indent="0">
              <a:buNone/>
              <a:defRPr sz="1600"/>
            </a:pPr>
            <a:r>
              <a:rPr lang="en-US" sz="8000" dirty="0"/>
              <a:t>public function area() {</a:t>
            </a:r>
          </a:p>
          <a:p>
            <a:pPr marL="457200" lvl="1" indent="0">
              <a:buNone/>
              <a:defRPr sz="1600"/>
            </a:pPr>
            <a:r>
              <a:rPr lang="en-US" sz="8000" dirty="0"/>
              <a:t>return $this-&gt;ancho * $this-&gt;alto;</a:t>
            </a:r>
          </a:p>
          <a:p>
            <a:pPr marL="457200" lvl="1" indent="0">
              <a:buNone/>
              <a:defRPr sz="1600"/>
            </a:pPr>
            <a:r>
              <a:rPr lang="en-US" sz="8000" dirty="0"/>
              <a:t>}</a:t>
            </a:r>
          </a:p>
          <a:p>
            <a:pPr marL="457200" lvl="1" indent="0">
              <a:buNone/>
              <a:defRPr sz="1600"/>
            </a:pPr>
            <a:r>
              <a:rPr lang="en-US" sz="8000" dirty="0"/>
              <a:t>}</a:t>
            </a:r>
          </a:p>
          <a:p>
            <a:pPr marL="457200" lvl="1" indent="0">
              <a:buNone/>
              <a:defRPr sz="1600"/>
            </a:pPr>
            <a:endParaRPr lang="en-US" sz="6400" dirty="0"/>
          </a:p>
          <a:p>
            <a:endParaRPr lang="en-US" dirty="0"/>
          </a:p>
        </p:txBody>
      </p:sp>
    </p:spTree>
    <p:extLst>
      <p:ext uri="{BB962C8B-B14F-4D97-AF65-F5344CB8AC3E}">
        <p14:creationId xmlns:p14="http://schemas.microsoft.com/office/powerpoint/2010/main" val="1816501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 Contraejemplo</a:t>
            </a:r>
          </a:p>
        </p:txBody>
      </p:sp>
      <p:sp>
        <p:nvSpPr>
          <p:cNvPr id="3" name="Content Placeholder 2"/>
          <p:cNvSpPr>
            <a:spLocks noGrp="1"/>
          </p:cNvSpPr>
          <p:nvPr>
            <p:ph idx="1"/>
          </p:nvPr>
        </p:nvSpPr>
        <p:spPr/>
        <p:txBody>
          <a:bodyPr/>
          <a:lstStyle/>
          <a:p>
            <a:endParaRPr/>
          </a:p>
          <a:p>
            <a:pPr lvl="1">
              <a:defRPr sz="1600"/>
            </a:pPr>
            <a:r>
              <a:t>Clase Rectangulo: Representa un rectángulo con atributos ancho y alto, y un método area() para calcular su área.</a:t>
            </a:r>
          </a:p>
          <a:p>
            <a:pPr lvl="1">
              <a:defRPr sz="1600"/>
            </a:pPr>
            <a:r>
              <a:t>Clase Cuadrado: Hereda de Rectangulo, pero tiene un método setLado() que establece tanto el ancho como el alto al mismo valor, asegurando que sea un cuadrado.</a:t>
            </a:r>
          </a:p>
          <a:p>
            <a:pPr lvl="1">
              <a:defRPr sz="1600"/>
            </a:pPr>
            <a:r>
              <a:t>El problema</a:t>
            </a:r>
          </a:p>
        </p:txBody>
      </p:sp>
    </p:spTree>
    <p:extLst>
      <p:ext uri="{BB962C8B-B14F-4D97-AF65-F5344CB8AC3E}">
        <p14:creationId xmlns:p14="http://schemas.microsoft.com/office/powerpoint/2010/main" val="335775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 problema</a:t>
            </a:r>
          </a:p>
        </p:txBody>
      </p:sp>
      <p:sp>
        <p:nvSpPr>
          <p:cNvPr id="3" name="Content Placeholder 2"/>
          <p:cNvSpPr>
            <a:spLocks noGrp="1"/>
          </p:cNvSpPr>
          <p:nvPr>
            <p:ph sz="half" idx="1"/>
          </p:nvPr>
        </p:nvSpPr>
        <p:spPr>
          <a:xfrm>
            <a:off x="646111" y="1364539"/>
            <a:ext cx="4396339" cy="4195763"/>
          </a:xfrm>
        </p:spPr>
        <p:txBody>
          <a:bodyPr>
            <a:normAutofit fontScale="92500"/>
          </a:bodyPr>
          <a:lstStyle/>
          <a:p>
            <a:endParaRPr dirty="0"/>
          </a:p>
          <a:p>
            <a:pPr lvl="1">
              <a:defRPr sz="1600"/>
            </a:pPr>
            <a:r>
              <a:rPr dirty="0"/>
              <a:t>El </a:t>
            </a:r>
            <a:r>
              <a:rPr dirty="0" err="1"/>
              <a:t>problema</a:t>
            </a:r>
            <a:r>
              <a:rPr dirty="0"/>
              <a:t> surge </a:t>
            </a:r>
            <a:r>
              <a:rPr dirty="0" err="1"/>
              <a:t>cuando</a:t>
            </a:r>
            <a:r>
              <a:rPr dirty="0"/>
              <a:t> </a:t>
            </a:r>
            <a:r>
              <a:rPr dirty="0" err="1"/>
              <a:t>intentas</a:t>
            </a:r>
            <a:r>
              <a:rPr dirty="0"/>
              <a:t> </a:t>
            </a:r>
            <a:r>
              <a:rPr dirty="0" err="1"/>
              <a:t>usar</a:t>
            </a:r>
            <a:r>
              <a:rPr dirty="0"/>
              <a:t> un </a:t>
            </a:r>
            <a:r>
              <a:rPr dirty="0" err="1"/>
              <a:t>objeto</a:t>
            </a:r>
            <a:r>
              <a:rPr dirty="0"/>
              <a:t> </a:t>
            </a:r>
            <a:r>
              <a:rPr dirty="0" err="1"/>
              <a:t>Cuadrado</a:t>
            </a:r>
            <a:r>
              <a:rPr dirty="0"/>
              <a:t> </a:t>
            </a:r>
            <a:r>
              <a:rPr dirty="0" err="1"/>
              <a:t>en</a:t>
            </a:r>
            <a:r>
              <a:rPr dirty="0"/>
              <a:t> un </a:t>
            </a:r>
            <a:r>
              <a:rPr dirty="0" err="1"/>
              <a:t>contexto</a:t>
            </a:r>
            <a:r>
              <a:rPr dirty="0"/>
              <a:t> </a:t>
            </a:r>
            <a:r>
              <a:rPr dirty="0" err="1"/>
              <a:t>donde</a:t>
            </a:r>
            <a:r>
              <a:rPr dirty="0"/>
              <a:t> se </a:t>
            </a:r>
            <a:r>
              <a:rPr dirty="0" err="1"/>
              <a:t>espera</a:t>
            </a:r>
            <a:r>
              <a:rPr dirty="0"/>
              <a:t> un </a:t>
            </a:r>
            <a:r>
              <a:rPr dirty="0" err="1"/>
              <a:t>Rectangulo</a:t>
            </a:r>
            <a:r>
              <a:rPr dirty="0"/>
              <a:t>. </a:t>
            </a:r>
            <a:r>
              <a:rPr dirty="0" err="1"/>
              <a:t>Por</a:t>
            </a:r>
            <a:r>
              <a:rPr dirty="0"/>
              <a:t> </a:t>
            </a:r>
            <a:r>
              <a:rPr dirty="0" err="1"/>
              <a:t>ejemplo</a:t>
            </a:r>
            <a:r>
              <a:rPr dirty="0"/>
              <a:t>, </a:t>
            </a:r>
            <a:r>
              <a:rPr dirty="0" err="1"/>
              <a:t>imagina</a:t>
            </a:r>
            <a:r>
              <a:rPr dirty="0"/>
              <a:t> </a:t>
            </a:r>
            <a:r>
              <a:rPr dirty="0" err="1"/>
              <a:t>una</a:t>
            </a:r>
            <a:r>
              <a:rPr dirty="0"/>
              <a:t> </a:t>
            </a:r>
            <a:r>
              <a:rPr dirty="0" err="1"/>
              <a:t>función</a:t>
            </a:r>
            <a:r>
              <a:rPr dirty="0"/>
              <a:t> que </a:t>
            </a:r>
            <a:r>
              <a:rPr dirty="0" err="1"/>
              <a:t>recibe</a:t>
            </a:r>
            <a:r>
              <a:rPr dirty="0"/>
              <a:t> un </a:t>
            </a:r>
            <a:r>
              <a:rPr dirty="0" err="1"/>
              <a:t>Rectangulo</a:t>
            </a:r>
            <a:r>
              <a:rPr dirty="0"/>
              <a:t> y </a:t>
            </a:r>
            <a:r>
              <a:rPr dirty="0" err="1"/>
              <a:t>modifica</a:t>
            </a:r>
            <a:r>
              <a:rPr dirty="0"/>
              <a:t> </a:t>
            </a:r>
            <a:r>
              <a:rPr dirty="0" err="1"/>
              <a:t>su</a:t>
            </a:r>
            <a:r>
              <a:rPr dirty="0"/>
              <a:t> ancho y alto de forma </a:t>
            </a:r>
            <a:r>
              <a:rPr dirty="0" err="1"/>
              <a:t>independiente</a:t>
            </a:r>
            <a:r>
              <a:rPr dirty="0"/>
              <a:t>:</a:t>
            </a:r>
          </a:p>
          <a:p>
            <a:pPr lvl="1">
              <a:defRPr sz="1600"/>
            </a:pPr>
            <a:r>
              <a:rPr dirty="0" err="1" smtClean="0"/>
              <a:t>En</a:t>
            </a:r>
            <a:r>
              <a:rPr dirty="0" smtClean="0"/>
              <a:t> </a:t>
            </a:r>
            <a:r>
              <a:rPr dirty="0" err="1"/>
              <a:t>este</a:t>
            </a:r>
            <a:r>
              <a:rPr dirty="0"/>
              <a:t> </a:t>
            </a:r>
            <a:r>
              <a:rPr dirty="0" err="1"/>
              <a:t>caso</a:t>
            </a:r>
            <a:r>
              <a:rPr dirty="0"/>
              <a:t>, </a:t>
            </a:r>
            <a:r>
              <a:rPr dirty="0" err="1"/>
              <a:t>si</a:t>
            </a:r>
            <a:r>
              <a:rPr dirty="0"/>
              <a:t> </a:t>
            </a:r>
            <a:r>
              <a:rPr dirty="0" err="1"/>
              <a:t>pasas</a:t>
            </a:r>
            <a:r>
              <a:rPr dirty="0"/>
              <a:t> un </a:t>
            </a:r>
            <a:r>
              <a:rPr dirty="0" err="1"/>
              <a:t>objeto</a:t>
            </a:r>
            <a:r>
              <a:rPr dirty="0"/>
              <a:t> </a:t>
            </a:r>
            <a:r>
              <a:rPr dirty="0" err="1"/>
              <a:t>Cuadrado</a:t>
            </a:r>
            <a:r>
              <a:rPr dirty="0"/>
              <a:t> a </a:t>
            </a:r>
            <a:r>
              <a:rPr dirty="0" err="1"/>
              <a:t>modificarRectangulo</a:t>
            </a:r>
            <a:r>
              <a:rPr dirty="0"/>
              <a:t>(), la </a:t>
            </a:r>
            <a:r>
              <a:rPr dirty="0" err="1"/>
              <a:t>función</a:t>
            </a:r>
            <a:r>
              <a:rPr dirty="0"/>
              <a:t> </a:t>
            </a:r>
            <a:r>
              <a:rPr dirty="0" err="1"/>
              <a:t>alterará</a:t>
            </a:r>
            <a:r>
              <a:rPr dirty="0"/>
              <a:t> el ancho y el alto de forma </a:t>
            </a:r>
            <a:r>
              <a:rPr dirty="0" err="1"/>
              <a:t>independiente</a:t>
            </a:r>
            <a:r>
              <a:rPr dirty="0"/>
              <a:t>, </a:t>
            </a:r>
            <a:r>
              <a:rPr dirty="0" err="1"/>
              <a:t>violando</a:t>
            </a:r>
            <a:r>
              <a:rPr dirty="0"/>
              <a:t> la </a:t>
            </a:r>
            <a:r>
              <a:rPr dirty="0" err="1"/>
              <a:t>invariante</a:t>
            </a:r>
            <a:r>
              <a:rPr dirty="0"/>
              <a:t> de que un </a:t>
            </a:r>
            <a:r>
              <a:rPr dirty="0" err="1"/>
              <a:t>cuadrado</a:t>
            </a:r>
            <a:r>
              <a:rPr dirty="0"/>
              <a:t> </a:t>
            </a:r>
            <a:r>
              <a:rPr dirty="0" err="1"/>
              <a:t>debe</a:t>
            </a:r>
            <a:r>
              <a:rPr dirty="0"/>
              <a:t> </a:t>
            </a:r>
            <a:r>
              <a:rPr dirty="0" err="1"/>
              <a:t>tener</a:t>
            </a:r>
            <a:r>
              <a:rPr dirty="0"/>
              <a:t> </a:t>
            </a:r>
            <a:r>
              <a:rPr dirty="0" err="1"/>
              <a:t>lados</a:t>
            </a:r>
            <a:r>
              <a:rPr dirty="0"/>
              <a:t> </a:t>
            </a:r>
            <a:r>
              <a:rPr dirty="0" err="1"/>
              <a:t>iguales</a:t>
            </a:r>
            <a:r>
              <a:rPr dirty="0"/>
              <a:t>. </a:t>
            </a:r>
            <a:r>
              <a:rPr dirty="0" err="1"/>
              <a:t>Esto</a:t>
            </a:r>
            <a:r>
              <a:rPr dirty="0"/>
              <a:t> </a:t>
            </a:r>
            <a:r>
              <a:rPr dirty="0" err="1"/>
              <a:t>lleva</a:t>
            </a:r>
            <a:r>
              <a:rPr dirty="0"/>
              <a:t> a un </a:t>
            </a:r>
            <a:r>
              <a:rPr dirty="0" err="1"/>
              <a:t>comportamiento</a:t>
            </a:r>
            <a:r>
              <a:rPr dirty="0"/>
              <a:t> </a:t>
            </a:r>
            <a:r>
              <a:rPr dirty="0" err="1"/>
              <a:t>inesperado</a:t>
            </a:r>
            <a:r>
              <a:rPr dirty="0"/>
              <a:t> y </a:t>
            </a:r>
            <a:r>
              <a:rPr dirty="0" err="1"/>
              <a:t>rompe</a:t>
            </a:r>
            <a:r>
              <a:rPr dirty="0"/>
              <a:t> el principio de </a:t>
            </a:r>
            <a:r>
              <a:rPr dirty="0" err="1"/>
              <a:t>Liskov</a:t>
            </a:r>
            <a:r>
              <a:rPr dirty="0"/>
              <a:t>.</a:t>
            </a:r>
          </a:p>
        </p:txBody>
      </p:sp>
      <p:sp>
        <p:nvSpPr>
          <p:cNvPr id="4" name="Marcador de contenido 3"/>
          <p:cNvSpPr>
            <a:spLocks noGrp="1"/>
          </p:cNvSpPr>
          <p:nvPr>
            <p:ph sz="half" idx="2"/>
          </p:nvPr>
        </p:nvSpPr>
        <p:spPr>
          <a:xfrm>
            <a:off x="5613550" y="1569492"/>
            <a:ext cx="5345603" cy="5109925"/>
          </a:xfrm>
        </p:spPr>
        <p:txBody>
          <a:bodyPr>
            <a:normAutofit fontScale="92500"/>
          </a:bodyPr>
          <a:lstStyle/>
          <a:p>
            <a:pPr marL="457200" lvl="1" indent="0">
              <a:buNone/>
              <a:defRPr sz="1600"/>
            </a:pPr>
            <a:r>
              <a:rPr lang="es-ES" sz="1900" dirty="0" err="1"/>
              <a:t>function</a:t>
            </a:r>
            <a:r>
              <a:rPr lang="es-ES" sz="1900" dirty="0"/>
              <a:t> </a:t>
            </a:r>
            <a:r>
              <a:rPr lang="es-ES" sz="1900" dirty="0" err="1"/>
              <a:t>modificarRectangulo</a:t>
            </a:r>
            <a:r>
              <a:rPr lang="es-ES" sz="1900" dirty="0"/>
              <a:t>(</a:t>
            </a:r>
            <a:r>
              <a:rPr lang="es-ES" sz="1900" dirty="0" err="1"/>
              <a:t>Rectangulo</a:t>
            </a:r>
            <a:r>
              <a:rPr lang="es-ES" sz="1900" dirty="0"/>
              <a:t> $</a:t>
            </a:r>
            <a:r>
              <a:rPr lang="es-ES" sz="1900" dirty="0" err="1"/>
              <a:t>rectangulo</a:t>
            </a:r>
            <a:r>
              <a:rPr lang="es-ES" sz="1900" dirty="0"/>
              <a:t>, $</a:t>
            </a:r>
            <a:r>
              <a:rPr lang="es-ES" sz="1900" dirty="0" err="1"/>
              <a:t>nuevoAncho</a:t>
            </a:r>
            <a:r>
              <a:rPr lang="es-ES" sz="1900" dirty="0"/>
              <a:t>, $</a:t>
            </a:r>
            <a:r>
              <a:rPr lang="es-ES" sz="1900" dirty="0" err="1"/>
              <a:t>nuevoAlto</a:t>
            </a:r>
            <a:r>
              <a:rPr lang="es-ES" sz="1900" dirty="0"/>
              <a:t>) {</a:t>
            </a:r>
          </a:p>
          <a:p>
            <a:pPr marL="457200" lvl="1" indent="0">
              <a:buNone/>
              <a:defRPr sz="1600"/>
            </a:pPr>
            <a:r>
              <a:rPr lang="es-ES" sz="1900" dirty="0"/>
              <a:t>$</a:t>
            </a:r>
            <a:r>
              <a:rPr lang="es-ES" sz="1900" dirty="0" err="1"/>
              <a:t>rectangulo</a:t>
            </a:r>
            <a:r>
              <a:rPr lang="es-ES" sz="1900" dirty="0"/>
              <a:t>-&gt;</a:t>
            </a:r>
            <a:r>
              <a:rPr lang="es-ES" sz="1900" dirty="0" err="1"/>
              <a:t>setAncho</a:t>
            </a:r>
            <a:r>
              <a:rPr lang="es-ES" sz="1900" dirty="0"/>
              <a:t>($</a:t>
            </a:r>
            <a:r>
              <a:rPr lang="es-ES" sz="1900" dirty="0" err="1"/>
              <a:t>nuevoAncho</a:t>
            </a:r>
            <a:r>
              <a:rPr lang="es-ES" sz="1900" dirty="0"/>
              <a:t>);</a:t>
            </a:r>
          </a:p>
          <a:p>
            <a:pPr marL="457200" lvl="1" indent="0">
              <a:buNone/>
              <a:defRPr sz="1600"/>
            </a:pPr>
            <a:r>
              <a:rPr lang="es-ES" sz="1900" dirty="0"/>
              <a:t>$</a:t>
            </a:r>
            <a:r>
              <a:rPr lang="es-ES" sz="1900" dirty="0" err="1"/>
              <a:t>rectangulo</a:t>
            </a:r>
            <a:r>
              <a:rPr lang="es-ES" sz="1900" dirty="0"/>
              <a:t>-&gt;</a:t>
            </a:r>
            <a:r>
              <a:rPr lang="es-ES" sz="1900" dirty="0" err="1"/>
              <a:t>setAlto</a:t>
            </a:r>
            <a:r>
              <a:rPr lang="es-ES" sz="1900" dirty="0"/>
              <a:t>($</a:t>
            </a:r>
            <a:r>
              <a:rPr lang="es-ES" sz="1900" dirty="0" err="1"/>
              <a:t>nuevoAlto</a:t>
            </a:r>
            <a:r>
              <a:rPr lang="es-ES" sz="1900" dirty="0"/>
              <a:t>);</a:t>
            </a:r>
          </a:p>
          <a:p>
            <a:pPr marL="457200" lvl="1" indent="0">
              <a:buNone/>
              <a:defRPr sz="1600"/>
            </a:pPr>
            <a:r>
              <a:rPr lang="es-ES" sz="1900" dirty="0"/>
              <a:t>}</a:t>
            </a:r>
          </a:p>
          <a:p>
            <a:pPr marL="457200" lvl="1" indent="0">
              <a:buNone/>
              <a:defRPr sz="1600"/>
            </a:pPr>
            <a:r>
              <a:rPr lang="es-ES" sz="1900" dirty="0"/>
              <a:t>$cuadrado = new Cuadrado();</a:t>
            </a:r>
          </a:p>
          <a:p>
            <a:pPr marL="457200" lvl="1" indent="0">
              <a:buNone/>
              <a:defRPr sz="1600"/>
            </a:pPr>
            <a:r>
              <a:rPr lang="es-ES" sz="1900" dirty="0" err="1"/>
              <a:t>modificarRectangulo</a:t>
            </a:r>
            <a:r>
              <a:rPr lang="es-ES" sz="1900" dirty="0"/>
              <a:t>($cuadrado, 5, 10); // Problema aquí</a:t>
            </a:r>
          </a:p>
          <a:p>
            <a:pPr marL="457200" lvl="1" indent="0">
              <a:buNone/>
              <a:defRPr sz="1600"/>
            </a:pPr>
            <a:r>
              <a:rPr lang="es-ES" sz="1900" dirty="0"/>
              <a:t>echo $cuadrado-&gt;</a:t>
            </a:r>
            <a:r>
              <a:rPr lang="es-ES" sz="1900" dirty="0" err="1"/>
              <a:t>area</a:t>
            </a:r>
            <a:r>
              <a:rPr lang="es-ES" sz="1900" dirty="0"/>
              <a:t>(); // El resultado no será el esperado</a:t>
            </a:r>
          </a:p>
          <a:p>
            <a:endParaRPr lang="en-US" dirty="0"/>
          </a:p>
        </p:txBody>
      </p:sp>
    </p:spTree>
    <p:extLst>
      <p:ext uri="{BB962C8B-B14F-4D97-AF65-F5344CB8AC3E}">
        <p14:creationId xmlns:p14="http://schemas.microsoft.com/office/powerpoint/2010/main" val="901707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 qué es un contraejemplo</a:t>
            </a:r>
          </a:p>
        </p:txBody>
      </p:sp>
      <p:sp>
        <p:nvSpPr>
          <p:cNvPr id="3" name="Content Placeholder 2"/>
          <p:cNvSpPr>
            <a:spLocks noGrp="1"/>
          </p:cNvSpPr>
          <p:nvPr>
            <p:ph idx="1"/>
          </p:nvPr>
        </p:nvSpPr>
        <p:spPr/>
        <p:txBody>
          <a:bodyPr/>
          <a:lstStyle/>
          <a:p>
            <a:endParaRPr/>
          </a:p>
          <a:p>
            <a:pPr lvl="1">
              <a:defRPr sz="1600"/>
            </a:pPr>
            <a:r>
              <a:t>La clase Cuadrado no se comporta de la misma manera que la clase Rectangulo en todos los contextos.</a:t>
            </a:r>
          </a:p>
          <a:p>
            <a:pPr lvl="1">
              <a:defRPr sz="1600"/>
            </a:pPr>
            <a:r>
              <a:t>Reemplazar un Rectangulo por un Cuadrado puede llevar a resultados incorrectos.</a:t>
            </a:r>
          </a:p>
          <a:p>
            <a:pPr lvl="1">
              <a:defRPr sz="1600"/>
            </a:pPr>
            <a:r>
              <a:t>Esto demuestra que la herencia entre estas clases no es la mas adecuada, ya que rompe el principio de sustitucion de liscov.</a:t>
            </a:r>
          </a:p>
          <a:p>
            <a:pPr lvl="1">
              <a:defRPr sz="1600"/>
            </a:pPr>
            <a:r>
              <a:t>Cómo solucionar el problema</a:t>
            </a:r>
          </a:p>
        </p:txBody>
      </p:sp>
    </p:spTree>
    <p:extLst>
      <p:ext uri="{BB962C8B-B14F-4D97-AF65-F5344CB8AC3E}">
        <p14:creationId xmlns:p14="http://schemas.microsoft.com/office/powerpoint/2010/main" val="2003324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Para cumplir con el LSP, podrías considerar:</a:t>
            </a:r>
          </a:p>
        </p:txBody>
      </p:sp>
      <p:sp>
        <p:nvSpPr>
          <p:cNvPr id="3" name="Content Placeholder 2"/>
          <p:cNvSpPr>
            <a:spLocks noGrp="1"/>
          </p:cNvSpPr>
          <p:nvPr>
            <p:ph idx="1"/>
          </p:nvPr>
        </p:nvSpPr>
        <p:spPr/>
        <p:txBody>
          <a:bodyPr/>
          <a:lstStyle/>
          <a:p>
            <a:endParaRPr dirty="0"/>
          </a:p>
          <a:p>
            <a:pPr lvl="1">
              <a:defRPr sz="1600"/>
            </a:pPr>
            <a:r>
              <a:rPr dirty="0"/>
              <a:t>No </a:t>
            </a:r>
            <a:r>
              <a:rPr dirty="0" err="1"/>
              <a:t>usar</a:t>
            </a:r>
            <a:r>
              <a:rPr dirty="0"/>
              <a:t> </a:t>
            </a:r>
            <a:r>
              <a:rPr dirty="0" err="1"/>
              <a:t>herencia</a:t>
            </a:r>
            <a:r>
              <a:rPr dirty="0"/>
              <a:t>: Si un </a:t>
            </a:r>
            <a:r>
              <a:rPr dirty="0" err="1"/>
              <a:t>cuadrado</a:t>
            </a:r>
            <a:r>
              <a:rPr dirty="0"/>
              <a:t> y un </a:t>
            </a:r>
            <a:r>
              <a:rPr dirty="0" err="1"/>
              <a:t>rectángulo</a:t>
            </a:r>
            <a:r>
              <a:rPr dirty="0"/>
              <a:t> son </a:t>
            </a:r>
            <a:r>
              <a:rPr dirty="0" err="1"/>
              <a:t>conceptualmente</a:t>
            </a:r>
            <a:r>
              <a:rPr dirty="0"/>
              <a:t> </a:t>
            </a:r>
            <a:r>
              <a:rPr dirty="0" err="1"/>
              <a:t>diferentes</a:t>
            </a:r>
            <a:r>
              <a:rPr dirty="0"/>
              <a:t>, </a:t>
            </a:r>
            <a:r>
              <a:rPr dirty="0" err="1"/>
              <a:t>podrían</a:t>
            </a:r>
            <a:r>
              <a:rPr dirty="0"/>
              <a:t> no </a:t>
            </a:r>
            <a:r>
              <a:rPr dirty="0" err="1"/>
              <a:t>tener</a:t>
            </a:r>
            <a:r>
              <a:rPr dirty="0"/>
              <a:t> </a:t>
            </a:r>
            <a:r>
              <a:rPr dirty="0" err="1"/>
              <a:t>una</a:t>
            </a:r>
            <a:r>
              <a:rPr dirty="0"/>
              <a:t> </a:t>
            </a:r>
            <a:r>
              <a:rPr dirty="0" err="1"/>
              <a:t>relación</a:t>
            </a:r>
            <a:r>
              <a:rPr dirty="0"/>
              <a:t> de </a:t>
            </a:r>
            <a:r>
              <a:rPr dirty="0" err="1"/>
              <a:t>herencia</a:t>
            </a:r>
            <a:r>
              <a:rPr dirty="0"/>
              <a:t>.</a:t>
            </a:r>
          </a:p>
          <a:p>
            <a:pPr lvl="1">
              <a:defRPr sz="1600"/>
            </a:pPr>
            <a:r>
              <a:rPr dirty="0"/>
              <a:t>Interfaces: </a:t>
            </a:r>
            <a:r>
              <a:rPr dirty="0" err="1"/>
              <a:t>podrías</a:t>
            </a:r>
            <a:r>
              <a:rPr dirty="0"/>
              <a:t> </a:t>
            </a:r>
            <a:r>
              <a:rPr dirty="0" err="1"/>
              <a:t>crear</a:t>
            </a:r>
            <a:r>
              <a:rPr dirty="0"/>
              <a:t> </a:t>
            </a:r>
            <a:r>
              <a:rPr dirty="0" err="1"/>
              <a:t>una</a:t>
            </a:r>
            <a:r>
              <a:rPr dirty="0"/>
              <a:t> interface que </a:t>
            </a:r>
            <a:r>
              <a:rPr dirty="0" err="1"/>
              <a:t>defina</a:t>
            </a:r>
            <a:r>
              <a:rPr dirty="0"/>
              <a:t> el </a:t>
            </a:r>
            <a:r>
              <a:rPr dirty="0" err="1"/>
              <a:t>metodo</a:t>
            </a:r>
            <a:r>
              <a:rPr dirty="0"/>
              <a:t> "area", y que </a:t>
            </a:r>
            <a:r>
              <a:rPr dirty="0" err="1"/>
              <a:t>tanto</a:t>
            </a:r>
            <a:r>
              <a:rPr dirty="0"/>
              <a:t> </a:t>
            </a:r>
            <a:r>
              <a:rPr dirty="0" err="1"/>
              <a:t>cuadrado</a:t>
            </a:r>
            <a:r>
              <a:rPr dirty="0"/>
              <a:t>, </a:t>
            </a:r>
            <a:r>
              <a:rPr dirty="0" err="1"/>
              <a:t>como</a:t>
            </a:r>
            <a:r>
              <a:rPr dirty="0"/>
              <a:t> </a:t>
            </a:r>
            <a:r>
              <a:rPr dirty="0" err="1"/>
              <a:t>rectangulo</a:t>
            </a:r>
            <a:r>
              <a:rPr dirty="0"/>
              <a:t> </a:t>
            </a:r>
            <a:r>
              <a:rPr dirty="0" err="1"/>
              <a:t>implementen</a:t>
            </a:r>
            <a:r>
              <a:rPr dirty="0"/>
              <a:t> </a:t>
            </a:r>
            <a:r>
              <a:rPr dirty="0" err="1"/>
              <a:t>dicha</a:t>
            </a:r>
            <a:r>
              <a:rPr dirty="0"/>
              <a:t> interface.</a:t>
            </a:r>
          </a:p>
          <a:p>
            <a:pPr lvl="1">
              <a:defRPr sz="1600"/>
            </a:pPr>
            <a:r>
              <a:rPr dirty="0" err="1"/>
              <a:t>Refactorizar</a:t>
            </a:r>
            <a:r>
              <a:rPr dirty="0"/>
              <a:t> la </a:t>
            </a:r>
            <a:r>
              <a:rPr dirty="0" err="1"/>
              <a:t>jerarquía</a:t>
            </a:r>
            <a:r>
              <a:rPr dirty="0"/>
              <a:t> de </a:t>
            </a:r>
            <a:r>
              <a:rPr dirty="0" err="1"/>
              <a:t>clases</a:t>
            </a:r>
            <a:r>
              <a:rPr dirty="0"/>
              <a:t>: </a:t>
            </a:r>
            <a:r>
              <a:rPr dirty="0" err="1"/>
              <a:t>Podrías</a:t>
            </a:r>
            <a:r>
              <a:rPr dirty="0"/>
              <a:t> </a:t>
            </a:r>
            <a:r>
              <a:rPr dirty="0" err="1"/>
              <a:t>crear</a:t>
            </a:r>
            <a:r>
              <a:rPr dirty="0"/>
              <a:t> </a:t>
            </a:r>
            <a:r>
              <a:rPr dirty="0" err="1"/>
              <a:t>una</a:t>
            </a:r>
            <a:r>
              <a:rPr dirty="0"/>
              <a:t> </a:t>
            </a:r>
            <a:r>
              <a:rPr dirty="0" err="1"/>
              <a:t>abstracción</a:t>
            </a:r>
            <a:r>
              <a:rPr dirty="0"/>
              <a:t> </a:t>
            </a:r>
            <a:r>
              <a:rPr dirty="0" err="1"/>
              <a:t>más</a:t>
            </a:r>
            <a:r>
              <a:rPr dirty="0"/>
              <a:t> </a:t>
            </a:r>
            <a:r>
              <a:rPr dirty="0" err="1"/>
              <a:t>genérica</a:t>
            </a:r>
            <a:r>
              <a:rPr dirty="0"/>
              <a:t> (</a:t>
            </a:r>
            <a:r>
              <a:rPr dirty="0" err="1"/>
              <a:t>por</a:t>
            </a:r>
            <a:r>
              <a:rPr dirty="0"/>
              <a:t> </a:t>
            </a:r>
            <a:r>
              <a:rPr dirty="0" err="1"/>
              <a:t>ejemplo</a:t>
            </a:r>
            <a:r>
              <a:rPr dirty="0"/>
              <a:t>, </a:t>
            </a:r>
            <a:r>
              <a:rPr dirty="0" err="1"/>
              <a:t>una</a:t>
            </a:r>
            <a:r>
              <a:rPr dirty="0"/>
              <a:t> </a:t>
            </a:r>
            <a:r>
              <a:rPr dirty="0" err="1"/>
              <a:t>clase</a:t>
            </a:r>
            <a:r>
              <a:rPr dirty="0"/>
              <a:t> </a:t>
            </a:r>
            <a:r>
              <a:rPr dirty="0" err="1"/>
              <a:t>Figura</a:t>
            </a:r>
            <a:r>
              <a:rPr dirty="0"/>
              <a:t>) de la que </a:t>
            </a:r>
            <a:r>
              <a:rPr dirty="0" err="1"/>
              <a:t>hereden</a:t>
            </a:r>
            <a:r>
              <a:rPr dirty="0"/>
              <a:t> </a:t>
            </a:r>
            <a:r>
              <a:rPr dirty="0" err="1"/>
              <a:t>tanto</a:t>
            </a:r>
            <a:r>
              <a:rPr dirty="0"/>
              <a:t> </a:t>
            </a:r>
            <a:r>
              <a:rPr dirty="0" err="1"/>
              <a:t>Rectangulo</a:t>
            </a:r>
            <a:r>
              <a:rPr dirty="0"/>
              <a:t> </a:t>
            </a:r>
            <a:r>
              <a:rPr dirty="0" err="1"/>
              <a:t>como</a:t>
            </a:r>
            <a:r>
              <a:rPr dirty="0"/>
              <a:t> </a:t>
            </a:r>
            <a:r>
              <a:rPr dirty="0" err="1"/>
              <a:t>Cuadrado</a:t>
            </a:r>
            <a:r>
              <a:rPr dirty="0"/>
              <a:t>, </a:t>
            </a:r>
            <a:r>
              <a:rPr dirty="0" err="1"/>
              <a:t>asegurando</a:t>
            </a:r>
            <a:r>
              <a:rPr dirty="0"/>
              <a:t> que las </a:t>
            </a:r>
            <a:r>
              <a:rPr dirty="0" err="1"/>
              <a:t>subclases</a:t>
            </a:r>
            <a:r>
              <a:rPr dirty="0"/>
              <a:t> </a:t>
            </a:r>
            <a:r>
              <a:rPr dirty="0" err="1"/>
              <a:t>mantengan</a:t>
            </a:r>
            <a:r>
              <a:rPr dirty="0"/>
              <a:t> las </a:t>
            </a:r>
            <a:r>
              <a:rPr dirty="0" err="1"/>
              <a:t>invariantes</a:t>
            </a:r>
            <a:r>
              <a:rPr dirty="0"/>
              <a:t> de </a:t>
            </a:r>
            <a:r>
              <a:rPr dirty="0" err="1"/>
              <a:t>sus</a:t>
            </a:r>
            <a:r>
              <a:rPr dirty="0"/>
              <a:t> </a:t>
            </a:r>
            <a:r>
              <a:rPr dirty="0" err="1"/>
              <a:t>superclases</a:t>
            </a:r>
            <a:r>
              <a:rPr dirty="0" smtClean="0"/>
              <a:t>.</a:t>
            </a:r>
            <a:endParaRPr dirty="0"/>
          </a:p>
        </p:txBody>
      </p:sp>
    </p:spTree>
    <p:extLst>
      <p:ext uri="{BB962C8B-B14F-4D97-AF65-F5344CB8AC3E}">
        <p14:creationId xmlns:p14="http://schemas.microsoft.com/office/powerpoint/2010/main" val="2731725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1124</TotalTime>
  <Words>2532</Words>
  <Application>Microsoft Office PowerPoint</Application>
  <PresentationFormat>Panorámica</PresentationFormat>
  <Paragraphs>310</Paragraphs>
  <Slides>37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Century Gothic</vt:lpstr>
      <vt:lpstr>Wingdings 3</vt:lpstr>
      <vt:lpstr>Ion</vt:lpstr>
      <vt:lpstr>SOLID Y POO</vt:lpstr>
      <vt:lpstr>1. Principio de Responsabilidad Única (SRP)</vt:lpstr>
      <vt:lpstr>2. Principio de Abierto/Cerrado (OCP)</vt:lpstr>
      <vt:lpstr>El Principio de Sustitución de Liskov</vt:lpstr>
      <vt:lpstr>Contraejemplo:</vt:lpstr>
      <vt:lpstr>El Contraejemplo</vt:lpstr>
      <vt:lpstr>El problema</vt:lpstr>
      <vt:lpstr>Por qué es un contraejemplo</vt:lpstr>
      <vt:lpstr>Para cumplir con el LSP, podrías considerar:</vt:lpstr>
      <vt:lpstr>Usando interfaces</vt:lpstr>
      <vt:lpstr>Interfaz</vt:lpstr>
      <vt:lpstr>Rectangulo</vt:lpstr>
      <vt:lpstr>Cuadrado</vt:lpstr>
      <vt:lpstr>Usar la interfaz para trabajar con ambas figuras:</vt:lpstr>
      <vt:lpstr>Explicación:</vt:lpstr>
      <vt:lpstr>Programemos un poco</vt:lpstr>
      <vt:lpstr>Enunciado del Ejercicio: Principio de Sustitución de Liskov </vt:lpstr>
      <vt:lpstr>Requisitos: </vt:lpstr>
      <vt:lpstr>Presentación de PowerPoint</vt:lpstr>
      <vt:lpstr>4. Principio de Segregación de Interfaz (ISP)</vt:lpstr>
      <vt:lpstr>Principio de Segregación de Interfaz (ISP)</vt:lpstr>
      <vt:lpstr>Análisis del Ejemplo</vt:lpstr>
      <vt:lpstr>Análisis del Ejemplo</vt:lpstr>
      <vt:lpstr>Beneficios del ISP </vt:lpstr>
      <vt:lpstr>Principio de Inversión de Dependencia (DIP)</vt:lpstr>
      <vt:lpstr>Análisis del Ejemplo</vt:lpstr>
      <vt:lpstr>Análisis del Ejemplo</vt:lpstr>
      <vt:lpstr>Beneficios del DIP</vt:lpstr>
      <vt:lpstr>Enunciado de la Clase:</vt:lpstr>
      <vt:lpstr>Presentación de PowerPoint</vt:lpstr>
      <vt:lpstr>Interfaces</vt:lpstr>
      <vt:lpstr>Persona.php</vt:lpstr>
      <vt:lpstr>Superheroe.php</vt:lpstr>
      <vt:lpstr>Lista.php</vt:lpstr>
      <vt:lpstr>Persistencia.php</vt:lpstr>
      <vt:lpstr>ConexionDB.php</vt:lpstr>
      <vt:lpstr>Index.php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LENOVO</cp:lastModifiedBy>
  <cp:revision>25</cp:revision>
  <dcterms:created xsi:type="dcterms:W3CDTF">2025-03-20T11:36:50Z</dcterms:created>
  <dcterms:modified xsi:type="dcterms:W3CDTF">2025-04-04T00:00:36Z</dcterms:modified>
</cp:coreProperties>
</file>