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7"/>
  </p:notesMasterIdLst>
  <p:sldIdLst>
    <p:sldId id="256" r:id="rId2"/>
    <p:sldId id="303" r:id="rId3"/>
    <p:sldId id="310" r:id="rId4"/>
    <p:sldId id="264" r:id="rId5"/>
    <p:sldId id="314" r:id="rId6"/>
    <p:sldId id="319" r:id="rId7"/>
    <p:sldId id="321" r:id="rId8"/>
    <p:sldId id="322" r:id="rId9"/>
    <p:sldId id="307" r:id="rId10"/>
    <p:sldId id="317" r:id="rId11"/>
    <p:sldId id="318" r:id="rId12"/>
    <p:sldId id="306" r:id="rId13"/>
    <p:sldId id="311" r:id="rId14"/>
    <p:sldId id="312" r:id="rId15"/>
    <p:sldId id="309" r:id="rId16"/>
  </p:sldIdLst>
  <p:sldSz cx="9144000" cy="5143500" type="screen16x9"/>
  <p:notesSz cx="6858000" cy="9144000"/>
  <p:embeddedFontLst>
    <p:embeddedFont>
      <p:font typeface="Bebas Neue" panose="020B0604020202020204" charset="0"/>
      <p:regular r:id="rId18"/>
    </p:embeddedFont>
    <p:embeddedFont>
      <p:font typeface="Franklin Gothic Demi" panose="020B0703020102020204" pitchFamily="34" charset="0"/>
      <p:regular r:id="rId19"/>
      <p: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35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025368-F6CF-4CDA-97BD-6000532EE7B1}">
  <a:tblStyle styleId="{46025368-F6CF-4CDA-97BD-6000532EE7B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4660"/>
  </p:normalViewPr>
  <p:slideViewPr>
    <p:cSldViewPr snapToGrid="0">
      <p:cViewPr varScale="1">
        <p:scale>
          <a:sx n="112" d="100"/>
          <a:sy n="112" d="100"/>
        </p:scale>
        <p:origin x="586" y="72"/>
      </p:cViewPr>
      <p:guideLst>
        <p:guide orient="horz" pos="3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DA620-5B0D-41C9-96D6-B8C5E9753EB0}" type="doc">
      <dgm:prSet loTypeId="urn:microsoft.com/office/officeart/2005/8/layout/process4" loCatId="process" qsTypeId="urn:microsoft.com/office/officeart/2005/8/quickstyle/simple1" qsCatId="simple" csTypeId="urn:microsoft.com/office/officeart/2005/8/colors/accent0_3" csCatId="mainScheme" phldr="1"/>
      <dgm:spPr/>
      <dgm:t>
        <a:bodyPr/>
        <a:lstStyle/>
        <a:p>
          <a:endParaRPr lang="en-IN"/>
        </a:p>
      </dgm:t>
    </dgm:pt>
    <dgm:pt modelId="{C01FA757-7FC9-4D58-9C08-EEBEF1A7C87D}">
      <dgm:prSet phldrT="[Text]" custT="1"/>
      <dgm:spPr/>
      <dgm:t>
        <a:bodyPr/>
        <a:lstStyle/>
        <a:p>
          <a:r>
            <a:rPr lang="en-US" sz="1800" b="1" dirty="0"/>
            <a:t>Image Processing</a:t>
          </a:r>
          <a:endParaRPr lang="en-IN" sz="1800" b="1" dirty="0"/>
        </a:p>
      </dgm:t>
    </dgm:pt>
    <dgm:pt modelId="{48BFE0A7-CDBB-4BD6-BB92-A19E83667D26}" type="parTrans" cxnId="{EF35DBB6-9FF6-480F-A52D-7DEB2C05D7FE}">
      <dgm:prSet/>
      <dgm:spPr/>
      <dgm:t>
        <a:bodyPr/>
        <a:lstStyle/>
        <a:p>
          <a:endParaRPr lang="en-IN"/>
        </a:p>
      </dgm:t>
    </dgm:pt>
    <dgm:pt modelId="{D9530B21-4201-4B87-A95E-5A6A32E6BCD1}" type="sibTrans" cxnId="{EF35DBB6-9FF6-480F-A52D-7DEB2C05D7FE}">
      <dgm:prSet/>
      <dgm:spPr/>
      <dgm:t>
        <a:bodyPr/>
        <a:lstStyle/>
        <a:p>
          <a:endParaRPr lang="en-IN"/>
        </a:p>
      </dgm:t>
    </dgm:pt>
    <dgm:pt modelId="{C3E5C787-E598-4C59-A94E-902754ABFFBA}">
      <dgm:prSet phldrT="[Text]" custT="1"/>
      <dgm:spPr/>
      <dgm:t>
        <a:bodyPr/>
        <a:lstStyle/>
        <a:p>
          <a:r>
            <a:rPr lang="en-US" sz="1800" b="1" kern="1200" dirty="0">
              <a:solidFill>
                <a:srgbClr val="0F3570"/>
              </a:solidFill>
              <a:latin typeface="Arial"/>
              <a:ea typeface="+mn-ea"/>
              <a:cs typeface="+mn-cs"/>
            </a:rPr>
            <a:t>Pre-processing</a:t>
          </a:r>
          <a:endParaRPr lang="en-IN" sz="1800" b="1" kern="1200" dirty="0">
            <a:solidFill>
              <a:srgbClr val="0F3570"/>
            </a:solidFill>
            <a:latin typeface="Arial"/>
            <a:ea typeface="+mn-ea"/>
            <a:cs typeface="+mn-cs"/>
          </a:endParaRPr>
        </a:p>
      </dgm:t>
    </dgm:pt>
    <dgm:pt modelId="{4ECEEC21-A7ED-44BD-A725-0E2FE1B4E54A}" type="parTrans" cxnId="{B34AD6EE-B5A0-43A4-B2FB-976CB96BA1E1}">
      <dgm:prSet/>
      <dgm:spPr/>
      <dgm:t>
        <a:bodyPr/>
        <a:lstStyle/>
        <a:p>
          <a:endParaRPr lang="en-IN"/>
        </a:p>
      </dgm:t>
    </dgm:pt>
    <dgm:pt modelId="{06FD7B49-0FBE-4B46-A93D-6790EF6A6FDC}" type="sibTrans" cxnId="{B34AD6EE-B5A0-43A4-B2FB-976CB96BA1E1}">
      <dgm:prSet/>
      <dgm:spPr/>
      <dgm:t>
        <a:bodyPr/>
        <a:lstStyle/>
        <a:p>
          <a:endParaRPr lang="en-IN"/>
        </a:p>
      </dgm:t>
    </dgm:pt>
    <dgm:pt modelId="{1B45407E-D93A-44C1-9E8A-1E0A4D544925}">
      <dgm:prSet phldrT="[Text]" custT="1"/>
      <dgm:spPr/>
      <dgm:t>
        <a:bodyPr/>
        <a:lstStyle/>
        <a:p>
          <a:pPr marL="0" lvl="0" indent="0" algn="ctr" defTabSz="800100">
            <a:lnSpc>
              <a:spcPct val="90000"/>
            </a:lnSpc>
            <a:spcBef>
              <a:spcPct val="0"/>
            </a:spcBef>
            <a:spcAft>
              <a:spcPct val="35000"/>
            </a:spcAft>
            <a:buNone/>
          </a:pPr>
          <a:r>
            <a:rPr lang="en-US" sz="1800" b="1" kern="1200" dirty="0">
              <a:solidFill>
                <a:srgbClr val="0F3570"/>
              </a:solidFill>
              <a:latin typeface="Arial"/>
              <a:ea typeface="+mn-ea"/>
              <a:cs typeface="+mn-cs"/>
            </a:rPr>
            <a:t>Segmentation</a:t>
          </a:r>
          <a:endParaRPr lang="en-IN" sz="1800" b="1" kern="1200" dirty="0">
            <a:solidFill>
              <a:srgbClr val="0F3570"/>
            </a:solidFill>
            <a:latin typeface="Arial"/>
            <a:ea typeface="+mn-ea"/>
            <a:cs typeface="+mn-cs"/>
          </a:endParaRPr>
        </a:p>
      </dgm:t>
    </dgm:pt>
    <dgm:pt modelId="{CB93A514-8250-4981-A12F-4521E1564CFB}" type="parTrans" cxnId="{D9559F6A-72F4-4FE1-9865-10DC33433426}">
      <dgm:prSet/>
      <dgm:spPr/>
      <dgm:t>
        <a:bodyPr/>
        <a:lstStyle/>
        <a:p>
          <a:endParaRPr lang="en-IN"/>
        </a:p>
      </dgm:t>
    </dgm:pt>
    <dgm:pt modelId="{B60634D8-266B-4975-AF14-5DD874F9F094}" type="sibTrans" cxnId="{D9559F6A-72F4-4FE1-9865-10DC33433426}">
      <dgm:prSet/>
      <dgm:spPr/>
      <dgm:t>
        <a:bodyPr/>
        <a:lstStyle/>
        <a:p>
          <a:endParaRPr lang="en-IN"/>
        </a:p>
      </dgm:t>
    </dgm:pt>
    <dgm:pt modelId="{72FBFDB1-2847-44A8-8365-4404B63ACA6A}">
      <dgm:prSet phldrT="[Text]" custT="1"/>
      <dgm:spPr/>
      <dgm:t>
        <a:bodyPr/>
        <a:lstStyle/>
        <a:p>
          <a:r>
            <a:rPr lang="en-US" sz="1800" b="1" kern="1200" dirty="0">
              <a:solidFill>
                <a:srgbClr val="0F3570"/>
              </a:solidFill>
              <a:latin typeface="Arial"/>
              <a:ea typeface="+mn-ea"/>
              <a:cs typeface="+mn-cs"/>
            </a:rPr>
            <a:t>Feature Extraction</a:t>
          </a:r>
          <a:endParaRPr lang="en-IN" sz="1800" b="1" kern="1200" dirty="0">
            <a:solidFill>
              <a:srgbClr val="0F3570"/>
            </a:solidFill>
            <a:latin typeface="Arial"/>
            <a:ea typeface="+mn-ea"/>
            <a:cs typeface="+mn-cs"/>
          </a:endParaRPr>
        </a:p>
      </dgm:t>
    </dgm:pt>
    <dgm:pt modelId="{1B4A7AF9-8384-4A22-9E15-34E93DF8A3D0}" type="parTrans" cxnId="{83378925-98A0-4BDA-810A-4CFB512D26C1}">
      <dgm:prSet/>
      <dgm:spPr/>
      <dgm:t>
        <a:bodyPr/>
        <a:lstStyle/>
        <a:p>
          <a:endParaRPr lang="en-IN"/>
        </a:p>
      </dgm:t>
    </dgm:pt>
    <dgm:pt modelId="{67E0DDAA-28AD-4985-B070-D99426032218}" type="sibTrans" cxnId="{83378925-98A0-4BDA-810A-4CFB512D26C1}">
      <dgm:prSet/>
      <dgm:spPr/>
      <dgm:t>
        <a:bodyPr/>
        <a:lstStyle/>
        <a:p>
          <a:endParaRPr lang="en-IN"/>
        </a:p>
      </dgm:t>
    </dgm:pt>
    <dgm:pt modelId="{B983DC77-4C45-45CE-AE42-B3FEAAF43635}">
      <dgm:prSet phldrT="[Text]" custT="1"/>
      <dgm:spPr/>
      <dgm:t>
        <a:bodyPr/>
        <a:lstStyle/>
        <a:p>
          <a:pPr marL="0" lvl="0" indent="0" algn="ctr" defTabSz="800100">
            <a:lnSpc>
              <a:spcPct val="90000"/>
            </a:lnSpc>
            <a:spcBef>
              <a:spcPct val="0"/>
            </a:spcBef>
            <a:spcAft>
              <a:spcPct val="35000"/>
            </a:spcAft>
            <a:buNone/>
          </a:pPr>
          <a:r>
            <a:rPr lang="en-US" sz="1800" b="1" kern="1200" dirty="0">
              <a:solidFill>
                <a:srgbClr val="0F3570"/>
              </a:solidFill>
              <a:latin typeface="Arial"/>
              <a:ea typeface="+mn-ea"/>
              <a:cs typeface="+mn-cs"/>
            </a:rPr>
            <a:t>Training a Neutral Network</a:t>
          </a:r>
          <a:endParaRPr lang="en-IN" sz="1800" b="1" kern="1200" dirty="0">
            <a:solidFill>
              <a:srgbClr val="0F3570"/>
            </a:solidFill>
            <a:latin typeface="Arial"/>
            <a:ea typeface="+mn-ea"/>
            <a:cs typeface="+mn-cs"/>
          </a:endParaRPr>
        </a:p>
      </dgm:t>
    </dgm:pt>
    <dgm:pt modelId="{4916A7F0-970B-41E3-8757-E93A596C4FA0}" type="parTrans" cxnId="{6FA731A8-762B-490A-AC31-20427A66F9F1}">
      <dgm:prSet/>
      <dgm:spPr/>
      <dgm:t>
        <a:bodyPr/>
        <a:lstStyle/>
        <a:p>
          <a:endParaRPr lang="en-IN"/>
        </a:p>
      </dgm:t>
    </dgm:pt>
    <dgm:pt modelId="{9231A183-1497-4B12-975E-8A7A5868FAFB}" type="sibTrans" cxnId="{6FA731A8-762B-490A-AC31-20427A66F9F1}">
      <dgm:prSet/>
      <dgm:spPr/>
      <dgm:t>
        <a:bodyPr/>
        <a:lstStyle/>
        <a:p>
          <a:endParaRPr lang="en-IN"/>
        </a:p>
      </dgm:t>
    </dgm:pt>
    <dgm:pt modelId="{CAF8B701-0186-4510-BA1E-4C567612C809}">
      <dgm:prSet custT="1"/>
      <dgm:spPr/>
      <dgm:t>
        <a:bodyPr/>
        <a:lstStyle/>
        <a:p>
          <a:pPr marL="0" lvl="0" indent="0" algn="ctr" defTabSz="800100">
            <a:lnSpc>
              <a:spcPct val="90000"/>
            </a:lnSpc>
            <a:spcBef>
              <a:spcPct val="0"/>
            </a:spcBef>
            <a:spcAft>
              <a:spcPct val="35000"/>
            </a:spcAft>
            <a:buNone/>
          </a:pPr>
          <a:r>
            <a:rPr lang="en-US" sz="1800" b="1" kern="1200" dirty="0">
              <a:solidFill>
                <a:srgbClr val="0F3570"/>
              </a:solidFill>
              <a:latin typeface="Arial"/>
              <a:ea typeface="+mn-ea"/>
              <a:cs typeface="+mn-cs"/>
            </a:rPr>
            <a:t>Post-Processing </a:t>
          </a:r>
          <a:endParaRPr lang="en-IN" sz="1800" b="1" kern="1200" dirty="0">
            <a:solidFill>
              <a:srgbClr val="0F3570"/>
            </a:solidFill>
            <a:latin typeface="Arial"/>
            <a:ea typeface="+mn-ea"/>
            <a:cs typeface="+mn-cs"/>
          </a:endParaRPr>
        </a:p>
      </dgm:t>
    </dgm:pt>
    <dgm:pt modelId="{9C41C333-2E51-4830-9015-2A0FA396144E}" type="parTrans" cxnId="{9605135B-B3FC-405C-99DB-665C4484EC51}">
      <dgm:prSet/>
      <dgm:spPr/>
      <dgm:t>
        <a:bodyPr/>
        <a:lstStyle/>
        <a:p>
          <a:endParaRPr lang="en-IN"/>
        </a:p>
      </dgm:t>
    </dgm:pt>
    <dgm:pt modelId="{1FB76EF9-1730-466D-A02E-6F31733E7277}" type="sibTrans" cxnId="{9605135B-B3FC-405C-99DB-665C4484EC51}">
      <dgm:prSet/>
      <dgm:spPr/>
      <dgm:t>
        <a:bodyPr/>
        <a:lstStyle/>
        <a:p>
          <a:endParaRPr lang="en-IN"/>
        </a:p>
      </dgm:t>
    </dgm:pt>
    <dgm:pt modelId="{46A58E2E-A6E5-4BCF-A888-0A951D7B8868}" type="pres">
      <dgm:prSet presAssocID="{DAFDA620-5B0D-41C9-96D6-B8C5E9753EB0}" presName="Name0" presStyleCnt="0">
        <dgm:presLayoutVars>
          <dgm:dir/>
          <dgm:animLvl val="lvl"/>
          <dgm:resizeHandles val="exact"/>
        </dgm:presLayoutVars>
      </dgm:prSet>
      <dgm:spPr/>
    </dgm:pt>
    <dgm:pt modelId="{8156AA94-37C4-4DC4-AD14-B92F4A38046A}" type="pres">
      <dgm:prSet presAssocID="{CAF8B701-0186-4510-BA1E-4C567612C809}" presName="boxAndChildren" presStyleCnt="0"/>
      <dgm:spPr/>
    </dgm:pt>
    <dgm:pt modelId="{2391778A-16D5-4CFC-B83D-FC1FBBF73DC4}" type="pres">
      <dgm:prSet presAssocID="{CAF8B701-0186-4510-BA1E-4C567612C809}" presName="parentTextBox" presStyleLbl="node1" presStyleIdx="0" presStyleCnt="6"/>
      <dgm:spPr/>
    </dgm:pt>
    <dgm:pt modelId="{773A55B8-EC24-4B3D-A649-0B7EF21C0F94}" type="pres">
      <dgm:prSet presAssocID="{9231A183-1497-4B12-975E-8A7A5868FAFB}" presName="sp" presStyleCnt="0"/>
      <dgm:spPr/>
    </dgm:pt>
    <dgm:pt modelId="{D927C99E-2109-48DD-8057-D762C33A1325}" type="pres">
      <dgm:prSet presAssocID="{B983DC77-4C45-45CE-AE42-B3FEAAF43635}" presName="arrowAndChildren" presStyleCnt="0"/>
      <dgm:spPr/>
    </dgm:pt>
    <dgm:pt modelId="{8A3F599D-EE50-480D-951C-E218CFFCB79C}" type="pres">
      <dgm:prSet presAssocID="{B983DC77-4C45-45CE-AE42-B3FEAAF43635}" presName="parentTextArrow" presStyleLbl="node1" presStyleIdx="1" presStyleCnt="6"/>
      <dgm:spPr/>
    </dgm:pt>
    <dgm:pt modelId="{04A36AC1-57E9-406B-ACC0-1A3110E28CED}" type="pres">
      <dgm:prSet presAssocID="{67E0DDAA-28AD-4985-B070-D99426032218}" presName="sp" presStyleCnt="0"/>
      <dgm:spPr/>
    </dgm:pt>
    <dgm:pt modelId="{DBB8B119-D848-4BDD-8183-A5D1C47D57CC}" type="pres">
      <dgm:prSet presAssocID="{72FBFDB1-2847-44A8-8365-4404B63ACA6A}" presName="arrowAndChildren" presStyleCnt="0"/>
      <dgm:spPr/>
    </dgm:pt>
    <dgm:pt modelId="{06D0BF86-DF34-46C2-9F19-92CB7D577F0B}" type="pres">
      <dgm:prSet presAssocID="{72FBFDB1-2847-44A8-8365-4404B63ACA6A}" presName="parentTextArrow" presStyleLbl="node1" presStyleIdx="2" presStyleCnt="6" custLinFactNeighborX="59" custLinFactNeighborY="-1838"/>
      <dgm:spPr/>
    </dgm:pt>
    <dgm:pt modelId="{87970D00-AB33-4448-9C90-C95FCD940A89}" type="pres">
      <dgm:prSet presAssocID="{B60634D8-266B-4975-AF14-5DD874F9F094}" presName="sp" presStyleCnt="0"/>
      <dgm:spPr/>
    </dgm:pt>
    <dgm:pt modelId="{999C1C0B-23C4-4ADC-A4BC-64B0D4EBBCDA}" type="pres">
      <dgm:prSet presAssocID="{1B45407E-D93A-44C1-9E8A-1E0A4D544925}" presName="arrowAndChildren" presStyleCnt="0"/>
      <dgm:spPr/>
    </dgm:pt>
    <dgm:pt modelId="{D5B7C486-356B-41D3-A772-DAC293DB83B4}" type="pres">
      <dgm:prSet presAssocID="{1B45407E-D93A-44C1-9E8A-1E0A4D544925}" presName="parentTextArrow" presStyleLbl="node1" presStyleIdx="3" presStyleCnt="6"/>
      <dgm:spPr/>
    </dgm:pt>
    <dgm:pt modelId="{3BED229E-5DEE-4B0F-B826-5C24935B86C8}" type="pres">
      <dgm:prSet presAssocID="{06FD7B49-0FBE-4B46-A93D-6790EF6A6FDC}" presName="sp" presStyleCnt="0"/>
      <dgm:spPr/>
    </dgm:pt>
    <dgm:pt modelId="{0D8223C1-4E89-4E21-8041-B2F711B48B18}" type="pres">
      <dgm:prSet presAssocID="{C3E5C787-E598-4C59-A94E-902754ABFFBA}" presName="arrowAndChildren" presStyleCnt="0"/>
      <dgm:spPr/>
    </dgm:pt>
    <dgm:pt modelId="{95BB10C4-B267-4954-9B83-F4F725B25697}" type="pres">
      <dgm:prSet presAssocID="{C3E5C787-E598-4C59-A94E-902754ABFFBA}" presName="parentTextArrow" presStyleLbl="node1" presStyleIdx="4" presStyleCnt="6"/>
      <dgm:spPr/>
    </dgm:pt>
    <dgm:pt modelId="{138F7FF0-8278-49A9-BBDC-98CDD54589DB}" type="pres">
      <dgm:prSet presAssocID="{D9530B21-4201-4B87-A95E-5A6A32E6BCD1}" presName="sp" presStyleCnt="0"/>
      <dgm:spPr/>
    </dgm:pt>
    <dgm:pt modelId="{24CEF146-19E3-4400-B917-2C0841D0F418}" type="pres">
      <dgm:prSet presAssocID="{C01FA757-7FC9-4D58-9C08-EEBEF1A7C87D}" presName="arrowAndChildren" presStyleCnt="0"/>
      <dgm:spPr/>
    </dgm:pt>
    <dgm:pt modelId="{F651CF00-1562-4F1D-A576-BA4AEBAFAFCD}" type="pres">
      <dgm:prSet presAssocID="{C01FA757-7FC9-4D58-9C08-EEBEF1A7C87D}" presName="parentTextArrow" presStyleLbl="node1" presStyleIdx="5" presStyleCnt="6" custAng="0"/>
      <dgm:spPr/>
    </dgm:pt>
  </dgm:ptLst>
  <dgm:cxnLst>
    <dgm:cxn modelId="{BFF4510D-5EA7-4750-9711-C13E3B351758}" type="presOf" srcId="{B983DC77-4C45-45CE-AE42-B3FEAAF43635}" destId="{8A3F599D-EE50-480D-951C-E218CFFCB79C}" srcOrd="0" destOrd="0" presId="urn:microsoft.com/office/officeart/2005/8/layout/process4"/>
    <dgm:cxn modelId="{83378925-98A0-4BDA-810A-4CFB512D26C1}" srcId="{DAFDA620-5B0D-41C9-96D6-B8C5E9753EB0}" destId="{72FBFDB1-2847-44A8-8365-4404B63ACA6A}" srcOrd="3" destOrd="0" parTransId="{1B4A7AF9-8384-4A22-9E15-34E93DF8A3D0}" sibTransId="{67E0DDAA-28AD-4985-B070-D99426032218}"/>
    <dgm:cxn modelId="{1775EE2B-00A5-48F7-988E-B63745378440}" type="presOf" srcId="{72FBFDB1-2847-44A8-8365-4404B63ACA6A}" destId="{06D0BF86-DF34-46C2-9F19-92CB7D577F0B}" srcOrd="0" destOrd="0" presId="urn:microsoft.com/office/officeart/2005/8/layout/process4"/>
    <dgm:cxn modelId="{B2E4DA2C-63F6-4484-9225-798553EC3D81}" type="presOf" srcId="{1B45407E-D93A-44C1-9E8A-1E0A4D544925}" destId="{D5B7C486-356B-41D3-A772-DAC293DB83B4}" srcOrd="0" destOrd="0" presId="urn:microsoft.com/office/officeart/2005/8/layout/process4"/>
    <dgm:cxn modelId="{9605135B-B3FC-405C-99DB-665C4484EC51}" srcId="{DAFDA620-5B0D-41C9-96D6-B8C5E9753EB0}" destId="{CAF8B701-0186-4510-BA1E-4C567612C809}" srcOrd="5" destOrd="0" parTransId="{9C41C333-2E51-4830-9015-2A0FA396144E}" sibTransId="{1FB76EF9-1730-466D-A02E-6F31733E7277}"/>
    <dgm:cxn modelId="{D9559F6A-72F4-4FE1-9865-10DC33433426}" srcId="{DAFDA620-5B0D-41C9-96D6-B8C5E9753EB0}" destId="{1B45407E-D93A-44C1-9E8A-1E0A4D544925}" srcOrd="2" destOrd="0" parTransId="{CB93A514-8250-4981-A12F-4521E1564CFB}" sibTransId="{B60634D8-266B-4975-AF14-5DD874F9F094}"/>
    <dgm:cxn modelId="{0D722D4B-7FD4-4FF5-A34C-0DC6241DEF4B}" type="presOf" srcId="{C01FA757-7FC9-4D58-9C08-EEBEF1A7C87D}" destId="{F651CF00-1562-4F1D-A576-BA4AEBAFAFCD}" srcOrd="0" destOrd="0" presId="urn:microsoft.com/office/officeart/2005/8/layout/process4"/>
    <dgm:cxn modelId="{EEA37782-8C7B-4C0E-95B7-F3E15DAA9116}" type="presOf" srcId="{DAFDA620-5B0D-41C9-96D6-B8C5E9753EB0}" destId="{46A58E2E-A6E5-4BCF-A888-0A951D7B8868}" srcOrd="0" destOrd="0" presId="urn:microsoft.com/office/officeart/2005/8/layout/process4"/>
    <dgm:cxn modelId="{6FA731A8-762B-490A-AC31-20427A66F9F1}" srcId="{DAFDA620-5B0D-41C9-96D6-B8C5E9753EB0}" destId="{B983DC77-4C45-45CE-AE42-B3FEAAF43635}" srcOrd="4" destOrd="0" parTransId="{4916A7F0-970B-41E3-8757-E93A596C4FA0}" sibTransId="{9231A183-1497-4B12-975E-8A7A5868FAFB}"/>
    <dgm:cxn modelId="{EF35DBB6-9FF6-480F-A52D-7DEB2C05D7FE}" srcId="{DAFDA620-5B0D-41C9-96D6-B8C5E9753EB0}" destId="{C01FA757-7FC9-4D58-9C08-EEBEF1A7C87D}" srcOrd="0" destOrd="0" parTransId="{48BFE0A7-CDBB-4BD6-BB92-A19E83667D26}" sibTransId="{D9530B21-4201-4B87-A95E-5A6A32E6BCD1}"/>
    <dgm:cxn modelId="{FE8190C4-D604-4A58-8A75-7ECD1F2FC6FD}" type="presOf" srcId="{C3E5C787-E598-4C59-A94E-902754ABFFBA}" destId="{95BB10C4-B267-4954-9B83-F4F725B25697}" srcOrd="0" destOrd="0" presId="urn:microsoft.com/office/officeart/2005/8/layout/process4"/>
    <dgm:cxn modelId="{AB6D1BEC-F145-41FC-BFEE-05248BF55373}" type="presOf" srcId="{CAF8B701-0186-4510-BA1E-4C567612C809}" destId="{2391778A-16D5-4CFC-B83D-FC1FBBF73DC4}" srcOrd="0" destOrd="0" presId="urn:microsoft.com/office/officeart/2005/8/layout/process4"/>
    <dgm:cxn modelId="{B34AD6EE-B5A0-43A4-B2FB-976CB96BA1E1}" srcId="{DAFDA620-5B0D-41C9-96D6-B8C5E9753EB0}" destId="{C3E5C787-E598-4C59-A94E-902754ABFFBA}" srcOrd="1" destOrd="0" parTransId="{4ECEEC21-A7ED-44BD-A725-0E2FE1B4E54A}" sibTransId="{06FD7B49-0FBE-4B46-A93D-6790EF6A6FDC}"/>
    <dgm:cxn modelId="{F9C93217-029F-406C-B202-4254654AF57C}" type="presParOf" srcId="{46A58E2E-A6E5-4BCF-A888-0A951D7B8868}" destId="{8156AA94-37C4-4DC4-AD14-B92F4A38046A}" srcOrd="0" destOrd="0" presId="urn:microsoft.com/office/officeart/2005/8/layout/process4"/>
    <dgm:cxn modelId="{63A1D640-A4AD-4417-BC39-C59C7D5C9489}" type="presParOf" srcId="{8156AA94-37C4-4DC4-AD14-B92F4A38046A}" destId="{2391778A-16D5-4CFC-B83D-FC1FBBF73DC4}" srcOrd="0" destOrd="0" presId="urn:microsoft.com/office/officeart/2005/8/layout/process4"/>
    <dgm:cxn modelId="{D4FFCAB4-26CF-4513-AE7C-5D070FDC7B00}" type="presParOf" srcId="{46A58E2E-A6E5-4BCF-A888-0A951D7B8868}" destId="{773A55B8-EC24-4B3D-A649-0B7EF21C0F94}" srcOrd="1" destOrd="0" presId="urn:microsoft.com/office/officeart/2005/8/layout/process4"/>
    <dgm:cxn modelId="{318B03E3-DBE1-4ACE-8159-5E43981430C4}" type="presParOf" srcId="{46A58E2E-A6E5-4BCF-A888-0A951D7B8868}" destId="{D927C99E-2109-48DD-8057-D762C33A1325}" srcOrd="2" destOrd="0" presId="urn:microsoft.com/office/officeart/2005/8/layout/process4"/>
    <dgm:cxn modelId="{98D18212-AB37-40EF-918E-479E43560F91}" type="presParOf" srcId="{D927C99E-2109-48DD-8057-D762C33A1325}" destId="{8A3F599D-EE50-480D-951C-E218CFFCB79C}" srcOrd="0" destOrd="0" presId="urn:microsoft.com/office/officeart/2005/8/layout/process4"/>
    <dgm:cxn modelId="{04AF0050-7C80-405A-9864-0CD41A831E43}" type="presParOf" srcId="{46A58E2E-A6E5-4BCF-A888-0A951D7B8868}" destId="{04A36AC1-57E9-406B-ACC0-1A3110E28CED}" srcOrd="3" destOrd="0" presId="urn:microsoft.com/office/officeart/2005/8/layout/process4"/>
    <dgm:cxn modelId="{F6D712D5-C95C-46E9-8930-A07A64E2C7ED}" type="presParOf" srcId="{46A58E2E-A6E5-4BCF-A888-0A951D7B8868}" destId="{DBB8B119-D848-4BDD-8183-A5D1C47D57CC}" srcOrd="4" destOrd="0" presId="urn:microsoft.com/office/officeart/2005/8/layout/process4"/>
    <dgm:cxn modelId="{7AC45212-8ADB-4A54-A3DC-7760B9A17099}" type="presParOf" srcId="{DBB8B119-D848-4BDD-8183-A5D1C47D57CC}" destId="{06D0BF86-DF34-46C2-9F19-92CB7D577F0B}" srcOrd="0" destOrd="0" presId="urn:microsoft.com/office/officeart/2005/8/layout/process4"/>
    <dgm:cxn modelId="{0F7979FB-4857-4273-B760-621873A08668}" type="presParOf" srcId="{46A58E2E-A6E5-4BCF-A888-0A951D7B8868}" destId="{87970D00-AB33-4448-9C90-C95FCD940A89}" srcOrd="5" destOrd="0" presId="urn:microsoft.com/office/officeart/2005/8/layout/process4"/>
    <dgm:cxn modelId="{5C54F3F3-E5BC-48C0-91B3-D09C2AD453DE}" type="presParOf" srcId="{46A58E2E-A6E5-4BCF-A888-0A951D7B8868}" destId="{999C1C0B-23C4-4ADC-A4BC-64B0D4EBBCDA}" srcOrd="6" destOrd="0" presId="urn:microsoft.com/office/officeart/2005/8/layout/process4"/>
    <dgm:cxn modelId="{B696F91A-A595-4B34-BC35-817C42A71E80}" type="presParOf" srcId="{999C1C0B-23C4-4ADC-A4BC-64B0D4EBBCDA}" destId="{D5B7C486-356B-41D3-A772-DAC293DB83B4}" srcOrd="0" destOrd="0" presId="urn:microsoft.com/office/officeart/2005/8/layout/process4"/>
    <dgm:cxn modelId="{F84701F7-8A29-4C48-8A33-ABFBA4A194E9}" type="presParOf" srcId="{46A58E2E-A6E5-4BCF-A888-0A951D7B8868}" destId="{3BED229E-5DEE-4B0F-B826-5C24935B86C8}" srcOrd="7" destOrd="0" presId="urn:microsoft.com/office/officeart/2005/8/layout/process4"/>
    <dgm:cxn modelId="{1BBA6BA4-7A96-4337-ABD8-0236D19E128E}" type="presParOf" srcId="{46A58E2E-A6E5-4BCF-A888-0A951D7B8868}" destId="{0D8223C1-4E89-4E21-8041-B2F711B48B18}" srcOrd="8" destOrd="0" presId="urn:microsoft.com/office/officeart/2005/8/layout/process4"/>
    <dgm:cxn modelId="{59D9A069-76FD-4FE2-8C80-6723B7332C87}" type="presParOf" srcId="{0D8223C1-4E89-4E21-8041-B2F711B48B18}" destId="{95BB10C4-B267-4954-9B83-F4F725B25697}" srcOrd="0" destOrd="0" presId="urn:microsoft.com/office/officeart/2005/8/layout/process4"/>
    <dgm:cxn modelId="{46975642-F241-4EA4-B0F6-E2EAEFFAA249}" type="presParOf" srcId="{46A58E2E-A6E5-4BCF-A888-0A951D7B8868}" destId="{138F7FF0-8278-49A9-BBDC-98CDD54589DB}" srcOrd="9" destOrd="0" presId="urn:microsoft.com/office/officeart/2005/8/layout/process4"/>
    <dgm:cxn modelId="{F5B2EAC1-8C14-4EF1-AB6E-C39A7656A352}" type="presParOf" srcId="{46A58E2E-A6E5-4BCF-A888-0A951D7B8868}" destId="{24CEF146-19E3-4400-B917-2C0841D0F418}" srcOrd="10" destOrd="0" presId="urn:microsoft.com/office/officeart/2005/8/layout/process4"/>
    <dgm:cxn modelId="{050E9239-0237-4B6D-97DF-FA7302B9C71E}" type="presParOf" srcId="{24CEF146-19E3-4400-B917-2C0841D0F418}" destId="{F651CF00-1562-4F1D-A576-BA4AEBAFAFC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FDA620-5B0D-41C9-96D6-B8C5E9753EB0}" type="doc">
      <dgm:prSet loTypeId="urn:microsoft.com/office/officeart/2005/8/layout/process5" loCatId="process" qsTypeId="urn:microsoft.com/office/officeart/2005/8/quickstyle/simple1" qsCatId="simple" csTypeId="urn:microsoft.com/office/officeart/2005/8/colors/accent0_3" csCatId="mainScheme" phldr="1"/>
      <dgm:spPr/>
      <dgm:t>
        <a:bodyPr/>
        <a:lstStyle/>
        <a:p>
          <a:endParaRPr lang="en-IN"/>
        </a:p>
      </dgm:t>
    </dgm:pt>
    <dgm:pt modelId="{C01FA757-7FC9-4D58-9C08-EEBEF1A7C87D}">
      <dgm:prSet phldrT="[Text]" custT="1"/>
      <dgm:spPr/>
      <dgm:t>
        <a:bodyPr/>
        <a:lstStyle/>
        <a:p>
          <a:r>
            <a:rPr lang="en-US" sz="1600" b="1" dirty="0"/>
            <a:t>Taking file as input from user.</a:t>
          </a:r>
          <a:endParaRPr lang="en-IN" sz="1600" b="1" dirty="0"/>
        </a:p>
      </dgm:t>
    </dgm:pt>
    <dgm:pt modelId="{48BFE0A7-CDBB-4BD6-BB92-A19E83667D26}" type="parTrans" cxnId="{EF35DBB6-9FF6-480F-A52D-7DEB2C05D7FE}">
      <dgm:prSet/>
      <dgm:spPr/>
      <dgm:t>
        <a:bodyPr/>
        <a:lstStyle/>
        <a:p>
          <a:endParaRPr lang="en-IN"/>
        </a:p>
      </dgm:t>
    </dgm:pt>
    <dgm:pt modelId="{D9530B21-4201-4B87-A95E-5A6A32E6BCD1}" type="sibTrans" cxnId="{EF35DBB6-9FF6-480F-A52D-7DEB2C05D7FE}">
      <dgm:prSet/>
      <dgm:spPr/>
      <dgm:t>
        <a:bodyPr/>
        <a:lstStyle/>
        <a:p>
          <a:endParaRPr lang="en-IN"/>
        </a:p>
      </dgm:t>
    </dgm:pt>
    <dgm:pt modelId="{C3E5C787-E598-4C59-A94E-902754ABFFBA}">
      <dgm:prSet phldrT="[Text]" custT="1"/>
      <dgm:spPr/>
      <dgm:t>
        <a:bodyPr/>
        <a:lstStyle/>
        <a:p>
          <a:r>
            <a:rPr lang="en-US" sz="1400" b="1" dirty="0"/>
            <a:t>Converting and compressing the pages of file.</a:t>
          </a:r>
          <a:endParaRPr lang="en-IN" sz="1400" b="1" dirty="0"/>
        </a:p>
      </dgm:t>
    </dgm:pt>
    <dgm:pt modelId="{4ECEEC21-A7ED-44BD-A725-0E2FE1B4E54A}" type="parTrans" cxnId="{B34AD6EE-B5A0-43A4-B2FB-976CB96BA1E1}">
      <dgm:prSet/>
      <dgm:spPr/>
      <dgm:t>
        <a:bodyPr/>
        <a:lstStyle/>
        <a:p>
          <a:endParaRPr lang="en-IN"/>
        </a:p>
      </dgm:t>
    </dgm:pt>
    <dgm:pt modelId="{06FD7B49-0FBE-4B46-A93D-6790EF6A6FDC}" type="sibTrans" cxnId="{B34AD6EE-B5A0-43A4-B2FB-976CB96BA1E1}">
      <dgm:prSet/>
      <dgm:spPr/>
      <dgm:t>
        <a:bodyPr/>
        <a:lstStyle/>
        <a:p>
          <a:endParaRPr lang="en-IN"/>
        </a:p>
      </dgm:t>
    </dgm:pt>
    <dgm:pt modelId="{1B45407E-D93A-44C1-9E8A-1E0A4D544925}">
      <dgm:prSet phldrT="[Text]" custT="1"/>
      <dgm:spPr/>
      <dgm:t>
        <a:bodyPr/>
        <a:lstStyle/>
        <a:p>
          <a:r>
            <a:rPr lang="en-US" sz="1400" b="1" dirty="0"/>
            <a:t>Declaring borders of images and resizing the generated images.</a:t>
          </a:r>
          <a:endParaRPr lang="en-IN" sz="1400" b="1" dirty="0"/>
        </a:p>
      </dgm:t>
    </dgm:pt>
    <dgm:pt modelId="{CB93A514-8250-4981-A12F-4521E1564CFB}" type="parTrans" cxnId="{D9559F6A-72F4-4FE1-9865-10DC33433426}">
      <dgm:prSet/>
      <dgm:spPr/>
      <dgm:t>
        <a:bodyPr/>
        <a:lstStyle/>
        <a:p>
          <a:endParaRPr lang="en-IN"/>
        </a:p>
      </dgm:t>
    </dgm:pt>
    <dgm:pt modelId="{B60634D8-266B-4975-AF14-5DD874F9F094}" type="sibTrans" cxnId="{D9559F6A-72F4-4FE1-9865-10DC33433426}">
      <dgm:prSet/>
      <dgm:spPr/>
      <dgm:t>
        <a:bodyPr/>
        <a:lstStyle/>
        <a:p>
          <a:endParaRPr lang="en-IN"/>
        </a:p>
      </dgm:t>
    </dgm:pt>
    <dgm:pt modelId="{72FBFDB1-2847-44A8-8365-4404B63ACA6A}">
      <dgm:prSet phldrT="[Text]" custT="1"/>
      <dgm:spPr/>
      <dgm:t>
        <a:bodyPr/>
        <a:lstStyle/>
        <a:p>
          <a:r>
            <a:rPr lang="en-US" sz="1400" b="1" dirty="0"/>
            <a:t>Generated images get cropped and are now ready for OCR.</a:t>
          </a:r>
          <a:endParaRPr lang="en-IN" sz="1400" b="1" dirty="0"/>
        </a:p>
      </dgm:t>
    </dgm:pt>
    <dgm:pt modelId="{1B4A7AF9-8384-4A22-9E15-34E93DF8A3D0}" type="parTrans" cxnId="{83378925-98A0-4BDA-810A-4CFB512D26C1}">
      <dgm:prSet/>
      <dgm:spPr/>
      <dgm:t>
        <a:bodyPr/>
        <a:lstStyle/>
        <a:p>
          <a:endParaRPr lang="en-IN"/>
        </a:p>
      </dgm:t>
    </dgm:pt>
    <dgm:pt modelId="{67E0DDAA-28AD-4985-B070-D99426032218}" type="sibTrans" cxnId="{83378925-98A0-4BDA-810A-4CFB512D26C1}">
      <dgm:prSet/>
      <dgm:spPr/>
      <dgm:t>
        <a:bodyPr/>
        <a:lstStyle/>
        <a:p>
          <a:endParaRPr lang="en-IN"/>
        </a:p>
      </dgm:t>
    </dgm:pt>
    <dgm:pt modelId="{B983DC77-4C45-45CE-AE42-B3FEAAF43635}">
      <dgm:prSet phldrT="[Text]" custT="1"/>
      <dgm:spPr/>
      <dgm:t>
        <a:bodyPr/>
        <a:lstStyle/>
        <a:p>
          <a:r>
            <a:rPr lang="en-US" sz="1400" b="1" dirty="0"/>
            <a:t>All generated images get scanned by OCR and all texts are generated in one variable.</a:t>
          </a:r>
          <a:endParaRPr lang="en-IN" sz="1400" b="1" dirty="0"/>
        </a:p>
      </dgm:t>
    </dgm:pt>
    <dgm:pt modelId="{4916A7F0-970B-41E3-8757-E93A596C4FA0}" type="parTrans" cxnId="{6FA731A8-762B-490A-AC31-20427A66F9F1}">
      <dgm:prSet/>
      <dgm:spPr/>
      <dgm:t>
        <a:bodyPr/>
        <a:lstStyle/>
        <a:p>
          <a:endParaRPr lang="en-IN"/>
        </a:p>
      </dgm:t>
    </dgm:pt>
    <dgm:pt modelId="{9231A183-1497-4B12-975E-8A7A5868FAFB}" type="sibTrans" cxnId="{6FA731A8-762B-490A-AC31-20427A66F9F1}">
      <dgm:prSet/>
      <dgm:spPr/>
      <dgm:t>
        <a:bodyPr/>
        <a:lstStyle/>
        <a:p>
          <a:endParaRPr lang="en-IN"/>
        </a:p>
      </dgm:t>
    </dgm:pt>
    <dgm:pt modelId="{CAF8B701-0186-4510-BA1E-4C567612C809}">
      <dgm:prSet custT="1"/>
      <dgm:spPr/>
      <dgm:t>
        <a:bodyPr/>
        <a:lstStyle/>
        <a:p>
          <a:r>
            <a:rPr lang="en-US" sz="1400" b="1" dirty="0"/>
            <a:t>The generated texts undergo simple spelling check process to remove minor spelling mistakes.</a:t>
          </a:r>
          <a:endParaRPr lang="en-IN" sz="1400" b="1" dirty="0"/>
        </a:p>
      </dgm:t>
    </dgm:pt>
    <dgm:pt modelId="{9C41C333-2E51-4830-9015-2A0FA396144E}" type="parTrans" cxnId="{9605135B-B3FC-405C-99DB-665C4484EC51}">
      <dgm:prSet/>
      <dgm:spPr/>
      <dgm:t>
        <a:bodyPr/>
        <a:lstStyle/>
        <a:p>
          <a:endParaRPr lang="en-IN"/>
        </a:p>
      </dgm:t>
    </dgm:pt>
    <dgm:pt modelId="{1FB76EF9-1730-466D-A02E-6F31733E7277}" type="sibTrans" cxnId="{9605135B-B3FC-405C-99DB-665C4484EC51}">
      <dgm:prSet/>
      <dgm:spPr/>
      <dgm:t>
        <a:bodyPr/>
        <a:lstStyle/>
        <a:p>
          <a:endParaRPr lang="en-IN"/>
        </a:p>
      </dgm:t>
    </dgm:pt>
    <dgm:pt modelId="{E54CA9F2-02B5-432D-91F6-E8F7888EC9D2}">
      <dgm:prSet custT="1"/>
      <dgm:spPr/>
      <dgm:t>
        <a:bodyPr/>
        <a:lstStyle/>
        <a:p>
          <a:r>
            <a:rPr lang="en-US" sz="1400" b="1" dirty="0"/>
            <a:t>The user is asked where to store the generated text, and the text is generated at desired format.</a:t>
          </a:r>
          <a:endParaRPr lang="en-IN" sz="1400" b="1" dirty="0"/>
        </a:p>
      </dgm:t>
    </dgm:pt>
    <dgm:pt modelId="{E3810FD4-4916-4C0A-9EAC-5FFC6DEEE917}" type="parTrans" cxnId="{B93E3006-DD17-45B7-B3AC-6E86DC84A904}">
      <dgm:prSet/>
      <dgm:spPr/>
      <dgm:t>
        <a:bodyPr/>
        <a:lstStyle/>
        <a:p>
          <a:endParaRPr lang="en-IN"/>
        </a:p>
      </dgm:t>
    </dgm:pt>
    <dgm:pt modelId="{77F5ABCA-491B-480B-9B6E-F4EBF3E31D40}" type="sibTrans" cxnId="{B93E3006-DD17-45B7-B3AC-6E86DC84A904}">
      <dgm:prSet/>
      <dgm:spPr/>
      <dgm:t>
        <a:bodyPr/>
        <a:lstStyle/>
        <a:p>
          <a:endParaRPr lang="en-IN"/>
        </a:p>
      </dgm:t>
    </dgm:pt>
    <dgm:pt modelId="{3C105E46-7911-4A6B-AE5F-8FC286783215}">
      <dgm:prSet custT="1"/>
      <dgm:spPr/>
      <dgm:t>
        <a:bodyPr/>
        <a:lstStyle/>
        <a:p>
          <a:r>
            <a:rPr lang="en-US" sz="1600" b="1" dirty="0"/>
            <a:t>Finally, the generated images are deleted.</a:t>
          </a:r>
          <a:endParaRPr lang="en-IN" sz="1600" b="1" dirty="0"/>
        </a:p>
      </dgm:t>
    </dgm:pt>
    <dgm:pt modelId="{4161D03F-DA6C-4F22-B313-A2601A919373}" type="parTrans" cxnId="{0CB2B8A5-D355-488F-9C9B-CDEBC9F7C0D9}">
      <dgm:prSet/>
      <dgm:spPr/>
      <dgm:t>
        <a:bodyPr/>
        <a:lstStyle/>
        <a:p>
          <a:endParaRPr lang="en-IN"/>
        </a:p>
      </dgm:t>
    </dgm:pt>
    <dgm:pt modelId="{1690DD0F-988C-4963-AC26-A545AEA1207D}" type="sibTrans" cxnId="{0CB2B8A5-D355-488F-9C9B-CDEBC9F7C0D9}">
      <dgm:prSet/>
      <dgm:spPr/>
      <dgm:t>
        <a:bodyPr/>
        <a:lstStyle/>
        <a:p>
          <a:endParaRPr lang="en-IN"/>
        </a:p>
      </dgm:t>
    </dgm:pt>
    <dgm:pt modelId="{C2805BEF-0EDC-4388-98C4-7766ABF78C35}" type="pres">
      <dgm:prSet presAssocID="{DAFDA620-5B0D-41C9-96D6-B8C5E9753EB0}" presName="diagram" presStyleCnt="0">
        <dgm:presLayoutVars>
          <dgm:dir/>
          <dgm:resizeHandles val="exact"/>
        </dgm:presLayoutVars>
      </dgm:prSet>
      <dgm:spPr/>
    </dgm:pt>
    <dgm:pt modelId="{07D04F9B-A095-4737-9F3E-2906C906885B}" type="pres">
      <dgm:prSet presAssocID="{C01FA757-7FC9-4D58-9C08-EEBEF1A7C87D}" presName="node" presStyleLbl="node1" presStyleIdx="0" presStyleCnt="8" custLinFactNeighborX="-7850" custLinFactNeighborY="-1610">
        <dgm:presLayoutVars>
          <dgm:bulletEnabled val="1"/>
        </dgm:presLayoutVars>
      </dgm:prSet>
      <dgm:spPr/>
    </dgm:pt>
    <dgm:pt modelId="{CDDCAD6C-4FF1-4988-9816-2E92E7C45503}" type="pres">
      <dgm:prSet presAssocID="{D9530B21-4201-4B87-A95E-5A6A32E6BCD1}" presName="sibTrans" presStyleLbl="sibTrans2D1" presStyleIdx="0" presStyleCnt="7"/>
      <dgm:spPr/>
    </dgm:pt>
    <dgm:pt modelId="{905FCE15-6E1D-43D0-AC8C-A52ED4B4CEE1}" type="pres">
      <dgm:prSet presAssocID="{D9530B21-4201-4B87-A95E-5A6A32E6BCD1}" presName="connectorText" presStyleLbl="sibTrans2D1" presStyleIdx="0" presStyleCnt="7"/>
      <dgm:spPr/>
    </dgm:pt>
    <dgm:pt modelId="{CC8C0504-747E-4AF8-903E-44B1D260F79D}" type="pres">
      <dgm:prSet presAssocID="{C3E5C787-E598-4C59-A94E-902754ABFFBA}" presName="node" presStyleLbl="node1" presStyleIdx="1" presStyleCnt="8" custScaleX="124303" custScaleY="121501" custLinFactNeighborX="-15672" custLinFactNeighborY="-4550">
        <dgm:presLayoutVars>
          <dgm:bulletEnabled val="1"/>
        </dgm:presLayoutVars>
      </dgm:prSet>
      <dgm:spPr/>
    </dgm:pt>
    <dgm:pt modelId="{79859DA5-E942-4223-ADB4-91ECA3AC6725}" type="pres">
      <dgm:prSet presAssocID="{06FD7B49-0FBE-4B46-A93D-6790EF6A6FDC}" presName="sibTrans" presStyleLbl="sibTrans2D1" presStyleIdx="1" presStyleCnt="7"/>
      <dgm:spPr/>
    </dgm:pt>
    <dgm:pt modelId="{FDD6D2B4-BE80-4D5A-AB5B-86643EF76F79}" type="pres">
      <dgm:prSet presAssocID="{06FD7B49-0FBE-4B46-A93D-6790EF6A6FDC}" presName="connectorText" presStyleLbl="sibTrans2D1" presStyleIdx="1" presStyleCnt="7"/>
      <dgm:spPr/>
    </dgm:pt>
    <dgm:pt modelId="{2E8E55E3-C648-4F8E-A284-FA167C7AFC83}" type="pres">
      <dgm:prSet presAssocID="{1B45407E-D93A-44C1-9E8A-1E0A4D544925}" presName="node" presStyleLbl="node1" presStyleIdx="2" presStyleCnt="8" custScaleX="129804" custScaleY="130173" custLinFactNeighborX="-22441" custLinFactNeighborY="-2219">
        <dgm:presLayoutVars>
          <dgm:bulletEnabled val="1"/>
        </dgm:presLayoutVars>
      </dgm:prSet>
      <dgm:spPr/>
    </dgm:pt>
    <dgm:pt modelId="{6B60849F-B2DE-4844-9785-2CF94E7DF6B5}" type="pres">
      <dgm:prSet presAssocID="{B60634D8-266B-4975-AF14-5DD874F9F094}" presName="sibTrans" presStyleLbl="sibTrans2D1" presStyleIdx="2" presStyleCnt="7" custLinFactNeighborX="-6162" custLinFactNeighborY="0"/>
      <dgm:spPr/>
    </dgm:pt>
    <dgm:pt modelId="{366550D4-77AD-4F09-B016-5278E3EC9661}" type="pres">
      <dgm:prSet presAssocID="{B60634D8-266B-4975-AF14-5DD874F9F094}" presName="connectorText" presStyleLbl="sibTrans2D1" presStyleIdx="2" presStyleCnt="7"/>
      <dgm:spPr/>
    </dgm:pt>
    <dgm:pt modelId="{EBAD2CB7-7C51-49A4-B698-0B0563E41B2C}" type="pres">
      <dgm:prSet presAssocID="{72FBFDB1-2847-44A8-8365-4404B63ACA6A}" presName="node" presStyleLbl="node1" presStyleIdx="3" presStyleCnt="8" custScaleX="118653" custScaleY="115327" custLinFactNeighborX="-17840" custLinFactNeighborY="-1870">
        <dgm:presLayoutVars>
          <dgm:bulletEnabled val="1"/>
        </dgm:presLayoutVars>
      </dgm:prSet>
      <dgm:spPr/>
    </dgm:pt>
    <dgm:pt modelId="{B11596A1-9F02-4383-A569-6367B3CD7F94}" type="pres">
      <dgm:prSet presAssocID="{67E0DDAA-28AD-4985-B070-D99426032218}" presName="sibTrans" presStyleLbl="sibTrans2D1" presStyleIdx="3" presStyleCnt="7"/>
      <dgm:spPr/>
    </dgm:pt>
    <dgm:pt modelId="{D8199718-6985-4EFF-AEE2-F38ABF2AC589}" type="pres">
      <dgm:prSet presAssocID="{67E0DDAA-28AD-4985-B070-D99426032218}" presName="connectorText" presStyleLbl="sibTrans2D1" presStyleIdx="3" presStyleCnt="7"/>
      <dgm:spPr/>
    </dgm:pt>
    <dgm:pt modelId="{17977A28-0671-4ABC-B5C8-4ADA0FC92CDC}" type="pres">
      <dgm:prSet presAssocID="{B983DC77-4C45-45CE-AE42-B3FEAAF43635}" presName="node" presStyleLbl="node1" presStyleIdx="4" presStyleCnt="8" custScaleX="138612" custScaleY="146657" custLinFactNeighborX="-8853" custLinFactNeighborY="-15470">
        <dgm:presLayoutVars>
          <dgm:bulletEnabled val="1"/>
        </dgm:presLayoutVars>
      </dgm:prSet>
      <dgm:spPr/>
    </dgm:pt>
    <dgm:pt modelId="{E276983E-E8DA-4578-B26B-B7A58BBD9150}" type="pres">
      <dgm:prSet presAssocID="{9231A183-1497-4B12-975E-8A7A5868FAFB}" presName="sibTrans" presStyleLbl="sibTrans2D1" presStyleIdx="4" presStyleCnt="7"/>
      <dgm:spPr/>
    </dgm:pt>
    <dgm:pt modelId="{3AA0B616-5860-4F01-9F73-784654FF4BC3}" type="pres">
      <dgm:prSet presAssocID="{9231A183-1497-4B12-975E-8A7A5868FAFB}" presName="connectorText" presStyleLbl="sibTrans2D1" presStyleIdx="4" presStyleCnt="7"/>
      <dgm:spPr/>
    </dgm:pt>
    <dgm:pt modelId="{E5ECD78D-D53D-4095-993C-E2D5F9DE4E63}" type="pres">
      <dgm:prSet presAssocID="{CAF8B701-0186-4510-BA1E-4C567612C809}" presName="node" presStyleLbl="node1" presStyleIdx="5" presStyleCnt="8" custScaleX="126460" custScaleY="156896" custLinFactNeighborX="-592" custLinFactNeighborY="-11263">
        <dgm:presLayoutVars>
          <dgm:bulletEnabled val="1"/>
        </dgm:presLayoutVars>
      </dgm:prSet>
      <dgm:spPr/>
    </dgm:pt>
    <dgm:pt modelId="{3824443E-E9D2-46F2-ABA3-C4238236CF38}" type="pres">
      <dgm:prSet presAssocID="{1FB76EF9-1730-466D-A02E-6F31733E7277}" presName="sibTrans" presStyleLbl="sibTrans2D1" presStyleIdx="5" presStyleCnt="7"/>
      <dgm:spPr/>
    </dgm:pt>
    <dgm:pt modelId="{197A0D21-E20D-4B1E-90B1-1C6FDB714354}" type="pres">
      <dgm:prSet presAssocID="{1FB76EF9-1730-466D-A02E-6F31733E7277}" presName="connectorText" presStyleLbl="sibTrans2D1" presStyleIdx="5" presStyleCnt="7"/>
      <dgm:spPr/>
    </dgm:pt>
    <dgm:pt modelId="{443B4942-DCB6-43B7-A958-BE2988DD00A8}" type="pres">
      <dgm:prSet presAssocID="{E54CA9F2-02B5-432D-91F6-E8F7888EC9D2}" presName="node" presStyleLbl="node1" presStyleIdx="6" presStyleCnt="8" custScaleX="126256" custScaleY="158564" custLinFactNeighborX="3661" custLinFactNeighborY="-8211">
        <dgm:presLayoutVars>
          <dgm:bulletEnabled val="1"/>
        </dgm:presLayoutVars>
      </dgm:prSet>
      <dgm:spPr/>
    </dgm:pt>
    <dgm:pt modelId="{D68CCBC0-1705-4D8E-99E6-8722797AD22C}" type="pres">
      <dgm:prSet presAssocID="{77F5ABCA-491B-480B-9B6E-F4EBF3E31D40}" presName="sibTrans" presStyleLbl="sibTrans2D1" presStyleIdx="6" presStyleCnt="7"/>
      <dgm:spPr/>
    </dgm:pt>
    <dgm:pt modelId="{0399B123-A719-4DC8-AB1A-C383636B5FD8}" type="pres">
      <dgm:prSet presAssocID="{77F5ABCA-491B-480B-9B6E-F4EBF3E31D40}" presName="connectorText" presStyleLbl="sibTrans2D1" presStyleIdx="6" presStyleCnt="7"/>
      <dgm:spPr/>
    </dgm:pt>
    <dgm:pt modelId="{7F2B2116-6414-45EC-A8A7-220E1FF4A73F}" type="pres">
      <dgm:prSet presAssocID="{3C105E46-7911-4A6B-AE5F-8FC286783215}" presName="node" presStyleLbl="node1" presStyleIdx="7" presStyleCnt="8" custScaleY="135424" custLinFactNeighborX="12636" custLinFactNeighborY="-6226">
        <dgm:presLayoutVars>
          <dgm:bulletEnabled val="1"/>
        </dgm:presLayoutVars>
      </dgm:prSet>
      <dgm:spPr/>
    </dgm:pt>
  </dgm:ptLst>
  <dgm:cxnLst>
    <dgm:cxn modelId="{B93E3006-DD17-45B7-B3AC-6E86DC84A904}" srcId="{DAFDA620-5B0D-41C9-96D6-B8C5E9753EB0}" destId="{E54CA9F2-02B5-432D-91F6-E8F7888EC9D2}" srcOrd="6" destOrd="0" parTransId="{E3810FD4-4916-4C0A-9EAC-5FFC6DEEE917}" sibTransId="{77F5ABCA-491B-480B-9B6E-F4EBF3E31D40}"/>
    <dgm:cxn modelId="{1F0E9522-0269-4971-80F4-6B076186DB16}" type="presOf" srcId="{77F5ABCA-491B-480B-9B6E-F4EBF3E31D40}" destId="{0399B123-A719-4DC8-AB1A-C383636B5FD8}" srcOrd="1" destOrd="0" presId="urn:microsoft.com/office/officeart/2005/8/layout/process5"/>
    <dgm:cxn modelId="{83378925-98A0-4BDA-810A-4CFB512D26C1}" srcId="{DAFDA620-5B0D-41C9-96D6-B8C5E9753EB0}" destId="{72FBFDB1-2847-44A8-8365-4404B63ACA6A}" srcOrd="3" destOrd="0" parTransId="{1B4A7AF9-8384-4A22-9E15-34E93DF8A3D0}" sibTransId="{67E0DDAA-28AD-4985-B070-D99426032218}"/>
    <dgm:cxn modelId="{EFA63B38-3938-4ADC-B386-0D1B6EFDC11D}" type="presOf" srcId="{3C105E46-7911-4A6B-AE5F-8FC286783215}" destId="{7F2B2116-6414-45EC-A8A7-220E1FF4A73F}" srcOrd="0" destOrd="0" presId="urn:microsoft.com/office/officeart/2005/8/layout/process5"/>
    <dgm:cxn modelId="{9605135B-B3FC-405C-99DB-665C4484EC51}" srcId="{DAFDA620-5B0D-41C9-96D6-B8C5E9753EB0}" destId="{CAF8B701-0186-4510-BA1E-4C567612C809}" srcOrd="5" destOrd="0" parTransId="{9C41C333-2E51-4830-9015-2A0FA396144E}" sibTransId="{1FB76EF9-1730-466D-A02E-6F31733E7277}"/>
    <dgm:cxn modelId="{F638265C-57ED-4256-8E1E-0304E2A5983B}" type="presOf" srcId="{67E0DDAA-28AD-4985-B070-D99426032218}" destId="{D8199718-6985-4EFF-AEE2-F38ABF2AC589}" srcOrd="1" destOrd="0" presId="urn:microsoft.com/office/officeart/2005/8/layout/process5"/>
    <dgm:cxn modelId="{17050665-06E7-46BE-A7F4-FBE5A6280DBB}" type="presOf" srcId="{B983DC77-4C45-45CE-AE42-B3FEAAF43635}" destId="{17977A28-0671-4ABC-B5C8-4ADA0FC92CDC}" srcOrd="0" destOrd="0" presId="urn:microsoft.com/office/officeart/2005/8/layout/process5"/>
    <dgm:cxn modelId="{07C1F845-40EA-4881-95D0-2E913A9F3251}" type="presOf" srcId="{1B45407E-D93A-44C1-9E8A-1E0A4D544925}" destId="{2E8E55E3-C648-4F8E-A284-FA167C7AFC83}" srcOrd="0" destOrd="0" presId="urn:microsoft.com/office/officeart/2005/8/layout/process5"/>
    <dgm:cxn modelId="{E89F0766-2AC5-42B1-875E-61EA25CD1304}" type="presOf" srcId="{06FD7B49-0FBE-4B46-A93D-6790EF6A6FDC}" destId="{79859DA5-E942-4223-ADB4-91ECA3AC6725}" srcOrd="0" destOrd="0" presId="urn:microsoft.com/office/officeart/2005/8/layout/process5"/>
    <dgm:cxn modelId="{A86D3C48-165C-4B90-B01A-197DB03BC4C0}" type="presOf" srcId="{CAF8B701-0186-4510-BA1E-4C567612C809}" destId="{E5ECD78D-D53D-4095-993C-E2D5F9DE4E63}" srcOrd="0" destOrd="0" presId="urn:microsoft.com/office/officeart/2005/8/layout/process5"/>
    <dgm:cxn modelId="{36C4C948-0594-40E2-9693-7871FC7978F0}" type="presOf" srcId="{9231A183-1497-4B12-975E-8A7A5868FAFB}" destId="{E276983E-E8DA-4578-B26B-B7A58BBD9150}" srcOrd="0" destOrd="0" presId="urn:microsoft.com/office/officeart/2005/8/layout/process5"/>
    <dgm:cxn modelId="{259E404A-7F25-404F-B609-36529A51BFAC}" type="presOf" srcId="{D9530B21-4201-4B87-A95E-5A6A32E6BCD1}" destId="{CDDCAD6C-4FF1-4988-9816-2E92E7C45503}" srcOrd="0" destOrd="0" presId="urn:microsoft.com/office/officeart/2005/8/layout/process5"/>
    <dgm:cxn modelId="{D9559F6A-72F4-4FE1-9865-10DC33433426}" srcId="{DAFDA620-5B0D-41C9-96D6-B8C5E9753EB0}" destId="{1B45407E-D93A-44C1-9E8A-1E0A4D544925}" srcOrd="2" destOrd="0" parTransId="{CB93A514-8250-4981-A12F-4521E1564CFB}" sibTransId="{B60634D8-266B-4975-AF14-5DD874F9F094}"/>
    <dgm:cxn modelId="{1FB45357-98CF-4DFC-89CF-CB5578DD05F9}" type="presOf" srcId="{D9530B21-4201-4B87-A95E-5A6A32E6BCD1}" destId="{905FCE15-6E1D-43D0-AC8C-A52ED4B4CEE1}" srcOrd="1" destOrd="0" presId="urn:microsoft.com/office/officeart/2005/8/layout/process5"/>
    <dgm:cxn modelId="{74818579-C1D2-4C07-911D-10169A26EADD}" type="presOf" srcId="{DAFDA620-5B0D-41C9-96D6-B8C5E9753EB0}" destId="{C2805BEF-0EDC-4388-98C4-7766ABF78C35}" srcOrd="0" destOrd="0" presId="urn:microsoft.com/office/officeart/2005/8/layout/process5"/>
    <dgm:cxn modelId="{D8EDDBA4-89A4-4620-8020-29ADEC1E4936}" type="presOf" srcId="{E54CA9F2-02B5-432D-91F6-E8F7888EC9D2}" destId="{443B4942-DCB6-43B7-A958-BE2988DD00A8}" srcOrd="0" destOrd="0" presId="urn:microsoft.com/office/officeart/2005/8/layout/process5"/>
    <dgm:cxn modelId="{0CB2B8A5-D355-488F-9C9B-CDEBC9F7C0D9}" srcId="{DAFDA620-5B0D-41C9-96D6-B8C5E9753EB0}" destId="{3C105E46-7911-4A6B-AE5F-8FC286783215}" srcOrd="7" destOrd="0" parTransId="{4161D03F-DA6C-4F22-B313-A2601A919373}" sibTransId="{1690DD0F-988C-4963-AC26-A545AEA1207D}"/>
    <dgm:cxn modelId="{6FA731A8-762B-490A-AC31-20427A66F9F1}" srcId="{DAFDA620-5B0D-41C9-96D6-B8C5E9753EB0}" destId="{B983DC77-4C45-45CE-AE42-B3FEAAF43635}" srcOrd="4" destOrd="0" parTransId="{4916A7F0-970B-41E3-8757-E93A596C4FA0}" sibTransId="{9231A183-1497-4B12-975E-8A7A5868FAFB}"/>
    <dgm:cxn modelId="{DEFED3AB-F556-4940-BE80-1CB42C7A7E8C}" type="presOf" srcId="{1FB76EF9-1730-466D-A02E-6F31733E7277}" destId="{197A0D21-E20D-4B1E-90B1-1C6FDB714354}" srcOrd="1" destOrd="0" presId="urn:microsoft.com/office/officeart/2005/8/layout/process5"/>
    <dgm:cxn modelId="{93B1AAB0-33BF-4B82-B703-46FA19BFA4FD}" type="presOf" srcId="{1FB76EF9-1730-466D-A02E-6F31733E7277}" destId="{3824443E-E9D2-46F2-ABA3-C4238236CF38}" srcOrd="0" destOrd="0" presId="urn:microsoft.com/office/officeart/2005/8/layout/process5"/>
    <dgm:cxn modelId="{EF35DBB6-9FF6-480F-A52D-7DEB2C05D7FE}" srcId="{DAFDA620-5B0D-41C9-96D6-B8C5E9753EB0}" destId="{C01FA757-7FC9-4D58-9C08-EEBEF1A7C87D}" srcOrd="0" destOrd="0" parTransId="{48BFE0A7-CDBB-4BD6-BB92-A19E83667D26}" sibTransId="{D9530B21-4201-4B87-A95E-5A6A32E6BCD1}"/>
    <dgm:cxn modelId="{05A3EDB8-FC61-4381-A040-028C4FF3C981}" type="presOf" srcId="{B60634D8-266B-4975-AF14-5DD874F9F094}" destId="{366550D4-77AD-4F09-B016-5278E3EC9661}" srcOrd="1" destOrd="0" presId="urn:microsoft.com/office/officeart/2005/8/layout/process5"/>
    <dgm:cxn modelId="{ECBCEFC6-4926-42E2-A96B-F51840B1B247}" type="presOf" srcId="{B60634D8-266B-4975-AF14-5DD874F9F094}" destId="{6B60849F-B2DE-4844-9785-2CF94E7DF6B5}" srcOrd="0" destOrd="0" presId="urn:microsoft.com/office/officeart/2005/8/layout/process5"/>
    <dgm:cxn modelId="{66DC34D7-155B-4C0A-B605-39366BD866FC}" type="presOf" srcId="{77F5ABCA-491B-480B-9B6E-F4EBF3E31D40}" destId="{D68CCBC0-1705-4D8E-99E6-8722797AD22C}" srcOrd="0" destOrd="0" presId="urn:microsoft.com/office/officeart/2005/8/layout/process5"/>
    <dgm:cxn modelId="{A2E5C6DE-85AC-42CF-8B4C-ACE2EF1EECAA}" type="presOf" srcId="{67E0DDAA-28AD-4985-B070-D99426032218}" destId="{B11596A1-9F02-4383-A569-6367B3CD7F94}" srcOrd="0" destOrd="0" presId="urn:microsoft.com/office/officeart/2005/8/layout/process5"/>
    <dgm:cxn modelId="{3520CBE0-5907-4E6D-9E03-4C8F2B5BC684}" type="presOf" srcId="{06FD7B49-0FBE-4B46-A93D-6790EF6A6FDC}" destId="{FDD6D2B4-BE80-4D5A-AB5B-86643EF76F79}" srcOrd="1" destOrd="0" presId="urn:microsoft.com/office/officeart/2005/8/layout/process5"/>
    <dgm:cxn modelId="{54D02BE1-DD27-4E9E-A1FA-5BD0D244F8D6}" type="presOf" srcId="{C3E5C787-E598-4C59-A94E-902754ABFFBA}" destId="{CC8C0504-747E-4AF8-903E-44B1D260F79D}" srcOrd="0" destOrd="0" presId="urn:microsoft.com/office/officeart/2005/8/layout/process5"/>
    <dgm:cxn modelId="{B34AD6EE-B5A0-43A4-B2FB-976CB96BA1E1}" srcId="{DAFDA620-5B0D-41C9-96D6-B8C5E9753EB0}" destId="{C3E5C787-E598-4C59-A94E-902754ABFFBA}" srcOrd="1" destOrd="0" parTransId="{4ECEEC21-A7ED-44BD-A725-0E2FE1B4E54A}" sibTransId="{06FD7B49-0FBE-4B46-A93D-6790EF6A6FDC}"/>
    <dgm:cxn modelId="{16FD88F4-F91D-4D57-A848-8B71717D954D}" type="presOf" srcId="{C01FA757-7FC9-4D58-9C08-EEBEF1A7C87D}" destId="{07D04F9B-A095-4737-9F3E-2906C906885B}" srcOrd="0" destOrd="0" presId="urn:microsoft.com/office/officeart/2005/8/layout/process5"/>
    <dgm:cxn modelId="{29C389F9-F1DC-4093-A9C9-85BDCC190FFC}" type="presOf" srcId="{9231A183-1497-4B12-975E-8A7A5868FAFB}" destId="{3AA0B616-5860-4F01-9F73-784654FF4BC3}" srcOrd="1" destOrd="0" presId="urn:microsoft.com/office/officeart/2005/8/layout/process5"/>
    <dgm:cxn modelId="{BB61C5F9-0E97-40C1-865F-72B7AEC46473}" type="presOf" srcId="{72FBFDB1-2847-44A8-8365-4404B63ACA6A}" destId="{EBAD2CB7-7C51-49A4-B698-0B0563E41B2C}" srcOrd="0" destOrd="0" presId="urn:microsoft.com/office/officeart/2005/8/layout/process5"/>
    <dgm:cxn modelId="{42130D5C-E760-4165-A913-B1DBD18F8F6A}" type="presParOf" srcId="{C2805BEF-0EDC-4388-98C4-7766ABF78C35}" destId="{07D04F9B-A095-4737-9F3E-2906C906885B}" srcOrd="0" destOrd="0" presId="urn:microsoft.com/office/officeart/2005/8/layout/process5"/>
    <dgm:cxn modelId="{11E9CDED-72D5-436C-8941-65DCD7477D77}" type="presParOf" srcId="{C2805BEF-0EDC-4388-98C4-7766ABF78C35}" destId="{CDDCAD6C-4FF1-4988-9816-2E92E7C45503}" srcOrd="1" destOrd="0" presId="urn:microsoft.com/office/officeart/2005/8/layout/process5"/>
    <dgm:cxn modelId="{EDC60779-53F8-451D-83C6-89871C5F7694}" type="presParOf" srcId="{CDDCAD6C-4FF1-4988-9816-2E92E7C45503}" destId="{905FCE15-6E1D-43D0-AC8C-A52ED4B4CEE1}" srcOrd="0" destOrd="0" presId="urn:microsoft.com/office/officeart/2005/8/layout/process5"/>
    <dgm:cxn modelId="{1CDD54B5-5E9A-473D-A513-6C92E298B0B7}" type="presParOf" srcId="{C2805BEF-0EDC-4388-98C4-7766ABF78C35}" destId="{CC8C0504-747E-4AF8-903E-44B1D260F79D}" srcOrd="2" destOrd="0" presId="urn:microsoft.com/office/officeart/2005/8/layout/process5"/>
    <dgm:cxn modelId="{1CB15381-0018-4549-BD06-A4F902A27EA8}" type="presParOf" srcId="{C2805BEF-0EDC-4388-98C4-7766ABF78C35}" destId="{79859DA5-E942-4223-ADB4-91ECA3AC6725}" srcOrd="3" destOrd="0" presId="urn:microsoft.com/office/officeart/2005/8/layout/process5"/>
    <dgm:cxn modelId="{F936F6EC-608E-42D3-89B8-C5785E99643C}" type="presParOf" srcId="{79859DA5-E942-4223-ADB4-91ECA3AC6725}" destId="{FDD6D2B4-BE80-4D5A-AB5B-86643EF76F79}" srcOrd="0" destOrd="0" presId="urn:microsoft.com/office/officeart/2005/8/layout/process5"/>
    <dgm:cxn modelId="{9B071718-E54D-47AC-AD7D-40BC881876E5}" type="presParOf" srcId="{C2805BEF-0EDC-4388-98C4-7766ABF78C35}" destId="{2E8E55E3-C648-4F8E-A284-FA167C7AFC83}" srcOrd="4" destOrd="0" presId="urn:microsoft.com/office/officeart/2005/8/layout/process5"/>
    <dgm:cxn modelId="{FE285C3B-4AD6-4692-A506-090D671DEDDC}" type="presParOf" srcId="{C2805BEF-0EDC-4388-98C4-7766ABF78C35}" destId="{6B60849F-B2DE-4844-9785-2CF94E7DF6B5}" srcOrd="5" destOrd="0" presId="urn:microsoft.com/office/officeart/2005/8/layout/process5"/>
    <dgm:cxn modelId="{8774DD60-6332-45A8-9417-BBF5070AF2D0}" type="presParOf" srcId="{6B60849F-B2DE-4844-9785-2CF94E7DF6B5}" destId="{366550D4-77AD-4F09-B016-5278E3EC9661}" srcOrd="0" destOrd="0" presId="urn:microsoft.com/office/officeart/2005/8/layout/process5"/>
    <dgm:cxn modelId="{7E161161-5E51-4BF5-B203-132C1701319E}" type="presParOf" srcId="{C2805BEF-0EDC-4388-98C4-7766ABF78C35}" destId="{EBAD2CB7-7C51-49A4-B698-0B0563E41B2C}" srcOrd="6" destOrd="0" presId="urn:microsoft.com/office/officeart/2005/8/layout/process5"/>
    <dgm:cxn modelId="{9F817CC0-97CC-4F8F-8DDE-910AFD19F104}" type="presParOf" srcId="{C2805BEF-0EDC-4388-98C4-7766ABF78C35}" destId="{B11596A1-9F02-4383-A569-6367B3CD7F94}" srcOrd="7" destOrd="0" presId="urn:microsoft.com/office/officeart/2005/8/layout/process5"/>
    <dgm:cxn modelId="{014505C5-67DE-40BA-8A6B-CE888591F4A6}" type="presParOf" srcId="{B11596A1-9F02-4383-A569-6367B3CD7F94}" destId="{D8199718-6985-4EFF-AEE2-F38ABF2AC589}" srcOrd="0" destOrd="0" presId="urn:microsoft.com/office/officeart/2005/8/layout/process5"/>
    <dgm:cxn modelId="{E46B9602-E587-4A80-B151-052946BE6792}" type="presParOf" srcId="{C2805BEF-0EDC-4388-98C4-7766ABF78C35}" destId="{17977A28-0671-4ABC-B5C8-4ADA0FC92CDC}" srcOrd="8" destOrd="0" presId="urn:microsoft.com/office/officeart/2005/8/layout/process5"/>
    <dgm:cxn modelId="{7802FAAF-3434-4EB4-A243-35AE0D961A20}" type="presParOf" srcId="{C2805BEF-0EDC-4388-98C4-7766ABF78C35}" destId="{E276983E-E8DA-4578-B26B-B7A58BBD9150}" srcOrd="9" destOrd="0" presId="urn:microsoft.com/office/officeart/2005/8/layout/process5"/>
    <dgm:cxn modelId="{B82CB175-34D5-4595-90D5-9400B1FEAFA1}" type="presParOf" srcId="{E276983E-E8DA-4578-B26B-B7A58BBD9150}" destId="{3AA0B616-5860-4F01-9F73-784654FF4BC3}" srcOrd="0" destOrd="0" presId="urn:microsoft.com/office/officeart/2005/8/layout/process5"/>
    <dgm:cxn modelId="{70FD3CA1-7B42-41F3-BEBB-8B315A7690A6}" type="presParOf" srcId="{C2805BEF-0EDC-4388-98C4-7766ABF78C35}" destId="{E5ECD78D-D53D-4095-993C-E2D5F9DE4E63}" srcOrd="10" destOrd="0" presId="urn:microsoft.com/office/officeart/2005/8/layout/process5"/>
    <dgm:cxn modelId="{509BC257-5A0E-45ED-89B6-21BEC11C336D}" type="presParOf" srcId="{C2805BEF-0EDC-4388-98C4-7766ABF78C35}" destId="{3824443E-E9D2-46F2-ABA3-C4238236CF38}" srcOrd="11" destOrd="0" presId="urn:microsoft.com/office/officeart/2005/8/layout/process5"/>
    <dgm:cxn modelId="{9795A300-9202-4540-A3B0-A8A17BC7E457}" type="presParOf" srcId="{3824443E-E9D2-46F2-ABA3-C4238236CF38}" destId="{197A0D21-E20D-4B1E-90B1-1C6FDB714354}" srcOrd="0" destOrd="0" presId="urn:microsoft.com/office/officeart/2005/8/layout/process5"/>
    <dgm:cxn modelId="{AD25B953-0E61-4513-A2DD-EE3F453EEF51}" type="presParOf" srcId="{C2805BEF-0EDC-4388-98C4-7766ABF78C35}" destId="{443B4942-DCB6-43B7-A958-BE2988DD00A8}" srcOrd="12" destOrd="0" presId="urn:microsoft.com/office/officeart/2005/8/layout/process5"/>
    <dgm:cxn modelId="{0FD2C8A4-16F0-4A30-874F-DCF85DB2C0E7}" type="presParOf" srcId="{C2805BEF-0EDC-4388-98C4-7766ABF78C35}" destId="{D68CCBC0-1705-4D8E-99E6-8722797AD22C}" srcOrd="13" destOrd="0" presId="urn:microsoft.com/office/officeart/2005/8/layout/process5"/>
    <dgm:cxn modelId="{ABA5E448-C4AA-491E-8A54-7F701FE7D80E}" type="presParOf" srcId="{D68CCBC0-1705-4D8E-99E6-8722797AD22C}" destId="{0399B123-A719-4DC8-AB1A-C383636B5FD8}" srcOrd="0" destOrd="0" presId="urn:microsoft.com/office/officeart/2005/8/layout/process5"/>
    <dgm:cxn modelId="{F93AAB3E-6647-4339-974B-8EAD12BCAA21}" type="presParOf" srcId="{C2805BEF-0EDC-4388-98C4-7766ABF78C35}" destId="{7F2B2116-6414-45EC-A8A7-220E1FF4A73F}"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1778A-16D5-4CFC-B83D-FC1FBBF73DC4}">
      <dsp:nvSpPr>
        <dsp:cNvPr id="0" name=""/>
        <dsp:cNvSpPr/>
      </dsp:nvSpPr>
      <dsp:spPr>
        <a:xfrm>
          <a:off x="0" y="3516494"/>
          <a:ext cx="7942309" cy="461537"/>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F3570"/>
              </a:solidFill>
              <a:latin typeface="Arial"/>
              <a:ea typeface="+mn-ea"/>
              <a:cs typeface="+mn-cs"/>
            </a:rPr>
            <a:t>Post-Processing </a:t>
          </a:r>
          <a:endParaRPr lang="en-IN" sz="1800" b="1" kern="1200" dirty="0">
            <a:solidFill>
              <a:srgbClr val="0F3570"/>
            </a:solidFill>
            <a:latin typeface="Arial"/>
            <a:ea typeface="+mn-ea"/>
            <a:cs typeface="+mn-cs"/>
          </a:endParaRPr>
        </a:p>
      </dsp:txBody>
      <dsp:txXfrm>
        <a:off x="0" y="3516494"/>
        <a:ext cx="7942309" cy="461537"/>
      </dsp:txXfrm>
    </dsp:sp>
    <dsp:sp modelId="{8A3F599D-EE50-480D-951C-E218CFFCB79C}">
      <dsp:nvSpPr>
        <dsp:cNvPr id="0" name=""/>
        <dsp:cNvSpPr/>
      </dsp:nvSpPr>
      <dsp:spPr>
        <a:xfrm rot="10800000">
          <a:off x="0" y="2813572"/>
          <a:ext cx="7942309" cy="709845"/>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F3570"/>
              </a:solidFill>
              <a:latin typeface="Arial"/>
              <a:ea typeface="+mn-ea"/>
              <a:cs typeface="+mn-cs"/>
            </a:rPr>
            <a:t>Training a Neutral Network</a:t>
          </a:r>
          <a:endParaRPr lang="en-IN" sz="1800" b="1" kern="1200" dirty="0">
            <a:solidFill>
              <a:srgbClr val="0F3570"/>
            </a:solidFill>
            <a:latin typeface="Arial"/>
            <a:ea typeface="+mn-ea"/>
            <a:cs typeface="+mn-cs"/>
          </a:endParaRPr>
        </a:p>
      </dsp:txBody>
      <dsp:txXfrm rot="10800000">
        <a:off x="0" y="2813572"/>
        <a:ext cx="7942309" cy="461236"/>
      </dsp:txXfrm>
    </dsp:sp>
    <dsp:sp modelId="{06D0BF86-DF34-46C2-9F19-92CB7D577F0B}">
      <dsp:nvSpPr>
        <dsp:cNvPr id="0" name=""/>
        <dsp:cNvSpPr/>
      </dsp:nvSpPr>
      <dsp:spPr>
        <a:xfrm rot="10800000">
          <a:off x="0" y="2097602"/>
          <a:ext cx="7942309" cy="709845"/>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F3570"/>
              </a:solidFill>
              <a:latin typeface="Arial"/>
              <a:ea typeface="+mn-ea"/>
              <a:cs typeface="+mn-cs"/>
            </a:rPr>
            <a:t>Feature Extraction</a:t>
          </a:r>
          <a:endParaRPr lang="en-IN" sz="1800" b="1" kern="1200" dirty="0">
            <a:solidFill>
              <a:srgbClr val="0F3570"/>
            </a:solidFill>
            <a:latin typeface="Arial"/>
            <a:ea typeface="+mn-ea"/>
            <a:cs typeface="+mn-cs"/>
          </a:endParaRPr>
        </a:p>
      </dsp:txBody>
      <dsp:txXfrm rot="10800000">
        <a:off x="0" y="2097602"/>
        <a:ext cx="7942309" cy="461236"/>
      </dsp:txXfrm>
    </dsp:sp>
    <dsp:sp modelId="{D5B7C486-356B-41D3-A772-DAC293DB83B4}">
      <dsp:nvSpPr>
        <dsp:cNvPr id="0" name=""/>
        <dsp:cNvSpPr/>
      </dsp:nvSpPr>
      <dsp:spPr>
        <a:xfrm rot="10800000">
          <a:off x="0" y="1407727"/>
          <a:ext cx="7942309" cy="709845"/>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F3570"/>
              </a:solidFill>
              <a:latin typeface="Arial"/>
              <a:ea typeface="+mn-ea"/>
              <a:cs typeface="+mn-cs"/>
            </a:rPr>
            <a:t>Segmentation</a:t>
          </a:r>
          <a:endParaRPr lang="en-IN" sz="1800" b="1" kern="1200" dirty="0">
            <a:solidFill>
              <a:srgbClr val="0F3570"/>
            </a:solidFill>
            <a:latin typeface="Arial"/>
            <a:ea typeface="+mn-ea"/>
            <a:cs typeface="+mn-cs"/>
          </a:endParaRPr>
        </a:p>
      </dsp:txBody>
      <dsp:txXfrm rot="10800000">
        <a:off x="0" y="1407727"/>
        <a:ext cx="7942309" cy="461236"/>
      </dsp:txXfrm>
    </dsp:sp>
    <dsp:sp modelId="{95BB10C4-B267-4954-9B83-F4F725B25697}">
      <dsp:nvSpPr>
        <dsp:cNvPr id="0" name=""/>
        <dsp:cNvSpPr/>
      </dsp:nvSpPr>
      <dsp:spPr>
        <a:xfrm rot="10800000">
          <a:off x="0" y="704804"/>
          <a:ext cx="7942309" cy="709845"/>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F3570"/>
              </a:solidFill>
              <a:latin typeface="Arial"/>
              <a:ea typeface="+mn-ea"/>
              <a:cs typeface="+mn-cs"/>
            </a:rPr>
            <a:t>Pre-processing</a:t>
          </a:r>
          <a:endParaRPr lang="en-IN" sz="1800" b="1" kern="1200" dirty="0">
            <a:solidFill>
              <a:srgbClr val="0F3570"/>
            </a:solidFill>
            <a:latin typeface="Arial"/>
            <a:ea typeface="+mn-ea"/>
            <a:cs typeface="+mn-cs"/>
          </a:endParaRPr>
        </a:p>
      </dsp:txBody>
      <dsp:txXfrm rot="10800000">
        <a:off x="0" y="704804"/>
        <a:ext cx="7942309" cy="461236"/>
      </dsp:txXfrm>
    </dsp:sp>
    <dsp:sp modelId="{F651CF00-1562-4F1D-A576-BA4AEBAFAFCD}">
      <dsp:nvSpPr>
        <dsp:cNvPr id="0" name=""/>
        <dsp:cNvSpPr/>
      </dsp:nvSpPr>
      <dsp:spPr>
        <a:xfrm rot="10800000">
          <a:off x="0" y="1882"/>
          <a:ext cx="7942309" cy="709845"/>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t>Image Processing</a:t>
          </a:r>
          <a:endParaRPr lang="en-IN" sz="1800" b="1" kern="1200" dirty="0"/>
        </a:p>
      </dsp:txBody>
      <dsp:txXfrm rot="10800000">
        <a:off x="0" y="1882"/>
        <a:ext cx="7942309" cy="461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04F9B-A095-4737-9F3E-2906C906885B}">
      <dsp:nvSpPr>
        <dsp:cNvPr id="0" name=""/>
        <dsp:cNvSpPr/>
      </dsp:nvSpPr>
      <dsp:spPr>
        <a:xfrm>
          <a:off x="152404" y="392233"/>
          <a:ext cx="1420936" cy="852561"/>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Taking file as input from user.</a:t>
          </a:r>
          <a:endParaRPr lang="en-IN" sz="1600" b="1" kern="1200" dirty="0"/>
        </a:p>
      </dsp:txBody>
      <dsp:txXfrm>
        <a:off x="177375" y="417204"/>
        <a:ext cx="1370994" cy="802619"/>
      </dsp:txXfrm>
    </dsp:sp>
    <dsp:sp modelId="{CDDCAD6C-4FF1-4988-9816-2E92E7C45503}">
      <dsp:nvSpPr>
        <dsp:cNvPr id="0" name=""/>
        <dsp:cNvSpPr/>
      </dsp:nvSpPr>
      <dsp:spPr>
        <a:xfrm rot="21557986">
          <a:off x="1673922" y="630925"/>
          <a:ext cx="242349" cy="3523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1673925" y="701847"/>
        <a:ext cx="169644" cy="211436"/>
      </dsp:txXfrm>
    </dsp:sp>
    <dsp:sp modelId="{CC8C0504-747E-4AF8-903E-44B1D260F79D}">
      <dsp:nvSpPr>
        <dsp:cNvPr id="0" name=""/>
        <dsp:cNvSpPr/>
      </dsp:nvSpPr>
      <dsp:spPr>
        <a:xfrm>
          <a:off x="2030570" y="275513"/>
          <a:ext cx="1766266" cy="1035871"/>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Converting and compressing the pages of file.</a:t>
          </a:r>
          <a:endParaRPr lang="en-IN" sz="1400" b="1" kern="1200" dirty="0"/>
        </a:p>
      </dsp:txBody>
      <dsp:txXfrm>
        <a:off x="2060910" y="305853"/>
        <a:ext cx="1705586" cy="975191"/>
      </dsp:txXfrm>
    </dsp:sp>
    <dsp:sp modelId="{79859DA5-E942-4223-ADB4-91ECA3AC6725}">
      <dsp:nvSpPr>
        <dsp:cNvPr id="0" name=""/>
        <dsp:cNvSpPr/>
      </dsp:nvSpPr>
      <dsp:spPr>
        <a:xfrm rot="29996">
          <a:off x="3900714" y="626957"/>
          <a:ext cx="250270" cy="3523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3900715" y="697107"/>
        <a:ext cx="175189" cy="211436"/>
      </dsp:txXfrm>
    </dsp:sp>
    <dsp:sp modelId="{2E8E55E3-C648-4F8E-A284-FA167C7AFC83}">
      <dsp:nvSpPr>
        <dsp:cNvPr id="0" name=""/>
        <dsp:cNvSpPr/>
      </dsp:nvSpPr>
      <dsp:spPr>
        <a:xfrm>
          <a:off x="4269028" y="258419"/>
          <a:ext cx="1844432" cy="1109805"/>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Declaring borders of images and resizing the generated images.</a:t>
          </a:r>
          <a:endParaRPr lang="en-IN" sz="1400" b="1" kern="1200" dirty="0"/>
        </a:p>
      </dsp:txBody>
      <dsp:txXfrm>
        <a:off x="4301533" y="290924"/>
        <a:ext cx="1779422" cy="1044795"/>
      </dsp:txXfrm>
    </dsp:sp>
    <dsp:sp modelId="{6B60849F-B2DE-4844-9785-2CF94E7DF6B5}">
      <dsp:nvSpPr>
        <dsp:cNvPr id="0" name=""/>
        <dsp:cNvSpPr/>
      </dsp:nvSpPr>
      <dsp:spPr>
        <a:xfrm rot="4264">
          <a:off x="6232188" y="638651"/>
          <a:ext cx="335888" cy="3523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6232188" y="709067"/>
        <a:ext cx="235122" cy="211436"/>
      </dsp:txXfrm>
    </dsp:sp>
    <dsp:sp modelId="{EBAD2CB7-7C51-49A4-B698-0B0563E41B2C}">
      <dsp:nvSpPr>
        <dsp:cNvPr id="0" name=""/>
        <dsp:cNvSpPr/>
      </dsp:nvSpPr>
      <dsp:spPr>
        <a:xfrm>
          <a:off x="6747212" y="324681"/>
          <a:ext cx="1685983" cy="983234"/>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Generated images get cropped and are now ready for OCR.</a:t>
          </a:r>
          <a:endParaRPr lang="en-IN" sz="1400" b="1" kern="1200" dirty="0"/>
        </a:p>
      </dsp:txBody>
      <dsp:txXfrm>
        <a:off x="6776010" y="353479"/>
        <a:ext cx="1628387" cy="925638"/>
      </dsp:txXfrm>
    </dsp:sp>
    <dsp:sp modelId="{B11596A1-9F02-4383-A569-6367B3CD7F94}">
      <dsp:nvSpPr>
        <dsp:cNvPr id="0" name=""/>
        <dsp:cNvSpPr/>
      </dsp:nvSpPr>
      <dsp:spPr>
        <a:xfrm rot="5428802">
          <a:off x="7433664" y="1406456"/>
          <a:ext cx="300239" cy="3523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5400000">
        <a:off x="7478443" y="1432534"/>
        <a:ext cx="211436" cy="210167"/>
      </dsp:txXfrm>
    </dsp:sp>
    <dsp:sp modelId="{17977A28-0671-4ABC-B5C8-4ADA0FC92CDC}">
      <dsp:nvSpPr>
        <dsp:cNvPr id="0" name=""/>
        <dsp:cNvSpPr/>
      </dsp:nvSpPr>
      <dsp:spPr>
        <a:xfrm>
          <a:off x="6591307" y="1874384"/>
          <a:ext cx="1969588" cy="1250341"/>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All generated images get scanned by OCR and all texts are generated in one variable.</a:t>
          </a:r>
          <a:endParaRPr lang="en-IN" sz="1400" b="1" kern="1200" dirty="0"/>
        </a:p>
      </dsp:txBody>
      <dsp:txXfrm>
        <a:off x="6627928" y="1911005"/>
        <a:ext cx="1896346" cy="1177099"/>
      </dsp:txXfrm>
    </dsp:sp>
    <dsp:sp modelId="{E276983E-E8DA-4578-B26B-B7A58BBD9150}">
      <dsp:nvSpPr>
        <dsp:cNvPr id="0" name=""/>
        <dsp:cNvSpPr/>
      </dsp:nvSpPr>
      <dsp:spPr>
        <a:xfrm rot="10747181">
          <a:off x="6253049" y="2341852"/>
          <a:ext cx="239053" cy="3523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rot="10800000">
        <a:off x="6324761" y="2411779"/>
        <a:ext cx="167337" cy="211436"/>
      </dsp:txXfrm>
    </dsp:sp>
    <dsp:sp modelId="{E5ECD78D-D53D-4095-993C-E2D5F9DE4E63}">
      <dsp:nvSpPr>
        <dsp:cNvPr id="0" name=""/>
        <dsp:cNvSpPr/>
      </dsp:nvSpPr>
      <dsp:spPr>
        <a:xfrm>
          <a:off x="4343400" y="1866604"/>
          <a:ext cx="1796916" cy="1337635"/>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The generated texts undergo simple spelling check process to remove minor spelling mistakes.</a:t>
          </a:r>
          <a:endParaRPr lang="en-IN" sz="1400" b="1" kern="1200" dirty="0"/>
        </a:p>
      </dsp:txBody>
      <dsp:txXfrm>
        <a:off x="4382578" y="1905782"/>
        <a:ext cx="1718560" cy="1259279"/>
      </dsp:txXfrm>
    </dsp:sp>
    <dsp:sp modelId="{3824443E-E9D2-46F2-ABA3-C4238236CF38}">
      <dsp:nvSpPr>
        <dsp:cNvPr id="0" name=""/>
        <dsp:cNvSpPr/>
      </dsp:nvSpPr>
      <dsp:spPr>
        <a:xfrm rot="10761168">
          <a:off x="3962434" y="2372158"/>
          <a:ext cx="269226" cy="3523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rot="10800000">
        <a:off x="4043199" y="2442180"/>
        <a:ext cx="188458" cy="211436"/>
      </dsp:txXfrm>
    </dsp:sp>
    <dsp:sp modelId="{443B4942-DCB6-43B7-A958-BE2988DD00A8}">
      <dsp:nvSpPr>
        <dsp:cNvPr id="0" name=""/>
        <dsp:cNvSpPr/>
      </dsp:nvSpPr>
      <dsp:spPr>
        <a:xfrm>
          <a:off x="2041440" y="1885514"/>
          <a:ext cx="1794017" cy="135185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The user is asked where to store the generated text, and the text is generated at desired format.</a:t>
          </a:r>
          <a:endParaRPr lang="en-IN" sz="1400" b="1" kern="1200" dirty="0"/>
        </a:p>
      </dsp:txBody>
      <dsp:txXfrm>
        <a:off x="2081035" y="1925109"/>
        <a:ext cx="1714827" cy="1272666"/>
      </dsp:txXfrm>
    </dsp:sp>
    <dsp:sp modelId="{D68CCBC0-1705-4D8E-99E6-8722797AD22C}">
      <dsp:nvSpPr>
        <dsp:cNvPr id="0" name=""/>
        <dsp:cNvSpPr/>
      </dsp:nvSpPr>
      <dsp:spPr>
        <a:xfrm rot="10771598">
          <a:off x="1710802" y="2394424"/>
          <a:ext cx="233656" cy="3523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rot="10800000">
        <a:off x="1780898" y="2464612"/>
        <a:ext cx="163559" cy="211436"/>
      </dsp:txXfrm>
    </dsp:sp>
    <dsp:sp modelId="{7F2B2116-6414-45EC-A8A7-220E1FF4A73F}">
      <dsp:nvSpPr>
        <dsp:cNvPr id="0" name=""/>
        <dsp:cNvSpPr/>
      </dsp:nvSpPr>
      <dsp:spPr>
        <a:xfrm>
          <a:off x="179658" y="2001079"/>
          <a:ext cx="1420936" cy="1154573"/>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Finally, the generated images are deleted.</a:t>
          </a:r>
          <a:endParaRPr lang="en-IN" sz="1600" b="1" kern="1200" dirty="0"/>
        </a:p>
      </dsp:txBody>
      <dsp:txXfrm>
        <a:off x="213474" y="2034895"/>
        <a:ext cx="1353304" cy="10869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6"/>
        <p:cNvGrpSpPr/>
        <p:nvPr/>
      </p:nvGrpSpPr>
      <p:grpSpPr>
        <a:xfrm>
          <a:off x="0" y="0"/>
          <a:ext cx="0" cy="0"/>
          <a:chOff x="0" y="0"/>
          <a:chExt cx="0" cy="0"/>
        </a:xfrm>
      </p:grpSpPr>
      <p:sp>
        <p:nvSpPr>
          <p:cNvPr id="2047" name="Google Shape;2047;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8" name="Google Shape;2048;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86ca632bb8_0_2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86ca632bb8_0_2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205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93513c158a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93513c158a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8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93513c158a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93513c158a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538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93513c158a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93513c158a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1619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93513c158a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93513c158a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011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9826894" y="171298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6124123" y="-68601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6"/>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5"/>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5"/>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5"/>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5"/>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5"/>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5"/>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5"/>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5"/>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5"/>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5"/>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5"/>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5"/>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5"/>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5"/>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8" name="Google Shape;1398;p1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9" name="Google Shape;1399;p15"/>
          <p:cNvSpPr txBox="1">
            <a:spLocks noGrp="1"/>
          </p:cNvSpPr>
          <p:nvPr>
            <p:ph type="subTitle" idx="1"/>
          </p:nvPr>
        </p:nvSpPr>
        <p:spPr>
          <a:xfrm>
            <a:off x="719994" y="2088317"/>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0" name="Google Shape;1400;p15"/>
          <p:cNvSpPr txBox="1">
            <a:spLocks noGrp="1"/>
          </p:cNvSpPr>
          <p:nvPr>
            <p:ph type="title" idx="2"/>
          </p:nvPr>
        </p:nvSpPr>
        <p:spPr>
          <a:xfrm>
            <a:off x="720000" y="1607275"/>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1" name="Google Shape;1401;p15"/>
          <p:cNvSpPr txBox="1">
            <a:spLocks noGrp="1"/>
          </p:cNvSpPr>
          <p:nvPr>
            <p:ph type="subTitle" idx="3"/>
          </p:nvPr>
        </p:nvSpPr>
        <p:spPr>
          <a:xfrm>
            <a:off x="719994" y="3626192"/>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2" name="Google Shape;1402;p15"/>
          <p:cNvSpPr txBox="1">
            <a:spLocks noGrp="1"/>
          </p:cNvSpPr>
          <p:nvPr>
            <p:ph type="title" idx="4"/>
          </p:nvPr>
        </p:nvSpPr>
        <p:spPr>
          <a:xfrm>
            <a:off x="720000" y="3145150"/>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3" name="Google Shape;1403;p15"/>
          <p:cNvSpPr txBox="1">
            <a:spLocks noGrp="1"/>
          </p:cNvSpPr>
          <p:nvPr>
            <p:ph type="subTitle" idx="5"/>
          </p:nvPr>
        </p:nvSpPr>
        <p:spPr>
          <a:xfrm>
            <a:off x="6672294" y="2088317"/>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4" name="Google Shape;1404;p15"/>
          <p:cNvSpPr txBox="1">
            <a:spLocks noGrp="1"/>
          </p:cNvSpPr>
          <p:nvPr>
            <p:ph type="title" idx="6"/>
          </p:nvPr>
        </p:nvSpPr>
        <p:spPr>
          <a:xfrm>
            <a:off x="6672300" y="1607275"/>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5" name="Google Shape;1405;p15"/>
          <p:cNvSpPr txBox="1">
            <a:spLocks noGrp="1"/>
          </p:cNvSpPr>
          <p:nvPr>
            <p:ph type="subTitle" idx="7"/>
          </p:nvPr>
        </p:nvSpPr>
        <p:spPr>
          <a:xfrm>
            <a:off x="6672294" y="36261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6" name="Google Shape;1406;p15"/>
          <p:cNvSpPr txBox="1">
            <a:spLocks noGrp="1"/>
          </p:cNvSpPr>
          <p:nvPr>
            <p:ph type="title" idx="8"/>
          </p:nvPr>
        </p:nvSpPr>
        <p:spPr>
          <a:xfrm>
            <a:off x="6672300" y="3145150"/>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One Columns">
  <p:cSld name="CUSTOM_4">
    <p:spTree>
      <p:nvGrpSpPr>
        <p:cNvPr id="1"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7"/>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7"/>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7"/>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7"/>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7"/>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7"/>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7"/>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7"/>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7"/>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7"/>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7"/>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7"/>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7"/>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7"/>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7"/>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7"/>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7"/>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7"/>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7"/>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7"/>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7"/>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7"/>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7"/>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7"/>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7"/>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7"/>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7"/>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7"/>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7"/>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7"/>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7"/>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7"/>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7"/>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7"/>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7"/>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7"/>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7"/>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7"/>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7"/>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7"/>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7"/>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7"/>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17"/>
          <p:cNvSpPr txBox="1">
            <a:spLocks noGrp="1"/>
          </p:cNvSpPr>
          <p:nvPr>
            <p:ph type="title"/>
          </p:nvPr>
        </p:nvSpPr>
        <p:spPr>
          <a:xfrm>
            <a:off x="720125" y="1639950"/>
            <a:ext cx="3250500" cy="508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3" name="Google Shape;1543;p17"/>
          <p:cNvSpPr txBox="1">
            <a:spLocks noGrp="1"/>
          </p:cNvSpPr>
          <p:nvPr>
            <p:ph type="subTitle" idx="1"/>
          </p:nvPr>
        </p:nvSpPr>
        <p:spPr>
          <a:xfrm>
            <a:off x="886200" y="2735875"/>
            <a:ext cx="3084300" cy="1417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8" r:id="rId4"/>
    <p:sldLayoutId id="2147483661" r:id="rId5"/>
    <p:sldLayoutId id="2147483663"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ijert.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www.sthda.com/english/wiki/word-cloud-generator-in-r-one-killer-function-to-do-everything-you-nee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24"/>
          <p:cNvSpPr txBox="1">
            <a:spLocks noGrp="1"/>
          </p:cNvSpPr>
          <p:nvPr>
            <p:ph type="ctrTitle"/>
          </p:nvPr>
        </p:nvSpPr>
        <p:spPr>
          <a:xfrm>
            <a:off x="1009200" y="1717691"/>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dk2"/>
                </a:solidFill>
              </a:rPr>
              <a:t>IMAGE TO TEXT CONVERTER </a:t>
            </a:r>
            <a:endParaRPr dirty="0">
              <a:solidFill>
                <a:schemeClr val="dk2"/>
              </a:solidFill>
            </a:endParaRPr>
          </a:p>
        </p:txBody>
      </p:sp>
      <p:grpSp>
        <p:nvGrpSpPr>
          <p:cNvPr id="1857" name="Google Shape;1857;p24"/>
          <p:cNvGrpSpPr/>
          <p:nvPr/>
        </p:nvGrpSpPr>
        <p:grpSpPr>
          <a:xfrm>
            <a:off x="-223784" y="-6"/>
            <a:ext cx="2284525" cy="985488"/>
            <a:chOff x="-223784" y="-6"/>
            <a:chExt cx="2284525" cy="985488"/>
          </a:xfrm>
        </p:grpSpPr>
        <p:sp>
          <p:nvSpPr>
            <p:cNvPr id="1858" name="Google Shape;1858;p24"/>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4"/>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4"/>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4"/>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4"/>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4"/>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4"/>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4"/>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24"/>
          <p:cNvGrpSpPr/>
          <p:nvPr/>
        </p:nvGrpSpPr>
        <p:grpSpPr>
          <a:xfrm>
            <a:off x="5876365" y="118125"/>
            <a:ext cx="3316597" cy="2830576"/>
            <a:chOff x="5876365" y="118125"/>
            <a:chExt cx="3316597" cy="2830576"/>
          </a:xfrm>
        </p:grpSpPr>
        <p:sp>
          <p:nvSpPr>
            <p:cNvPr id="1867" name="Google Shape;1867;p24"/>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4"/>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4"/>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4"/>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4"/>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4"/>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34D80A43-709B-4303-BB54-1D39F9DA2DB9}"/>
              </a:ext>
            </a:extLst>
          </p:cNvPr>
          <p:cNvSpPr>
            <a:spLocks noGrp="1"/>
          </p:cNvSpPr>
          <p:nvPr>
            <p:ph type="subTitle" idx="1"/>
          </p:nvPr>
        </p:nvSpPr>
        <p:spPr>
          <a:xfrm>
            <a:off x="5142206" y="2623875"/>
            <a:ext cx="3660569" cy="1791092"/>
          </a:xfrm>
        </p:spPr>
        <p:txBody>
          <a:bodyPr/>
          <a:lstStyle/>
          <a:p>
            <a:pPr algn="l"/>
            <a:r>
              <a:rPr lang="en-US" sz="1800" dirty="0">
                <a:solidFill>
                  <a:schemeClr val="accent2">
                    <a:lumMod val="60000"/>
                    <a:lumOff val="40000"/>
                  </a:schemeClr>
                </a:solidFill>
                <a:latin typeface="Franklin Gothic Demi" panose="020B0703020102020204" pitchFamily="34" charset="0"/>
              </a:rPr>
              <a:t>11  Abu Dujana -12010599</a:t>
            </a:r>
          </a:p>
          <a:p>
            <a:pPr algn="l"/>
            <a:r>
              <a:rPr lang="en-US" sz="1800" dirty="0">
                <a:solidFill>
                  <a:schemeClr val="accent2">
                    <a:lumMod val="60000"/>
                    <a:lumOff val="40000"/>
                  </a:schemeClr>
                </a:solidFill>
                <a:latin typeface="Franklin Gothic Demi" panose="020B0703020102020204" pitchFamily="34" charset="0"/>
              </a:rPr>
              <a:t>12  Adarsh Acharya -12010460</a:t>
            </a:r>
          </a:p>
          <a:p>
            <a:pPr algn="l"/>
            <a:r>
              <a:rPr lang="en-US" sz="1800" dirty="0">
                <a:solidFill>
                  <a:schemeClr val="accent2">
                    <a:lumMod val="60000"/>
                    <a:lumOff val="40000"/>
                  </a:schemeClr>
                </a:solidFill>
                <a:latin typeface="Franklin Gothic Demi" panose="020B0703020102020204" pitchFamily="34" charset="0"/>
              </a:rPr>
              <a:t>13  Priyanka Acharya -12010678</a:t>
            </a:r>
          </a:p>
          <a:p>
            <a:pPr algn="l"/>
            <a:r>
              <a:rPr lang="en-US" sz="1800" dirty="0">
                <a:solidFill>
                  <a:schemeClr val="accent2">
                    <a:lumMod val="60000"/>
                    <a:lumOff val="40000"/>
                  </a:schemeClr>
                </a:solidFill>
                <a:latin typeface="Franklin Gothic Demi" panose="020B0703020102020204" pitchFamily="34" charset="0"/>
              </a:rPr>
              <a:t>14  Shruti Adhau -12010962</a:t>
            </a:r>
          </a:p>
          <a:p>
            <a:pPr algn="l"/>
            <a:r>
              <a:rPr lang="en-US" sz="1800" dirty="0">
                <a:solidFill>
                  <a:schemeClr val="accent2">
                    <a:lumMod val="60000"/>
                    <a:lumOff val="40000"/>
                  </a:schemeClr>
                </a:solidFill>
                <a:latin typeface="Franklin Gothic Demi" panose="020B0703020102020204" pitchFamily="34" charset="0"/>
              </a:rPr>
              <a:t>15  Swapnil Adhav -12010355</a:t>
            </a:r>
          </a:p>
        </p:txBody>
      </p:sp>
      <p:sp>
        <p:nvSpPr>
          <p:cNvPr id="2" name="TextBox 1">
            <a:extLst>
              <a:ext uri="{FF2B5EF4-FFF2-40B4-BE49-F238E27FC236}">
                <a16:creationId xmlns:a16="http://schemas.microsoft.com/office/drawing/2014/main" id="{2215FD18-FE8A-4515-959F-13993483A75A}"/>
              </a:ext>
            </a:extLst>
          </p:cNvPr>
          <p:cNvSpPr txBox="1"/>
          <p:nvPr/>
        </p:nvSpPr>
        <p:spPr>
          <a:xfrm>
            <a:off x="947331" y="4015409"/>
            <a:ext cx="3863009" cy="677108"/>
          </a:xfrm>
          <a:prstGeom prst="rect">
            <a:avLst/>
          </a:prstGeom>
          <a:noFill/>
        </p:spPr>
        <p:txBody>
          <a:bodyPr wrap="square" rtlCol="0">
            <a:spAutoFit/>
          </a:bodyPr>
          <a:lstStyle/>
          <a:p>
            <a:r>
              <a:rPr lang="en-US" sz="2400" dirty="0">
                <a:solidFill>
                  <a:schemeClr val="accent2">
                    <a:lumMod val="60000"/>
                    <a:lumOff val="40000"/>
                  </a:schemeClr>
                </a:solidFill>
                <a:latin typeface="Franklin Gothic Demi" panose="020B0703020102020204" pitchFamily="34" charset="0"/>
              </a:rPr>
              <a:t>Guide </a:t>
            </a:r>
            <a:r>
              <a:rPr lang="en-US" sz="2000" dirty="0">
                <a:solidFill>
                  <a:schemeClr val="accent2">
                    <a:lumMod val="60000"/>
                    <a:lumOff val="40000"/>
                  </a:schemeClr>
                </a:solidFill>
                <a:latin typeface="Franklin Gothic Demi" panose="020B0703020102020204" pitchFamily="34" charset="0"/>
              </a:rPr>
              <a:t>P</a:t>
            </a:r>
            <a:r>
              <a:rPr lang="en-US" sz="2400" dirty="0">
                <a:solidFill>
                  <a:schemeClr val="accent2">
                    <a:lumMod val="60000"/>
                    <a:lumOff val="40000"/>
                  </a:schemeClr>
                </a:solidFill>
                <a:latin typeface="Franklin Gothic Demi" panose="020B0703020102020204" pitchFamily="34" charset="0"/>
              </a:rPr>
              <a:t>rof. Kiran More</a:t>
            </a:r>
            <a:endParaRPr lang="en-IN" sz="2400" dirty="0">
              <a:solidFill>
                <a:schemeClr val="accent2">
                  <a:lumMod val="60000"/>
                  <a:lumOff val="40000"/>
                </a:schemeClr>
              </a:solidFill>
              <a:latin typeface="Franklin Gothic Demi" panose="020B0703020102020204" pitchFamily="34"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3FD01-577E-4DFD-8ADC-3E0AFD327C37}"/>
              </a:ext>
            </a:extLst>
          </p:cNvPr>
          <p:cNvSpPr>
            <a:spLocks noGrp="1"/>
          </p:cNvSpPr>
          <p:nvPr>
            <p:ph type="title"/>
          </p:nvPr>
        </p:nvSpPr>
        <p:spPr>
          <a:xfrm>
            <a:off x="716589" y="141189"/>
            <a:ext cx="7704000" cy="488400"/>
          </a:xfrm>
        </p:spPr>
        <p:txBody>
          <a:bodyPr/>
          <a:lstStyle/>
          <a:p>
            <a:r>
              <a:rPr lang="en-US" dirty="0"/>
              <a:t>Future scope </a:t>
            </a:r>
            <a:endParaRPr lang="en-IN" dirty="0"/>
          </a:p>
        </p:txBody>
      </p:sp>
      <p:pic>
        <p:nvPicPr>
          <p:cNvPr id="3" name="Picture 2">
            <a:extLst>
              <a:ext uri="{FF2B5EF4-FFF2-40B4-BE49-F238E27FC236}">
                <a16:creationId xmlns:a16="http://schemas.microsoft.com/office/drawing/2014/main" id="{380FBC68-0926-42A0-BEF1-6176EB223C12}"/>
              </a:ext>
            </a:extLst>
          </p:cNvPr>
          <p:cNvPicPr>
            <a:picLocks noChangeAspect="1"/>
          </p:cNvPicPr>
          <p:nvPr/>
        </p:nvPicPr>
        <p:blipFill>
          <a:blip r:embed="rId2"/>
          <a:stretch>
            <a:fillRect/>
          </a:stretch>
        </p:blipFill>
        <p:spPr>
          <a:xfrm>
            <a:off x="228601" y="679525"/>
            <a:ext cx="8772098" cy="4117663"/>
          </a:xfrm>
          <a:prstGeom prst="rect">
            <a:avLst/>
          </a:prstGeom>
        </p:spPr>
      </p:pic>
      <p:sp>
        <p:nvSpPr>
          <p:cNvPr id="4" name="TextBox 3">
            <a:extLst>
              <a:ext uri="{FF2B5EF4-FFF2-40B4-BE49-F238E27FC236}">
                <a16:creationId xmlns:a16="http://schemas.microsoft.com/office/drawing/2014/main" id="{05CA583B-C5EB-4ACA-ABED-9CFB66C185FF}"/>
              </a:ext>
            </a:extLst>
          </p:cNvPr>
          <p:cNvSpPr txBox="1"/>
          <p:nvPr/>
        </p:nvSpPr>
        <p:spPr>
          <a:xfrm>
            <a:off x="228601" y="738483"/>
            <a:ext cx="8679976" cy="3970318"/>
          </a:xfrm>
          <a:prstGeom prst="rect">
            <a:avLst/>
          </a:prstGeom>
          <a:noFill/>
        </p:spPr>
        <p:txBody>
          <a:bodyPr wrap="square" rtlCol="0">
            <a:spAutoFit/>
          </a:bodyPr>
          <a:lstStyle/>
          <a:p>
            <a:pPr marL="285750" indent="-285750">
              <a:buClr>
                <a:schemeClr val="tx1"/>
              </a:buClr>
              <a:buFont typeface="Wingdings" panose="05000000000000000000" pitchFamily="2" charset="2"/>
              <a:buChar char="q"/>
            </a:pPr>
            <a:r>
              <a:rPr lang="en-US" sz="1800" dirty="0">
                <a:solidFill>
                  <a:schemeClr val="dk1"/>
                </a:solidFill>
                <a:latin typeface="Roboto"/>
                <a:ea typeface="Roboto"/>
              </a:rPr>
              <a:t>Data conversion is an integral part of any business which requires converting one form of data into another useable format.</a:t>
            </a:r>
          </a:p>
          <a:p>
            <a:pPr marL="285750" indent="-285750">
              <a:buClr>
                <a:schemeClr val="tx1"/>
              </a:buClr>
              <a:buFont typeface="Wingdings" panose="05000000000000000000" pitchFamily="2" charset="2"/>
              <a:buChar char="q"/>
            </a:pPr>
            <a:r>
              <a:rPr lang="en-US" sz="1800" dirty="0">
                <a:solidFill>
                  <a:schemeClr val="dk1"/>
                </a:solidFill>
                <a:latin typeface="Roboto"/>
                <a:ea typeface="Roboto"/>
              </a:rPr>
              <a:t>To overcome this problem, We can successfully use this and convert the data from one form to another easily. For e.g.: </a:t>
            </a:r>
            <a:r>
              <a:rPr lang="en-US" sz="1800" b="1" dirty="0">
                <a:solidFill>
                  <a:schemeClr val="dk1"/>
                </a:solidFill>
                <a:latin typeface="Roboto"/>
                <a:ea typeface="Roboto"/>
              </a:rPr>
              <a:t>IMG </a:t>
            </a:r>
            <a:r>
              <a:rPr lang="en-US" sz="1800" dirty="0">
                <a:solidFill>
                  <a:schemeClr val="dk1"/>
                </a:solidFill>
                <a:latin typeface="Roboto"/>
                <a:ea typeface="Roboto"/>
              </a:rPr>
              <a:t>to </a:t>
            </a:r>
            <a:r>
              <a:rPr lang="en-US" sz="1800" b="1" dirty="0">
                <a:solidFill>
                  <a:schemeClr val="dk1"/>
                </a:solidFill>
                <a:latin typeface="Roboto"/>
                <a:ea typeface="Roboto"/>
              </a:rPr>
              <a:t>TEXT </a:t>
            </a:r>
            <a:r>
              <a:rPr lang="en-US" sz="1800" dirty="0">
                <a:solidFill>
                  <a:schemeClr val="dk1"/>
                </a:solidFill>
                <a:latin typeface="Roboto"/>
                <a:ea typeface="Roboto"/>
              </a:rPr>
              <a:t>and it is more useful to convert </a:t>
            </a:r>
            <a:r>
              <a:rPr lang="en-US" sz="1800" b="1" dirty="0">
                <a:solidFill>
                  <a:schemeClr val="dk1"/>
                </a:solidFill>
                <a:latin typeface="Roboto"/>
                <a:ea typeface="Roboto"/>
              </a:rPr>
              <a:t>PDF</a:t>
            </a:r>
            <a:r>
              <a:rPr lang="en-US" sz="1800" dirty="0">
                <a:solidFill>
                  <a:schemeClr val="dk1"/>
                </a:solidFill>
                <a:latin typeface="Roboto"/>
                <a:ea typeface="Roboto"/>
              </a:rPr>
              <a:t> to </a:t>
            </a:r>
            <a:r>
              <a:rPr lang="en-US" sz="1800" b="1" dirty="0">
                <a:solidFill>
                  <a:schemeClr val="dk1"/>
                </a:solidFill>
                <a:latin typeface="Roboto"/>
                <a:ea typeface="Roboto"/>
              </a:rPr>
              <a:t>TEXT</a:t>
            </a:r>
            <a:r>
              <a:rPr lang="en-US" sz="1800" dirty="0">
                <a:solidFill>
                  <a:schemeClr val="dk1"/>
                </a:solidFill>
                <a:latin typeface="Roboto"/>
                <a:ea typeface="Roboto"/>
              </a:rPr>
              <a:t>, moreover Today the most information is available either on paper or in the form of scanned documents, </a:t>
            </a:r>
            <a:r>
              <a:rPr lang="en-US" sz="1800" b="1" u="sng" dirty="0">
                <a:solidFill>
                  <a:schemeClr val="dk1"/>
                </a:solidFill>
                <a:latin typeface="Roboto"/>
                <a:ea typeface="Roboto"/>
              </a:rPr>
              <a:t>P</a:t>
            </a:r>
            <a:r>
              <a:rPr lang="en-US" sz="1800" dirty="0">
                <a:solidFill>
                  <a:schemeClr val="dk1"/>
                </a:solidFill>
                <a:latin typeface="Roboto"/>
                <a:ea typeface="Roboto"/>
              </a:rPr>
              <a:t>ortable </a:t>
            </a:r>
            <a:r>
              <a:rPr lang="en-US" sz="1800" b="1" u="sng" dirty="0">
                <a:solidFill>
                  <a:schemeClr val="dk1"/>
                </a:solidFill>
                <a:latin typeface="Roboto"/>
                <a:ea typeface="Roboto"/>
              </a:rPr>
              <a:t>D</a:t>
            </a:r>
            <a:r>
              <a:rPr lang="en-US" sz="1800" dirty="0">
                <a:solidFill>
                  <a:schemeClr val="dk1"/>
                </a:solidFill>
                <a:latin typeface="Roboto"/>
                <a:ea typeface="Roboto"/>
              </a:rPr>
              <a:t>ocument </a:t>
            </a:r>
            <a:r>
              <a:rPr lang="en-US" sz="1800" b="1" u="sng" dirty="0">
                <a:solidFill>
                  <a:schemeClr val="dk1"/>
                </a:solidFill>
                <a:latin typeface="Roboto"/>
                <a:ea typeface="Roboto"/>
              </a:rPr>
              <a:t>F</a:t>
            </a:r>
            <a:r>
              <a:rPr lang="en-US" sz="1800" dirty="0">
                <a:solidFill>
                  <a:schemeClr val="dk1"/>
                </a:solidFill>
                <a:latin typeface="Roboto"/>
                <a:ea typeface="Roboto"/>
              </a:rPr>
              <a:t>ormats (</a:t>
            </a:r>
            <a:r>
              <a:rPr lang="en-US" sz="1800" b="1" dirty="0">
                <a:solidFill>
                  <a:schemeClr val="dk1"/>
                </a:solidFill>
                <a:latin typeface="Roboto"/>
                <a:ea typeface="Roboto"/>
              </a:rPr>
              <a:t>PDF</a:t>
            </a:r>
            <a:r>
              <a:rPr lang="en-US" sz="1800" dirty="0">
                <a:solidFill>
                  <a:schemeClr val="dk1"/>
                </a:solidFill>
                <a:latin typeface="Roboto"/>
                <a:ea typeface="Roboto"/>
              </a:rPr>
              <a:t>)</a:t>
            </a:r>
            <a:r>
              <a:rPr lang="en-IN" sz="1800" dirty="0">
                <a:solidFill>
                  <a:schemeClr val="dk1"/>
                </a:solidFill>
                <a:latin typeface="Roboto"/>
                <a:ea typeface="Roboto"/>
              </a:rPr>
              <a:t>.</a:t>
            </a:r>
          </a:p>
          <a:p>
            <a:pPr marL="285750" indent="-285750">
              <a:buClr>
                <a:schemeClr val="tx1"/>
              </a:buClr>
              <a:buFont typeface="Wingdings" panose="05000000000000000000" pitchFamily="2" charset="2"/>
              <a:buChar char="q"/>
            </a:pPr>
            <a:r>
              <a:rPr lang="en-US" sz="1800" dirty="0">
                <a:solidFill>
                  <a:schemeClr val="dk1"/>
                </a:solidFill>
                <a:latin typeface="Roboto"/>
                <a:ea typeface="Roboto"/>
              </a:rPr>
              <a:t>The conventional </a:t>
            </a:r>
            <a:r>
              <a:rPr lang="en-US" sz="1800" b="1" dirty="0">
                <a:solidFill>
                  <a:schemeClr val="dk1"/>
                </a:solidFill>
                <a:latin typeface="Roboto"/>
                <a:ea typeface="Roboto"/>
              </a:rPr>
              <a:t>PDF</a:t>
            </a:r>
            <a:r>
              <a:rPr lang="en-US" sz="1800" dirty="0">
                <a:solidFill>
                  <a:schemeClr val="dk1"/>
                </a:solidFill>
                <a:latin typeface="Roboto"/>
                <a:ea typeface="Roboto"/>
              </a:rPr>
              <a:t> to text conversion software are incapable of editing some unexplored scripts.</a:t>
            </a:r>
          </a:p>
          <a:p>
            <a:pPr marL="285750" indent="-285750">
              <a:buClr>
                <a:schemeClr val="tx1"/>
              </a:buClr>
              <a:buFont typeface="Wingdings" panose="05000000000000000000" pitchFamily="2" charset="2"/>
              <a:buChar char="q"/>
            </a:pPr>
            <a:r>
              <a:rPr lang="en-US" sz="1800" dirty="0">
                <a:solidFill>
                  <a:schemeClr val="dk1"/>
                </a:solidFill>
                <a:latin typeface="Roboto"/>
                <a:ea typeface="Roboto"/>
              </a:rPr>
              <a:t>In this project, a generic way of making </a:t>
            </a:r>
            <a:r>
              <a:rPr lang="en-US" sz="1800" b="1" dirty="0">
                <a:solidFill>
                  <a:schemeClr val="dk1"/>
                </a:solidFill>
                <a:latin typeface="Roboto"/>
                <a:ea typeface="Roboto"/>
              </a:rPr>
              <a:t>PDF</a:t>
            </a:r>
            <a:r>
              <a:rPr lang="en-US" sz="1800" dirty="0">
                <a:solidFill>
                  <a:schemeClr val="dk1"/>
                </a:solidFill>
                <a:latin typeface="Roboto"/>
                <a:ea typeface="Roboto"/>
              </a:rPr>
              <a:t> documents editable by the script-independent and machine learning features is presented. This is possible by slicing out the characters from the </a:t>
            </a:r>
            <a:r>
              <a:rPr lang="en-US" sz="1800" b="1" dirty="0">
                <a:solidFill>
                  <a:schemeClr val="dk1"/>
                </a:solidFill>
                <a:latin typeface="Roboto"/>
                <a:ea typeface="Roboto"/>
              </a:rPr>
              <a:t>PDF</a:t>
            </a:r>
            <a:r>
              <a:rPr lang="en-US" sz="1800" dirty="0">
                <a:solidFill>
                  <a:schemeClr val="dk1"/>
                </a:solidFill>
                <a:latin typeface="Roboto"/>
                <a:ea typeface="Roboto"/>
              </a:rPr>
              <a:t>.</a:t>
            </a:r>
          </a:p>
          <a:p>
            <a:pPr marL="285750" indent="-285750">
              <a:buClr>
                <a:schemeClr val="tx1"/>
              </a:buClr>
              <a:buFont typeface="Wingdings" panose="05000000000000000000" pitchFamily="2" charset="2"/>
              <a:buChar char="q"/>
            </a:pPr>
            <a:r>
              <a:rPr lang="en-US" sz="1800" dirty="0">
                <a:solidFill>
                  <a:schemeClr val="dk1"/>
                </a:solidFill>
                <a:latin typeface="Roboto"/>
                <a:ea typeface="Roboto"/>
              </a:rPr>
              <a:t>This approach removes the barrier of limiting our scope to international scripts and also facilitates usage of regional scripts in the technological world.    </a:t>
            </a:r>
          </a:p>
          <a:p>
            <a:pPr marL="285750" indent="-285750">
              <a:buClr>
                <a:schemeClr val="tx1"/>
              </a:buClr>
              <a:buFont typeface="Wingdings" panose="05000000000000000000" pitchFamily="2" charset="2"/>
              <a:buChar char="q"/>
            </a:pPr>
            <a:r>
              <a:rPr lang="en-US" sz="1800" dirty="0">
                <a:solidFill>
                  <a:schemeClr val="dk1"/>
                </a:solidFill>
                <a:latin typeface="Roboto"/>
                <a:ea typeface="Roboto"/>
              </a:rPr>
              <a:t>This is how we can also convert regional scripts.</a:t>
            </a:r>
          </a:p>
        </p:txBody>
      </p:sp>
    </p:spTree>
    <p:extLst>
      <p:ext uri="{BB962C8B-B14F-4D97-AF65-F5344CB8AC3E}">
        <p14:creationId xmlns:p14="http://schemas.microsoft.com/office/powerpoint/2010/main" val="2051748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000F-867C-40D6-A411-A89EBD96F4B4}"/>
              </a:ext>
            </a:extLst>
          </p:cNvPr>
          <p:cNvSpPr>
            <a:spLocks noGrp="1"/>
          </p:cNvSpPr>
          <p:nvPr>
            <p:ph type="title"/>
          </p:nvPr>
        </p:nvSpPr>
        <p:spPr>
          <a:xfrm>
            <a:off x="5393691" y="352591"/>
            <a:ext cx="3250500" cy="508800"/>
          </a:xfrm>
        </p:spPr>
        <p:txBody>
          <a:bodyPr/>
          <a:lstStyle/>
          <a:p>
            <a:pPr algn="ctr"/>
            <a:r>
              <a:rPr lang="en-US" dirty="0">
                <a:solidFill>
                  <a:schemeClr val="accent4"/>
                </a:solidFill>
              </a:rPr>
              <a:t>FLOWCHART</a:t>
            </a:r>
            <a:endParaRPr lang="en-IN" dirty="0">
              <a:solidFill>
                <a:schemeClr val="accent4"/>
              </a:solidFill>
            </a:endParaRPr>
          </a:p>
        </p:txBody>
      </p:sp>
      <p:graphicFrame>
        <p:nvGraphicFramePr>
          <p:cNvPr id="6" name="Diagram 5">
            <a:extLst>
              <a:ext uri="{FF2B5EF4-FFF2-40B4-BE49-F238E27FC236}">
                <a16:creationId xmlns:a16="http://schemas.microsoft.com/office/drawing/2014/main" id="{3D19B0D3-69F4-42A4-9730-D3D702038E93}"/>
              </a:ext>
            </a:extLst>
          </p:cNvPr>
          <p:cNvGraphicFramePr/>
          <p:nvPr>
            <p:extLst>
              <p:ext uri="{D42A27DB-BD31-4B8C-83A1-F6EECF244321}">
                <p14:modId xmlns:p14="http://schemas.microsoft.com/office/powerpoint/2010/main" val="35076821"/>
              </p:ext>
            </p:extLst>
          </p:nvPr>
        </p:nvGraphicFramePr>
        <p:xfrm>
          <a:off x="228600" y="861391"/>
          <a:ext cx="8686800" cy="3584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1658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sp>
        <p:nvSpPr>
          <p:cNvPr id="2653" name="Google Shape;2653;p49"/>
          <p:cNvSpPr txBox="1">
            <a:spLocks noGrp="1"/>
          </p:cNvSpPr>
          <p:nvPr>
            <p:ph type="title"/>
          </p:nvPr>
        </p:nvSpPr>
        <p:spPr>
          <a:xfrm>
            <a:off x="651761" y="473766"/>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600" dirty="0"/>
              <a:t>RESULT</a:t>
            </a:r>
            <a:endParaRPr dirty="0"/>
          </a:p>
        </p:txBody>
      </p:sp>
      <p:sp>
        <p:nvSpPr>
          <p:cNvPr id="2654" name="Google Shape;2654;p49"/>
          <p:cNvSpPr/>
          <p:nvPr/>
        </p:nvSpPr>
        <p:spPr>
          <a:xfrm>
            <a:off x="832513" y="1044054"/>
            <a:ext cx="7615451" cy="3309581"/>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9"/>
          <p:cNvSpPr txBox="1">
            <a:spLocks noGrp="1"/>
          </p:cNvSpPr>
          <p:nvPr>
            <p:ph type="subTitle" idx="4294967295"/>
          </p:nvPr>
        </p:nvSpPr>
        <p:spPr>
          <a:xfrm>
            <a:off x="900753" y="1207826"/>
            <a:ext cx="7410734" cy="2973508"/>
          </a:xfrm>
          <a:prstGeom prst="rect">
            <a:avLst/>
          </a:prstGeom>
        </p:spPr>
        <p:txBody>
          <a:bodyPr spcFirstLastPara="1" wrap="square" lIns="0" tIns="0" rIns="0" bIns="0" anchor="t" anchorCtr="0">
            <a:noAutofit/>
          </a:bodyPr>
          <a:lstStyle/>
          <a:p>
            <a:pPr marL="584200" indent="-457200" algn="just">
              <a:lnSpc>
                <a:spcPct val="100000"/>
              </a:lnSpc>
              <a:buClr>
                <a:schemeClr val="dk2"/>
              </a:buClr>
              <a:buAutoNum type="arabicPeriod"/>
            </a:pPr>
            <a:r>
              <a:rPr lang="en-US" sz="2000" dirty="0"/>
              <a:t>In the end, user will get a text extraction from the pdf location that he/she had entered.</a:t>
            </a:r>
          </a:p>
          <a:p>
            <a:pPr marL="584200" indent="-457200" algn="just">
              <a:lnSpc>
                <a:spcPct val="100000"/>
              </a:lnSpc>
              <a:buClr>
                <a:schemeClr val="dk2"/>
              </a:buClr>
              <a:buAutoNum type="arabicPeriod"/>
            </a:pPr>
            <a:r>
              <a:rPr lang="en-US" sz="2000" dirty="0"/>
              <a:t>This project results in saving time of the user.</a:t>
            </a:r>
          </a:p>
          <a:p>
            <a:pPr marL="584200" indent="-457200" algn="just">
              <a:lnSpc>
                <a:spcPct val="100000"/>
              </a:lnSpc>
              <a:buClr>
                <a:schemeClr val="dk2"/>
              </a:buClr>
              <a:buAutoNum type="arabicPeriod"/>
            </a:pPr>
            <a:r>
              <a:rPr lang="en-US" sz="2000" dirty="0"/>
              <a:t>Tedious way of seeing and writing the information gets solved within just few clicks using this project.</a:t>
            </a:r>
          </a:p>
          <a:p>
            <a:pPr marL="584200" indent="-457200" algn="just">
              <a:lnSpc>
                <a:spcPct val="100000"/>
              </a:lnSpc>
              <a:buClr>
                <a:schemeClr val="dk2"/>
              </a:buClr>
              <a:buAutoNum type="arabicPeriod"/>
            </a:pPr>
            <a:r>
              <a:rPr lang="en-US" sz="2000" dirty="0"/>
              <a:t>All sort of typed information will be accurately converted to text format.</a:t>
            </a:r>
          </a:p>
          <a:p>
            <a:pPr marL="584200" indent="-457200" algn="just">
              <a:lnSpc>
                <a:spcPct val="100000"/>
              </a:lnSpc>
              <a:buClr>
                <a:schemeClr val="dk2"/>
              </a:buClr>
              <a:buAutoNum type="arabicPeriod"/>
            </a:pPr>
            <a:r>
              <a:rPr lang="en-US" sz="2000" dirty="0"/>
              <a:t>User gets to choose if he/she wants text on console or in the form of a text/word file.</a:t>
            </a:r>
            <a:endParaRPr dirty="0"/>
          </a:p>
        </p:txBody>
      </p:sp>
    </p:spTree>
    <p:extLst>
      <p:ext uri="{BB962C8B-B14F-4D97-AF65-F5344CB8AC3E}">
        <p14:creationId xmlns:p14="http://schemas.microsoft.com/office/powerpoint/2010/main" val="340159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sp>
        <p:nvSpPr>
          <p:cNvPr id="2653" name="Google Shape;2653;p49"/>
          <p:cNvSpPr txBox="1">
            <a:spLocks noGrp="1"/>
          </p:cNvSpPr>
          <p:nvPr>
            <p:ph type="title"/>
          </p:nvPr>
        </p:nvSpPr>
        <p:spPr>
          <a:xfrm>
            <a:off x="460693" y="42403"/>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R</a:t>
            </a:r>
            <a:r>
              <a:rPr lang="en-IN" dirty="0"/>
              <a:t>EFERENCES</a:t>
            </a:r>
            <a:endParaRPr dirty="0"/>
          </a:p>
        </p:txBody>
      </p:sp>
      <p:sp>
        <p:nvSpPr>
          <p:cNvPr id="2654" name="Google Shape;2654;p49"/>
          <p:cNvSpPr/>
          <p:nvPr/>
        </p:nvSpPr>
        <p:spPr>
          <a:xfrm>
            <a:off x="191068" y="530803"/>
            <a:ext cx="8823277" cy="4518869"/>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9"/>
          <p:cNvSpPr txBox="1">
            <a:spLocks noGrp="1"/>
          </p:cNvSpPr>
          <p:nvPr>
            <p:ph type="subTitle" idx="4294967295"/>
          </p:nvPr>
        </p:nvSpPr>
        <p:spPr>
          <a:xfrm>
            <a:off x="313899" y="530804"/>
            <a:ext cx="8700446" cy="4469642"/>
          </a:xfrm>
          <a:prstGeom prst="rect">
            <a:avLst/>
          </a:prstGeom>
        </p:spPr>
        <p:txBody>
          <a:bodyPr spcFirstLastPara="1" wrap="square" lIns="0" tIns="0" rIns="0" bIns="0" anchor="t" anchorCtr="0">
            <a:noAutofit/>
          </a:bodyPr>
          <a:lstStyle/>
          <a:p>
            <a:pPr marL="127000" indent="0" algn="l">
              <a:buNone/>
            </a:pPr>
            <a:r>
              <a:rPr lang="en-IN" sz="1800" b="0" i="0" u="none" strike="noStrike" baseline="0" dirty="0">
                <a:solidFill>
                  <a:schemeClr val="bg2"/>
                </a:solidFill>
                <a:latin typeface="CIDFont+F4"/>
              </a:rPr>
              <a:t>[</a:t>
            </a:r>
            <a:r>
              <a:rPr lang="en-IN" sz="1800" b="1" i="0" u="none" strike="noStrike" baseline="0" dirty="0">
                <a:solidFill>
                  <a:schemeClr val="bg2"/>
                </a:solidFill>
                <a:latin typeface="CIDFont+F4"/>
              </a:rPr>
              <a:t>1</a:t>
            </a:r>
            <a:r>
              <a:rPr lang="en-IN" sz="1800" b="0" i="0" u="none" strike="noStrike" baseline="0" dirty="0">
                <a:solidFill>
                  <a:schemeClr val="bg2"/>
                </a:solidFill>
                <a:latin typeface="CIDFont+F4"/>
              </a:rPr>
              <a:t>]  Chandrahas Gaikwad,Satish Akolkar, Reshma Khodade, Deepali</a:t>
            </a:r>
            <a:r>
              <a:rPr lang="en-US" sz="1800" b="0" i="0" u="none" strike="noStrike" baseline="0" dirty="0">
                <a:solidFill>
                  <a:schemeClr val="bg2"/>
                </a:solidFill>
                <a:latin typeface="CIDFont+F4"/>
              </a:rPr>
              <a:t>, Dalal </a:t>
            </a:r>
          </a:p>
          <a:p>
            <a:pPr marL="127000" indent="0" algn="l">
              <a:buNone/>
            </a:pPr>
            <a:r>
              <a:rPr lang="en-US" sz="1800" b="0" i="0" u="none" strike="noStrike" baseline="0" dirty="0">
                <a:solidFill>
                  <a:schemeClr val="bg2"/>
                </a:solidFill>
                <a:latin typeface="CIDFont+F4"/>
              </a:rPr>
              <a:t>Swarupa Kamble - </a:t>
            </a:r>
            <a:r>
              <a:rPr lang="en-US" sz="1800" b="1" i="0" u="none" strike="noStrike" baseline="0" dirty="0">
                <a:solidFill>
                  <a:srgbClr val="00B1F1"/>
                </a:solidFill>
                <a:latin typeface="CIDFont+F4"/>
              </a:rPr>
              <a:t>Generic PDF to Text Conversion using Machine Learning</a:t>
            </a:r>
            <a:r>
              <a:rPr lang="en-US" sz="1800" b="0" i="0" u="none" strike="noStrike" baseline="0" dirty="0">
                <a:solidFill>
                  <a:schemeClr val="bg2"/>
                </a:solidFill>
                <a:latin typeface="CIDFont+F4"/>
              </a:rPr>
              <a:t>, International Journal of Computer Applications (0975 – 8887) </a:t>
            </a:r>
            <a:r>
              <a:rPr lang="en-IN" sz="1800" b="0" i="0" u="none" strike="noStrike" baseline="0" dirty="0">
                <a:solidFill>
                  <a:schemeClr val="bg2"/>
                </a:solidFill>
                <a:latin typeface="CIDFont+F4"/>
              </a:rPr>
              <a:t>Volume 106 – No. 12, November </a:t>
            </a:r>
            <a:r>
              <a:rPr lang="en-IN" sz="1800" b="1" i="0" u="none" strike="noStrike" baseline="0" dirty="0">
                <a:solidFill>
                  <a:schemeClr val="bg2">
                    <a:lumMod val="40000"/>
                    <a:lumOff val="60000"/>
                  </a:schemeClr>
                </a:solidFill>
                <a:latin typeface="CIDFont+F4"/>
              </a:rPr>
              <a:t>2014</a:t>
            </a:r>
            <a:r>
              <a:rPr lang="en-IN" sz="1800" b="0" i="0" u="none" strike="noStrike" baseline="0" dirty="0">
                <a:solidFill>
                  <a:schemeClr val="bg2"/>
                </a:solidFill>
                <a:latin typeface="CIDFont+F4"/>
              </a:rPr>
              <a:t>.</a:t>
            </a:r>
          </a:p>
          <a:p>
            <a:pPr marL="127000" indent="0" algn="l">
              <a:buNone/>
            </a:pPr>
            <a:r>
              <a:rPr lang="en-IN" sz="1800" dirty="0">
                <a:solidFill>
                  <a:schemeClr val="bg2"/>
                </a:solidFill>
                <a:latin typeface="CIDFont+F4"/>
              </a:rPr>
              <a:t>[</a:t>
            </a:r>
            <a:r>
              <a:rPr lang="en-IN" sz="1800" b="1" dirty="0">
                <a:solidFill>
                  <a:schemeClr val="bg2"/>
                </a:solidFill>
                <a:latin typeface="CIDFont+F4"/>
              </a:rPr>
              <a:t>2</a:t>
            </a:r>
            <a:r>
              <a:rPr lang="en-IN" sz="1800" dirty="0">
                <a:solidFill>
                  <a:schemeClr val="bg2"/>
                </a:solidFill>
                <a:latin typeface="CIDFont+F4"/>
              </a:rPr>
              <a:t>] </a:t>
            </a:r>
            <a:r>
              <a:rPr lang="en-US" sz="1800" b="0" i="0" u="none" strike="noStrike" baseline="0" dirty="0">
                <a:solidFill>
                  <a:schemeClr val="bg2"/>
                </a:solidFill>
                <a:latin typeface="CIDFont+F4"/>
              </a:rPr>
              <a:t>Noman Islam, Zeeshan Islam, Nazia Noor - </a:t>
            </a:r>
            <a:r>
              <a:rPr lang="en-US" sz="1800" b="1" i="0" u="none" strike="noStrike" baseline="0" dirty="0">
                <a:solidFill>
                  <a:srgbClr val="00B1F1"/>
                </a:solidFill>
                <a:latin typeface="CIDFont+F4"/>
              </a:rPr>
              <a:t>A Survey on Optical </a:t>
            </a:r>
            <a:r>
              <a:rPr lang="en-IN" sz="1800" b="1" i="0" u="none" strike="noStrike" baseline="0" dirty="0">
                <a:solidFill>
                  <a:srgbClr val="00B1F1"/>
                </a:solidFill>
                <a:latin typeface="CIDFont+F4"/>
              </a:rPr>
              <a:t>Character Recognition System, Journal of Information &amp; Communication Technology </a:t>
            </a:r>
            <a:r>
              <a:rPr lang="en-IN" sz="1800" b="0" i="0" u="none" strike="noStrike" baseline="0" dirty="0">
                <a:solidFill>
                  <a:schemeClr val="bg2"/>
                </a:solidFill>
                <a:latin typeface="CIDFont+F4"/>
              </a:rPr>
              <a:t>-JICT Vol. 10 Issue. 2, December </a:t>
            </a:r>
            <a:r>
              <a:rPr lang="en-IN" sz="1800" b="1" i="0" u="none" strike="noStrike" baseline="0" dirty="0">
                <a:solidFill>
                  <a:schemeClr val="bg2">
                    <a:lumMod val="40000"/>
                    <a:lumOff val="60000"/>
                  </a:schemeClr>
                </a:solidFill>
                <a:latin typeface="CIDFont+F4"/>
              </a:rPr>
              <a:t>2016</a:t>
            </a:r>
            <a:r>
              <a:rPr lang="en-IN" sz="1800" b="0" i="0" u="none" strike="noStrike" baseline="0" dirty="0">
                <a:solidFill>
                  <a:schemeClr val="bg2"/>
                </a:solidFill>
                <a:latin typeface="CIDFont+F4"/>
              </a:rPr>
              <a:t>.</a:t>
            </a:r>
          </a:p>
          <a:p>
            <a:pPr marL="127000" indent="0" algn="l">
              <a:buNone/>
            </a:pPr>
            <a:r>
              <a:rPr lang="en-IN" sz="1800" b="0" i="0" u="none" strike="noStrike" baseline="0" dirty="0">
                <a:solidFill>
                  <a:schemeClr val="bg2"/>
                </a:solidFill>
                <a:latin typeface="CIDFont+F4"/>
              </a:rPr>
              <a:t>[</a:t>
            </a:r>
            <a:r>
              <a:rPr lang="en-IN" sz="1800" b="1" i="0" u="none" strike="noStrike" baseline="0" dirty="0">
                <a:solidFill>
                  <a:schemeClr val="bg2"/>
                </a:solidFill>
                <a:latin typeface="CIDFont+F4"/>
              </a:rPr>
              <a:t>3</a:t>
            </a:r>
            <a:r>
              <a:rPr lang="en-IN" sz="1800" b="0" i="0" u="none" strike="noStrike" baseline="0" dirty="0">
                <a:solidFill>
                  <a:schemeClr val="bg2"/>
                </a:solidFill>
                <a:latin typeface="CIDFont+F4"/>
              </a:rPr>
              <a:t>] Polaiah Bojja , Naga Sai Satya Teja Velpuri, Gautham Kumar </a:t>
            </a:r>
            <a:r>
              <a:rPr lang="fi-FI" sz="1800" b="0" i="0" u="none" strike="noStrike" baseline="0" dirty="0">
                <a:solidFill>
                  <a:schemeClr val="bg2"/>
                </a:solidFill>
                <a:latin typeface="CIDFont+F4"/>
              </a:rPr>
              <a:t>Pandala,S D Lalitha Rao Sharma Polavarapu , Pamula Raja Kumari - </a:t>
            </a:r>
            <a:r>
              <a:rPr lang="en-US" sz="1800" b="1" i="0" u="none" strike="noStrike" baseline="0" dirty="0">
                <a:solidFill>
                  <a:srgbClr val="00B1F1"/>
                </a:solidFill>
                <a:latin typeface="CIDFont+F4"/>
              </a:rPr>
              <a:t>Handwritten Text Recognition using Machine Learning Techniques in Application of NLP’(2019) </a:t>
            </a:r>
            <a:r>
              <a:rPr lang="en-US" sz="1800" b="0" i="0" u="none" strike="noStrike" baseline="0" dirty="0">
                <a:solidFill>
                  <a:schemeClr val="bg2"/>
                </a:solidFill>
                <a:latin typeface="CIDFont+F4"/>
              </a:rPr>
              <a:t>,International Journal of Innovative Technology and Exploring Engineering (IJITEE) ISSN : 2278-3075, Volume -9 Issue -2, </a:t>
            </a:r>
            <a:r>
              <a:rPr lang="en-IN" sz="1800" b="0" i="0" u="none" strike="noStrike" baseline="0" dirty="0">
                <a:solidFill>
                  <a:schemeClr val="bg2"/>
                </a:solidFill>
                <a:latin typeface="CIDFont+F4"/>
              </a:rPr>
              <a:t>December </a:t>
            </a:r>
            <a:r>
              <a:rPr lang="en-IN" sz="1800" b="1" u="none" strike="noStrike" baseline="0" dirty="0">
                <a:solidFill>
                  <a:schemeClr val="bg2">
                    <a:lumMod val="40000"/>
                    <a:lumOff val="60000"/>
                  </a:schemeClr>
                </a:solidFill>
                <a:latin typeface="CIDFont+F4"/>
              </a:rPr>
              <a:t>2019</a:t>
            </a:r>
            <a:r>
              <a:rPr lang="en-IN" sz="1800" b="0" i="0" u="none" strike="noStrike" baseline="0" dirty="0">
                <a:solidFill>
                  <a:schemeClr val="bg2"/>
                </a:solidFill>
                <a:latin typeface="CIDFont+F4"/>
              </a:rPr>
              <a:t>.</a:t>
            </a:r>
          </a:p>
          <a:p>
            <a:pPr marL="127000" indent="0" algn="l">
              <a:buNone/>
            </a:pPr>
            <a:r>
              <a:rPr lang="en-IN" sz="1800" b="0" i="0" u="none" strike="noStrike" baseline="0" dirty="0">
                <a:solidFill>
                  <a:schemeClr val="bg2"/>
                </a:solidFill>
                <a:latin typeface="CIDFont+F4"/>
              </a:rPr>
              <a:t>[</a:t>
            </a:r>
            <a:r>
              <a:rPr lang="en-IN" sz="1800" b="1" i="0" u="none" strike="noStrike" baseline="0" dirty="0">
                <a:solidFill>
                  <a:schemeClr val="bg2"/>
                </a:solidFill>
                <a:latin typeface="CIDFont+F4"/>
              </a:rPr>
              <a:t>4</a:t>
            </a:r>
            <a:r>
              <a:rPr lang="en-IN" sz="1800" b="0" i="0" u="none" strike="noStrike" baseline="0" dirty="0">
                <a:solidFill>
                  <a:schemeClr val="bg2"/>
                </a:solidFill>
                <a:latin typeface="CIDFont+F4"/>
              </a:rPr>
              <a:t>] Nisha Pawar, Zainab Shaikh, Poonam Shinde, Prof. Y.P. Warke- </a:t>
            </a:r>
            <a:r>
              <a:rPr lang="en-US" sz="1800" b="1" i="0" u="none" strike="noStrike" baseline="0" dirty="0">
                <a:solidFill>
                  <a:srgbClr val="00B1F1"/>
                </a:solidFill>
                <a:latin typeface="CIDFont+F4"/>
              </a:rPr>
              <a:t>Image to Text Conversion Using Tesseract, International Research Journal of Engineering and Technology, </a:t>
            </a:r>
            <a:r>
              <a:rPr lang="en-US" sz="1800" b="0" i="0" u="none" strike="noStrike" baseline="0" dirty="0">
                <a:solidFill>
                  <a:schemeClr val="bg2"/>
                </a:solidFill>
                <a:latin typeface="CIDFont+F4"/>
              </a:rPr>
              <a:t>(IRJET) e-ISSN: 2395-0056 Volume: 06 Issue: 02| Feb </a:t>
            </a:r>
            <a:r>
              <a:rPr lang="en-US" sz="1800" b="1" i="0" u="none" strike="noStrike" baseline="0" dirty="0">
                <a:solidFill>
                  <a:schemeClr val="bg2">
                    <a:lumMod val="40000"/>
                    <a:lumOff val="60000"/>
                  </a:schemeClr>
                </a:solidFill>
                <a:latin typeface="CIDFont+F4"/>
              </a:rPr>
              <a:t>2019</a:t>
            </a:r>
            <a:r>
              <a:rPr lang="en-US" sz="1800" b="0" i="0" u="none" strike="noStrike" baseline="0" dirty="0">
                <a:solidFill>
                  <a:schemeClr val="bg2"/>
                </a:solidFill>
                <a:latin typeface="CIDFont+F4"/>
              </a:rPr>
              <a:t> www.irjet.net p-ISSN: 2395-007.</a:t>
            </a:r>
            <a:endParaRPr lang="en-IN" sz="1800" b="0" i="0" u="none" strike="noStrike" baseline="0" dirty="0">
              <a:solidFill>
                <a:schemeClr val="bg2"/>
              </a:solidFill>
              <a:latin typeface="CIDFont+F4"/>
            </a:endParaRPr>
          </a:p>
          <a:p>
            <a:pPr marL="127000" indent="0" algn="l">
              <a:buNone/>
            </a:pPr>
            <a:endParaRPr dirty="0"/>
          </a:p>
        </p:txBody>
      </p:sp>
    </p:spTree>
    <p:extLst>
      <p:ext uri="{BB962C8B-B14F-4D97-AF65-F5344CB8AC3E}">
        <p14:creationId xmlns:p14="http://schemas.microsoft.com/office/powerpoint/2010/main" val="2954512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sp>
        <p:nvSpPr>
          <p:cNvPr id="2653" name="Google Shape;2653;p49"/>
          <p:cNvSpPr txBox="1">
            <a:spLocks noGrp="1"/>
          </p:cNvSpPr>
          <p:nvPr>
            <p:ph type="title"/>
          </p:nvPr>
        </p:nvSpPr>
        <p:spPr>
          <a:xfrm>
            <a:off x="460693" y="42403"/>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R</a:t>
            </a:r>
            <a:r>
              <a:rPr lang="en-IN" dirty="0"/>
              <a:t>EFERENCES</a:t>
            </a:r>
            <a:endParaRPr dirty="0"/>
          </a:p>
        </p:txBody>
      </p:sp>
      <p:sp>
        <p:nvSpPr>
          <p:cNvPr id="2654" name="Google Shape;2654;p49"/>
          <p:cNvSpPr/>
          <p:nvPr/>
        </p:nvSpPr>
        <p:spPr>
          <a:xfrm>
            <a:off x="129655" y="530803"/>
            <a:ext cx="8884691" cy="4518869"/>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9"/>
          <p:cNvSpPr txBox="1">
            <a:spLocks noGrp="1"/>
          </p:cNvSpPr>
          <p:nvPr>
            <p:ph type="subTitle" idx="4294967295"/>
          </p:nvPr>
        </p:nvSpPr>
        <p:spPr>
          <a:xfrm>
            <a:off x="368490" y="634621"/>
            <a:ext cx="8645855" cy="4365824"/>
          </a:xfrm>
          <a:prstGeom prst="rect">
            <a:avLst/>
          </a:prstGeom>
        </p:spPr>
        <p:txBody>
          <a:bodyPr spcFirstLastPara="1" wrap="square" lIns="0" tIns="0" rIns="0" bIns="0" anchor="t" anchorCtr="0">
            <a:noAutofit/>
          </a:bodyPr>
          <a:lstStyle/>
          <a:p>
            <a:pPr marL="127000" indent="0" algn="l">
              <a:buNone/>
            </a:pPr>
            <a:r>
              <a:rPr lang="en-IN" sz="1800" b="0" i="0" u="none" strike="noStrike" baseline="0" dirty="0">
                <a:solidFill>
                  <a:schemeClr val="bg2"/>
                </a:solidFill>
                <a:latin typeface="CIDFont+F4"/>
              </a:rPr>
              <a:t>[</a:t>
            </a:r>
            <a:r>
              <a:rPr lang="en-IN" sz="1800" b="1" i="0" u="none" strike="noStrike" baseline="0" dirty="0">
                <a:solidFill>
                  <a:schemeClr val="bg2"/>
                </a:solidFill>
                <a:latin typeface="CIDFont+F4"/>
              </a:rPr>
              <a:t>5</a:t>
            </a:r>
            <a:r>
              <a:rPr lang="en-IN" sz="1800" b="0" i="0" u="none" strike="noStrike" baseline="0" dirty="0">
                <a:solidFill>
                  <a:schemeClr val="bg2"/>
                </a:solidFill>
                <a:latin typeface="CIDFont+F4"/>
              </a:rPr>
              <a:t>] Sri. Yugandhar Manchala, Jayaram Kinthali, Kowshik Kotha, Kanithi</a:t>
            </a:r>
            <a:r>
              <a:rPr lang="en-IN" sz="1800" dirty="0">
                <a:solidFill>
                  <a:schemeClr val="bg2"/>
                </a:solidFill>
                <a:latin typeface="CIDFont+F4"/>
              </a:rPr>
              <a:t> </a:t>
            </a:r>
            <a:r>
              <a:rPr lang="en-IN" sz="1800" b="0" i="0" u="none" strike="noStrike" baseline="0" dirty="0">
                <a:solidFill>
                  <a:schemeClr val="bg2"/>
                </a:solidFill>
                <a:latin typeface="CIDFont+F4"/>
              </a:rPr>
              <a:t>Santosh Kumar, Jagilinki Jayalaxmi - </a:t>
            </a:r>
            <a:r>
              <a:rPr lang="en-IN" sz="1800" b="1" i="0" u="none" strike="noStrike" baseline="0" dirty="0">
                <a:solidFill>
                  <a:srgbClr val="00B1F1"/>
                </a:solidFill>
                <a:latin typeface="CIDFont+F4"/>
              </a:rPr>
              <a:t>Handwritten Text Recognition using </a:t>
            </a:r>
            <a:r>
              <a:rPr lang="en-US" sz="1800" b="1" i="0" u="none" strike="noStrike" baseline="0" dirty="0">
                <a:solidFill>
                  <a:srgbClr val="00B1F1"/>
                </a:solidFill>
                <a:latin typeface="CIDFont+F4"/>
              </a:rPr>
              <a:t>Deep Learning with TensorFlow</a:t>
            </a:r>
            <a:r>
              <a:rPr lang="en-US" sz="1800" b="1" i="0" u="none" strike="noStrike" baseline="0" dirty="0">
                <a:solidFill>
                  <a:srgbClr val="000000"/>
                </a:solidFill>
                <a:latin typeface="CIDFont+F4"/>
              </a:rPr>
              <a:t>, </a:t>
            </a:r>
            <a:r>
              <a:rPr lang="en-US" sz="1800" b="0" i="0" u="none" strike="noStrike" baseline="0" dirty="0">
                <a:solidFill>
                  <a:schemeClr val="bg2"/>
                </a:solidFill>
                <a:latin typeface="CIDFont+F4"/>
              </a:rPr>
              <a:t>International Journal of Engineering Research &amp; Technology (IJERT) </a:t>
            </a:r>
            <a:r>
              <a:rPr lang="en-US" sz="1800" b="0" i="0" u="none" strike="noStrike" baseline="0" dirty="0">
                <a:solidFill>
                  <a:srgbClr val="000000"/>
                </a:solidFill>
                <a:latin typeface="CIDFont+F4"/>
                <a:hlinkClick r:id="rId3"/>
              </a:rPr>
              <a:t>http://www.ijert.org</a:t>
            </a:r>
            <a:r>
              <a:rPr lang="en-US" sz="1800" b="0" i="0" u="none" strike="noStrike" baseline="0" dirty="0">
                <a:solidFill>
                  <a:srgbClr val="000000"/>
                </a:solidFill>
                <a:latin typeface="CIDFont+F4"/>
              </a:rPr>
              <a:t> </a:t>
            </a:r>
            <a:r>
              <a:rPr lang="en-US" sz="1800" b="0" i="0" u="none" strike="noStrike" baseline="0" dirty="0">
                <a:solidFill>
                  <a:schemeClr val="bg2"/>
                </a:solidFill>
                <a:latin typeface="CIDFont+F4"/>
              </a:rPr>
              <a:t>ISSN: 2278-0181 IJERTV9IS050534 (This work is licensed under a Creative Commons</a:t>
            </a:r>
          </a:p>
          <a:p>
            <a:pPr marL="127000" indent="0" algn="l">
              <a:buNone/>
            </a:pPr>
            <a:r>
              <a:rPr lang="en-US" sz="1800" b="0" i="0" u="none" strike="noStrike" baseline="0" dirty="0">
                <a:solidFill>
                  <a:schemeClr val="bg2"/>
                </a:solidFill>
                <a:latin typeface="CIDFont+F4"/>
              </a:rPr>
              <a:t>Attribution 4.0 International License.)Published by: www.ijert.org Vol.9 </a:t>
            </a:r>
            <a:r>
              <a:rPr lang="en-IN" sz="1800" b="0" i="0" u="none" strike="noStrike" baseline="0" dirty="0">
                <a:solidFill>
                  <a:schemeClr val="bg2"/>
                </a:solidFill>
                <a:latin typeface="CIDFont+F4"/>
              </a:rPr>
              <a:t>Issue 05, May </a:t>
            </a:r>
            <a:r>
              <a:rPr lang="en-IN" sz="1800" b="1" i="0" u="none" strike="noStrike" baseline="0" dirty="0">
                <a:solidFill>
                  <a:schemeClr val="bg2">
                    <a:lumMod val="40000"/>
                    <a:lumOff val="60000"/>
                  </a:schemeClr>
                </a:solidFill>
                <a:latin typeface="CIDFont+F4"/>
              </a:rPr>
              <a:t>2020</a:t>
            </a:r>
            <a:r>
              <a:rPr lang="en-IN" sz="1800" i="0" u="none" strike="noStrike" baseline="0" dirty="0">
                <a:solidFill>
                  <a:schemeClr val="bg2"/>
                </a:solidFill>
                <a:latin typeface="CIDFont+F4"/>
              </a:rPr>
              <a:t>.</a:t>
            </a:r>
          </a:p>
          <a:p>
            <a:pPr marL="127000" indent="0" algn="l">
              <a:buNone/>
            </a:pPr>
            <a:r>
              <a:rPr lang="en-IN" sz="1800" b="0" i="0" u="none" strike="noStrike" baseline="0" dirty="0">
                <a:solidFill>
                  <a:schemeClr val="bg2"/>
                </a:solidFill>
                <a:latin typeface="CIDFont+F4"/>
              </a:rPr>
              <a:t>[</a:t>
            </a:r>
            <a:r>
              <a:rPr lang="en-IN" sz="1800" b="1" i="0" u="none" strike="noStrike" baseline="0" dirty="0">
                <a:solidFill>
                  <a:schemeClr val="bg2"/>
                </a:solidFill>
                <a:latin typeface="CIDFont+F4"/>
              </a:rPr>
              <a:t>6</a:t>
            </a:r>
            <a:r>
              <a:rPr lang="en-IN" sz="1800" b="0" i="0" u="none" strike="noStrike" baseline="0" dirty="0">
                <a:solidFill>
                  <a:schemeClr val="bg2"/>
                </a:solidFill>
                <a:latin typeface="CIDFont+F4"/>
              </a:rPr>
              <a:t>] JAMSHED MEMON, MAIRA SAMI, RIZWAN AHMED KHAN, MUEEN </a:t>
            </a:r>
            <a:r>
              <a:rPr lang="en-US" sz="1800" b="0" i="0" u="none" strike="noStrike" baseline="0" dirty="0">
                <a:solidFill>
                  <a:schemeClr val="bg2"/>
                </a:solidFill>
                <a:latin typeface="CIDFont+F4"/>
              </a:rPr>
              <a:t>UDDIN - </a:t>
            </a:r>
            <a:r>
              <a:rPr lang="en-US" sz="1800" b="1" i="0" u="none" strike="noStrike" baseline="0" dirty="0">
                <a:solidFill>
                  <a:srgbClr val="00B1F1"/>
                </a:solidFill>
                <a:latin typeface="CIDFont+F4"/>
              </a:rPr>
              <a:t>Handwritten Optical Character Recognition (OCR): A Comprehensive Systematic</a:t>
            </a:r>
            <a:r>
              <a:rPr lang="en-US" sz="1800" b="0" i="0" u="none" strike="noStrike" baseline="0" dirty="0">
                <a:solidFill>
                  <a:schemeClr val="bg2"/>
                </a:solidFill>
                <a:latin typeface="CIDFont+F4"/>
              </a:rPr>
              <a:t>, Received June 24, 2020, accepted July 16, 2020, date of publication July 28, 2020, date of current version August 14, </a:t>
            </a:r>
            <a:r>
              <a:rPr lang="en-IN" sz="1800" b="1" i="0" u="none" strike="noStrike" baseline="0" dirty="0">
                <a:solidFill>
                  <a:schemeClr val="bg2">
                    <a:lumMod val="40000"/>
                    <a:lumOff val="60000"/>
                  </a:schemeClr>
                </a:solidFill>
                <a:latin typeface="CIDFont+F4"/>
              </a:rPr>
              <a:t>2020</a:t>
            </a:r>
            <a:r>
              <a:rPr lang="en-IN" sz="1800" b="0" i="0" u="none" strike="noStrike" baseline="0" dirty="0">
                <a:solidFill>
                  <a:schemeClr val="bg2"/>
                </a:solidFill>
                <a:latin typeface="CIDFont+F4"/>
              </a:rPr>
              <a:t>. Digital Object Identifier 10.1109/ACCESS.2020.3012542.</a:t>
            </a:r>
          </a:p>
          <a:p>
            <a:pPr marL="127000" indent="0" algn="l">
              <a:buNone/>
            </a:pPr>
            <a:r>
              <a:rPr lang="en-IN" sz="1800" b="0" i="0" u="none" strike="noStrike" baseline="0" dirty="0">
                <a:solidFill>
                  <a:schemeClr val="bg2"/>
                </a:solidFill>
                <a:latin typeface="CIDFont+F4"/>
              </a:rPr>
              <a:t>[</a:t>
            </a:r>
            <a:r>
              <a:rPr lang="en-IN" sz="1800" b="1" i="0" u="none" strike="noStrike" baseline="0" dirty="0">
                <a:solidFill>
                  <a:schemeClr val="bg2"/>
                </a:solidFill>
                <a:latin typeface="CIDFont+F4"/>
              </a:rPr>
              <a:t>7</a:t>
            </a:r>
            <a:r>
              <a:rPr lang="en-IN" sz="1800" b="0" i="0" u="none" strike="noStrike" baseline="0" dirty="0">
                <a:solidFill>
                  <a:schemeClr val="bg2"/>
                </a:solidFill>
                <a:latin typeface="CIDFont+F4"/>
              </a:rPr>
              <a:t>] Tien Fui Yong, Saiful Azad,Mohammed Mostafizur Rahman, Kamal Z. </a:t>
            </a:r>
            <a:r>
              <a:rPr lang="en-US" sz="1800" b="0" i="0" u="none" strike="noStrike" baseline="0" dirty="0">
                <a:solidFill>
                  <a:schemeClr val="bg2"/>
                </a:solidFill>
                <a:latin typeface="CIDFont+F4"/>
              </a:rPr>
              <a:t>Zamli - </a:t>
            </a:r>
            <a:r>
              <a:rPr lang="en-US" sz="1800" b="1" i="0" u="none" strike="noStrike" baseline="0" dirty="0">
                <a:solidFill>
                  <a:srgbClr val="00B1F1"/>
                </a:solidFill>
                <a:latin typeface="CIDFont+F4"/>
              </a:rPr>
              <a:t>A Highly Accurate PDF-to-Text Conversion System for Academic Papers using Natural Language Processing Approach</a:t>
            </a:r>
            <a:r>
              <a:rPr lang="en-US" sz="1800" b="0" i="0" u="none" strike="noStrike" baseline="0" dirty="0">
                <a:solidFill>
                  <a:schemeClr val="bg2"/>
                </a:solidFill>
                <a:latin typeface="CIDFont+F4"/>
              </a:rPr>
              <a:t>, Copyright © XXXX American Scientific Publishers Advanced Science Letters All rights reserved Vol. XXXXXXXXX Printed in the United States of America.</a:t>
            </a:r>
            <a:endParaRPr lang="en-IN" sz="1800" b="0" i="0" u="none" strike="noStrike" baseline="0" dirty="0">
              <a:solidFill>
                <a:schemeClr val="bg2"/>
              </a:solidFill>
              <a:latin typeface="CIDFont+F4"/>
            </a:endParaRPr>
          </a:p>
          <a:p>
            <a:pPr marL="127000" indent="0" algn="l">
              <a:buNone/>
            </a:pPr>
            <a:endParaRPr dirty="0"/>
          </a:p>
        </p:txBody>
      </p:sp>
    </p:spTree>
    <p:extLst>
      <p:ext uri="{BB962C8B-B14F-4D97-AF65-F5344CB8AC3E}">
        <p14:creationId xmlns:p14="http://schemas.microsoft.com/office/powerpoint/2010/main" val="3956376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C49ECB-CBAA-4BB7-B276-9A2FD7753306}"/>
              </a:ext>
            </a:extLst>
          </p:cNvPr>
          <p:cNvSpPr txBox="1"/>
          <p:nvPr/>
        </p:nvSpPr>
        <p:spPr>
          <a:xfrm>
            <a:off x="642732" y="567071"/>
            <a:ext cx="6685720" cy="3785652"/>
          </a:xfrm>
          <a:prstGeom prst="rect">
            <a:avLst/>
          </a:prstGeom>
          <a:noFill/>
        </p:spPr>
        <p:txBody>
          <a:bodyPr wrap="square">
            <a:spAutoFit/>
          </a:bodyPr>
          <a:lstStyle/>
          <a:p>
            <a:r>
              <a:rPr lang="en-IN" sz="4800" b="1" dirty="0">
                <a:solidFill>
                  <a:schemeClr val="accent4"/>
                </a:solidFill>
              </a:rPr>
              <a:t>ANY QUESTIONS ? </a:t>
            </a:r>
          </a:p>
          <a:p>
            <a:endParaRPr lang="en-IN" sz="4800" b="1" dirty="0">
              <a:solidFill>
                <a:schemeClr val="accent4"/>
              </a:solidFill>
            </a:endParaRPr>
          </a:p>
          <a:p>
            <a:endParaRPr lang="en-IN" sz="4800" b="1" dirty="0">
              <a:solidFill>
                <a:schemeClr val="accent4"/>
              </a:solidFill>
            </a:endParaRPr>
          </a:p>
          <a:p>
            <a:r>
              <a:rPr lang="en-IN" sz="4800" b="1" dirty="0">
                <a:solidFill>
                  <a:schemeClr val="accent4"/>
                </a:solidFill>
              </a:rPr>
              <a:t>THANKS!</a:t>
            </a:r>
          </a:p>
          <a:p>
            <a:endParaRPr lang="en-IN" sz="4800" b="1" dirty="0">
              <a:solidFill>
                <a:schemeClr val="accent4"/>
              </a:solidFill>
            </a:endParaRPr>
          </a:p>
        </p:txBody>
      </p:sp>
    </p:spTree>
    <p:extLst>
      <p:ext uri="{BB962C8B-B14F-4D97-AF65-F5344CB8AC3E}">
        <p14:creationId xmlns:p14="http://schemas.microsoft.com/office/powerpoint/2010/main" val="1838563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3258F-E86E-4E34-8BF0-F66760CF1B2E}"/>
              </a:ext>
            </a:extLst>
          </p:cNvPr>
          <p:cNvSpPr>
            <a:spLocks noGrp="1"/>
          </p:cNvSpPr>
          <p:nvPr>
            <p:ph type="title"/>
          </p:nvPr>
        </p:nvSpPr>
        <p:spPr>
          <a:xfrm>
            <a:off x="5854889" y="284774"/>
            <a:ext cx="3509700" cy="587100"/>
          </a:xfrm>
        </p:spPr>
        <p:txBody>
          <a:bodyPr/>
          <a:lstStyle/>
          <a:p>
            <a:pPr algn="ctr"/>
            <a:r>
              <a:rPr lang="en-US" sz="4000" dirty="0"/>
              <a:t>INTRODUCTION</a:t>
            </a:r>
            <a:endParaRPr lang="en-IN" sz="4000" dirty="0"/>
          </a:p>
        </p:txBody>
      </p:sp>
      <p:sp>
        <p:nvSpPr>
          <p:cNvPr id="3" name="Subtitle 2">
            <a:extLst>
              <a:ext uri="{FF2B5EF4-FFF2-40B4-BE49-F238E27FC236}">
                <a16:creationId xmlns:a16="http://schemas.microsoft.com/office/drawing/2014/main" id="{942099D0-039A-45B0-BC26-DFCD0B1A0A5D}"/>
              </a:ext>
            </a:extLst>
          </p:cNvPr>
          <p:cNvSpPr>
            <a:spLocks noGrp="1"/>
          </p:cNvSpPr>
          <p:nvPr>
            <p:ph type="subTitle" idx="1"/>
          </p:nvPr>
        </p:nvSpPr>
        <p:spPr>
          <a:xfrm>
            <a:off x="3521122" y="968992"/>
            <a:ext cx="5377218" cy="3432412"/>
          </a:xfrm>
        </p:spPr>
        <p:txBody>
          <a:bodyPr/>
          <a:lstStyle/>
          <a:p>
            <a:pPr algn="just">
              <a:buFont typeface="Wingdings" panose="05000000000000000000" pitchFamily="2" charset="2"/>
              <a:buChar char="q"/>
            </a:pPr>
            <a:r>
              <a:rPr lang="en-US" sz="1800" dirty="0"/>
              <a:t>Today the most information is available either on paper or in the form of scanned documents, </a:t>
            </a:r>
            <a:r>
              <a:rPr lang="en-US" sz="1800" b="1" u="sng" dirty="0"/>
              <a:t>P</a:t>
            </a:r>
            <a:r>
              <a:rPr lang="en-US" sz="1800" dirty="0"/>
              <a:t>ortable </a:t>
            </a:r>
            <a:r>
              <a:rPr lang="en-US" sz="1800" b="1" u="sng" dirty="0"/>
              <a:t>D</a:t>
            </a:r>
            <a:r>
              <a:rPr lang="en-US" sz="1800" dirty="0"/>
              <a:t>ocument </a:t>
            </a:r>
            <a:r>
              <a:rPr lang="en-US" sz="1800" b="1" u="sng" dirty="0"/>
              <a:t>F</a:t>
            </a:r>
            <a:r>
              <a:rPr lang="en-US" sz="1800" dirty="0"/>
              <a:t>ormats (PDF)</a:t>
            </a:r>
            <a:r>
              <a:rPr lang="en-IN" sz="1800" dirty="0"/>
              <a:t>.</a:t>
            </a:r>
          </a:p>
          <a:p>
            <a:pPr algn="just">
              <a:buFont typeface="Wingdings" panose="05000000000000000000" pitchFamily="2" charset="2"/>
              <a:buChar char="q"/>
            </a:pPr>
            <a:r>
              <a:rPr lang="en-US" sz="1800" dirty="0"/>
              <a:t>To perform operations this information must be either in text format or editable format.</a:t>
            </a:r>
          </a:p>
          <a:p>
            <a:pPr algn="just">
              <a:buFont typeface="Wingdings" panose="05000000000000000000" pitchFamily="2" charset="2"/>
              <a:buChar char="q"/>
            </a:pPr>
            <a:r>
              <a:rPr lang="en-US" sz="1800" dirty="0"/>
              <a:t>Writing down the information from an image can be  very  tedious, if the information is large.</a:t>
            </a:r>
          </a:p>
          <a:p>
            <a:pPr algn="just">
              <a:buFont typeface="Wingdings" panose="05000000000000000000" pitchFamily="2" charset="2"/>
              <a:buChar char="q"/>
            </a:pPr>
            <a:r>
              <a:rPr lang="en-US" sz="1800" dirty="0"/>
              <a:t>Thus, there is a need for a system to extract text </a:t>
            </a:r>
            <a:r>
              <a:rPr lang="en-IN" sz="1800" dirty="0"/>
              <a:t>from general backgrounds.</a:t>
            </a:r>
          </a:p>
        </p:txBody>
      </p:sp>
      <p:pic>
        <p:nvPicPr>
          <p:cNvPr id="6" name="Picture 5">
            <a:extLst>
              <a:ext uri="{FF2B5EF4-FFF2-40B4-BE49-F238E27FC236}">
                <a16:creationId xmlns:a16="http://schemas.microsoft.com/office/drawing/2014/main" id="{D3195CBA-42AF-42F9-9C5F-B738A0A645BC}"/>
              </a:ext>
            </a:extLst>
          </p:cNvPr>
          <p:cNvPicPr>
            <a:picLocks noChangeAspect="1"/>
          </p:cNvPicPr>
          <p:nvPr/>
        </p:nvPicPr>
        <p:blipFill>
          <a:blip r:embed="rId2"/>
          <a:stretch>
            <a:fillRect/>
          </a:stretch>
        </p:blipFill>
        <p:spPr>
          <a:xfrm>
            <a:off x="1467135" y="1869743"/>
            <a:ext cx="1862920" cy="1815153"/>
          </a:xfrm>
          <a:prstGeom prst="rect">
            <a:avLst/>
          </a:prstGeom>
        </p:spPr>
      </p:pic>
    </p:spTree>
    <p:extLst>
      <p:ext uri="{BB962C8B-B14F-4D97-AF65-F5344CB8AC3E}">
        <p14:creationId xmlns:p14="http://schemas.microsoft.com/office/powerpoint/2010/main" val="117941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B1E406-0B93-4A41-8417-7C4721C46EA8}"/>
              </a:ext>
            </a:extLst>
          </p:cNvPr>
          <p:cNvPicPr>
            <a:picLocks noChangeAspect="1"/>
          </p:cNvPicPr>
          <p:nvPr/>
        </p:nvPicPr>
        <p:blipFill>
          <a:blip r:embed="rId2"/>
          <a:stretch>
            <a:fillRect/>
          </a:stretch>
        </p:blipFill>
        <p:spPr>
          <a:xfrm>
            <a:off x="142872" y="450573"/>
            <a:ext cx="8858256" cy="4611686"/>
          </a:xfrm>
          <a:prstGeom prst="rect">
            <a:avLst/>
          </a:prstGeom>
        </p:spPr>
      </p:pic>
      <p:sp>
        <p:nvSpPr>
          <p:cNvPr id="3" name="TextBox 2">
            <a:extLst>
              <a:ext uri="{FF2B5EF4-FFF2-40B4-BE49-F238E27FC236}">
                <a16:creationId xmlns:a16="http://schemas.microsoft.com/office/drawing/2014/main" id="{BD6ECF11-FE95-4437-8AEF-56AB114641E4}"/>
              </a:ext>
            </a:extLst>
          </p:cNvPr>
          <p:cNvSpPr txBox="1"/>
          <p:nvPr/>
        </p:nvSpPr>
        <p:spPr>
          <a:xfrm>
            <a:off x="3697357" y="81241"/>
            <a:ext cx="1716155" cy="400110"/>
          </a:xfrm>
          <a:prstGeom prst="rect">
            <a:avLst/>
          </a:prstGeom>
          <a:noFill/>
        </p:spPr>
        <p:txBody>
          <a:bodyPr wrap="square" rtlCol="0">
            <a:spAutoFit/>
          </a:bodyPr>
          <a:lstStyle/>
          <a:p>
            <a:r>
              <a:rPr lang="en" sz="2000" b="1" dirty="0">
                <a:solidFill>
                  <a:schemeClr val="accent4"/>
                </a:solidFill>
              </a:rPr>
              <a:t>ABSTRACT</a:t>
            </a:r>
            <a:endParaRPr lang="en-IN" sz="2000" b="1" dirty="0">
              <a:solidFill>
                <a:schemeClr val="accent4"/>
              </a:solidFill>
            </a:endParaRPr>
          </a:p>
        </p:txBody>
      </p:sp>
      <p:sp>
        <p:nvSpPr>
          <p:cNvPr id="6" name="TextBox 5">
            <a:extLst>
              <a:ext uri="{FF2B5EF4-FFF2-40B4-BE49-F238E27FC236}">
                <a16:creationId xmlns:a16="http://schemas.microsoft.com/office/drawing/2014/main" id="{53702FDC-D102-4EE5-BD91-9372FF26BA4C}"/>
              </a:ext>
            </a:extLst>
          </p:cNvPr>
          <p:cNvSpPr txBox="1"/>
          <p:nvPr/>
        </p:nvSpPr>
        <p:spPr>
          <a:xfrm>
            <a:off x="142872" y="494258"/>
            <a:ext cx="8613913" cy="4524315"/>
          </a:xfrm>
          <a:prstGeom prst="rect">
            <a:avLst/>
          </a:prstGeom>
          <a:noFill/>
        </p:spPr>
        <p:txBody>
          <a:bodyPr wrap="square">
            <a:spAutoFit/>
          </a:bodyPr>
          <a:lstStyle/>
          <a:p>
            <a:pPr marL="127000" indent="0" algn="just">
              <a:lnSpc>
                <a:spcPct val="100000"/>
              </a:lnSpc>
              <a:buClr>
                <a:schemeClr val="dk2"/>
              </a:buClr>
              <a:buNone/>
            </a:pPr>
            <a:r>
              <a:rPr lang="en-US" sz="1800" dirty="0">
                <a:solidFill>
                  <a:schemeClr val="dk1"/>
                </a:solidFill>
                <a:latin typeface="Roboto"/>
                <a:ea typeface="Roboto"/>
                <a:sym typeface="Roboto"/>
              </a:rPr>
              <a:t>The world is advancing to a futuristic paperless generation. Stockpiling of charters, records, big files and other documents has been drastically reduced. Storage of these documents as soft copy is more convenient and reliable. This makes searching and sorting very much easy. Generally such documents are stored as PDF, so as to make the documents easily viewable and avoid unnecessary changes due to software platforms. However, editing of locally scripted documents becomes inconvenient and hard. The conventional PDF to text conversion software are incapable of editing some unexplored scripts. In this project, a generic way of making PDF documents editable by the script-independent and machine learning features is presented. This is possible by slicing out the characters from the PDF. A set of classifiers is applied to identify characters. The Decision Model implemented as a part of Machine learning organizes the classifier functions. The resultant classifier set gives the resolution for the character. This approach removes the barrier of limiting our scope to international scripts and also facilitates usage of regional scripts in the technological world.</a:t>
            </a:r>
          </a:p>
        </p:txBody>
      </p:sp>
    </p:spTree>
    <p:extLst>
      <p:ext uri="{BB962C8B-B14F-4D97-AF65-F5344CB8AC3E}">
        <p14:creationId xmlns:p14="http://schemas.microsoft.com/office/powerpoint/2010/main" val="641981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9"/>
        <p:cNvGrpSpPr/>
        <p:nvPr/>
      </p:nvGrpSpPr>
      <p:grpSpPr>
        <a:xfrm>
          <a:off x="0" y="0"/>
          <a:ext cx="0" cy="0"/>
          <a:chOff x="0" y="0"/>
          <a:chExt cx="0" cy="0"/>
        </a:xfrm>
      </p:grpSpPr>
      <p:sp>
        <p:nvSpPr>
          <p:cNvPr id="2050" name="Google Shape;2050;p32"/>
          <p:cNvSpPr txBox="1">
            <a:spLocks noGrp="1"/>
          </p:cNvSpPr>
          <p:nvPr>
            <p:ph type="title"/>
          </p:nvPr>
        </p:nvSpPr>
        <p:spPr>
          <a:xfrm>
            <a:off x="2269360" y="721292"/>
            <a:ext cx="2903825" cy="508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000" dirty="0"/>
              <a:t>OBJECTIVES</a:t>
            </a:r>
            <a:endParaRPr sz="4000" dirty="0"/>
          </a:p>
        </p:txBody>
      </p:sp>
      <p:sp>
        <p:nvSpPr>
          <p:cNvPr id="2051" name="Google Shape;2051;p32"/>
          <p:cNvSpPr txBox="1">
            <a:spLocks noGrp="1"/>
          </p:cNvSpPr>
          <p:nvPr>
            <p:ph type="subTitle" idx="1"/>
          </p:nvPr>
        </p:nvSpPr>
        <p:spPr>
          <a:xfrm>
            <a:off x="59209" y="1348141"/>
            <a:ext cx="5422125" cy="3394530"/>
          </a:xfrm>
          <a:prstGeom prst="rect">
            <a:avLst/>
          </a:prstGeom>
        </p:spPr>
        <p:txBody>
          <a:bodyPr spcFirstLastPara="1" wrap="square" lIns="0" tIns="0" rIns="0" bIns="0" anchor="ctr" anchorCtr="0">
            <a:noAutofit/>
          </a:bodyPr>
          <a:lstStyle/>
          <a:p>
            <a:pPr algn="just">
              <a:lnSpc>
                <a:spcPct val="150000"/>
              </a:lnSpc>
              <a:buFont typeface="Wingdings" panose="05000000000000000000" pitchFamily="2" charset="2"/>
              <a:buChar char="q"/>
            </a:pPr>
            <a:r>
              <a:rPr lang="en-US" sz="1800" dirty="0"/>
              <a:t>To save our time we need something that extracts the data from the scanned documents in desirable format.</a:t>
            </a:r>
          </a:p>
          <a:p>
            <a:pPr algn="just">
              <a:lnSpc>
                <a:spcPct val="150000"/>
              </a:lnSpc>
              <a:buFont typeface="Wingdings" panose="05000000000000000000" pitchFamily="2" charset="2"/>
              <a:buChar char="q"/>
            </a:pPr>
            <a:r>
              <a:rPr lang="en-US" sz="1800" dirty="0"/>
              <a:t>The objective of </a:t>
            </a:r>
            <a:r>
              <a:rPr lang="en-US" sz="1800" b="1" dirty="0"/>
              <a:t>OCR</a:t>
            </a:r>
            <a:r>
              <a:rPr lang="en-US" sz="1800" dirty="0"/>
              <a:t> software is to recognize the text and then convert it to editable form.</a:t>
            </a:r>
          </a:p>
          <a:p>
            <a:pPr algn="just">
              <a:lnSpc>
                <a:spcPct val="150000"/>
              </a:lnSpc>
              <a:buFont typeface="Wingdings" panose="05000000000000000000" pitchFamily="2" charset="2"/>
              <a:buChar char="q"/>
            </a:pPr>
            <a:r>
              <a:rPr lang="en-US" sz="1800" dirty="0"/>
              <a:t>Thus, developing computer algorithms to identify the character in the text is the principal task of </a:t>
            </a:r>
            <a:r>
              <a:rPr lang="en-US" sz="1800" b="1" dirty="0"/>
              <a:t>OCR</a:t>
            </a:r>
            <a:r>
              <a:rPr lang="en-US" sz="1800" dirty="0"/>
              <a:t>.</a:t>
            </a:r>
          </a:p>
          <a:p>
            <a:pPr algn="just">
              <a:buFont typeface="Wingdings" panose="05000000000000000000" pitchFamily="2" charset="2"/>
              <a:buChar char="q"/>
            </a:pPr>
            <a:endParaRPr lang="en-US" dirty="0"/>
          </a:p>
        </p:txBody>
      </p:sp>
      <p:grpSp>
        <p:nvGrpSpPr>
          <p:cNvPr id="2052" name="Google Shape;2052;p32"/>
          <p:cNvGrpSpPr/>
          <p:nvPr/>
        </p:nvGrpSpPr>
        <p:grpSpPr>
          <a:xfrm>
            <a:off x="5494204" y="1799860"/>
            <a:ext cx="4264442" cy="2945603"/>
            <a:chOff x="5011723" y="1494466"/>
            <a:chExt cx="4267430" cy="2947666"/>
          </a:xfrm>
        </p:grpSpPr>
        <p:grpSp>
          <p:nvGrpSpPr>
            <p:cNvPr id="2053" name="Google Shape;2053;p32"/>
            <p:cNvGrpSpPr/>
            <p:nvPr/>
          </p:nvGrpSpPr>
          <p:grpSpPr>
            <a:xfrm>
              <a:off x="5011723" y="1494466"/>
              <a:ext cx="2857496" cy="2154750"/>
              <a:chOff x="3499629" y="1503696"/>
              <a:chExt cx="1163286" cy="877163"/>
            </a:xfrm>
          </p:grpSpPr>
          <p:sp>
            <p:nvSpPr>
              <p:cNvPr id="2054" name="Google Shape;2054;p32"/>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2"/>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2"/>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2"/>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2"/>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2"/>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2"/>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2"/>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2"/>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2"/>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2"/>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2"/>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2"/>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7" name="Google Shape;2067;p32"/>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068" name="Google Shape;2068;p32"/>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2"/>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2"/>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2"/>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72" name="Google Shape;2072;p32"/>
            <p:cNvCxnSpPr/>
            <p:nvPr/>
          </p:nvCxnSpPr>
          <p:spPr>
            <a:xfrm>
              <a:off x="7613647" y="2533359"/>
              <a:ext cx="1576800" cy="0"/>
            </a:xfrm>
            <a:prstGeom prst="straightConnector1">
              <a:avLst/>
            </a:prstGeom>
            <a:noFill/>
            <a:ln w="19050" cap="flat" cmpd="sng">
              <a:solidFill>
                <a:schemeClr val="dk2"/>
              </a:solidFill>
              <a:prstDash val="solid"/>
              <a:round/>
              <a:headEnd type="none" w="med" len="med"/>
              <a:tailEnd type="none" w="med" len="med"/>
            </a:ln>
          </p:spPr>
        </p:cxnSp>
        <p:cxnSp>
          <p:nvCxnSpPr>
            <p:cNvPr id="2073" name="Google Shape;2073;p32"/>
            <p:cNvCxnSpPr/>
            <p:nvPr/>
          </p:nvCxnSpPr>
          <p:spPr>
            <a:xfrm>
              <a:off x="6419878" y="3649232"/>
              <a:ext cx="0" cy="792900"/>
            </a:xfrm>
            <a:prstGeom prst="straightConnector1">
              <a:avLst/>
            </a:prstGeom>
            <a:noFill/>
            <a:ln w="19050" cap="flat" cmpd="sng">
              <a:solidFill>
                <a:schemeClr val="dk2"/>
              </a:solidFill>
              <a:prstDash val="solid"/>
              <a:round/>
              <a:headEnd type="none" w="med" len="med"/>
              <a:tailEnd type="none" w="med" len="med"/>
            </a:ln>
          </p:spPr>
        </p:cxnSp>
        <p:cxnSp>
          <p:nvCxnSpPr>
            <p:cNvPr id="2074" name="Google Shape;2074;p32"/>
            <p:cNvCxnSpPr/>
            <p:nvPr/>
          </p:nvCxnSpPr>
          <p:spPr>
            <a:xfrm>
              <a:off x="6417753" y="4439338"/>
              <a:ext cx="2861400" cy="0"/>
            </a:xfrm>
            <a:prstGeom prst="straightConnector1">
              <a:avLst/>
            </a:prstGeom>
            <a:noFill/>
            <a:ln w="19050" cap="flat" cmpd="sng">
              <a:solidFill>
                <a:schemeClr val="dk2"/>
              </a:solidFill>
              <a:prstDash val="solid"/>
              <a:round/>
              <a:headEnd type="none" w="med" len="med"/>
              <a:tailEnd type="none" w="med" len="med"/>
            </a:ln>
          </p:spPr>
        </p:cxnSp>
        <p:grpSp>
          <p:nvGrpSpPr>
            <p:cNvPr id="2075" name="Google Shape;2075;p32"/>
            <p:cNvGrpSpPr/>
            <p:nvPr/>
          </p:nvGrpSpPr>
          <p:grpSpPr>
            <a:xfrm>
              <a:off x="6236684" y="2153886"/>
              <a:ext cx="535669" cy="370858"/>
              <a:chOff x="6279120" y="2205712"/>
              <a:chExt cx="469145" cy="324801"/>
            </a:xfrm>
          </p:grpSpPr>
          <p:sp>
            <p:nvSpPr>
              <p:cNvPr id="2078" name="Google Shape;2078;p32"/>
              <p:cNvSpPr/>
              <p:nvPr/>
            </p:nvSpPr>
            <p:spPr>
              <a:xfrm>
                <a:off x="6677534" y="2258326"/>
                <a:ext cx="70731" cy="51174"/>
              </a:xfrm>
              <a:custGeom>
                <a:avLst/>
                <a:gdLst/>
                <a:ahLst/>
                <a:cxnLst/>
                <a:rect l="l" t="t" r="r" b="b"/>
                <a:pathLst>
                  <a:path w="1179" h="853" fill="none" extrusionOk="0">
                    <a:moveTo>
                      <a:pt x="1154" y="0"/>
                    </a:moveTo>
                    <a:cubicBezTo>
                      <a:pt x="1154" y="0"/>
                      <a:pt x="1179" y="852"/>
                      <a:pt x="1" y="8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2"/>
              <p:cNvSpPr/>
              <p:nvPr/>
            </p:nvSpPr>
            <p:spPr>
              <a:xfrm>
                <a:off x="6588864" y="2205712"/>
                <a:ext cx="40615" cy="60172"/>
              </a:xfrm>
              <a:custGeom>
                <a:avLst/>
                <a:gdLst/>
                <a:ahLst/>
                <a:cxnLst/>
                <a:rect l="l" t="t" r="r" b="b"/>
                <a:pathLst>
                  <a:path w="677" h="1003" fill="none" extrusionOk="0">
                    <a:moveTo>
                      <a:pt x="326" y="0"/>
                    </a:moveTo>
                    <a:cubicBezTo>
                      <a:pt x="326" y="0"/>
                      <a:pt x="0" y="652"/>
                      <a:pt x="677" y="1003"/>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2"/>
              <p:cNvSpPr/>
              <p:nvPr/>
            </p:nvSpPr>
            <p:spPr>
              <a:xfrm>
                <a:off x="6405406" y="2219211"/>
                <a:ext cx="72231" cy="108346"/>
              </a:xfrm>
              <a:custGeom>
                <a:avLst/>
                <a:gdLst/>
                <a:ahLst/>
                <a:cxnLst/>
                <a:rect l="l" t="t" r="r" b="b"/>
                <a:pathLst>
                  <a:path w="1204" h="1806" fill="none" extrusionOk="0">
                    <a:moveTo>
                      <a:pt x="1203" y="1"/>
                    </a:moveTo>
                    <a:cubicBezTo>
                      <a:pt x="1203" y="1"/>
                      <a:pt x="0" y="928"/>
                      <a:pt x="627" y="1805"/>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2"/>
              <p:cNvSpPr/>
              <p:nvPr/>
            </p:nvSpPr>
            <p:spPr>
              <a:xfrm>
                <a:off x="6324175" y="2324499"/>
                <a:ext cx="48174" cy="39115"/>
              </a:xfrm>
              <a:custGeom>
                <a:avLst/>
                <a:gdLst/>
                <a:ahLst/>
                <a:cxnLst/>
                <a:rect l="l" t="t" r="r" b="b"/>
                <a:pathLst>
                  <a:path w="803" h="652" fill="none" extrusionOk="0">
                    <a:moveTo>
                      <a:pt x="1" y="251"/>
                    </a:moveTo>
                    <a:cubicBezTo>
                      <a:pt x="1" y="251"/>
                      <a:pt x="703" y="0"/>
                      <a:pt x="803" y="6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2"/>
              <p:cNvSpPr/>
              <p:nvPr/>
            </p:nvSpPr>
            <p:spPr>
              <a:xfrm>
                <a:off x="6346732" y="2380112"/>
                <a:ext cx="139903" cy="150401"/>
              </a:xfrm>
              <a:custGeom>
                <a:avLst/>
                <a:gdLst/>
                <a:ahLst/>
                <a:cxnLst/>
                <a:rect l="l" t="t" r="r" b="b"/>
                <a:pathLst>
                  <a:path w="2332" h="2507" fill="none" extrusionOk="0">
                    <a:moveTo>
                      <a:pt x="1" y="2507"/>
                    </a:moveTo>
                    <a:cubicBezTo>
                      <a:pt x="126" y="2482"/>
                      <a:pt x="2332" y="1730"/>
                      <a:pt x="2031" y="0"/>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2"/>
              <p:cNvSpPr/>
              <p:nvPr/>
            </p:nvSpPr>
            <p:spPr>
              <a:xfrm>
                <a:off x="6369290" y="2410169"/>
                <a:ext cx="48174" cy="82790"/>
              </a:xfrm>
              <a:custGeom>
                <a:avLst/>
                <a:gdLst/>
                <a:ahLst/>
                <a:cxnLst/>
                <a:rect l="l" t="t" r="r" b="b"/>
                <a:pathLst>
                  <a:path w="803" h="1380" fill="none" extrusionOk="0">
                    <a:moveTo>
                      <a:pt x="427" y="1"/>
                    </a:moveTo>
                    <a:cubicBezTo>
                      <a:pt x="427" y="1"/>
                      <a:pt x="1" y="853"/>
                      <a:pt x="803" y="1379"/>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2"/>
              <p:cNvSpPr/>
              <p:nvPr/>
            </p:nvSpPr>
            <p:spPr>
              <a:xfrm>
                <a:off x="6279120" y="2429726"/>
                <a:ext cx="49674" cy="28616"/>
              </a:xfrm>
              <a:custGeom>
                <a:avLst/>
                <a:gdLst/>
                <a:ahLst/>
                <a:cxnLst/>
                <a:rect l="l" t="t" r="r" b="b"/>
                <a:pathLst>
                  <a:path w="828" h="477" fill="none" extrusionOk="0">
                    <a:moveTo>
                      <a:pt x="827" y="0"/>
                    </a:moveTo>
                    <a:cubicBezTo>
                      <a:pt x="827" y="0"/>
                      <a:pt x="727" y="477"/>
                      <a:pt x="0" y="477"/>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2"/>
              <p:cNvSpPr/>
              <p:nvPr/>
            </p:nvSpPr>
            <p:spPr>
              <a:xfrm>
                <a:off x="6455020" y="2210212"/>
                <a:ext cx="85789" cy="48174"/>
              </a:xfrm>
              <a:custGeom>
                <a:avLst/>
                <a:gdLst/>
                <a:ahLst/>
                <a:cxnLst/>
                <a:rect l="l" t="t" r="r" b="b"/>
                <a:pathLst>
                  <a:path w="1430" h="803" fill="none" extrusionOk="0">
                    <a:moveTo>
                      <a:pt x="0" y="502"/>
                    </a:moveTo>
                    <a:cubicBezTo>
                      <a:pt x="126" y="527"/>
                      <a:pt x="1053" y="0"/>
                      <a:pt x="1429" y="80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A0FB3DA7-1AFA-4B0F-A795-A852FA741C8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250599" y="2133600"/>
            <a:ext cx="1522917" cy="14905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sp>
        <p:nvSpPr>
          <p:cNvPr id="1936" name="Google Shape;1936;p29"/>
          <p:cNvSpPr txBox="1">
            <a:spLocks noGrp="1"/>
          </p:cNvSpPr>
          <p:nvPr>
            <p:ph type="title"/>
          </p:nvPr>
        </p:nvSpPr>
        <p:spPr>
          <a:xfrm>
            <a:off x="668115" y="781186"/>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4000" dirty="0"/>
              <a:t>TOOls</a:t>
            </a:r>
            <a:endParaRPr sz="4000" dirty="0"/>
          </a:p>
        </p:txBody>
      </p:sp>
      <p:sp>
        <p:nvSpPr>
          <p:cNvPr id="1937" name="Google Shape;1937;p29"/>
          <p:cNvSpPr txBox="1">
            <a:spLocks noGrp="1"/>
          </p:cNvSpPr>
          <p:nvPr>
            <p:ph type="subTitle" idx="1"/>
          </p:nvPr>
        </p:nvSpPr>
        <p:spPr>
          <a:xfrm>
            <a:off x="6309337" y="3385829"/>
            <a:ext cx="2242736" cy="586147"/>
          </a:xfrm>
          <a:prstGeom prst="rect">
            <a:avLst/>
          </a:prstGeom>
        </p:spPr>
        <p:txBody>
          <a:bodyPr spcFirstLastPara="1" wrap="square" lIns="0" tIns="0" rIns="0" bIns="0" anchor="ctr" anchorCtr="0">
            <a:noAutofit/>
          </a:bodyPr>
          <a:lstStyle/>
          <a:p>
            <a:pPr marL="127000" indent="0" algn="l">
              <a:lnSpc>
                <a:spcPct val="150000"/>
              </a:lnSpc>
            </a:pPr>
            <a:r>
              <a:rPr lang="en-US" sz="2000" b="1" dirty="0">
                <a:sym typeface="Arial"/>
              </a:rPr>
              <a:t>Python libraries</a:t>
            </a:r>
          </a:p>
        </p:txBody>
      </p:sp>
      <p:sp>
        <p:nvSpPr>
          <p:cNvPr id="1939" name="Google Shape;1939;p29"/>
          <p:cNvSpPr txBox="1">
            <a:spLocks noGrp="1"/>
          </p:cNvSpPr>
          <p:nvPr>
            <p:ph type="subTitle" idx="3"/>
          </p:nvPr>
        </p:nvSpPr>
        <p:spPr>
          <a:xfrm>
            <a:off x="6296181" y="1779973"/>
            <a:ext cx="2264702" cy="700897"/>
          </a:xfrm>
          <a:prstGeom prst="rect">
            <a:avLst/>
          </a:prstGeom>
        </p:spPr>
        <p:txBody>
          <a:bodyPr spcFirstLastPara="1" wrap="square" lIns="0" tIns="0" rIns="0" bIns="0" anchor="ctr" anchorCtr="0">
            <a:noAutofit/>
          </a:bodyPr>
          <a:lstStyle/>
          <a:p>
            <a:pPr marL="0" indent="0" algn="l"/>
            <a:r>
              <a:rPr lang="en-US" sz="2000" b="1" dirty="0">
                <a:sym typeface="Arial"/>
              </a:rPr>
              <a:t>Visual Studio Code</a:t>
            </a:r>
          </a:p>
        </p:txBody>
      </p:sp>
      <p:sp>
        <p:nvSpPr>
          <p:cNvPr id="1941" name="Google Shape;1941;p29"/>
          <p:cNvSpPr txBox="1">
            <a:spLocks noGrp="1"/>
          </p:cNvSpPr>
          <p:nvPr>
            <p:ph type="subTitle" idx="5"/>
          </p:nvPr>
        </p:nvSpPr>
        <p:spPr>
          <a:xfrm>
            <a:off x="729808" y="3347101"/>
            <a:ext cx="2089813" cy="943398"/>
          </a:xfrm>
          <a:prstGeom prst="rect">
            <a:avLst/>
          </a:prstGeom>
        </p:spPr>
        <p:txBody>
          <a:bodyPr spcFirstLastPara="1" wrap="square" lIns="0" tIns="0" rIns="0" bIns="0" anchor="ctr" anchorCtr="0">
            <a:noAutofit/>
          </a:bodyPr>
          <a:lstStyle/>
          <a:p>
            <a:pPr marL="0" indent="0" algn="ctr"/>
            <a:r>
              <a:rPr lang="en-US" sz="2000" b="1" dirty="0">
                <a:sym typeface="Arial"/>
              </a:rPr>
              <a:t>Machine Learning Algorithm</a:t>
            </a:r>
          </a:p>
        </p:txBody>
      </p:sp>
      <p:sp>
        <p:nvSpPr>
          <p:cNvPr id="1943" name="Google Shape;1943;p29"/>
          <p:cNvSpPr txBox="1">
            <a:spLocks noGrp="1"/>
          </p:cNvSpPr>
          <p:nvPr>
            <p:ph type="subTitle" idx="7"/>
          </p:nvPr>
        </p:nvSpPr>
        <p:spPr>
          <a:xfrm>
            <a:off x="767631" y="1779974"/>
            <a:ext cx="2264702" cy="82886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000" b="1" dirty="0">
                <a:sym typeface="Arial"/>
              </a:rPr>
              <a:t>Python interpreter</a:t>
            </a:r>
            <a:endParaRPr sz="2000" b="1" dirty="0"/>
          </a:p>
        </p:txBody>
      </p:sp>
      <p:grpSp>
        <p:nvGrpSpPr>
          <p:cNvPr id="1945" name="Google Shape;1945;p29"/>
          <p:cNvGrpSpPr/>
          <p:nvPr/>
        </p:nvGrpSpPr>
        <p:grpSpPr>
          <a:xfrm>
            <a:off x="3133557" y="1731871"/>
            <a:ext cx="980782" cy="877163"/>
            <a:chOff x="3354270" y="1731871"/>
            <a:chExt cx="980782" cy="877163"/>
          </a:xfrm>
        </p:grpSpPr>
        <p:sp>
          <p:nvSpPr>
            <p:cNvPr id="1946" name="Google Shape;1946;p29"/>
            <p:cNvSpPr/>
            <p:nvPr/>
          </p:nvSpPr>
          <p:spPr>
            <a:xfrm>
              <a:off x="3442605"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9"/>
            <p:cNvSpPr/>
            <p:nvPr/>
          </p:nvSpPr>
          <p:spPr>
            <a:xfrm>
              <a:off x="3442605" y="1841470"/>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9"/>
            <p:cNvSpPr/>
            <p:nvPr/>
          </p:nvSpPr>
          <p:spPr>
            <a:xfrm>
              <a:off x="3442605"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9"/>
            <p:cNvSpPr/>
            <p:nvPr/>
          </p:nvSpPr>
          <p:spPr>
            <a:xfrm>
              <a:off x="3488170" y="1820085"/>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9"/>
            <p:cNvSpPr/>
            <p:nvPr/>
          </p:nvSpPr>
          <p:spPr>
            <a:xfrm>
              <a:off x="4142970"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9"/>
            <p:cNvSpPr/>
            <p:nvPr/>
          </p:nvSpPr>
          <p:spPr>
            <a:xfrm>
              <a:off x="4142970" y="1862734"/>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9"/>
            <p:cNvSpPr/>
            <p:nvPr/>
          </p:nvSpPr>
          <p:spPr>
            <a:xfrm>
              <a:off x="4142970"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9"/>
            <p:cNvSpPr/>
            <p:nvPr/>
          </p:nvSpPr>
          <p:spPr>
            <a:xfrm>
              <a:off x="3466906" y="2520571"/>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9"/>
            <p:cNvSpPr/>
            <p:nvPr/>
          </p:nvSpPr>
          <p:spPr>
            <a:xfrm>
              <a:off x="3354270" y="1731871"/>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9"/>
            <p:cNvSpPr/>
            <p:nvPr/>
          </p:nvSpPr>
          <p:spPr>
            <a:xfrm>
              <a:off x="4237469" y="2283025"/>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9"/>
            <p:cNvSpPr/>
            <p:nvPr/>
          </p:nvSpPr>
          <p:spPr>
            <a:xfrm>
              <a:off x="4234444" y="239262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9"/>
            <p:cNvSpPr/>
            <p:nvPr/>
          </p:nvSpPr>
          <p:spPr>
            <a:xfrm>
              <a:off x="4234331" y="195106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9"/>
            <p:cNvSpPr/>
            <p:nvPr/>
          </p:nvSpPr>
          <p:spPr>
            <a:xfrm>
              <a:off x="4234344" y="2042442"/>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29"/>
          <p:cNvGrpSpPr/>
          <p:nvPr/>
        </p:nvGrpSpPr>
        <p:grpSpPr>
          <a:xfrm>
            <a:off x="5092228" y="1725999"/>
            <a:ext cx="980782" cy="877163"/>
            <a:chOff x="4808949" y="1731871"/>
            <a:chExt cx="980782" cy="877163"/>
          </a:xfrm>
        </p:grpSpPr>
        <p:sp>
          <p:nvSpPr>
            <p:cNvPr id="1967" name="Google Shape;1967;p29"/>
            <p:cNvSpPr/>
            <p:nvPr/>
          </p:nvSpPr>
          <p:spPr>
            <a:xfrm flipH="1">
              <a:off x="5701275"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9"/>
            <p:cNvSpPr/>
            <p:nvPr/>
          </p:nvSpPr>
          <p:spPr>
            <a:xfrm flipH="1">
              <a:off x="5701275" y="1841470"/>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9"/>
            <p:cNvSpPr/>
            <p:nvPr/>
          </p:nvSpPr>
          <p:spPr>
            <a:xfrm flipH="1">
              <a:off x="5701275"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9"/>
            <p:cNvSpPr/>
            <p:nvPr/>
          </p:nvSpPr>
          <p:spPr>
            <a:xfrm flipH="1">
              <a:off x="5022169" y="1820085"/>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9"/>
            <p:cNvSpPr/>
            <p:nvPr/>
          </p:nvSpPr>
          <p:spPr>
            <a:xfrm flipH="1">
              <a:off x="5000910"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9"/>
            <p:cNvSpPr/>
            <p:nvPr/>
          </p:nvSpPr>
          <p:spPr>
            <a:xfrm flipH="1">
              <a:off x="5000910" y="1862734"/>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9"/>
            <p:cNvSpPr/>
            <p:nvPr/>
          </p:nvSpPr>
          <p:spPr>
            <a:xfrm flipH="1">
              <a:off x="5000910"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9"/>
            <p:cNvSpPr/>
            <p:nvPr/>
          </p:nvSpPr>
          <p:spPr>
            <a:xfrm flipH="1">
              <a:off x="5043555" y="2520571"/>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9"/>
            <p:cNvSpPr/>
            <p:nvPr/>
          </p:nvSpPr>
          <p:spPr>
            <a:xfrm flipH="1">
              <a:off x="4909531" y="1731871"/>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9"/>
            <p:cNvSpPr/>
            <p:nvPr/>
          </p:nvSpPr>
          <p:spPr>
            <a:xfrm flipH="1">
              <a:off x="4842376" y="2283025"/>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9"/>
            <p:cNvSpPr/>
            <p:nvPr/>
          </p:nvSpPr>
          <p:spPr>
            <a:xfrm flipH="1">
              <a:off x="4808949" y="239262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9"/>
            <p:cNvSpPr/>
            <p:nvPr/>
          </p:nvSpPr>
          <p:spPr>
            <a:xfrm flipH="1">
              <a:off x="4809062" y="195106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9"/>
            <p:cNvSpPr/>
            <p:nvPr/>
          </p:nvSpPr>
          <p:spPr>
            <a:xfrm flipH="1">
              <a:off x="4833351" y="2042442"/>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7" name="Google Shape;1987;p29"/>
          <p:cNvGrpSpPr/>
          <p:nvPr/>
        </p:nvGrpSpPr>
        <p:grpSpPr>
          <a:xfrm>
            <a:off x="3087973" y="3386597"/>
            <a:ext cx="980670" cy="877163"/>
            <a:chOff x="3354270" y="3269746"/>
            <a:chExt cx="980670" cy="877163"/>
          </a:xfrm>
        </p:grpSpPr>
        <p:sp>
          <p:nvSpPr>
            <p:cNvPr id="1988" name="Google Shape;1988;p29"/>
            <p:cNvSpPr/>
            <p:nvPr/>
          </p:nvSpPr>
          <p:spPr>
            <a:xfrm>
              <a:off x="3442605" y="405844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9"/>
            <p:cNvSpPr/>
            <p:nvPr/>
          </p:nvSpPr>
          <p:spPr>
            <a:xfrm>
              <a:off x="3442605" y="337934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9"/>
            <p:cNvSpPr/>
            <p:nvPr/>
          </p:nvSpPr>
          <p:spPr>
            <a:xfrm>
              <a:off x="3442605" y="335796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9"/>
            <p:cNvSpPr/>
            <p:nvPr/>
          </p:nvSpPr>
          <p:spPr>
            <a:xfrm>
              <a:off x="3488170" y="335796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9"/>
            <p:cNvSpPr/>
            <p:nvPr/>
          </p:nvSpPr>
          <p:spPr>
            <a:xfrm>
              <a:off x="4142970" y="335796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9"/>
            <p:cNvSpPr/>
            <p:nvPr/>
          </p:nvSpPr>
          <p:spPr>
            <a:xfrm>
              <a:off x="4142970" y="340060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9"/>
            <p:cNvSpPr/>
            <p:nvPr/>
          </p:nvSpPr>
          <p:spPr>
            <a:xfrm>
              <a:off x="4142970" y="405844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9"/>
            <p:cNvSpPr/>
            <p:nvPr/>
          </p:nvSpPr>
          <p:spPr>
            <a:xfrm>
              <a:off x="3466906" y="405844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9"/>
            <p:cNvSpPr/>
            <p:nvPr/>
          </p:nvSpPr>
          <p:spPr>
            <a:xfrm>
              <a:off x="3354270" y="326974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9"/>
            <p:cNvSpPr/>
            <p:nvPr/>
          </p:nvSpPr>
          <p:spPr>
            <a:xfrm>
              <a:off x="4237469" y="382090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9"/>
            <p:cNvSpPr/>
            <p:nvPr/>
          </p:nvSpPr>
          <p:spPr>
            <a:xfrm>
              <a:off x="4234331" y="348894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9"/>
            <p:cNvSpPr/>
            <p:nvPr/>
          </p:nvSpPr>
          <p:spPr>
            <a:xfrm>
              <a:off x="4234344" y="358031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0" name="Google Shape;2000;p29"/>
            <p:cNvGrpSpPr/>
            <p:nvPr/>
          </p:nvGrpSpPr>
          <p:grpSpPr>
            <a:xfrm>
              <a:off x="3565463" y="3584713"/>
              <a:ext cx="454772" cy="247102"/>
              <a:chOff x="4045113" y="4372050"/>
              <a:chExt cx="454772" cy="247102"/>
            </a:xfrm>
          </p:grpSpPr>
          <p:sp>
            <p:nvSpPr>
              <p:cNvPr id="2001" name="Google Shape;2001;p29"/>
              <p:cNvSpPr/>
              <p:nvPr/>
            </p:nvSpPr>
            <p:spPr>
              <a:xfrm>
                <a:off x="4045113" y="4372050"/>
                <a:ext cx="454772" cy="247102"/>
              </a:xfrm>
              <a:custGeom>
                <a:avLst/>
                <a:gdLst/>
                <a:ahLst/>
                <a:cxnLst/>
                <a:rect l="l" t="t" r="r" b="b"/>
                <a:pathLst>
                  <a:path w="9826" h="5339" fill="none" extrusionOk="0">
                    <a:moveTo>
                      <a:pt x="9825" y="2682"/>
                    </a:moveTo>
                    <a:cubicBezTo>
                      <a:pt x="9825" y="2682"/>
                      <a:pt x="7645" y="5338"/>
                      <a:pt x="4913" y="5338"/>
                    </a:cubicBezTo>
                    <a:cubicBezTo>
                      <a:pt x="2206" y="5338"/>
                      <a:pt x="1" y="2682"/>
                      <a:pt x="1" y="2682"/>
                    </a:cubicBezTo>
                    <a:cubicBezTo>
                      <a:pt x="1" y="2682"/>
                      <a:pt x="2206" y="0"/>
                      <a:pt x="4913" y="0"/>
                    </a:cubicBezTo>
                    <a:cubicBezTo>
                      <a:pt x="7645" y="0"/>
                      <a:pt x="9825" y="2682"/>
                      <a:pt x="9825" y="2682"/>
                    </a:cubicBezTo>
                    <a:close/>
                  </a:path>
                </a:pathLst>
              </a:custGeom>
              <a:noFill/>
              <a:ln w="952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9"/>
              <p:cNvSpPr/>
              <p:nvPr/>
            </p:nvSpPr>
            <p:spPr>
              <a:xfrm>
                <a:off x="4152998" y="4376678"/>
                <a:ext cx="239003" cy="239003"/>
              </a:xfrm>
              <a:custGeom>
                <a:avLst/>
                <a:gdLst/>
                <a:ahLst/>
                <a:cxnLst/>
                <a:rect l="l" t="t" r="r" b="b"/>
                <a:pathLst>
                  <a:path w="5164" h="5164" extrusionOk="0">
                    <a:moveTo>
                      <a:pt x="2582" y="0"/>
                    </a:moveTo>
                    <a:cubicBezTo>
                      <a:pt x="1153" y="0"/>
                      <a:pt x="1" y="1153"/>
                      <a:pt x="1" y="2582"/>
                    </a:cubicBezTo>
                    <a:cubicBezTo>
                      <a:pt x="1" y="3985"/>
                      <a:pt x="1153" y="5163"/>
                      <a:pt x="2582" y="5163"/>
                    </a:cubicBezTo>
                    <a:cubicBezTo>
                      <a:pt x="4011" y="5163"/>
                      <a:pt x="5163" y="3985"/>
                      <a:pt x="5163" y="2582"/>
                    </a:cubicBezTo>
                    <a:cubicBezTo>
                      <a:pt x="5163" y="1153"/>
                      <a:pt x="4011" y="0"/>
                      <a:pt x="25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9"/>
              <p:cNvSpPr/>
              <p:nvPr/>
            </p:nvSpPr>
            <p:spPr>
              <a:xfrm>
                <a:off x="4152998" y="4376678"/>
                <a:ext cx="239003" cy="239003"/>
              </a:xfrm>
              <a:custGeom>
                <a:avLst/>
                <a:gdLst/>
                <a:ahLst/>
                <a:cxnLst/>
                <a:rect l="l" t="t" r="r" b="b"/>
                <a:pathLst>
                  <a:path w="5164" h="5164" fill="none" extrusionOk="0">
                    <a:moveTo>
                      <a:pt x="5163" y="2582"/>
                    </a:moveTo>
                    <a:cubicBezTo>
                      <a:pt x="5163" y="3985"/>
                      <a:pt x="4011" y="5163"/>
                      <a:pt x="2582" y="5163"/>
                    </a:cubicBezTo>
                    <a:cubicBezTo>
                      <a:pt x="1153" y="5163"/>
                      <a:pt x="1" y="3985"/>
                      <a:pt x="1" y="2582"/>
                    </a:cubicBezTo>
                    <a:cubicBezTo>
                      <a:pt x="1" y="1153"/>
                      <a:pt x="1153" y="0"/>
                      <a:pt x="2582" y="0"/>
                    </a:cubicBezTo>
                    <a:cubicBezTo>
                      <a:pt x="4011" y="0"/>
                      <a:pt x="5163" y="1153"/>
                      <a:pt x="5163" y="2582"/>
                    </a:cubicBezTo>
                    <a:close/>
                  </a:path>
                </a:pathLst>
              </a:custGeom>
              <a:noFill/>
              <a:ln w="437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9"/>
              <p:cNvSpPr/>
              <p:nvPr/>
            </p:nvSpPr>
            <p:spPr>
              <a:xfrm>
                <a:off x="4221450" y="4445131"/>
                <a:ext cx="102099" cy="102099"/>
              </a:xfrm>
              <a:custGeom>
                <a:avLst/>
                <a:gdLst/>
                <a:ahLst/>
                <a:cxnLst/>
                <a:rect l="l" t="t" r="r" b="b"/>
                <a:pathLst>
                  <a:path w="2206" h="2206" fill="none" extrusionOk="0">
                    <a:moveTo>
                      <a:pt x="2206" y="1103"/>
                    </a:moveTo>
                    <a:cubicBezTo>
                      <a:pt x="2206" y="1704"/>
                      <a:pt x="1705" y="2206"/>
                      <a:pt x="1103" y="2206"/>
                    </a:cubicBezTo>
                    <a:cubicBezTo>
                      <a:pt x="502" y="2206"/>
                      <a:pt x="0" y="1704"/>
                      <a:pt x="0" y="1103"/>
                    </a:cubicBezTo>
                    <a:cubicBezTo>
                      <a:pt x="0" y="476"/>
                      <a:pt x="502" y="0"/>
                      <a:pt x="1103" y="0"/>
                    </a:cubicBezTo>
                    <a:cubicBezTo>
                      <a:pt x="1705" y="0"/>
                      <a:pt x="2206" y="476"/>
                      <a:pt x="2206" y="1103"/>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05" name="Google Shape;2005;p29"/>
          <p:cNvGrpSpPr/>
          <p:nvPr/>
        </p:nvGrpSpPr>
        <p:grpSpPr>
          <a:xfrm>
            <a:off x="5073363" y="3385829"/>
            <a:ext cx="980669" cy="877163"/>
            <a:chOff x="4809062" y="3269746"/>
            <a:chExt cx="980669" cy="877163"/>
          </a:xfrm>
        </p:grpSpPr>
        <p:sp>
          <p:nvSpPr>
            <p:cNvPr id="2006" name="Google Shape;2006;p29"/>
            <p:cNvSpPr/>
            <p:nvPr/>
          </p:nvSpPr>
          <p:spPr>
            <a:xfrm flipH="1">
              <a:off x="5701275" y="405844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9"/>
            <p:cNvSpPr/>
            <p:nvPr/>
          </p:nvSpPr>
          <p:spPr>
            <a:xfrm flipH="1">
              <a:off x="5701275" y="337934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9"/>
            <p:cNvSpPr/>
            <p:nvPr/>
          </p:nvSpPr>
          <p:spPr>
            <a:xfrm flipH="1">
              <a:off x="5701275" y="335796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9"/>
            <p:cNvSpPr/>
            <p:nvPr/>
          </p:nvSpPr>
          <p:spPr>
            <a:xfrm flipH="1">
              <a:off x="5022169" y="335796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9"/>
            <p:cNvSpPr/>
            <p:nvPr/>
          </p:nvSpPr>
          <p:spPr>
            <a:xfrm flipH="1">
              <a:off x="5000910" y="335796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9"/>
            <p:cNvSpPr/>
            <p:nvPr/>
          </p:nvSpPr>
          <p:spPr>
            <a:xfrm flipH="1">
              <a:off x="5000910" y="340060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9"/>
            <p:cNvSpPr/>
            <p:nvPr/>
          </p:nvSpPr>
          <p:spPr>
            <a:xfrm flipH="1">
              <a:off x="5000910" y="405844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9"/>
            <p:cNvSpPr/>
            <p:nvPr/>
          </p:nvSpPr>
          <p:spPr>
            <a:xfrm flipH="1">
              <a:off x="5043555" y="405844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9"/>
            <p:cNvSpPr/>
            <p:nvPr/>
          </p:nvSpPr>
          <p:spPr>
            <a:xfrm flipH="1">
              <a:off x="4909531" y="326974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9"/>
            <p:cNvSpPr/>
            <p:nvPr/>
          </p:nvSpPr>
          <p:spPr>
            <a:xfrm flipH="1">
              <a:off x="4809062" y="348894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9"/>
            <p:cNvSpPr/>
            <p:nvPr/>
          </p:nvSpPr>
          <p:spPr>
            <a:xfrm flipH="1">
              <a:off x="4833351" y="358031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9"/>
            <p:cNvSpPr/>
            <p:nvPr/>
          </p:nvSpPr>
          <p:spPr>
            <a:xfrm flipH="1">
              <a:off x="4842376" y="382090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4" name="Google Shape;2024;p29"/>
          <p:cNvGrpSpPr/>
          <p:nvPr/>
        </p:nvGrpSpPr>
        <p:grpSpPr>
          <a:xfrm>
            <a:off x="4010567" y="2217025"/>
            <a:ext cx="1117490" cy="1716075"/>
            <a:chOff x="4010560" y="2217025"/>
            <a:chExt cx="1117490" cy="1716075"/>
          </a:xfrm>
        </p:grpSpPr>
        <p:sp>
          <p:nvSpPr>
            <p:cNvPr id="2025" name="Google Shape;2025;p29"/>
            <p:cNvSpPr/>
            <p:nvPr/>
          </p:nvSpPr>
          <p:spPr>
            <a:xfrm>
              <a:off x="4114325" y="2391650"/>
              <a:ext cx="25" cy="1084800"/>
            </a:xfrm>
            <a:custGeom>
              <a:avLst/>
              <a:gdLst/>
              <a:ahLst/>
              <a:cxnLst/>
              <a:rect l="l" t="t" r="r" b="b"/>
              <a:pathLst>
                <a:path w="1" h="43392" fill="none" extrusionOk="0">
                  <a:moveTo>
                    <a:pt x="0" y="43391"/>
                  </a:moveTo>
                  <a:lnTo>
                    <a:pt x="0" y="0"/>
                  </a:lnTo>
                </a:path>
              </a:pathLst>
            </a:custGeom>
            <a:noFill/>
            <a:ln w="13125"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9"/>
            <p:cNvSpPr/>
            <p:nvPr/>
          </p:nvSpPr>
          <p:spPr>
            <a:xfrm>
              <a:off x="4626400" y="2217025"/>
              <a:ext cx="445675" cy="1608154"/>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noFill/>
            <a:ln w="13125"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9"/>
            <p:cNvSpPr/>
            <p:nvPr/>
          </p:nvSpPr>
          <p:spPr>
            <a:xfrm rot="-5400000">
              <a:off x="4432796" y="1794789"/>
              <a:ext cx="174625" cy="1019097"/>
            </a:xfrm>
            <a:custGeom>
              <a:avLst/>
              <a:gdLst/>
              <a:ahLst/>
              <a:cxnLst/>
              <a:rect l="l" t="t" r="r" b="b"/>
              <a:pathLst>
                <a:path w="6985" h="22279" fill="none" extrusionOk="0">
                  <a:moveTo>
                    <a:pt x="0" y="22278"/>
                  </a:moveTo>
                  <a:lnTo>
                    <a:pt x="6985" y="15294"/>
                  </a:lnTo>
                  <a:lnTo>
                    <a:pt x="6985" y="1"/>
                  </a:lnTo>
                </a:path>
              </a:pathLst>
            </a:custGeom>
            <a:noFill/>
            <a:ln w="13125"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9"/>
            <p:cNvSpPr/>
            <p:nvPr/>
          </p:nvSpPr>
          <p:spPr>
            <a:xfrm>
              <a:off x="5012675" y="23645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9"/>
            <p:cNvSpPr/>
            <p:nvPr/>
          </p:nvSpPr>
          <p:spPr>
            <a:xfrm>
              <a:off x="5040950" y="37891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0" name="Google Shape;2030;p29"/>
            <p:cNvCxnSpPr/>
            <p:nvPr/>
          </p:nvCxnSpPr>
          <p:spPr>
            <a:xfrm>
              <a:off x="4015950" y="3933100"/>
              <a:ext cx="1112100" cy="0"/>
            </a:xfrm>
            <a:prstGeom prst="straightConnector1">
              <a:avLst/>
            </a:prstGeom>
            <a:noFill/>
            <a:ln w="9525" cap="flat" cmpd="sng">
              <a:solidFill>
                <a:schemeClr val="dk2"/>
              </a:solidFill>
              <a:prstDash val="solid"/>
              <a:round/>
              <a:headEnd type="none" w="med" len="med"/>
              <a:tailEnd type="none" w="med" len="med"/>
            </a:ln>
          </p:spPr>
        </p:cxnSp>
        <p:sp>
          <p:nvSpPr>
            <p:cNvPr id="2031" name="Google Shape;2031;p29"/>
            <p:cNvSpPr/>
            <p:nvPr/>
          </p:nvSpPr>
          <p:spPr>
            <a:xfrm>
              <a:off x="4084638" y="34550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9"/>
            <p:cNvSpPr/>
            <p:nvPr/>
          </p:nvSpPr>
          <p:spPr>
            <a:xfrm>
              <a:off x="4084638" y="23645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B042757-DADB-467A-9A7D-3F0302B1DCB8}"/>
              </a:ext>
            </a:extLst>
          </p:cNvPr>
          <p:cNvPicPr>
            <a:picLocks noChangeAspect="1"/>
          </p:cNvPicPr>
          <p:nvPr/>
        </p:nvPicPr>
        <p:blipFill>
          <a:blip r:embed="rId3"/>
          <a:stretch>
            <a:fillRect/>
          </a:stretch>
        </p:blipFill>
        <p:spPr>
          <a:xfrm>
            <a:off x="3236335" y="1833179"/>
            <a:ext cx="672361" cy="647692"/>
          </a:xfrm>
          <a:prstGeom prst="rect">
            <a:avLst/>
          </a:prstGeom>
        </p:spPr>
      </p:pic>
      <p:pic>
        <p:nvPicPr>
          <p:cNvPr id="5" name="Picture 4">
            <a:extLst>
              <a:ext uri="{FF2B5EF4-FFF2-40B4-BE49-F238E27FC236}">
                <a16:creationId xmlns:a16="http://schemas.microsoft.com/office/drawing/2014/main" id="{443D9BC5-CBE1-415C-9F10-5BC1C5C2F2DE}"/>
              </a:ext>
            </a:extLst>
          </p:cNvPr>
          <p:cNvPicPr>
            <a:picLocks noChangeAspect="1"/>
          </p:cNvPicPr>
          <p:nvPr/>
        </p:nvPicPr>
        <p:blipFill>
          <a:blip r:embed="rId4"/>
          <a:stretch>
            <a:fillRect/>
          </a:stretch>
        </p:blipFill>
        <p:spPr>
          <a:xfrm>
            <a:off x="5316051" y="1818866"/>
            <a:ext cx="667003" cy="667003"/>
          </a:xfrm>
          <a:prstGeom prst="rect">
            <a:avLst/>
          </a:prstGeom>
        </p:spPr>
      </p:pic>
      <p:pic>
        <p:nvPicPr>
          <p:cNvPr id="11" name="Picture 10">
            <a:extLst>
              <a:ext uri="{FF2B5EF4-FFF2-40B4-BE49-F238E27FC236}">
                <a16:creationId xmlns:a16="http://schemas.microsoft.com/office/drawing/2014/main" id="{C7385DC3-9C29-4918-B042-354ADA2BC4F6}"/>
              </a:ext>
            </a:extLst>
          </p:cNvPr>
          <p:cNvPicPr>
            <a:picLocks noChangeAspect="1"/>
          </p:cNvPicPr>
          <p:nvPr/>
        </p:nvPicPr>
        <p:blipFill>
          <a:blip r:embed="rId5"/>
          <a:stretch>
            <a:fillRect/>
          </a:stretch>
        </p:blipFill>
        <p:spPr>
          <a:xfrm>
            <a:off x="3067189" y="3375827"/>
            <a:ext cx="916623" cy="916623"/>
          </a:xfrm>
          <a:prstGeom prst="rect">
            <a:avLst/>
          </a:prstGeom>
        </p:spPr>
      </p:pic>
      <p:pic>
        <p:nvPicPr>
          <p:cNvPr id="39" name="Picture 38">
            <a:extLst>
              <a:ext uri="{FF2B5EF4-FFF2-40B4-BE49-F238E27FC236}">
                <a16:creationId xmlns:a16="http://schemas.microsoft.com/office/drawing/2014/main" id="{880C76E6-A402-40DE-946F-D6D3066946E4}"/>
              </a:ext>
            </a:extLst>
          </p:cNvPr>
          <p:cNvPicPr>
            <a:picLocks noChangeAspect="1"/>
          </p:cNvPicPr>
          <p:nvPr/>
        </p:nvPicPr>
        <p:blipFill rotWithShape="1">
          <a:blip r:embed="rId6"/>
          <a:srcRect l="11393" t="11767" r="9439" b="9066"/>
          <a:stretch/>
        </p:blipFill>
        <p:spPr>
          <a:xfrm>
            <a:off x="5292000" y="3484824"/>
            <a:ext cx="684000" cy="684000"/>
          </a:xfrm>
          <a:prstGeom prst="rect">
            <a:avLst/>
          </a:prstGeom>
          <a:pattFill prst="smCheck">
            <a:fgClr>
              <a:schemeClr val="accent1"/>
            </a:fgClr>
            <a:bgClr>
              <a:schemeClr val="bg1"/>
            </a:bgClr>
          </a:pattFill>
          <a:ln>
            <a:solidFill>
              <a:schemeClr val="accent1"/>
            </a:solidFill>
          </a:ln>
        </p:spPr>
      </p:pic>
    </p:spTree>
    <p:extLst>
      <p:ext uri="{BB962C8B-B14F-4D97-AF65-F5344CB8AC3E}">
        <p14:creationId xmlns:p14="http://schemas.microsoft.com/office/powerpoint/2010/main" val="396650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F53539A-927F-4CF7-A2B9-4F415F0270AF}"/>
              </a:ext>
            </a:extLst>
          </p:cNvPr>
          <p:cNvGraphicFramePr/>
          <p:nvPr>
            <p:extLst>
              <p:ext uri="{D42A27DB-BD31-4B8C-83A1-F6EECF244321}">
                <p14:modId xmlns:p14="http://schemas.microsoft.com/office/powerpoint/2010/main" val="3859956489"/>
              </p:ext>
            </p:extLst>
          </p:nvPr>
        </p:nvGraphicFramePr>
        <p:xfrm>
          <a:off x="684856" y="881271"/>
          <a:ext cx="7942309" cy="3979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87EAEB9E-97F6-4323-A0BB-FFD54382CCAD}"/>
              </a:ext>
            </a:extLst>
          </p:cNvPr>
          <p:cNvSpPr txBox="1">
            <a:spLocks/>
          </p:cNvSpPr>
          <p:nvPr/>
        </p:nvSpPr>
        <p:spPr>
          <a:xfrm>
            <a:off x="1147739" y="282314"/>
            <a:ext cx="7179826" cy="508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a:solidFill>
                  <a:schemeClr val="dk2"/>
                </a:solidFill>
                <a:latin typeface="Bebas Neue"/>
                <a:sym typeface="Bebas Neue"/>
              </a:rPr>
              <a:t>Optical character recognition</a:t>
            </a:r>
            <a:endParaRPr lang="en-IN" sz="1200" dirty="0">
              <a:solidFill>
                <a:schemeClr val="accent4"/>
              </a:solidFill>
            </a:endParaRPr>
          </a:p>
        </p:txBody>
      </p:sp>
      <p:sp>
        <p:nvSpPr>
          <p:cNvPr id="7" name="Google Shape;2654;p49">
            <a:extLst>
              <a:ext uri="{FF2B5EF4-FFF2-40B4-BE49-F238E27FC236}">
                <a16:creationId xmlns:a16="http://schemas.microsoft.com/office/drawing/2014/main" id="{E9C28E22-2701-4B7D-A030-453EB4C5160E}"/>
              </a:ext>
            </a:extLst>
          </p:cNvPr>
          <p:cNvSpPr/>
          <p:nvPr/>
        </p:nvSpPr>
        <p:spPr>
          <a:xfrm>
            <a:off x="566382" y="106018"/>
            <a:ext cx="8188657" cy="4936434"/>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650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93E9-5E55-489F-BF97-2A832BC48643}"/>
              </a:ext>
            </a:extLst>
          </p:cNvPr>
          <p:cNvSpPr>
            <a:spLocks noGrp="1"/>
          </p:cNvSpPr>
          <p:nvPr>
            <p:ph type="title"/>
          </p:nvPr>
        </p:nvSpPr>
        <p:spPr>
          <a:xfrm>
            <a:off x="720000" y="258207"/>
            <a:ext cx="7704000" cy="488400"/>
          </a:xfrm>
        </p:spPr>
        <p:txBody>
          <a:bodyPr/>
          <a:lstStyle/>
          <a:p>
            <a:r>
              <a:rPr lang="en-US" dirty="0"/>
              <a:t>How ocr works</a:t>
            </a:r>
            <a:endParaRPr lang="en-IN" dirty="0"/>
          </a:p>
        </p:txBody>
      </p:sp>
      <p:sp>
        <p:nvSpPr>
          <p:cNvPr id="5" name="TextBox 4">
            <a:extLst>
              <a:ext uri="{FF2B5EF4-FFF2-40B4-BE49-F238E27FC236}">
                <a16:creationId xmlns:a16="http://schemas.microsoft.com/office/drawing/2014/main" id="{6F546700-0888-466C-ACC4-440C3DE2E62B}"/>
              </a:ext>
            </a:extLst>
          </p:cNvPr>
          <p:cNvSpPr txBox="1"/>
          <p:nvPr/>
        </p:nvSpPr>
        <p:spPr>
          <a:xfrm>
            <a:off x="470847" y="746607"/>
            <a:ext cx="8748215" cy="4247317"/>
          </a:xfrm>
          <a:prstGeom prst="rect">
            <a:avLst/>
          </a:prstGeom>
          <a:noFill/>
        </p:spPr>
        <p:txBody>
          <a:bodyPr wrap="square" rtlCol="0">
            <a:spAutoFit/>
          </a:bodyPr>
          <a:lstStyle/>
          <a:p>
            <a:pPr algn="l">
              <a:lnSpc>
                <a:spcPct val="150000"/>
              </a:lnSpc>
            </a:pPr>
            <a:r>
              <a:rPr lang="en-US" sz="2000" b="1" kern="1200" dirty="0">
                <a:solidFill>
                  <a:schemeClr val="bg2"/>
                </a:solidFill>
                <a:ea typeface="+mn-ea"/>
                <a:cs typeface="+mn-cs"/>
              </a:rPr>
              <a:t>Every OCR works in 6 basic steps.</a:t>
            </a:r>
            <a:endParaRPr lang="en-IN" sz="1600" b="1" dirty="0"/>
          </a:p>
          <a:p>
            <a:pPr marL="342900" indent="-342900">
              <a:lnSpc>
                <a:spcPct val="150000"/>
              </a:lnSpc>
              <a:buClr>
                <a:schemeClr val="tx1"/>
              </a:buClr>
              <a:buFont typeface="+mj-lt"/>
              <a:buAutoNum type="arabicPeriod"/>
            </a:pPr>
            <a:r>
              <a:rPr lang="en-US" sz="1800" b="1" kern="1200" dirty="0">
                <a:solidFill>
                  <a:schemeClr val="bg2"/>
                </a:solidFill>
                <a:ea typeface="+mn-ea"/>
                <a:cs typeface="+mn-cs"/>
                <a:sym typeface="Roboto"/>
              </a:rPr>
              <a:t>Image Acquisition</a:t>
            </a:r>
            <a:r>
              <a:rPr lang="en-US" sz="1800" dirty="0">
                <a:solidFill>
                  <a:schemeClr val="dk1"/>
                </a:solidFill>
                <a:latin typeface="Roboto"/>
                <a:ea typeface="Roboto"/>
                <a:sym typeface="Roboto"/>
              </a:rPr>
              <a:t>: First, an image is scanned or captured and stored, then using image processing and image segmentation, it converts that image into black and white by replacing each pixel with a particular shade of black and white.</a:t>
            </a:r>
            <a:endParaRPr lang="en-US" sz="1700" dirty="0">
              <a:solidFill>
                <a:schemeClr val="dk1"/>
              </a:solidFill>
              <a:latin typeface="Roboto"/>
              <a:ea typeface="Roboto"/>
              <a:sym typeface="Roboto"/>
            </a:endParaRPr>
          </a:p>
          <a:p>
            <a:pPr marL="342900" indent="-342900">
              <a:lnSpc>
                <a:spcPct val="150000"/>
              </a:lnSpc>
              <a:buClr>
                <a:schemeClr val="tx1"/>
              </a:buClr>
              <a:buFont typeface="+mj-lt"/>
              <a:buAutoNum type="arabicPeriod"/>
            </a:pPr>
            <a:r>
              <a:rPr lang="en-US" sz="1800" b="1" kern="1200" dirty="0">
                <a:solidFill>
                  <a:schemeClr val="bg2"/>
                </a:solidFill>
                <a:ea typeface="+mn-ea"/>
                <a:cs typeface="+mn-cs"/>
                <a:sym typeface="Roboto"/>
              </a:rPr>
              <a:t>Pre-processing</a:t>
            </a:r>
            <a:r>
              <a:rPr lang="en-US" sz="1800" dirty="0">
                <a:solidFill>
                  <a:schemeClr val="dk1"/>
                </a:solidFill>
                <a:latin typeface="Roboto"/>
                <a:ea typeface="Roboto"/>
                <a:sym typeface="Roboto"/>
              </a:rPr>
              <a:t>: To make the data readable for computers, the noise level of the image is optimized and the extra area around the texts is removed. This is especially vital when dealing with handwritten texts.</a:t>
            </a:r>
          </a:p>
          <a:p>
            <a:pPr marL="342900" indent="-342900">
              <a:lnSpc>
                <a:spcPct val="150000"/>
              </a:lnSpc>
              <a:buClr>
                <a:schemeClr val="tx1"/>
              </a:buClr>
              <a:buFont typeface="+mj-lt"/>
              <a:buAutoNum type="arabicPeriod"/>
            </a:pPr>
            <a:r>
              <a:rPr lang="en-US" sz="1800" b="1" kern="1200" dirty="0">
                <a:solidFill>
                  <a:schemeClr val="bg2"/>
                </a:solidFill>
                <a:ea typeface="+mn-ea"/>
                <a:cs typeface="+mn-cs"/>
                <a:sym typeface="Roboto"/>
              </a:rPr>
              <a:t>Segmentation</a:t>
            </a:r>
            <a:r>
              <a:rPr lang="en-US" sz="1800" dirty="0">
                <a:solidFill>
                  <a:schemeClr val="dk1"/>
                </a:solidFill>
                <a:latin typeface="Roboto"/>
                <a:ea typeface="Roboto"/>
                <a:sym typeface="Roboto"/>
              </a:rPr>
              <a:t>: The image is then sliced line by line and then character by character to make them meaningful for the computer.</a:t>
            </a:r>
            <a:endParaRPr lang="en-IN" sz="1800" dirty="0">
              <a:solidFill>
                <a:schemeClr val="dk1"/>
              </a:solidFill>
              <a:latin typeface="Roboto"/>
              <a:ea typeface="Roboto"/>
            </a:endParaRPr>
          </a:p>
        </p:txBody>
      </p:sp>
    </p:spTree>
    <p:extLst>
      <p:ext uri="{BB962C8B-B14F-4D97-AF65-F5344CB8AC3E}">
        <p14:creationId xmlns:p14="http://schemas.microsoft.com/office/powerpoint/2010/main" val="1484743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93E9-5E55-489F-BF97-2A832BC48643}"/>
              </a:ext>
            </a:extLst>
          </p:cNvPr>
          <p:cNvSpPr>
            <a:spLocks noGrp="1"/>
          </p:cNvSpPr>
          <p:nvPr>
            <p:ph type="title"/>
          </p:nvPr>
        </p:nvSpPr>
        <p:spPr>
          <a:xfrm>
            <a:off x="631291" y="223037"/>
            <a:ext cx="7704000" cy="488400"/>
          </a:xfrm>
        </p:spPr>
        <p:txBody>
          <a:bodyPr/>
          <a:lstStyle/>
          <a:p>
            <a:r>
              <a:rPr lang="en-US" dirty="0"/>
              <a:t>How ocr works</a:t>
            </a:r>
            <a:endParaRPr lang="en-IN" dirty="0"/>
          </a:p>
        </p:txBody>
      </p:sp>
      <p:sp>
        <p:nvSpPr>
          <p:cNvPr id="5" name="TextBox 4">
            <a:extLst>
              <a:ext uri="{FF2B5EF4-FFF2-40B4-BE49-F238E27FC236}">
                <a16:creationId xmlns:a16="http://schemas.microsoft.com/office/drawing/2014/main" id="{6F546700-0888-466C-ACC4-440C3DE2E62B}"/>
              </a:ext>
            </a:extLst>
          </p:cNvPr>
          <p:cNvSpPr txBox="1"/>
          <p:nvPr/>
        </p:nvSpPr>
        <p:spPr>
          <a:xfrm>
            <a:off x="498143" y="800150"/>
            <a:ext cx="8645857" cy="3923125"/>
          </a:xfrm>
          <a:prstGeom prst="rect">
            <a:avLst/>
          </a:prstGeom>
          <a:noFill/>
        </p:spPr>
        <p:txBody>
          <a:bodyPr wrap="square" rtlCol="0">
            <a:spAutoFit/>
          </a:bodyPr>
          <a:lstStyle/>
          <a:p>
            <a:pPr marL="457200" indent="-457200">
              <a:lnSpc>
                <a:spcPct val="150000"/>
              </a:lnSpc>
              <a:buClr>
                <a:schemeClr val="tx1"/>
              </a:buClr>
              <a:buFont typeface="+mj-lt"/>
              <a:buAutoNum type="arabicPeriod" startAt="4"/>
            </a:pPr>
            <a:r>
              <a:rPr lang="en-US" sz="2000" b="1" kern="1200" dirty="0">
                <a:solidFill>
                  <a:schemeClr val="bg2"/>
                </a:solidFill>
                <a:ea typeface="+mn-ea"/>
                <a:cs typeface="+mn-cs"/>
                <a:sym typeface="Roboto"/>
              </a:rPr>
              <a:t>Feature extraction</a:t>
            </a:r>
            <a:r>
              <a:rPr lang="en-US" sz="1800" b="1" kern="1200" dirty="0">
                <a:solidFill>
                  <a:schemeClr val="dk1"/>
                </a:solidFill>
                <a:latin typeface="Roboto"/>
                <a:ea typeface="Roboto"/>
                <a:cs typeface="+mn-cs"/>
                <a:sym typeface="Roboto"/>
              </a:rPr>
              <a:t>: </a:t>
            </a:r>
            <a:r>
              <a:rPr lang="en-US" sz="1800" dirty="0">
                <a:solidFill>
                  <a:schemeClr val="dk1"/>
                </a:solidFill>
                <a:latin typeface="Roboto"/>
                <a:ea typeface="Roboto"/>
                <a:sym typeface="Roboto"/>
              </a:rPr>
              <a:t>This step means splitting the input data into a set of features, which means finding essential characteristics that make one or another pattern recognizable. As a result, each character gets classified in a particular class.</a:t>
            </a:r>
          </a:p>
          <a:p>
            <a:pPr marL="457200" indent="-457200">
              <a:lnSpc>
                <a:spcPct val="150000"/>
              </a:lnSpc>
              <a:buClr>
                <a:schemeClr val="tx1"/>
              </a:buClr>
              <a:buFont typeface="+mj-lt"/>
              <a:buAutoNum type="arabicPeriod" startAt="4"/>
            </a:pPr>
            <a:r>
              <a:rPr lang="en-US" sz="2000" b="1" kern="1200" dirty="0">
                <a:solidFill>
                  <a:schemeClr val="bg2"/>
                </a:solidFill>
                <a:ea typeface="+mn-ea"/>
                <a:cs typeface="+mn-cs"/>
                <a:sym typeface="Roboto"/>
              </a:rPr>
              <a:t>Training a Neural Network</a:t>
            </a:r>
            <a:r>
              <a:rPr lang="en-US" sz="2000" dirty="0">
                <a:solidFill>
                  <a:schemeClr val="dk1"/>
                </a:solidFill>
                <a:latin typeface="Roboto"/>
                <a:ea typeface="Roboto"/>
                <a:sym typeface="Roboto"/>
              </a:rPr>
              <a:t>: </a:t>
            </a:r>
            <a:r>
              <a:rPr lang="en-US" sz="1800" dirty="0">
                <a:solidFill>
                  <a:schemeClr val="dk1"/>
                </a:solidFill>
                <a:latin typeface="Roboto"/>
                <a:ea typeface="Roboto"/>
                <a:sym typeface="Roboto"/>
              </a:rPr>
              <a:t>Once all features are extracted, they are passed into a set of the neural network to train it to recognize different characters. The better the training data set is, the better the OCR works.</a:t>
            </a:r>
          </a:p>
          <a:p>
            <a:pPr marL="457200" indent="-457200">
              <a:lnSpc>
                <a:spcPct val="150000"/>
              </a:lnSpc>
              <a:buClr>
                <a:schemeClr val="tx1"/>
              </a:buClr>
              <a:buFont typeface="+mj-lt"/>
              <a:buAutoNum type="arabicPeriod" startAt="4"/>
            </a:pPr>
            <a:r>
              <a:rPr lang="en-US" sz="2000" b="1" kern="1200" dirty="0">
                <a:solidFill>
                  <a:schemeClr val="bg2"/>
                </a:solidFill>
                <a:ea typeface="+mn-ea"/>
                <a:cs typeface="+mn-cs"/>
                <a:sym typeface="Roboto"/>
              </a:rPr>
              <a:t>Post-processing</a:t>
            </a:r>
            <a:r>
              <a:rPr lang="en-US" sz="2000" dirty="0">
                <a:solidFill>
                  <a:schemeClr val="dk1"/>
                </a:solidFill>
                <a:latin typeface="Roboto"/>
                <a:ea typeface="Roboto"/>
                <a:sym typeface="Roboto"/>
              </a:rPr>
              <a:t>: </a:t>
            </a:r>
            <a:r>
              <a:rPr lang="en-US" sz="1800" dirty="0">
                <a:solidFill>
                  <a:schemeClr val="dk1"/>
                </a:solidFill>
                <a:latin typeface="Roboto"/>
                <a:ea typeface="Roboto"/>
                <a:sym typeface="Roboto"/>
              </a:rPr>
              <a:t>This part comes after the recognition of texts. If possible, few minor spelling errors get corrected.</a:t>
            </a:r>
            <a:endParaRPr lang="en-IN" dirty="0"/>
          </a:p>
        </p:txBody>
      </p:sp>
    </p:spTree>
    <p:extLst>
      <p:ext uri="{BB962C8B-B14F-4D97-AF65-F5344CB8AC3E}">
        <p14:creationId xmlns:p14="http://schemas.microsoft.com/office/powerpoint/2010/main" val="3466375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sp>
        <p:nvSpPr>
          <p:cNvPr id="2653" name="Google Shape;2653;p49"/>
          <p:cNvSpPr txBox="1">
            <a:spLocks noGrp="1"/>
          </p:cNvSpPr>
          <p:nvPr>
            <p:ph type="title"/>
          </p:nvPr>
        </p:nvSpPr>
        <p:spPr>
          <a:xfrm>
            <a:off x="720000" y="125750"/>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t>Pseudo</a:t>
            </a:r>
            <a:r>
              <a:rPr lang="en" dirty="0"/>
              <a:t> code </a:t>
            </a:r>
            <a:endParaRPr dirty="0"/>
          </a:p>
        </p:txBody>
      </p:sp>
      <p:sp>
        <p:nvSpPr>
          <p:cNvPr id="2654" name="Google Shape;2654;p49"/>
          <p:cNvSpPr/>
          <p:nvPr/>
        </p:nvSpPr>
        <p:spPr>
          <a:xfrm>
            <a:off x="566382" y="696037"/>
            <a:ext cx="8188657" cy="3971498"/>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9"/>
          <p:cNvSpPr txBox="1">
            <a:spLocks noGrp="1"/>
          </p:cNvSpPr>
          <p:nvPr>
            <p:ph type="subTitle" idx="4294967295"/>
          </p:nvPr>
        </p:nvSpPr>
        <p:spPr>
          <a:xfrm>
            <a:off x="634621" y="832514"/>
            <a:ext cx="7942997" cy="3971498"/>
          </a:xfrm>
          <a:prstGeom prst="rect">
            <a:avLst/>
          </a:prstGeom>
        </p:spPr>
        <p:txBody>
          <a:bodyPr spcFirstLastPara="1" wrap="square" lIns="0" tIns="0" rIns="0" bIns="0" anchor="t" anchorCtr="0">
            <a:noAutofit/>
          </a:bodyPr>
          <a:lstStyle/>
          <a:p>
            <a:pPr marL="127000" indent="0" algn="just">
              <a:lnSpc>
                <a:spcPct val="100000"/>
              </a:lnSpc>
              <a:buClr>
                <a:schemeClr val="dk2"/>
              </a:buClr>
              <a:buNone/>
            </a:pPr>
            <a:r>
              <a:rPr lang="en-US" sz="2400" dirty="0"/>
              <a:t>In the program, first, the features of each image get extracted,	which means that a 2d image in png format undergoes various processes to convert each pixel into a list format. Then the extracted information goes to a function called knn, which stands for k nearest neighbors, this is the simplest machine learning algorithm to simply predict a given input. The more we train this function which is a set of neural networks, the better it predicts the given input. then finally the knn predicts the given text and returns the predicted value.</a:t>
            </a:r>
            <a:endParaRPr sz="1800" dirty="0"/>
          </a:p>
        </p:txBody>
      </p:sp>
    </p:spTree>
    <p:extLst>
      <p:ext uri="{BB962C8B-B14F-4D97-AF65-F5344CB8AC3E}">
        <p14:creationId xmlns:p14="http://schemas.microsoft.com/office/powerpoint/2010/main" val="4097586817"/>
      </p:ext>
    </p:extLst>
  </p:cSld>
  <p:clrMapOvr>
    <a:masterClrMapping/>
  </p:clrMapOvr>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1490</Words>
  <Application>Microsoft Office PowerPoint</Application>
  <PresentationFormat>On-screen Show (16:9)</PresentationFormat>
  <Paragraphs>78</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Franklin Gothic Demi</vt:lpstr>
      <vt:lpstr>CIDFont+F4</vt:lpstr>
      <vt:lpstr>Bebas Neue</vt:lpstr>
      <vt:lpstr>Wingdings</vt:lpstr>
      <vt:lpstr>Roboto</vt:lpstr>
      <vt:lpstr>Computer Science Proposal by Slidesgo</vt:lpstr>
      <vt:lpstr>IMAGE TO TEXT CONVERTER </vt:lpstr>
      <vt:lpstr>INTRODUCTION</vt:lpstr>
      <vt:lpstr>PowerPoint Presentation</vt:lpstr>
      <vt:lpstr>OBJECTIVES</vt:lpstr>
      <vt:lpstr>TOOls</vt:lpstr>
      <vt:lpstr>PowerPoint Presentation</vt:lpstr>
      <vt:lpstr>How ocr works</vt:lpstr>
      <vt:lpstr>How ocr works</vt:lpstr>
      <vt:lpstr>Pseudo code </vt:lpstr>
      <vt:lpstr>Future scope </vt:lpstr>
      <vt:lpstr>FLOWCHART</vt:lpstr>
      <vt:lpstr>RESULT</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TO TEXT CONVERTER</dc:title>
  <dc:creator>ADARSH ACHARYA</dc:creator>
  <cp:lastModifiedBy>ADARSH ACHARYA</cp:lastModifiedBy>
  <cp:revision>50</cp:revision>
  <dcterms:modified xsi:type="dcterms:W3CDTF">2021-07-15T06:04:41Z</dcterms:modified>
</cp:coreProperties>
</file>