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304" r:id="rId3"/>
    <p:sldId id="257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5" r:id="rId14"/>
    <p:sldId id="314" r:id="rId15"/>
    <p:sldId id="320" r:id="rId16"/>
    <p:sldId id="321" r:id="rId17"/>
  </p:sldIdLst>
  <p:sldSz cx="9144000" cy="5143500" type="screen16x9"/>
  <p:notesSz cx="6858000" cy="9144000"/>
  <p:embeddedFontLst>
    <p:embeddedFont>
      <p:font typeface="Abril Fatface" panose="020B0604020202020204" charset="0"/>
      <p:regular r:id="rId19"/>
    </p:embeddedFont>
    <p:embeddedFont>
      <p:font typeface="Anaheim" panose="020B0604020202020204" charset="0"/>
      <p:regular r:id="rId20"/>
    </p:embeddedFont>
    <p:embeddedFont>
      <p:font typeface="Bodoni" panose="020B0604020202020204" charset="0"/>
      <p:regular r:id="rId21"/>
      <p:bold r:id="rId22"/>
      <p:italic r:id="rId23"/>
      <p:boldItalic r:id="rId24"/>
    </p:embeddedFont>
    <p:embeddedFont>
      <p:font typeface="Fira Sans" panose="020B05030500000200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DF2F0A-F7AB-4704-A162-47EE7052A79E}">
  <a:tblStyle styleId="{AADF2F0A-F7AB-4704-A162-47EE7052A7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B090DF-D5F7-4F8B-9750-90336505F5D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1EBEB5-9BB4-495B-B6F5-225770FAC383}">
      <dgm:prSet phldrT="[Text]"/>
      <dgm:spPr/>
      <dgm:t>
        <a:bodyPr/>
        <a:lstStyle/>
        <a:p>
          <a:r>
            <a:rPr lang="en-IN" dirty="0"/>
            <a:t>Dataset Acquirement</a:t>
          </a:r>
        </a:p>
      </dgm:t>
    </dgm:pt>
    <dgm:pt modelId="{DAC4F3FB-B895-40EB-B925-8675C4A5E96D}" type="parTrans" cxnId="{2436C184-D83C-4E40-88AE-444A464AD968}">
      <dgm:prSet/>
      <dgm:spPr/>
      <dgm:t>
        <a:bodyPr/>
        <a:lstStyle/>
        <a:p>
          <a:endParaRPr lang="en-IN"/>
        </a:p>
      </dgm:t>
    </dgm:pt>
    <dgm:pt modelId="{B4F9D3FA-0BF8-4537-A2B0-2172402B97EA}" type="sibTrans" cxnId="{2436C184-D83C-4E40-88AE-444A464AD968}">
      <dgm:prSet/>
      <dgm:spPr/>
      <dgm:t>
        <a:bodyPr/>
        <a:lstStyle/>
        <a:p>
          <a:endParaRPr lang="en-IN"/>
        </a:p>
      </dgm:t>
    </dgm:pt>
    <dgm:pt modelId="{5DE9ABAB-517D-4D58-8C72-8EB49E34C208}">
      <dgm:prSet phldrT="[Text]"/>
      <dgm:spPr/>
      <dgm:t>
        <a:bodyPr/>
        <a:lstStyle/>
        <a:p>
          <a:r>
            <a:rPr lang="en-IN" dirty="0"/>
            <a:t>Pre-processing</a:t>
          </a:r>
        </a:p>
      </dgm:t>
    </dgm:pt>
    <dgm:pt modelId="{0691557D-D4FB-4A4F-9941-148E1EAF9486}" type="parTrans" cxnId="{07D0070F-1B37-4570-AAE0-30C7C51A8D51}">
      <dgm:prSet/>
      <dgm:spPr/>
      <dgm:t>
        <a:bodyPr/>
        <a:lstStyle/>
        <a:p>
          <a:endParaRPr lang="en-IN"/>
        </a:p>
      </dgm:t>
    </dgm:pt>
    <dgm:pt modelId="{7DAEBDE3-1B0F-4CC4-B427-253ABECDDBF8}" type="sibTrans" cxnId="{07D0070F-1B37-4570-AAE0-30C7C51A8D51}">
      <dgm:prSet/>
      <dgm:spPr/>
      <dgm:t>
        <a:bodyPr/>
        <a:lstStyle/>
        <a:p>
          <a:endParaRPr lang="en-IN"/>
        </a:p>
      </dgm:t>
    </dgm:pt>
    <dgm:pt modelId="{C2855503-1A63-42DB-A9D3-D19C23028CCA}">
      <dgm:prSet phldrT="[Text]"/>
      <dgm:spPr/>
      <dgm:t>
        <a:bodyPr/>
        <a:lstStyle/>
        <a:p>
          <a:r>
            <a:rPr lang="en-IN" dirty="0"/>
            <a:t>Visualization</a:t>
          </a:r>
        </a:p>
      </dgm:t>
    </dgm:pt>
    <dgm:pt modelId="{BFC47D5C-41DA-44FB-A33C-0B9A4C15E66F}" type="parTrans" cxnId="{353F2C22-BDA4-474C-B444-D22690F6E788}">
      <dgm:prSet/>
      <dgm:spPr/>
      <dgm:t>
        <a:bodyPr/>
        <a:lstStyle/>
        <a:p>
          <a:endParaRPr lang="en-IN"/>
        </a:p>
      </dgm:t>
    </dgm:pt>
    <dgm:pt modelId="{91048C67-712F-4511-898A-33CC175E4D4C}" type="sibTrans" cxnId="{353F2C22-BDA4-474C-B444-D22690F6E788}">
      <dgm:prSet/>
      <dgm:spPr/>
      <dgm:t>
        <a:bodyPr/>
        <a:lstStyle/>
        <a:p>
          <a:endParaRPr lang="en-IN"/>
        </a:p>
      </dgm:t>
    </dgm:pt>
    <dgm:pt modelId="{408A5D9A-ED80-4CC3-A020-AEC3C09F458F}">
      <dgm:prSet phldrT="[Text]"/>
      <dgm:spPr/>
      <dgm:t>
        <a:bodyPr/>
        <a:lstStyle/>
        <a:p>
          <a:r>
            <a:rPr lang="en-IN" dirty="0"/>
            <a:t>Conclusions</a:t>
          </a:r>
        </a:p>
      </dgm:t>
    </dgm:pt>
    <dgm:pt modelId="{77B7CA30-C390-4CBA-B95F-4927F5DAE3D4}" type="parTrans" cxnId="{24A9AEF3-D5B5-4E6C-85BD-D57D2B93AC04}">
      <dgm:prSet/>
      <dgm:spPr/>
      <dgm:t>
        <a:bodyPr/>
        <a:lstStyle/>
        <a:p>
          <a:endParaRPr lang="en-IN"/>
        </a:p>
      </dgm:t>
    </dgm:pt>
    <dgm:pt modelId="{E5B295F7-4DC9-40CB-A09C-E850A8B97A64}" type="sibTrans" cxnId="{24A9AEF3-D5B5-4E6C-85BD-D57D2B93AC04}">
      <dgm:prSet/>
      <dgm:spPr/>
      <dgm:t>
        <a:bodyPr/>
        <a:lstStyle/>
        <a:p>
          <a:endParaRPr lang="en-IN"/>
        </a:p>
      </dgm:t>
    </dgm:pt>
    <dgm:pt modelId="{F9E72D63-1F9F-48D5-96F1-6CC6A12BF9D2}" type="pres">
      <dgm:prSet presAssocID="{F4B090DF-D5F7-4F8B-9750-90336505F5D0}" presName="Name0" presStyleCnt="0">
        <dgm:presLayoutVars>
          <dgm:dir/>
          <dgm:animLvl val="lvl"/>
          <dgm:resizeHandles val="exact"/>
        </dgm:presLayoutVars>
      </dgm:prSet>
      <dgm:spPr/>
    </dgm:pt>
    <dgm:pt modelId="{534B8EDA-9FB9-4A8C-90C8-3B6A7BA28D0B}" type="pres">
      <dgm:prSet presAssocID="{408A5D9A-ED80-4CC3-A020-AEC3C09F458F}" presName="boxAndChildren" presStyleCnt="0"/>
      <dgm:spPr/>
    </dgm:pt>
    <dgm:pt modelId="{C0E4BA5E-017D-498A-B8EA-1F5D78CD3A16}" type="pres">
      <dgm:prSet presAssocID="{408A5D9A-ED80-4CC3-A020-AEC3C09F458F}" presName="parentTextBox" presStyleLbl="node1" presStyleIdx="0" presStyleCnt="4"/>
      <dgm:spPr/>
    </dgm:pt>
    <dgm:pt modelId="{B3D1C726-84E3-4F56-AD75-821DA2806915}" type="pres">
      <dgm:prSet presAssocID="{91048C67-712F-4511-898A-33CC175E4D4C}" presName="sp" presStyleCnt="0"/>
      <dgm:spPr/>
    </dgm:pt>
    <dgm:pt modelId="{B145E9B7-155C-4423-9606-9EFAF3F68363}" type="pres">
      <dgm:prSet presAssocID="{C2855503-1A63-42DB-A9D3-D19C23028CCA}" presName="arrowAndChildren" presStyleCnt="0"/>
      <dgm:spPr/>
    </dgm:pt>
    <dgm:pt modelId="{825DE4A1-CDA2-41A9-A472-99D87920496A}" type="pres">
      <dgm:prSet presAssocID="{C2855503-1A63-42DB-A9D3-D19C23028CCA}" presName="parentTextArrow" presStyleLbl="node1" presStyleIdx="1" presStyleCnt="4"/>
      <dgm:spPr/>
    </dgm:pt>
    <dgm:pt modelId="{94A4C38E-7F14-43AF-9822-E51AA69F8560}" type="pres">
      <dgm:prSet presAssocID="{7DAEBDE3-1B0F-4CC4-B427-253ABECDDBF8}" presName="sp" presStyleCnt="0"/>
      <dgm:spPr/>
    </dgm:pt>
    <dgm:pt modelId="{71CFC04E-FB4E-46C8-8CF3-7EEC903BEA49}" type="pres">
      <dgm:prSet presAssocID="{5DE9ABAB-517D-4D58-8C72-8EB49E34C208}" presName="arrowAndChildren" presStyleCnt="0"/>
      <dgm:spPr/>
    </dgm:pt>
    <dgm:pt modelId="{918434C4-4BAE-4BBD-A5D7-A2DABBC5B53A}" type="pres">
      <dgm:prSet presAssocID="{5DE9ABAB-517D-4D58-8C72-8EB49E34C208}" presName="parentTextArrow" presStyleLbl="node1" presStyleIdx="2" presStyleCnt="4"/>
      <dgm:spPr/>
    </dgm:pt>
    <dgm:pt modelId="{22E28AB6-FDE4-4877-8AEA-D6475B436981}" type="pres">
      <dgm:prSet presAssocID="{B4F9D3FA-0BF8-4537-A2B0-2172402B97EA}" presName="sp" presStyleCnt="0"/>
      <dgm:spPr/>
    </dgm:pt>
    <dgm:pt modelId="{AC0D5202-5FFF-44A1-8355-27DF5BA2DE0F}" type="pres">
      <dgm:prSet presAssocID="{C11EBEB5-9BB4-495B-B6F5-225770FAC383}" presName="arrowAndChildren" presStyleCnt="0"/>
      <dgm:spPr/>
    </dgm:pt>
    <dgm:pt modelId="{AE399AE5-43C4-4107-B408-8BF90B89A845}" type="pres">
      <dgm:prSet presAssocID="{C11EBEB5-9BB4-495B-B6F5-225770FAC383}" presName="parentTextArrow" presStyleLbl="node1" presStyleIdx="3" presStyleCnt="4"/>
      <dgm:spPr/>
    </dgm:pt>
  </dgm:ptLst>
  <dgm:cxnLst>
    <dgm:cxn modelId="{07D0070F-1B37-4570-AAE0-30C7C51A8D51}" srcId="{F4B090DF-D5F7-4F8B-9750-90336505F5D0}" destId="{5DE9ABAB-517D-4D58-8C72-8EB49E34C208}" srcOrd="1" destOrd="0" parTransId="{0691557D-D4FB-4A4F-9941-148E1EAF9486}" sibTransId="{7DAEBDE3-1B0F-4CC4-B427-253ABECDDBF8}"/>
    <dgm:cxn modelId="{353F2C22-BDA4-474C-B444-D22690F6E788}" srcId="{F4B090DF-D5F7-4F8B-9750-90336505F5D0}" destId="{C2855503-1A63-42DB-A9D3-D19C23028CCA}" srcOrd="2" destOrd="0" parTransId="{BFC47D5C-41DA-44FB-A33C-0B9A4C15E66F}" sibTransId="{91048C67-712F-4511-898A-33CC175E4D4C}"/>
    <dgm:cxn modelId="{E10E2130-FDA7-4A45-9DF6-B4F7C7DD17B0}" type="presOf" srcId="{408A5D9A-ED80-4CC3-A020-AEC3C09F458F}" destId="{C0E4BA5E-017D-498A-B8EA-1F5D78CD3A16}" srcOrd="0" destOrd="0" presId="urn:microsoft.com/office/officeart/2005/8/layout/process4"/>
    <dgm:cxn modelId="{F835B754-4902-408E-A252-ACF69ED46A87}" type="presOf" srcId="{C2855503-1A63-42DB-A9D3-D19C23028CCA}" destId="{825DE4A1-CDA2-41A9-A472-99D87920496A}" srcOrd="0" destOrd="0" presId="urn:microsoft.com/office/officeart/2005/8/layout/process4"/>
    <dgm:cxn modelId="{08D35B7D-031C-485C-8D90-5176817532B1}" type="presOf" srcId="{C11EBEB5-9BB4-495B-B6F5-225770FAC383}" destId="{AE399AE5-43C4-4107-B408-8BF90B89A845}" srcOrd="0" destOrd="0" presId="urn:microsoft.com/office/officeart/2005/8/layout/process4"/>
    <dgm:cxn modelId="{2436C184-D83C-4E40-88AE-444A464AD968}" srcId="{F4B090DF-D5F7-4F8B-9750-90336505F5D0}" destId="{C11EBEB5-9BB4-495B-B6F5-225770FAC383}" srcOrd="0" destOrd="0" parTransId="{DAC4F3FB-B895-40EB-B925-8675C4A5E96D}" sibTransId="{B4F9D3FA-0BF8-4537-A2B0-2172402B97EA}"/>
    <dgm:cxn modelId="{8BB16994-342D-47D3-874F-176460372542}" type="presOf" srcId="{5DE9ABAB-517D-4D58-8C72-8EB49E34C208}" destId="{918434C4-4BAE-4BBD-A5D7-A2DABBC5B53A}" srcOrd="0" destOrd="0" presId="urn:microsoft.com/office/officeart/2005/8/layout/process4"/>
    <dgm:cxn modelId="{6CC63FEC-3023-4728-8FDF-7E316269FD3E}" type="presOf" srcId="{F4B090DF-D5F7-4F8B-9750-90336505F5D0}" destId="{F9E72D63-1F9F-48D5-96F1-6CC6A12BF9D2}" srcOrd="0" destOrd="0" presId="urn:microsoft.com/office/officeart/2005/8/layout/process4"/>
    <dgm:cxn modelId="{24A9AEF3-D5B5-4E6C-85BD-D57D2B93AC04}" srcId="{F4B090DF-D5F7-4F8B-9750-90336505F5D0}" destId="{408A5D9A-ED80-4CC3-A020-AEC3C09F458F}" srcOrd="3" destOrd="0" parTransId="{77B7CA30-C390-4CBA-B95F-4927F5DAE3D4}" sibTransId="{E5B295F7-4DC9-40CB-A09C-E850A8B97A64}"/>
    <dgm:cxn modelId="{4591AC06-E75B-480F-A90F-5A77246DA911}" type="presParOf" srcId="{F9E72D63-1F9F-48D5-96F1-6CC6A12BF9D2}" destId="{534B8EDA-9FB9-4A8C-90C8-3B6A7BA28D0B}" srcOrd="0" destOrd="0" presId="urn:microsoft.com/office/officeart/2005/8/layout/process4"/>
    <dgm:cxn modelId="{4250D98C-CEA9-4498-912F-7D41A092D0DF}" type="presParOf" srcId="{534B8EDA-9FB9-4A8C-90C8-3B6A7BA28D0B}" destId="{C0E4BA5E-017D-498A-B8EA-1F5D78CD3A16}" srcOrd="0" destOrd="0" presId="urn:microsoft.com/office/officeart/2005/8/layout/process4"/>
    <dgm:cxn modelId="{1AC6B31F-20BE-4ED6-88A8-C9BDAA74E593}" type="presParOf" srcId="{F9E72D63-1F9F-48D5-96F1-6CC6A12BF9D2}" destId="{B3D1C726-84E3-4F56-AD75-821DA2806915}" srcOrd="1" destOrd="0" presId="urn:microsoft.com/office/officeart/2005/8/layout/process4"/>
    <dgm:cxn modelId="{D2CACB0C-C566-4D62-97A1-4A3D94CA03CC}" type="presParOf" srcId="{F9E72D63-1F9F-48D5-96F1-6CC6A12BF9D2}" destId="{B145E9B7-155C-4423-9606-9EFAF3F68363}" srcOrd="2" destOrd="0" presId="urn:microsoft.com/office/officeart/2005/8/layout/process4"/>
    <dgm:cxn modelId="{2782A22F-9CCA-4F1E-836D-19608A400F63}" type="presParOf" srcId="{B145E9B7-155C-4423-9606-9EFAF3F68363}" destId="{825DE4A1-CDA2-41A9-A472-99D87920496A}" srcOrd="0" destOrd="0" presId="urn:microsoft.com/office/officeart/2005/8/layout/process4"/>
    <dgm:cxn modelId="{E2DDD9E6-F3AC-4CF0-8D18-162A97BFEE12}" type="presParOf" srcId="{F9E72D63-1F9F-48D5-96F1-6CC6A12BF9D2}" destId="{94A4C38E-7F14-43AF-9822-E51AA69F8560}" srcOrd="3" destOrd="0" presId="urn:microsoft.com/office/officeart/2005/8/layout/process4"/>
    <dgm:cxn modelId="{D74F0D7F-2F06-416B-8C9E-A1D2D511A492}" type="presParOf" srcId="{F9E72D63-1F9F-48D5-96F1-6CC6A12BF9D2}" destId="{71CFC04E-FB4E-46C8-8CF3-7EEC903BEA49}" srcOrd="4" destOrd="0" presId="urn:microsoft.com/office/officeart/2005/8/layout/process4"/>
    <dgm:cxn modelId="{75BF0232-3D8A-4D26-A5C2-4D2CCE6B93DC}" type="presParOf" srcId="{71CFC04E-FB4E-46C8-8CF3-7EEC903BEA49}" destId="{918434C4-4BAE-4BBD-A5D7-A2DABBC5B53A}" srcOrd="0" destOrd="0" presId="urn:microsoft.com/office/officeart/2005/8/layout/process4"/>
    <dgm:cxn modelId="{52729195-A398-4C4D-A6EA-D6C6BBB4AD8C}" type="presParOf" srcId="{F9E72D63-1F9F-48D5-96F1-6CC6A12BF9D2}" destId="{22E28AB6-FDE4-4877-8AEA-D6475B436981}" srcOrd="5" destOrd="0" presId="urn:microsoft.com/office/officeart/2005/8/layout/process4"/>
    <dgm:cxn modelId="{AE4EFD79-3600-4944-AB62-689840043468}" type="presParOf" srcId="{F9E72D63-1F9F-48D5-96F1-6CC6A12BF9D2}" destId="{AC0D5202-5FFF-44A1-8355-27DF5BA2DE0F}" srcOrd="6" destOrd="0" presId="urn:microsoft.com/office/officeart/2005/8/layout/process4"/>
    <dgm:cxn modelId="{51E09ED0-50AE-4CC3-A663-4C011661B9D6}" type="presParOf" srcId="{AC0D5202-5FFF-44A1-8355-27DF5BA2DE0F}" destId="{AE399AE5-43C4-4107-B408-8BF90B89A84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4BA5E-017D-498A-B8EA-1F5D78CD3A16}">
      <dsp:nvSpPr>
        <dsp:cNvPr id="0" name=""/>
        <dsp:cNvSpPr/>
      </dsp:nvSpPr>
      <dsp:spPr>
        <a:xfrm>
          <a:off x="0" y="2545593"/>
          <a:ext cx="5648325" cy="556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Conclusions</a:t>
          </a:r>
        </a:p>
      </dsp:txBody>
      <dsp:txXfrm>
        <a:off x="0" y="2545593"/>
        <a:ext cx="5648325" cy="556913"/>
      </dsp:txXfrm>
    </dsp:sp>
    <dsp:sp modelId="{825DE4A1-CDA2-41A9-A472-99D87920496A}">
      <dsp:nvSpPr>
        <dsp:cNvPr id="0" name=""/>
        <dsp:cNvSpPr/>
      </dsp:nvSpPr>
      <dsp:spPr>
        <a:xfrm rot="10800000">
          <a:off x="0" y="1697413"/>
          <a:ext cx="5648325" cy="8565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Visualization</a:t>
          </a:r>
        </a:p>
      </dsp:txBody>
      <dsp:txXfrm rot="10800000">
        <a:off x="0" y="1697413"/>
        <a:ext cx="5648325" cy="556549"/>
      </dsp:txXfrm>
    </dsp:sp>
    <dsp:sp modelId="{918434C4-4BAE-4BBD-A5D7-A2DABBC5B53A}">
      <dsp:nvSpPr>
        <dsp:cNvPr id="0" name=""/>
        <dsp:cNvSpPr/>
      </dsp:nvSpPr>
      <dsp:spPr>
        <a:xfrm rot="10800000">
          <a:off x="0" y="849234"/>
          <a:ext cx="5648325" cy="8565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Pre-processing</a:t>
          </a:r>
        </a:p>
      </dsp:txBody>
      <dsp:txXfrm rot="10800000">
        <a:off x="0" y="849234"/>
        <a:ext cx="5648325" cy="556549"/>
      </dsp:txXfrm>
    </dsp:sp>
    <dsp:sp modelId="{AE399AE5-43C4-4107-B408-8BF90B89A845}">
      <dsp:nvSpPr>
        <dsp:cNvPr id="0" name=""/>
        <dsp:cNvSpPr/>
      </dsp:nvSpPr>
      <dsp:spPr>
        <a:xfrm rot="10800000">
          <a:off x="0" y="1055"/>
          <a:ext cx="5648325" cy="8565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Dataset Acquirement</a:t>
          </a:r>
        </a:p>
      </dsp:txBody>
      <dsp:txXfrm rot="10800000">
        <a:off x="0" y="1055"/>
        <a:ext cx="5648325" cy="556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135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395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605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991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263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31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41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37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15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0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08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069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06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56750" y="3558149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072900" y="1907700"/>
            <a:ext cx="474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248000" y="1907700"/>
            <a:ext cx="1748700" cy="13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072900" y="2733376"/>
            <a:ext cx="47469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7" r:id="rId5"/>
    <p:sldLayoutId id="214748366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ctrTitle"/>
          </p:nvPr>
        </p:nvSpPr>
        <p:spPr>
          <a:xfrm>
            <a:off x="1707355" y="456394"/>
            <a:ext cx="5650707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odoni"/>
                <a:ea typeface="Bodoni"/>
                <a:cs typeface="Bodoni"/>
                <a:sym typeface="Bodoni"/>
              </a:rPr>
              <a:t>Analysis of Threatened Species</a:t>
            </a:r>
            <a:endParaRPr dirty="0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17" name="Google Shape;117;p27"/>
          <p:cNvSpPr txBox="1">
            <a:spLocks noGrp="1"/>
          </p:cNvSpPr>
          <p:nvPr>
            <p:ph type="subTitle" idx="1"/>
          </p:nvPr>
        </p:nvSpPr>
        <p:spPr>
          <a:xfrm>
            <a:off x="1956750" y="2874694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CSA B1 </a:t>
            </a:r>
            <a:r>
              <a:rPr lang="en-IN" dirty="0"/>
              <a:t>Group 03 Home Assignment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334606" y="23848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Visualization - line plots</a:t>
            </a:r>
            <a:br>
              <a:rPr lang="en-IN" sz="2400" dirty="0"/>
            </a:br>
            <a:r>
              <a:rPr lang="en-IN" sz="1400" dirty="0"/>
              <a:t> Invertebrates</a:t>
            </a:r>
            <a:endParaRPr sz="2400"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334606" y="894170"/>
            <a:ext cx="4637475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Looking at this graph, we get the following </a:t>
            </a:r>
          </a:p>
          <a:p>
            <a:pPr marL="0" indent="0">
              <a:buNone/>
            </a:pPr>
            <a:r>
              <a:rPr lang="en-IN" dirty="0"/>
              <a:t>Conclusions:-</a:t>
            </a:r>
          </a:p>
          <a:p>
            <a:pPr marL="285750" indent="-285750"/>
            <a:r>
              <a:rPr lang="en-IN" dirty="0"/>
              <a:t>Bangladesh had no threatened invertebrates over the years.</a:t>
            </a:r>
          </a:p>
          <a:p>
            <a:pPr marL="285750" indent="-285750"/>
            <a:r>
              <a:rPr lang="en-IN" dirty="0"/>
              <a:t>India and Japan follow nearly the same pattern over the years, with a little difference of values.</a:t>
            </a:r>
          </a:p>
          <a:p>
            <a:pPr marL="285750" indent="-285750"/>
            <a:r>
              <a:rPr lang="en-IN" dirty="0"/>
              <a:t>USA has the most number of threatened invertebrates and the number varied almost linearly over the span of 17 years.</a:t>
            </a:r>
          </a:p>
          <a:p>
            <a:pPr marL="285750" indent="-285750"/>
            <a:r>
              <a:rPr lang="en-IN" dirty="0"/>
              <a:t>Australia’s count spiked up between 2004 and 2010.</a:t>
            </a:r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1DCCA-8A9E-4EE2-A4B6-D835A219A2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72081" y="1185862"/>
            <a:ext cx="4043334" cy="30634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92ECD3-736E-4FF2-88FA-048607A59438}"/>
              </a:ext>
            </a:extLst>
          </p:cNvPr>
          <p:cNvSpPr/>
          <p:nvPr/>
        </p:nvSpPr>
        <p:spPr>
          <a:xfrm>
            <a:off x="4886325" y="1078706"/>
            <a:ext cx="4186238" cy="32932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8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334606" y="238480"/>
            <a:ext cx="7717500" cy="655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Visualization - line plots</a:t>
            </a:r>
            <a:br>
              <a:rPr lang="en-IN" sz="2400" dirty="0"/>
            </a:br>
            <a:r>
              <a:rPr lang="en-IN" sz="2400" dirty="0"/>
              <a:t> </a:t>
            </a:r>
            <a:r>
              <a:rPr lang="en-IN" sz="1400" dirty="0"/>
              <a:t>Plants</a:t>
            </a:r>
            <a:endParaRPr sz="2400"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334606" y="894170"/>
            <a:ext cx="4637475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Looking at this graph, we get the following </a:t>
            </a:r>
          </a:p>
          <a:p>
            <a:pPr marL="0" indent="0">
              <a:buNone/>
            </a:pPr>
            <a:r>
              <a:rPr lang="en-IN" dirty="0"/>
              <a:t>Conclusions:-</a:t>
            </a:r>
          </a:p>
          <a:p>
            <a:pPr marL="285750" indent="-285750"/>
            <a:r>
              <a:rPr lang="en-IN" dirty="0"/>
              <a:t>Japan and Bangladesh had very less variations over the years.</a:t>
            </a:r>
          </a:p>
          <a:p>
            <a:pPr marL="285750" indent="-285750"/>
            <a:r>
              <a:rPr lang="en-IN" dirty="0"/>
              <a:t>Due to forest fires and other natural disasters, Australia’s count suddenly increased between 2019 and 2020, surpassing every other country in this subset.</a:t>
            </a:r>
          </a:p>
          <a:p>
            <a:pPr marL="285750" indent="-285750"/>
            <a:r>
              <a:rPr lang="en-IN" dirty="0"/>
              <a:t>USA’s count also showed a sudden increase between 2015 and  2018.</a:t>
            </a:r>
          </a:p>
          <a:p>
            <a:pPr marL="0" indent="0">
              <a:buNone/>
            </a:pPr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1DCCA-8A9E-4EE2-A4B6-D835A219A2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72081" y="1200150"/>
            <a:ext cx="4043334" cy="30491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92ECD3-736E-4FF2-88FA-048607A59438}"/>
              </a:ext>
            </a:extLst>
          </p:cNvPr>
          <p:cNvSpPr/>
          <p:nvPr/>
        </p:nvSpPr>
        <p:spPr>
          <a:xfrm>
            <a:off x="4886325" y="1078706"/>
            <a:ext cx="4186238" cy="32932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7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334606" y="238480"/>
            <a:ext cx="7717500" cy="655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Visualization - line plots</a:t>
            </a:r>
            <a:br>
              <a:rPr lang="en-IN" sz="2400" dirty="0"/>
            </a:br>
            <a:r>
              <a:rPr lang="en-IN" sz="2400" dirty="0"/>
              <a:t> </a:t>
            </a:r>
            <a:r>
              <a:rPr lang="en-IN" sz="1400" dirty="0"/>
              <a:t>Total effect.</a:t>
            </a:r>
            <a:endParaRPr sz="2400"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334606" y="894170"/>
            <a:ext cx="4637475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Looking at this graph, we get the following </a:t>
            </a:r>
          </a:p>
          <a:p>
            <a:pPr marL="0" indent="0">
              <a:buNone/>
            </a:pPr>
            <a:r>
              <a:rPr lang="en-IN" dirty="0"/>
              <a:t>Conclusions:-</a:t>
            </a:r>
          </a:p>
          <a:p>
            <a:pPr marL="285750" indent="-285750"/>
            <a:r>
              <a:rPr lang="en-IN" dirty="0"/>
              <a:t>Bangladesh has the least amount of variation due to less disasters and low development rate.</a:t>
            </a:r>
          </a:p>
          <a:p>
            <a:pPr marL="285750" indent="-285750"/>
            <a:r>
              <a:rPr lang="en-IN" dirty="0"/>
              <a:t>Australia shows sudden increases due to the disasters.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1DCCA-8A9E-4EE2-A4B6-D835A219A2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72081" y="1171575"/>
            <a:ext cx="4043334" cy="30777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92ECD3-736E-4FF2-88FA-048607A59438}"/>
              </a:ext>
            </a:extLst>
          </p:cNvPr>
          <p:cNvSpPr/>
          <p:nvPr/>
        </p:nvSpPr>
        <p:spPr>
          <a:xfrm>
            <a:off x="4886325" y="1078706"/>
            <a:ext cx="4186238" cy="32932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172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13225" y="15373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Visualization-bar plots</a:t>
            </a:r>
            <a:endParaRPr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713225" y="811181"/>
            <a:ext cx="7717500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/>
              <a:t>For comparing the amount of total threatened species in any particular year, we are going to make bar plots.</a:t>
            </a:r>
          </a:p>
          <a:p>
            <a:pPr marL="285750" indent="-285750"/>
            <a:r>
              <a:rPr lang="en-IN" dirty="0"/>
              <a:t>For doing that, we generate datasets on basis of years and then plot the graphs.</a:t>
            </a:r>
          </a:p>
          <a:p>
            <a:pPr marL="285750" indent="-285750"/>
            <a:r>
              <a:rPr lang="en-IN" dirty="0"/>
              <a:t>The code snippet that does the dataset generation and bar plotting part is :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69406-B917-4DC6-AE3D-432996F0E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89" y="2571750"/>
            <a:ext cx="7435621" cy="71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4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334606" y="23848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Visualization – Bar plots</a:t>
            </a:r>
            <a:br>
              <a:rPr lang="en-IN" sz="2400" dirty="0"/>
            </a:br>
            <a:r>
              <a:rPr lang="en-IN" sz="1000" dirty="0"/>
              <a:t>  </a:t>
            </a:r>
            <a:endParaRPr sz="1400"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334606" y="894170"/>
            <a:ext cx="4637475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285750" indent="-285750"/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92ECD3-736E-4FF2-88FA-048607A59438}"/>
              </a:ext>
            </a:extLst>
          </p:cNvPr>
          <p:cNvSpPr/>
          <p:nvPr/>
        </p:nvSpPr>
        <p:spPr>
          <a:xfrm>
            <a:off x="700790" y="811180"/>
            <a:ext cx="6498236" cy="4165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E70340-17F6-41FE-9399-18C1213A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23" y="894170"/>
            <a:ext cx="6353370" cy="401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2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 and Final thoughts</a:t>
            </a:r>
            <a:endParaRPr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/>
              <a:t>In Bar plots, Bangladesh remains almost constant throughout.</a:t>
            </a:r>
          </a:p>
          <a:p>
            <a:pPr marL="285750" indent="-285750"/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85750" indent="-285750"/>
            <a:r>
              <a:rPr lang="en-IN" dirty="0"/>
              <a:t>Visible differences are seen in Australia and USA’s count.</a:t>
            </a:r>
          </a:p>
          <a:p>
            <a:pPr marL="285750" indent="-285750"/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85750" indent="-285750"/>
            <a:r>
              <a:rPr lang="en-IN" dirty="0"/>
              <a:t>Japan and India show a constant increase in their respective counts.</a:t>
            </a:r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16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13250" y="1896812"/>
            <a:ext cx="7717500" cy="1132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Thanks!!!</a:t>
            </a:r>
            <a:br>
              <a:rPr lang="en-IN" dirty="0"/>
            </a:br>
            <a:r>
              <a:rPr lang="en-IN" dirty="0"/>
              <a:t>Any Queries?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51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B328-04A7-4602-96F1-A296A7B4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911" y="171987"/>
            <a:ext cx="5528175" cy="841800"/>
          </a:xfrm>
        </p:spPr>
        <p:txBody>
          <a:bodyPr/>
          <a:lstStyle/>
          <a:p>
            <a:r>
              <a:rPr lang="en-IN" dirty="0"/>
              <a:t>Group Members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D4BF8E-EBB1-4397-9C92-7E3942BF7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23211"/>
              </p:ext>
            </p:extLst>
          </p:nvPr>
        </p:nvGraphicFramePr>
        <p:xfrm>
          <a:off x="1206720" y="1321594"/>
          <a:ext cx="6730555" cy="301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05">
                  <a:extLst>
                    <a:ext uri="{9D8B030D-6E8A-4147-A177-3AD203B41FA5}">
                      <a16:colId xmlns:a16="http://schemas.microsoft.com/office/drawing/2014/main" val="4239426590"/>
                    </a:ext>
                  </a:extLst>
                </a:gridCol>
                <a:gridCol w="3416238">
                  <a:extLst>
                    <a:ext uri="{9D8B030D-6E8A-4147-A177-3AD203B41FA5}">
                      <a16:colId xmlns:a16="http://schemas.microsoft.com/office/drawing/2014/main" val="1114322607"/>
                    </a:ext>
                  </a:extLst>
                </a:gridCol>
                <a:gridCol w="2403412">
                  <a:extLst>
                    <a:ext uri="{9D8B030D-6E8A-4147-A177-3AD203B41FA5}">
                      <a16:colId xmlns:a16="http://schemas.microsoft.com/office/drawing/2014/main" val="2738555590"/>
                    </a:ext>
                  </a:extLst>
                </a:gridCol>
              </a:tblGrid>
              <a:tr h="53077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Rollno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GR. NO.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28450"/>
                  </a:ext>
                </a:extLst>
              </a:tr>
              <a:tr h="47812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Anaheim" panose="020B0604020202020204" charset="0"/>
                        </a:rPr>
                        <a:t>Aahan</a:t>
                      </a:r>
                      <a:r>
                        <a:rPr lang="en-US" sz="1800" b="1" dirty="0">
                          <a:latin typeface="Anaheim" panose="020B0604020202020204" charset="0"/>
                        </a:rPr>
                        <a:t> Jain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12010250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9704"/>
                  </a:ext>
                </a:extLst>
              </a:tr>
              <a:tr h="47812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Anaheim" panose="020B0604020202020204" charset="0"/>
                        </a:rPr>
                        <a:t>Aarya</a:t>
                      </a:r>
                      <a:r>
                        <a:rPr lang="en-US" sz="1800" b="1" dirty="0">
                          <a:latin typeface="Anaheim" panose="020B0604020202020204" charset="0"/>
                        </a:rPr>
                        <a:t> Tiwari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12010588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811865"/>
                  </a:ext>
                </a:extLst>
              </a:tr>
              <a:tr h="5760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Anaheim" panose="020B0604020202020204" charset="0"/>
                        </a:rPr>
                        <a:t>Harshal</a:t>
                      </a:r>
                      <a:r>
                        <a:rPr lang="en-US" sz="1800" b="1" dirty="0">
                          <a:latin typeface="Anaheim" panose="020B0604020202020204" charset="0"/>
                        </a:rPr>
                        <a:t> </a:t>
                      </a:r>
                      <a:r>
                        <a:rPr lang="en-US" sz="1800" b="1" dirty="0" err="1">
                          <a:latin typeface="Anaheim" panose="020B0604020202020204" charset="0"/>
                        </a:rPr>
                        <a:t>Abak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12011089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988335"/>
                  </a:ext>
                </a:extLst>
              </a:tr>
              <a:tr h="47812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Anaheim" panose="020B0604020202020204" charset="0"/>
                        </a:rPr>
                        <a:t>Omkar </a:t>
                      </a:r>
                      <a:r>
                        <a:rPr lang="en-US" sz="1800" b="1" dirty="0" err="1">
                          <a:latin typeface="Anaheim" panose="020B0604020202020204" charset="0"/>
                        </a:rPr>
                        <a:t>Abhang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+mn-lt"/>
                        </a:rPr>
                        <a:t>12011406</a:t>
                      </a:r>
                      <a:endParaRPr lang="en-IN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58737"/>
                  </a:ext>
                </a:extLst>
              </a:tr>
              <a:tr h="47812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naheim" panose="020B0604020202020204" charset="0"/>
                        </a:rPr>
                        <a:t>Abu Ansari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2060"/>
                          </a:solidFill>
                        </a:rPr>
                        <a:t>12010599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1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32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/>
              <a:t>Analysis of Threatened Species of 5 different countries with a dataset given by IUCN.</a:t>
            </a:r>
          </a:p>
          <a:p>
            <a:pPr marL="285750" indent="-285750"/>
            <a:endParaRPr lang="en-IN" dirty="0"/>
          </a:p>
          <a:p>
            <a:pPr marL="285750" indent="-285750"/>
            <a:r>
              <a:rPr lang="en-IN" dirty="0"/>
              <a:t>Visualization and different conclusions from the graphs.</a:t>
            </a:r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r>
              <a:rPr lang="en-IN" dirty="0"/>
              <a:t>Everything done in R language.</a:t>
            </a:r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Task</a:t>
            </a:r>
            <a:endParaRPr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F3418C-33EE-445F-BFA9-F6B45E533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215530"/>
              </p:ext>
            </p:extLst>
          </p:nvPr>
        </p:nvGraphicFramePr>
        <p:xfrm>
          <a:off x="1747812" y="1500388"/>
          <a:ext cx="5648325" cy="3103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347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13225" y="15373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Pre-processing</a:t>
            </a:r>
            <a:endParaRPr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713225" y="811181"/>
            <a:ext cx="7717500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/>
              <a:t>Understanding what is there in different columns.</a:t>
            </a:r>
          </a:p>
          <a:p>
            <a:pPr marL="742950" lvl="1" indent="-285750"/>
            <a:r>
              <a:rPr lang="en-IN" dirty="0"/>
              <a:t>1) NA</a:t>
            </a:r>
          </a:p>
          <a:p>
            <a:pPr marL="742950" lvl="1" indent="-285750"/>
            <a:r>
              <a:rPr lang="en-IN" dirty="0"/>
              <a:t>2) Country, Region or province</a:t>
            </a:r>
          </a:p>
          <a:p>
            <a:pPr marL="742950" lvl="1" indent="-285750"/>
            <a:r>
              <a:rPr lang="en-IN" dirty="0"/>
              <a:t>3) year</a:t>
            </a:r>
          </a:p>
          <a:p>
            <a:pPr marL="742950" lvl="1" indent="-285750"/>
            <a:r>
              <a:rPr lang="en-IN" dirty="0"/>
              <a:t>4) Type of Threatened Species</a:t>
            </a:r>
          </a:p>
          <a:p>
            <a:pPr marL="742950" lvl="1" indent="-285750"/>
            <a:r>
              <a:rPr lang="en-IN" dirty="0"/>
              <a:t>5) Number of Threatened Species</a:t>
            </a:r>
          </a:p>
          <a:p>
            <a:pPr marL="742950" lvl="1" indent="-285750"/>
            <a:r>
              <a:rPr lang="en-IN" dirty="0"/>
              <a:t>6) Footnotes about different country, region or any kind of side information of the data</a:t>
            </a:r>
          </a:p>
          <a:p>
            <a:pPr marL="742950" lvl="1" indent="-285750"/>
            <a:r>
              <a:rPr lang="en-IN" dirty="0"/>
              <a:t>7) Source, by whom the information was gathered.</a:t>
            </a:r>
          </a:p>
          <a:p>
            <a:pPr marL="285750" indent="-285750"/>
            <a:r>
              <a:rPr lang="en-IN" dirty="0"/>
              <a:t>Dropping columns 6,7.</a:t>
            </a:r>
          </a:p>
          <a:p>
            <a:pPr marL="285750" indent="-285750"/>
            <a:r>
              <a:rPr lang="en-IN" dirty="0"/>
              <a:t>Renaming different columns  and their elements appropriately.</a:t>
            </a:r>
          </a:p>
          <a:p>
            <a:pPr marL="285750" indent="-285750"/>
            <a:r>
              <a:rPr lang="en-IN" dirty="0"/>
              <a:t>Typecasting the appropriate values using </a:t>
            </a:r>
            <a:r>
              <a:rPr lang="en-IN" dirty="0" err="1"/>
              <a:t>strtoi</a:t>
            </a:r>
            <a:r>
              <a:rPr lang="en-IN" dirty="0"/>
              <a:t>() command (Originally, every entry in the dataset was of string datatype).</a:t>
            </a:r>
          </a:p>
          <a:p>
            <a:pPr marL="285750" indent="-285750"/>
            <a:r>
              <a:rPr lang="en-IN" dirty="0"/>
              <a:t>Shortlisting 5 different countries.</a:t>
            </a:r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44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13225" y="15373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Pre-processing</a:t>
            </a:r>
            <a:endParaRPr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713225" y="811181"/>
            <a:ext cx="7717500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/>
              <a:t>In this particular analysis, we shortlisted the following countries:</a:t>
            </a:r>
          </a:p>
          <a:p>
            <a:pPr marL="742950" lvl="1" indent="-285750"/>
            <a:r>
              <a:rPr lang="en-IN" dirty="0"/>
              <a:t>1) India</a:t>
            </a:r>
          </a:p>
          <a:p>
            <a:pPr marL="742950" lvl="1" indent="-285750"/>
            <a:r>
              <a:rPr lang="en-IN" dirty="0"/>
              <a:t>2) Australia</a:t>
            </a:r>
          </a:p>
          <a:p>
            <a:pPr marL="742950" lvl="1" indent="-285750"/>
            <a:r>
              <a:rPr lang="en-IN" dirty="0"/>
              <a:t>3) United States of America</a:t>
            </a:r>
          </a:p>
          <a:p>
            <a:pPr marL="742950" lvl="1" indent="-285750"/>
            <a:r>
              <a:rPr lang="en-IN" dirty="0"/>
              <a:t>4) Bangladesh</a:t>
            </a:r>
          </a:p>
          <a:p>
            <a:pPr marL="742950" lvl="1" indent="-285750"/>
            <a:r>
              <a:rPr lang="en-IN" dirty="0"/>
              <a:t>5) Japan</a:t>
            </a:r>
          </a:p>
          <a:p>
            <a:pPr marL="285750" indent="-285750"/>
            <a:r>
              <a:rPr lang="en-IN" dirty="0"/>
              <a:t>After splitting, merging, cleaning of the data, we have prepared four </a:t>
            </a:r>
            <a:r>
              <a:rPr lang="en-IN" dirty="0" err="1"/>
              <a:t>dataframes</a:t>
            </a:r>
            <a:r>
              <a:rPr lang="en-IN" dirty="0"/>
              <a:t> with respect to the type of threatened species, each containing the data of the 5 countries.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405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13225" y="15373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Pre-processing</a:t>
            </a:r>
            <a:endParaRPr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713225" y="811181"/>
            <a:ext cx="7717500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/>
              <a:t>This is what a portion of the metadata looks like : -</a:t>
            </a:r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B81854-DE8F-4A21-B6FC-A5B93E9C6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25" y="1217862"/>
            <a:ext cx="3486800" cy="377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D14B1-43F5-420C-B3AF-1590A75CB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444" y="1217863"/>
            <a:ext cx="3486801" cy="39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13225" y="15373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Visualization-line plots</a:t>
            </a:r>
            <a:endParaRPr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713225" y="811181"/>
            <a:ext cx="7717500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/>
              <a:t>We are going to plot line graphs and bar charts for the respective datasets.</a:t>
            </a:r>
          </a:p>
          <a:p>
            <a:pPr marL="285750" indent="-285750"/>
            <a:r>
              <a:rPr lang="en-IN" dirty="0"/>
              <a:t>The code snippet that does the line plotting part is :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r>
              <a:rPr lang="en-IN" dirty="0" err="1"/>
              <a:t>geom_points</a:t>
            </a:r>
            <a:r>
              <a:rPr lang="en-IN" dirty="0"/>
              <a:t>() plots the points, </a:t>
            </a:r>
            <a:r>
              <a:rPr lang="en-IN" dirty="0" err="1"/>
              <a:t>geom_line</a:t>
            </a:r>
            <a:r>
              <a:rPr lang="en-IN" dirty="0"/>
              <a:t>() connects the points, </a:t>
            </a:r>
            <a:r>
              <a:rPr lang="en-IN" dirty="0" err="1"/>
              <a:t>ggtitle</a:t>
            </a:r>
            <a:r>
              <a:rPr lang="en-IN" dirty="0"/>
              <a:t> gives the title of the graph.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599155-A8C1-455E-B1C2-96E48508D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480565"/>
            <a:ext cx="7717500" cy="14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6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334606" y="23848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Visualization - line plots</a:t>
            </a:r>
            <a:br>
              <a:rPr lang="en-IN" sz="2400" dirty="0"/>
            </a:br>
            <a:r>
              <a:rPr lang="en-IN" sz="1000" dirty="0"/>
              <a:t>  </a:t>
            </a:r>
            <a:r>
              <a:rPr lang="en-IN" sz="1400" dirty="0"/>
              <a:t>Vertebrates</a:t>
            </a:r>
            <a:endParaRPr sz="1400"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334606" y="894170"/>
            <a:ext cx="4637475" cy="40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Looking at the graph, we get the following </a:t>
            </a:r>
          </a:p>
          <a:p>
            <a:pPr marL="0" indent="0">
              <a:buNone/>
            </a:pPr>
            <a:r>
              <a:rPr lang="en-IN" dirty="0"/>
              <a:t>Conclusions:-</a:t>
            </a:r>
          </a:p>
          <a:p>
            <a:pPr marL="285750" indent="-285750"/>
            <a:r>
              <a:rPr lang="en-IN" dirty="0"/>
              <a:t>Bangladesh has the least amount of Threatened vertebrates.</a:t>
            </a:r>
          </a:p>
          <a:p>
            <a:pPr marL="285750" indent="-285750"/>
            <a:r>
              <a:rPr lang="en-IN" dirty="0"/>
              <a:t>India and Australia started off with the same number of </a:t>
            </a:r>
            <a:r>
              <a:rPr lang="en-IN"/>
              <a:t>threatened vertebrates</a:t>
            </a:r>
            <a:r>
              <a:rPr lang="en-IN" dirty="0"/>
              <a:t>, but India’s trend spiked up more.</a:t>
            </a:r>
          </a:p>
          <a:p>
            <a:pPr marL="285750" indent="-285750"/>
            <a:r>
              <a:rPr lang="en-IN" dirty="0"/>
              <a:t>In the year 2010, India surpassed USA with more number of threatened vertebrates.</a:t>
            </a:r>
          </a:p>
          <a:p>
            <a:pPr marL="285750" indent="-285750"/>
            <a:r>
              <a:rPr lang="en-IN" dirty="0"/>
              <a:t>Japan and USA follow almost the same pattern but USA’s count of value is more.</a:t>
            </a:r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1DCCA-8A9E-4EE2-A4B6-D835A219A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81" y="1148943"/>
            <a:ext cx="4043334" cy="31003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92ECD3-736E-4FF2-88FA-048607A59438}"/>
              </a:ext>
            </a:extLst>
          </p:cNvPr>
          <p:cNvSpPr/>
          <p:nvPr/>
        </p:nvSpPr>
        <p:spPr>
          <a:xfrm>
            <a:off x="4886325" y="1078706"/>
            <a:ext cx="4186238" cy="32932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34021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Galaxy Background Breakthrough by Slidesgo">
  <a:themeElements>
    <a:clrScheme name="Simple Light">
      <a:dk1>
        <a:srgbClr val="000000"/>
      </a:dk1>
      <a:lt1>
        <a:srgbClr val="FFFFFF"/>
      </a:lt1>
      <a:dk2>
        <a:srgbClr val="682DD3"/>
      </a:dk2>
      <a:lt2>
        <a:srgbClr val="631E7B"/>
      </a:lt2>
      <a:accent1>
        <a:srgbClr val="3A15A2"/>
      </a:accent1>
      <a:accent2>
        <a:srgbClr val="000000"/>
      </a:accent2>
      <a:accent3>
        <a:srgbClr val="FFFFFF"/>
      </a:accent3>
      <a:accent4>
        <a:srgbClr val="682DD3"/>
      </a:accent4>
      <a:accent5>
        <a:srgbClr val="631E7B"/>
      </a:accent5>
      <a:accent6>
        <a:srgbClr val="3A15A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672</Words>
  <Application>Microsoft Office PowerPoint</Application>
  <PresentationFormat>On-screen Show (16:9)</PresentationFormat>
  <Paragraphs>136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Abril Fatface</vt:lpstr>
      <vt:lpstr>Fira Sans</vt:lpstr>
      <vt:lpstr>Bodoni</vt:lpstr>
      <vt:lpstr>Arial</vt:lpstr>
      <vt:lpstr>Anaheim</vt:lpstr>
      <vt:lpstr>Elegant Galaxy Background Breakthrough by Slidesgo</vt:lpstr>
      <vt:lpstr>Analysis of Threatened Species</vt:lpstr>
      <vt:lpstr>Group Members</vt:lpstr>
      <vt:lpstr>Introduction</vt:lpstr>
      <vt:lpstr>Task</vt:lpstr>
      <vt:lpstr>Pre-processing</vt:lpstr>
      <vt:lpstr>Pre-processing</vt:lpstr>
      <vt:lpstr>Pre-processing</vt:lpstr>
      <vt:lpstr>Visualization-line plots</vt:lpstr>
      <vt:lpstr>Visualization - line plots   Vertebrates</vt:lpstr>
      <vt:lpstr>Visualization - line plots  Invertebrates</vt:lpstr>
      <vt:lpstr>Visualization - line plots  Plants</vt:lpstr>
      <vt:lpstr>Visualization - line plots  Total effect.</vt:lpstr>
      <vt:lpstr>Visualization-bar plots</vt:lpstr>
      <vt:lpstr>Visualization – Bar plots   </vt:lpstr>
      <vt:lpstr>Conclusion and Final thoughts</vt:lpstr>
      <vt:lpstr>Thanks!!! Any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threatened species</dc:title>
  <cp:lastModifiedBy>Abu Dujana</cp:lastModifiedBy>
  <cp:revision>17</cp:revision>
  <dcterms:modified xsi:type="dcterms:W3CDTF">2022-01-18T04:12:23Z</dcterms:modified>
</cp:coreProperties>
</file>