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5" r:id="rId9"/>
    <p:sldId id="269" r:id="rId10"/>
    <p:sldId id="272" r:id="rId11"/>
    <p:sldId id="278" r:id="rId12"/>
    <p:sldId id="276" r:id="rId13"/>
    <p:sldId id="277" r:id="rId14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516636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5487" y="3457955"/>
            <a:ext cx="1530096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516636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5487" y="3457955"/>
            <a:ext cx="1530096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7868" y="516636"/>
            <a:ext cx="8218805" cy="0"/>
          </a:xfrm>
          <a:custGeom>
            <a:avLst/>
            <a:gdLst/>
            <a:ahLst/>
            <a:cxnLst/>
            <a:rect l="l" t="t" r="r" b="b"/>
            <a:pathLst>
              <a:path w="8218805">
                <a:moveTo>
                  <a:pt x="0" y="0"/>
                </a:moveTo>
                <a:lnTo>
                  <a:pt x="821842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7012" y="6455664"/>
            <a:ext cx="1252727" cy="126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571" y="1812163"/>
            <a:ext cx="7772857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205" y="3192779"/>
            <a:ext cx="7867015" cy="311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5477" y="6470130"/>
            <a:ext cx="210820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aseguros.com/condiciones-genera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48640"/>
              <a:ext cx="3377184" cy="14401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44" y="99517"/>
            <a:ext cx="2912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S Reference Sans Serif"/>
                <a:cs typeface="MS Reference Sans Serif"/>
              </a:rPr>
              <a:t>Asistencia en</a:t>
            </a:r>
            <a:r>
              <a:rPr sz="2400" b="1" spc="-100" dirty="0">
                <a:latin typeface="MS Reference Sans Serif"/>
                <a:cs typeface="MS Reference Sans Serif"/>
              </a:rPr>
              <a:t> </a:t>
            </a:r>
            <a:r>
              <a:rPr sz="2400" b="1" dirty="0">
                <a:latin typeface="MS Reference Sans Serif"/>
                <a:cs typeface="MS Reference Sans Serif"/>
              </a:rPr>
              <a:t>Viaje</a:t>
            </a:r>
            <a:endParaRPr sz="2400" dirty="0">
              <a:latin typeface="MS Reference Sans Serif"/>
              <a:cs typeface="MS Reference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" y="1098803"/>
            <a:ext cx="8208645" cy="2971800"/>
          </a:xfrm>
          <a:custGeom>
            <a:avLst/>
            <a:gdLst/>
            <a:ahLst/>
            <a:cxnLst/>
            <a:rect l="l" t="t" r="r" b="b"/>
            <a:pathLst>
              <a:path w="8208645" h="2971800">
                <a:moveTo>
                  <a:pt x="0" y="2971800"/>
                </a:moveTo>
                <a:lnTo>
                  <a:pt x="8208264" y="2971800"/>
                </a:lnTo>
                <a:lnTo>
                  <a:pt x="8208264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ln w="12192">
            <a:solidFill>
              <a:srgbClr val="79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8672" y="1838959"/>
            <a:ext cx="685292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MS Reference Sans Serif"/>
                <a:cs typeface="MS Reference Sans Serif"/>
              </a:rPr>
              <a:t>Para </a:t>
            </a:r>
            <a:r>
              <a:rPr sz="1200" b="1" spc="5" dirty="0">
                <a:latin typeface="MS Reference Sans Serif"/>
                <a:cs typeface="MS Reference Sans Serif"/>
              </a:rPr>
              <a:t>el</a:t>
            </a:r>
            <a:r>
              <a:rPr sz="1200" b="1" spc="-45" dirty="0">
                <a:latin typeface="MS Reference Sans Serif"/>
                <a:cs typeface="MS Reference Sans Serif"/>
              </a:rPr>
              <a:t> </a:t>
            </a:r>
            <a:r>
              <a:rPr sz="1200" b="1" spc="-5" dirty="0">
                <a:latin typeface="MS Reference Sans Serif"/>
                <a:cs typeface="MS Reference Sans Serif"/>
              </a:rPr>
              <a:t>vehículo</a:t>
            </a:r>
            <a:endParaRPr sz="120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</a:pPr>
            <a:endParaRPr sz="1350">
              <a:latin typeface="MS Reference Sans Serif"/>
              <a:cs typeface="MS Reference Sans Serif"/>
            </a:endParaRPr>
          </a:p>
          <a:p>
            <a:pPr marL="127000" indent="-114300">
              <a:lnSpc>
                <a:spcPct val="100000"/>
              </a:lnSpc>
              <a:buChar char="•"/>
              <a:tabLst>
                <a:tab pos="127000" algn="l"/>
              </a:tabLst>
            </a:pPr>
            <a:r>
              <a:rPr sz="1200" spc="-10" dirty="0">
                <a:latin typeface="MS Reference Sans Serif"/>
                <a:cs typeface="MS Reference Sans Serif"/>
              </a:rPr>
              <a:t>Remolque </a:t>
            </a:r>
            <a:r>
              <a:rPr sz="1200" spc="-5" dirty="0">
                <a:latin typeface="MS Reference Sans Serif"/>
                <a:cs typeface="MS Reference Sans Serif"/>
              </a:rPr>
              <a:t>del </a:t>
            </a:r>
            <a:r>
              <a:rPr sz="1200" spc="-10" dirty="0">
                <a:latin typeface="MS Reference Sans Serif"/>
                <a:cs typeface="MS Reference Sans Serif"/>
              </a:rPr>
              <a:t>vehículo </a:t>
            </a:r>
            <a:r>
              <a:rPr sz="1200" spc="-5" dirty="0">
                <a:latin typeface="MS Reference Sans Serif"/>
                <a:cs typeface="MS Reference Sans Serif"/>
              </a:rPr>
              <a:t>(2 grúas </a:t>
            </a:r>
            <a:r>
              <a:rPr sz="1200" dirty="0">
                <a:latin typeface="MS Reference Sans Serif"/>
                <a:cs typeface="MS Reference Sans Serif"/>
              </a:rPr>
              <a:t>en el</a:t>
            </a:r>
            <a:r>
              <a:rPr sz="1200" spc="30" dirty="0">
                <a:latin typeface="MS Reference Sans Serif"/>
                <a:cs typeface="MS Reference Sans Serif"/>
              </a:rPr>
              <a:t> </a:t>
            </a:r>
            <a:r>
              <a:rPr sz="1200" spc="-5" dirty="0">
                <a:latin typeface="MS Reference Sans Serif"/>
                <a:cs typeface="MS Reference Sans Serif"/>
              </a:rPr>
              <a:t>año).</a:t>
            </a:r>
            <a:endParaRPr sz="1200">
              <a:latin typeface="MS Reference Sans Serif"/>
              <a:cs typeface="MS Reference Sans Serif"/>
            </a:endParaRPr>
          </a:p>
          <a:p>
            <a:pPr marL="127000" indent="-114300">
              <a:lnSpc>
                <a:spcPct val="100000"/>
              </a:lnSpc>
              <a:spcBef>
                <a:spcPts val="85"/>
              </a:spcBef>
              <a:buChar char="•"/>
              <a:tabLst>
                <a:tab pos="127000" algn="l"/>
              </a:tabLst>
            </a:pPr>
            <a:r>
              <a:rPr sz="1200" spc="-10" dirty="0">
                <a:latin typeface="MS Reference Sans Serif"/>
                <a:cs typeface="MS Reference Sans Serif"/>
              </a:rPr>
              <a:t>Auxilio </a:t>
            </a:r>
            <a:r>
              <a:rPr sz="1200" spc="-5" dirty="0">
                <a:latin typeface="MS Reference Sans Serif"/>
                <a:cs typeface="MS Reference Sans Serif"/>
              </a:rPr>
              <a:t>vial (cambio de llanta, paso de corriente, Gasolina (costo </a:t>
            </a:r>
            <a:r>
              <a:rPr sz="1200" spc="-10" dirty="0">
                <a:latin typeface="MS Reference Sans Serif"/>
                <a:cs typeface="MS Reference Sans Serif"/>
              </a:rPr>
              <a:t>para </a:t>
            </a:r>
            <a:r>
              <a:rPr sz="1200" dirty="0">
                <a:latin typeface="MS Reference Sans Serif"/>
                <a:cs typeface="MS Reference Sans Serif"/>
              </a:rPr>
              <a:t>el</a:t>
            </a:r>
            <a:r>
              <a:rPr sz="1200" spc="155" dirty="0">
                <a:latin typeface="MS Reference Sans Serif"/>
                <a:cs typeface="MS Reference Sans Serif"/>
              </a:rPr>
              <a:t> </a:t>
            </a:r>
            <a:r>
              <a:rPr sz="1200" spc="-5" dirty="0">
                <a:latin typeface="MS Reference Sans Serif"/>
                <a:cs typeface="MS Reference Sans Serif"/>
              </a:rPr>
              <a:t>asegurado).</a:t>
            </a:r>
            <a:endParaRPr sz="1200">
              <a:latin typeface="MS Reference Sans Serif"/>
              <a:cs typeface="MS Reference Sans Serif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MS Reference Sans Serif"/>
                <a:cs typeface="MS Reference Sans Serif"/>
              </a:rPr>
              <a:t>Servicio de</a:t>
            </a:r>
            <a:r>
              <a:rPr sz="1200" spc="10" dirty="0">
                <a:latin typeface="MS Reference Sans Serif"/>
                <a:cs typeface="MS Reference Sans Serif"/>
              </a:rPr>
              <a:t> </a:t>
            </a:r>
            <a:r>
              <a:rPr sz="1200" spc="-5" dirty="0">
                <a:latin typeface="MS Reference Sans Serif"/>
                <a:cs typeface="MS Reference Sans Serif"/>
              </a:rPr>
              <a:t>cerrajería.</a:t>
            </a:r>
            <a:endParaRPr sz="1200">
              <a:latin typeface="MS Reference Sans Serif"/>
              <a:cs typeface="MS Reference Sans Serif"/>
            </a:endParaRPr>
          </a:p>
          <a:p>
            <a:pPr marL="127000" indent="-114300">
              <a:lnSpc>
                <a:spcPct val="100000"/>
              </a:lnSpc>
              <a:spcBef>
                <a:spcPts val="8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MS Reference Sans Serif"/>
                <a:cs typeface="MS Reference Sans Serif"/>
              </a:rPr>
              <a:t>Depósito </a:t>
            </a:r>
            <a:r>
              <a:rPr sz="1200" dirty="0">
                <a:latin typeface="MS Reference Sans Serif"/>
                <a:cs typeface="MS Reference Sans Serif"/>
              </a:rPr>
              <a:t>o </a:t>
            </a:r>
            <a:r>
              <a:rPr sz="1200" spc="-5" dirty="0">
                <a:latin typeface="MS Reference Sans Serif"/>
                <a:cs typeface="MS Reference Sans Serif"/>
              </a:rPr>
              <a:t>custodia del vehículo reparado </a:t>
            </a:r>
            <a:r>
              <a:rPr sz="1200" dirty="0">
                <a:latin typeface="MS Reference Sans Serif"/>
                <a:cs typeface="MS Reference Sans Serif"/>
              </a:rPr>
              <a:t>o </a:t>
            </a:r>
            <a:r>
              <a:rPr sz="1200" spc="-5" dirty="0">
                <a:latin typeface="MS Reference Sans Serif"/>
                <a:cs typeface="MS Reference Sans Serif"/>
              </a:rPr>
              <a:t>recuperado por</a:t>
            </a:r>
            <a:r>
              <a:rPr sz="1200" spc="50" dirty="0">
                <a:latin typeface="MS Reference Sans Serif"/>
                <a:cs typeface="MS Reference Sans Serif"/>
              </a:rPr>
              <a:t> </a:t>
            </a:r>
            <a:r>
              <a:rPr sz="1200" spc="-5" dirty="0">
                <a:latin typeface="MS Reference Sans Serif"/>
                <a:cs typeface="MS Reference Sans Serif"/>
              </a:rPr>
              <a:t>robo.</a:t>
            </a:r>
            <a:endParaRPr sz="120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S Reference Sans Serif"/>
              <a:buChar char="•"/>
            </a:pPr>
            <a:endParaRPr sz="1300">
              <a:latin typeface="MS Reference Sans Serif"/>
              <a:cs typeface="MS Reference Sans Serif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S Reference Sans Serif"/>
                <a:cs typeface="MS Reference Sans Serif"/>
              </a:rPr>
              <a:t>Para</a:t>
            </a:r>
            <a:r>
              <a:rPr sz="1200" b="1" spc="-45" dirty="0">
                <a:latin typeface="MS Reference Sans Serif"/>
                <a:cs typeface="MS Reference Sans Serif"/>
              </a:rPr>
              <a:t> </a:t>
            </a:r>
            <a:r>
              <a:rPr sz="1200" b="1" dirty="0">
                <a:latin typeface="MS Reference Sans Serif"/>
                <a:cs typeface="MS Reference Sans Serif"/>
              </a:rPr>
              <a:t>Personas</a:t>
            </a:r>
            <a:endParaRPr sz="120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MS Reference Sans Serif"/>
              <a:cs typeface="MS Reference Sans Serif"/>
            </a:endParaRPr>
          </a:p>
          <a:p>
            <a:pPr marL="127000" marR="5080" indent="-114300">
              <a:lnSpc>
                <a:spcPts val="1310"/>
              </a:lnSpc>
              <a:buChar char="•"/>
              <a:tabLst>
                <a:tab pos="127000" algn="l"/>
              </a:tabLst>
            </a:pPr>
            <a:r>
              <a:rPr sz="1200" spc="-20" dirty="0">
                <a:latin typeface="MS Reference Sans Serif"/>
                <a:cs typeface="MS Reference Sans Serif"/>
              </a:rPr>
              <a:t>Transporte </a:t>
            </a:r>
            <a:r>
              <a:rPr sz="1200" dirty="0">
                <a:latin typeface="MS Reference Sans Serif"/>
                <a:cs typeface="MS Reference Sans Serif"/>
              </a:rPr>
              <a:t>y </a:t>
            </a:r>
            <a:r>
              <a:rPr sz="1200" spc="-5" dirty="0">
                <a:latin typeface="MS Reference Sans Serif"/>
                <a:cs typeface="MS Reference Sans Serif"/>
              </a:rPr>
              <a:t>estancia de un familiar por hospitalización </a:t>
            </a:r>
            <a:r>
              <a:rPr sz="1200" spc="-20" dirty="0">
                <a:latin typeface="MS Reference Sans Serif"/>
                <a:cs typeface="MS Reference Sans Serif"/>
              </a:rPr>
              <a:t>Transporte </a:t>
            </a:r>
            <a:r>
              <a:rPr sz="1200" spc="-5" dirty="0">
                <a:latin typeface="MS Reference Sans Serif"/>
                <a:cs typeface="MS Reference Sans Serif"/>
              </a:rPr>
              <a:t>por fallecimiento del  conductor </a:t>
            </a:r>
            <a:r>
              <a:rPr sz="1200" spc="-20" dirty="0">
                <a:latin typeface="MS Reference Sans Serif"/>
                <a:cs typeface="MS Reference Sans Serif"/>
              </a:rPr>
              <a:t>Transporte </a:t>
            </a:r>
            <a:r>
              <a:rPr sz="1200" spc="-5" dirty="0">
                <a:latin typeface="MS Reference Sans Serif"/>
                <a:cs typeface="MS Reference Sans Serif"/>
              </a:rPr>
              <a:t>por accidente, falla mecánica </a:t>
            </a:r>
            <a:r>
              <a:rPr sz="1200" dirty="0">
                <a:latin typeface="MS Reference Sans Serif"/>
                <a:cs typeface="MS Reference Sans Serif"/>
              </a:rPr>
              <a:t>o </a:t>
            </a:r>
            <a:r>
              <a:rPr sz="1200" spc="-5" dirty="0">
                <a:latin typeface="MS Reference Sans Serif"/>
                <a:cs typeface="MS Reference Sans Serif"/>
              </a:rPr>
              <a:t>robo</a:t>
            </a:r>
            <a:r>
              <a:rPr sz="1200" spc="70" dirty="0">
                <a:latin typeface="MS Reference Sans Serif"/>
                <a:cs typeface="MS Reference Sans Serif"/>
              </a:rPr>
              <a:t> </a:t>
            </a:r>
            <a:r>
              <a:rPr sz="1200" spc="-5" dirty="0">
                <a:latin typeface="MS Reference Sans Serif"/>
                <a:cs typeface="MS Reference Sans Serif"/>
              </a:rPr>
              <a:t>total.</a:t>
            </a:r>
            <a:endParaRPr sz="1200">
              <a:latin typeface="MS Reference Sans Serif"/>
              <a:cs typeface="MS Reference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8200" y="908303"/>
            <a:ext cx="5758180" cy="742315"/>
            <a:chOff x="838200" y="908303"/>
            <a:chExt cx="5758180" cy="742315"/>
          </a:xfrm>
        </p:grpSpPr>
        <p:sp>
          <p:nvSpPr>
            <p:cNvPr id="7" name="object 7"/>
            <p:cNvSpPr/>
            <p:nvPr/>
          </p:nvSpPr>
          <p:spPr>
            <a:xfrm>
              <a:off x="844295" y="914399"/>
              <a:ext cx="5745480" cy="730250"/>
            </a:xfrm>
            <a:custGeom>
              <a:avLst/>
              <a:gdLst/>
              <a:ahLst/>
              <a:cxnLst/>
              <a:rect l="l" t="t" r="r" b="b"/>
              <a:pathLst>
                <a:path w="5745480" h="730250">
                  <a:moveTo>
                    <a:pt x="5623814" y="0"/>
                  </a:moveTo>
                  <a:lnTo>
                    <a:pt x="121665" y="0"/>
                  </a:lnTo>
                  <a:lnTo>
                    <a:pt x="74307" y="9562"/>
                  </a:lnTo>
                  <a:lnTo>
                    <a:pt x="35634" y="35639"/>
                  </a:lnTo>
                  <a:lnTo>
                    <a:pt x="9560" y="74312"/>
                  </a:lnTo>
                  <a:lnTo>
                    <a:pt x="0" y="121665"/>
                  </a:lnTo>
                  <a:lnTo>
                    <a:pt x="0" y="608329"/>
                  </a:lnTo>
                  <a:lnTo>
                    <a:pt x="9560" y="655683"/>
                  </a:lnTo>
                  <a:lnTo>
                    <a:pt x="35634" y="694356"/>
                  </a:lnTo>
                  <a:lnTo>
                    <a:pt x="74307" y="720433"/>
                  </a:lnTo>
                  <a:lnTo>
                    <a:pt x="121665" y="729996"/>
                  </a:lnTo>
                  <a:lnTo>
                    <a:pt x="5623814" y="729996"/>
                  </a:lnTo>
                  <a:lnTo>
                    <a:pt x="5671167" y="720433"/>
                  </a:lnTo>
                  <a:lnTo>
                    <a:pt x="5709840" y="694356"/>
                  </a:lnTo>
                  <a:lnTo>
                    <a:pt x="5735917" y="655683"/>
                  </a:lnTo>
                  <a:lnTo>
                    <a:pt x="5745480" y="608329"/>
                  </a:lnTo>
                  <a:lnTo>
                    <a:pt x="5745480" y="121665"/>
                  </a:lnTo>
                  <a:lnTo>
                    <a:pt x="5735917" y="74312"/>
                  </a:lnTo>
                  <a:lnTo>
                    <a:pt x="5709840" y="35639"/>
                  </a:lnTo>
                  <a:lnTo>
                    <a:pt x="5671167" y="9562"/>
                  </a:lnTo>
                  <a:lnTo>
                    <a:pt x="5623814" y="0"/>
                  </a:lnTo>
                  <a:close/>
                </a:path>
              </a:pathLst>
            </a:custGeom>
            <a:solidFill>
              <a:srgbClr val="79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4295" y="914399"/>
              <a:ext cx="5745480" cy="730250"/>
            </a:xfrm>
            <a:custGeom>
              <a:avLst/>
              <a:gdLst/>
              <a:ahLst/>
              <a:cxnLst/>
              <a:rect l="l" t="t" r="r" b="b"/>
              <a:pathLst>
                <a:path w="5745480" h="730250">
                  <a:moveTo>
                    <a:pt x="0" y="121665"/>
                  </a:moveTo>
                  <a:lnTo>
                    <a:pt x="9560" y="74312"/>
                  </a:lnTo>
                  <a:lnTo>
                    <a:pt x="35634" y="35639"/>
                  </a:lnTo>
                  <a:lnTo>
                    <a:pt x="74307" y="9562"/>
                  </a:lnTo>
                  <a:lnTo>
                    <a:pt x="121665" y="0"/>
                  </a:lnTo>
                  <a:lnTo>
                    <a:pt x="5623814" y="0"/>
                  </a:lnTo>
                  <a:lnTo>
                    <a:pt x="5671167" y="9562"/>
                  </a:lnTo>
                  <a:lnTo>
                    <a:pt x="5709840" y="35639"/>
                  </a:lnTo>
                  <a:lnTo>
                    <a:pt x="5735917" y="74312"/>
                  </a:lnTo>
                  <a:lnTo>
                    <a:pt x="5745480" y="121665"/>
                  </a:lnTo>
                  <a:lnTo>
                    <a:pt x="5745480" y="608329"/>
                  </a:lnTo>
                  <a:lnTo>
                    <a:pt x="5735917" y="655683"/>
                  </a:lnTo>
                  <a:lnTo>
                    <a:pt x="5709840" y="694356"/>
                  </a:lnTo>
                  <a:lnTo>
                    <a:pt x="5671167" y="720433"/>
                  </a:lnTo>
                  <a:lnTo>
                    <a:pt x="5623814" y="729996"/>
                  </a:lnTo>
                  <a:lnTo>
                    <a:pt x="121665" y="729996"/>
                  </a:lnTo>
                  <a:lnTo>
                    <a:pt x="74307" y="720433"/>
                  </a:lnTo>
                  <a:lnTo>
                    <a:pt x="35634" y="694356"/>
                  </a:lnTo>
                  <a:lnTo>
                    <a:pt x="9560" y="655683"/>
                  </a:lnTo>
                  <a:lnTo>
                    <a:pt x="0" y="608329"/>
                  </a:lnTo>
                  <a:lnTo>
                    <a:pt x="0" y="12166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4580" y="1132712"/>
            <a:ext cx="1954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Asistencia en</a:t>
            </a:r>
            <a:r>
              <a:rPr sz="1600" b="1" spc="-10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Viaje</a:t>
            </a:r>
            <a:endParaRPr sz="1600">
              <a:latin typeface="MS Reference Sans Serif"/>
              <a:cs typeface="MS Reference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7640" y="586486"/>
            <a:ext cx="4172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Cerocible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Perdida </a:t>
            </a:r>
            <a:r>
              <a:rPr sz="1600" b="1" spc="-3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Total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Daños</a:t>
            </a:r>
            <a:r>
              <a:rPr sz="1600" b="1" spc="-114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Materiales</a:t>
            </a:r>
            <a:endParaRPr sz="1600" dirty="0">
              <a:latin typeface="MS Reference Sans Serif"/>
              <a:cs typeface="MS Reference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824" y="1118996"/>
            <a:ext cx="8364220" cy="1318260"/>
            <a:chOff x="390143" y="2255520"/>
            <a:chExt cx="8364220" cy="1318260"/>
          </a:xfrm>
        </p:grpSpPr>
        <p:sp>
          <p:nvSpPr>
            <p:cNvPr id="15" name="object 15"/>
            <p:cNvSpPr/>
            <p:nvPr/>
          </p:nvSpPr>
          <p:spPr>
            <a:xfrm>
              <a:off x="396239" y="2424684"/>
              <a:ext cx="8351520" cy="1143000"/>
            </a:xfrm>
            <a:custGeom>
              <a:avLst/>
              <a:gdLst/>
              <a:ahLst/>
              <a:cxnLst/>
              <a:rect l="l" t="t" r="r" b="b"/>
              <a:pathLst>
                <a:path w="8351520" h="1143000">
                  <a:moveTo>
                    <a:pt x="0" y="1143000"/>
                  </a:moveTo>
                  <a:lnTo>
                    <a:pt x="8351520" y="1143000"/>
                  </a:lnTo>
                  <a:lnTo>
                    <a:pt x="835152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192">
              <a:solidFill>
                <a:srgbClr val="0CF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3815" y="2261616"/>
              <a:ext cx="5846445" cy="326390"/>
            </a:xfrm>
            <a:custGeom>
              <a:avLst/>
              <a:gdLst/>
              <a:ahLst/>
              <a:cxnLst/>
              <a:rect l="l" t="t" r="r" b="b"/>
              <a:pathLst>
                <a:path w="5846445" h="326389">
                  <a:moveTo>
                    <a:pt x="5791708" y="0"/>
                  </a:moveTo>
                  <a:lnTo>
                    <a:pt x="54356" y="0"/>
                  </a:lnTo>
                  <a:lnTo>
                    <a:pt x="33197" y="4278"/>
                  </a:lnTo>
                  <a:lnTo>
                    <a:pt x="15919" y="15938"/>
                  </a:lnTo>
                  <a:lnTo>
                    <a:pt x="4271" y="33218"/>
                  </a:lnTo>
                  <a:lnTo>
                    <a:pt x="0" y="54356"/>
                  </a:lnTo>
                  <a:lnTo>
                    <a:pt x="0" y="271780"/>
                  </a:lnTo>
                  <a:lnTo>
                    <a:pt x="4271" y="292917"/>
                  </a:lnTo>
                  <a:lnTo>
                    <a:pt x="15919" y="310197"/>
                  </a:lnTo>
                  <a:lnTo>
                    <a:pt x="33197" y="321857"/>
                  </a:lnTo>
                  <a:lnTo>
                    <a:pt x="54356" y="326136"/>
                  </a:lnTo>
                  <a:lnTo>
                    <a:pt x="5791708" y="326136"/>
                  </a:lnTo>
                  <a:lnTo>
                    <a:pt x="5812845" y="321857"/>
                  </a:lnTo>
                  <a:lnTo>
                    <a:pt x="5830125" y="310197"/>
                  </a:lnTo>
                  <a:lnTo>
                    <a:pt x="5841785" y="292917"/>
                  </a:lnTo>
                  <a:lnTo>
                    <a:pt x="5846064" y="271780"/>
                  </a:lnTo>
                  <a:lnTo>
                    <a:pt x="5846064" y="54356"/>
                  </a:lnTo>
                  <a:lnTo>
                    <a:pt x="5841785" y="33218"/>
                  </a:lnTo>
                  <a:lnTo>
                    <a:pt x="5830125" y="15938"/>
                  </a:lnTo>
                  <a:lnTo>
                    <a:pt x="5812845" y="4278"/>
                  </a:lnTo>
                  <a:lnTo>
                    <a:pt x="5791708" y="0"/>
                  </a:lnTo>
                  <a:close/>
                </a:path>
              </a:pathLst>
            </a:custGeom>
            <a:solidFill>
              <a:srgbClr val="0C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815" y="2261616"/>
              <a:ext cx="5846445" cy="326390"/>
            </a:xfrm>
            <a:custGeom>
              <a:avLst/>
              <a:gdLst/>
              <a:ahLst/>
              <a:cxnLst/>
              <a:rect l="l" t="t" r="r" b="b"/>
              <a:pathLst>
                <a:path w="5846445" h="326389">
                  <a:moveTo>
                    <a:pt x="0" y="54356"/>
                  </a:moveTo>
                  <a:lnTo>
                    <a:pt x="4271" y="33218"/>
                  </a:lnTo>
                  <a:lnTo>
                    <a:pt x="15919" y="15938"/>
                  </a:lnTo>
                  <a:lnTo>
                    <a:pt x="33197" y="4278"/>
                  </a:lnTo>
                  <a:lnTo>
                    <a:pt x="54356" y="0"/>
                  </a:lnTo>
                  <a:lnTo>
                    <a:pt x="5791708" y="0"/>
                  </a:lnTo>
                  <a:lnTo>
                    <a:pt x="5812845" y="4278"/>
                  </a:lnTo>
                  <a:lnTo>
                    <a:pt x="5830125" y="15938"/>
                  </a:lnTo>
                  <a:lnTo>
                    <a:pt x="5841785" y="33218"/>
                  </a:lnTo>
                  <a:lnTo>
                    <a:pt x="5846064" y="54356"/>
                  </a:lnTo>
                  <a:lnTo>
                    <a:pt x="5846064" y="271780"/>
                  </a:lnTo>
                  <a:lnTo>
                    <a:pt x="5841785" y="292917"/>
                  </a:lnTo>
                  <a:lnTo>
                    <a:pt x="5830125" y="310197"/>
                  </a:lnTo>
                  <a:lnTo>
                    <a:pt x="5812845" y="321857"/>
                  </a:lnTo>
                  <a:lnTo>
                    <a:pt x="5791708" y="326136"/>
                  </a:lnTo>
                  <a:lnTo>
                    <a:pt x="54356" y="326136"/>
                  </a:lnTo>
                  <a:lnTo>
                    <a:pt x="33197" y="321857"/>
                  </a:lnTo>
                  <a:lnTo>
                    <a:pt x="15919" y="310197"/>
                  </a:lnTo>
                  <a:lnTo>
                    <a:pt x="4271" y="292917"/>
                  </a:lnTo>
                  <a:lnTo>
                    <a:pt x="0" y="271780"/>
                  </a:lnTo>
                  <a:lnTo>
                    <a:pt x="0" y="543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36042" y="2668372"/>
            <a:ext cx="8364220" cy="954405"/>
            <a:chOff x="390143" y="3621023"/>
            <a:chExt cx="8364220" cy="954405"/>
          </a:xfrm>
        </p:grpSpPr>
        <p:sp>
          <p:nvSpPr>
            <p:cNvPr id="19" name="object 19"/>
            <p:cNvSpPr/>
            <p:nvPr/>
          </p:nvSpPr>
          <p:spPr>
            <a:xfrm>
              <a:off x="396239" y="3790187"/>
              <a:ext cx="8351520" cy="779145"/>
            </a:xfrm>
            <a:custGeom>
              <a:avLst/>
              <a:gdLst/>
              <a:ahLst/>
              <a:cxnLst/>
              <a:rect l="l" t="t" r="r" b="b"/>
              <a:pathLst>
                <a:path w="8351520" h="779145">
                  <a:moveTo>
                    <a:pt x="0" y="778763"/>
                  </a:moveTo>
                  <a:lnTo>
                    <a:pt x="8351520" y="778763"/>
                  </a:lnTo>
                  <a:lnTo>
                    <a:pt x="8351520" y="0"/>
                  </a:lnTo>
                  <a:lnTo>
                    <a:pt x="0" y="0"/>
                  </a:lnTo>
                  <a:lnTo>
                    <a:pt x="0" y="778763"/>
                  </a:lnTo>
                  <a:close/>
                </a:path>
              </a:pathLst>
            </a:custGeom>
            <a:ln w="12192">
              <a:solidFill>
                <a:srgbClr val="3E05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3815" y="3627119"/>
              <a:ext cx="5846445" cy="325120"/>
            </a:xfrm>
            <a:custGeom>
              <a:avLst/>
              <a:gdLst/>
              <a:ahLst/>
              <a:cxnLst/>
              <a:rect l="l" t="t" r="r" b="b"/>
              <a:pathLst>
                <a:path w="5846445" h="325120">
                  <a:moveTo>
                    <a:pt x="57919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1"/>
                  </a:lnTo>
                  <a:lnTo>
                    <a:pt x="5791962" y="324611"/>
                  </a:lnTo>
                  <a:lnTo>
                    <a:pt x="5813006" y="320355"/>
                  </a:lnTo>
                  <a:lnTo>
                    <a:pt x="5830204" y="308752"/>
                  </a:lnTo>
                  <a:lnTo>
                    <a:pt x="5841807" y="291554"/>
                  </a:lnTo>
                  <a:lnTo>
                    <a:pt x="5846064" y="270509"/>
                  </a:lnTo>
                  <a:lnTo>
                    <a:pt x="5846064" y="54101"/>
                  </a:lnTo>
                  <a:lnTo>
                    <a:pt x="5841807" y="33057"/>
                  </a:lnTo>
                  <a:lnTo>
                    <a:pt x="5830204" y="15859"/>
                  </a:lnTo>
                  <a:lnTo>
                    <a:pt x="5813006" y="4256"/>
                  </a:lnTo>
                  <a:lnTo>
                    <a:pt x="5791962" y="0"/>
                  </a:lnTo>
                  <a:close/>
                </a:path>
              </a:pathLst>
            </a:custGeom>
            <a:solidFill>
              <a:srgbClr val="3E0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3815" y="3627119"/>
              <a:ext cx="5846445" cy="325120"/>
            </a:xfrm>
            <a:custGeom>
              <a:avLst/>
              <a:gdLst/>
              <a:ahLst/>
              <a:cxnLst/>
              <a:rect l="l" t="t" r="r" b="b"/>
              <a:pathLst>
                <a:path w="5846445" h="325120">
                  <a:moveTo>
                    <a:pt x="0" y="54101"/>
                  </a:moveTo>
                  <a:lnTo>
                    <a:pt x="4251" y="33057"/>
                  </a:lnTo>
                  <a:lnTo>
                    <a:pt x="15844" y="15859"/>
                  </a:lnTo>
                  <a:lnTo>
                    <a:pt x="33041" y="4256"/>
                  </a:lnTo>
                  <a:lnTo>
                    <a:pt x="54102" y="0"/>
                  </a:lnTo>
                  <a:lnTo>
                    <a:pt x="5791962" y="0"/>
                  </a:lnTo>
                  <a:lnTo>
                    <a:pt x="5813006" y="4256"/>
                  </a:lnTo>
                  <a:lnTo>
                    <a:pt x="5830204" y="15859"/>
                  </a:lnTo>
                  <a:lnTo>
                    <a:pt x="5841807" y="33057"/>
                  </a:lnTo>
                  <a:lnTo>
                    <a:pt x="5846064" y="54101"/>
                  </a:lnTo>
                  <a:lnTo>
                    <a:pt x="5846064" y="270509"/>
                  </a:lnTo>
                  <a:lnTo>
                    <a:pt x="5841807" y="291554"/>
                  </a:lnTo>
                  <a:lnTo>
                    <a:pt x="5830204" y="308752"/>
                  </a:lnTo>
                  <a:lnTo>
                    <a:pt x="5813006" y="320355"/>
                  </a:lnTo>
                  <a:lnTo>
                    <a:pt x="5791962" y="324611"/>
                  </a:lnTo>
                  <a:lnTo>
                    <a:pt x="54102" y="324611"/>
                  </a:lnTo>
                  <a:lnTo>
                    <a:pt x="33041" y="320355"/>
                  </a:lnTo>
                  <a:lnTo>
                    <a:pt x="15844" y="308752"/>
                  </a:lnTo>
                  <a:lnTo>
                    <a:pt x="4251" y="291554"/>
                  </a:lnTo>
                  <a:lnTo>
                    <a:pt x="0" y="270509"/>
                  </a:lnTo>
                  <a:lnTo>
                    <a:pt x="0" y="5410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92417" y="3953790"/>
            <a:ext cx="8364220" cy="1260158"/>
            <a:chOff x="390143" y="4622291"/>
            <a:chExt cx="8364220" cy="1527175"/>
          </a:xfrm>
        </p:grpSpPr>
        <p:sp>
          <p:nvSpPr>
            <p:cNvPr id="23" name="object 23"/>
            <p:cNvSpPr/>
            <p:nvPr/>
          </p:nvSpPr>
          <p:spPr>
            <a:xfrm>
              <a:off x="396239" y="4791455"/>
              <a:ext cx="8351520" cy="1351915"/>
            </a:xfrm>
            <a:custGeom>
              <a:avLst/>
              <a:gdLst/>
              <a:ahLst/>
              <a:cxnLst/>
              <a:rect l="l" t="t" r="r" b="b"/>
              <a:pathLst>
                <a:path w="8351520" h="1351914">
                  <a:moveTo>
                    <a:pt x="0" y="1351788"/>
                  </a:moveTo>
                  <a:lnTo>
                    <a:pt x="8351520" y="1351788"/>
                  </a:lnTo>
                  <a:lnTo>
                    <a:pt x="8351520" y="0"/>
                  </a:lnTo>
                  <a:lnTo>
                    <a:pt x="0" y="0"/>
                  </a:lnTo>
                  <a:lnTo>
                    <a:pt x="0" y="1351788"/>
                  </a:lnTo>
                  <a:close/>
                </a:path>
              </a:pathLst>
            </a:custGeom>
            <a:ln w="12191">
              <a:solidFill>
                <a:srgbClr val="FF00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3815" y="4628387"/>
              <a:ext cx="5846445" cy="325120"/>
            </a:xfrm>
            <a:custGeom>
              <a:avLst/>
              <a:gdLst/>
              <a:ahLst/>
              <a:cxnLst/>
              <a:rect l="l" t="t" r="r" b="b"/>
              <a:pathLst>
                <a:path w="5846445" h="325120">
                  <a:moveTo>
                    <a:pt x="57919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2"/>
                  </a:lnTo>
                  <a:lnTo>
                    <a:pt x="5791962" y="324612"/>
                  </a:lnTo>
                  <a:lnTo>
                    <a:pt x="5813006" y="320355"/>
                  </a:lnTo>
                  <a:lnTo>
                    <a:pt x="5830204" y="308752"/>
                  </a:lnTo>
                  <a:lnTo>
                    <a:pt x="5841807" y="291554"/>
                  </a:lnTo>
                  <a:lnTo>
                    <a:pt x="5846064" y="270510"/>
                  </a:lnTo>
                  <a:lnTo>
                    <a:pt x="5846064" y="54101"/>
                  </a:lnTo>
                  <a:lnTo>
                    <a:pt x="5841807" y="33057"/>
                  </a:lnTo>
                  <a:lnTo>
                    <a:pt x="5830204" y="15859"/>
                  </a:lnTo>
                  <a:lnTo>
                    <a:pt x="5813006" y="4256"/>
                  </a:lnTo>
                  <a:lnTo>
                    <a:pt x="5791962" y="0"/>
                  </a:lnTo>
                  <a:close/>
                </a:path>
              </a:pathLst>
            </a:custGeom>
            <a:solidFill>
              <a:srgbClr val="FF0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3815" y="4628387"/>
              <a:ext cx="5846445" cy="325120"/>
            </a:xfrm>
            <a:custGeom>
              <a:avLst/>
              <a:gdLst/>
              <a:ahLst/>
              <a:cxnLst/>
              <a:rect l="l" t="t" r="r" b="b"/>
              <a:pathLst>
                <a:path w="5846445" h="325120">
                  <a:moveTo>
                    <a:pt x="0" y="54101"/>
                  </a:moveTo>
                  <a:lnTo>
                    <a:pt x="4251" y="33057"/>
                  </a:lnTo>
                  <a:lnTo>
                    <a:pt x="15844" y="15859"/>
                  </a:lnTo>
                  <a:lnTo>
                    <a:pt x="33041" y="4256"/>
                  </a:lnTo>
                  <a:lnTo>
                    <a:pt x="54102" y="0"/>
                  </a:lnTo>
                  <a:lnTo>
                    <a:pt x="5791962" y="0"/>
                  </a:lnTo>
                  <a:lnTo>
                    <a:pt x="5813006" y="4256"/>
                  </a:lnTo>
                  <a:lnTo>
                    <a:pt x="5830204" y="15859"/>
                  </a:lnTo>
                  <a:lnTo>
                    <a:pt x="5841807" y="33057"/>
                  </a:lnTo>
                  <a:lnTo>
                    <a:pt x="5846064" y="54101"/>
                  </a:lnTo>
                  <a:lnTo>
                    <a:pt x="5846064" y="270510"/>
                  </a:lnTo>
                  <a:lnTo>
                    <a:pt x="5841807" y="291554"/>
                  </a:lnTo>
                  <a:lnTo>
                    <a:pt x="5830204" y="308752"/>
                  </a:lnTo>
                  <a:lnTo>
                    <a:pt x="5813006" y="320355"/>
                  </a:lnTo>
                  <a:lnTo>
                    <a:pt x="5791962" y="324612"/>
                  </a:lnTo>
                  <a:lnTo>
                    <a:pt x="54102" y="324612"/>
                  </a:lnTo>
                  <a:lnTo>
                    <a:pt x="33041" y="320355"/>
                  </a:lnTo>
                  <a:lnTo>
                    <a:pt x="15844" y="308752"/>
                  </a:lnTo>
                  <a:lnTo>
                    <a:pt x="4251" y="291554"/>
                  </a:lnTo>
                  <a:lnTo>
                    <a:pt x="0" y="270510"/>
                  </a:lnTo>
                  <a:lnTo>
                    <a:pt x="0" y="5410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0457" y="-150701"/>
            <a:ext cx="7226809" cy="47212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MS Reference Sans Serif"/>
              <a:cs typeface="MS Reference Sans Serif"/>
            </a:endParaRPr>
          </a:p>
          <a:p>
            <a:pPr marL="19050">
              <a:lnSpc>
                <a:spcPct val="100000"/>
              </a:lnSpc>
            </a:pPr>
            <a:r>
              <a:rPr lang="es-MX" sz="1600" b="1" dirty="0" smtClean="0">
                <a:latin typeface="MS Reference Sans Serif"/>
                <a:cs typeface="MS Reference Sans Serif"/>
              </a:rPr>
              <a:t>Fondo especial</a:t>
            </a:r>
            <a:endParaRPr sz="1600" dirty="0">
              <a:latin typeface="MS Reference Sans Serif"/>
              <a:cs typeface="MS Reference Sans Serif"/>
            </a:endParaRPr>
          </a:p>
          <a:p>
            <a:pPr marL="12700" algn="just">
              <a:lnSpc>
                <a:spcPct val="100000"/>
              </a:lnSpc>
              <a:spcBef>
                <a:spcPts val="815"/>
              </a:spcBef>
            </a:pPr>
            <a:r>
              <a:rPr lang="es-MX" sz="1100" dirty="0" smtClean="0">
                <a:latin typeface="MS Reference Sans Serif"/>
                <a:cs typeface="MS Reference Sans Serif"/>
              </a:rPr>
              <a:t>A solicitud del administrador de riesgos se puede solicitar este tipo de condición especial considerando hasta un 10% de la prima neta emitida. Este fondo puede utilizarse para casos improcedentes o pago de deducibles. (No aplica para servicios conexos)</a:t>
            </a:r>
          </a:p>
          <a:p>
            <a:pPr marL="70485" marR="5080" indent="-58419" algn="just">
              <a:lnSpc>
                <a:spcPct val="91400"/>
              </a:lnSpc>
              <a:spcBef>
                <a:spcPts val="200"/>
              </a:spcBef>
            </a:pPr>
            <a:endParaRPr lang="es-MX" sz="1100" dirty="0">
              <a:latin typeface="MS Reference Sans Serif"/>
              <a:cs typeface="MS Reference Sans Serif"/>
            </a:endParaRPr>
          </a:p>
          <a:p>
            <a:pPr marL="70485" marR="5080" indent="-58419" algn="just">
              <a:lnSpc>
                <a:spcPct val="91400"/>
              </a:lnSpc>
              <a:spcBef>
                <a:spcPts val="200"/>
              </a:spcBef>
            </a:pPr>
            <a:endParaRPr lang="es-MX" sz="12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MS Reference Sans Serif"/>
              <a:cs typeface="MS Reference Sans Serif"/>
            </a:endParaRPr>
          </a:p>
          <a:p>
            <a:pPr marL="19050">
              <a:lnSpc>
                <a:spcPct val="100000"/>
              </a:lnSpc>
            </a:pPr>
            <a:r>
              <a:rPr sz="1600" b="1" spc="-5" dirty="0" smtClean="0">
                <a:solidFill>
                  <a:srgbClr val="FFFFFF"/>
                </a:solidFill>
                <a:latin typeface="MS Reference Sans Serif"/>
                <a:cs typeface="MS Reference Sans Serif"/>
              </a:rPr>
              <a:t>R</a:t>
            </a:r>
            <a:r>
              <a:rPr lang="es-MX" sz="1600" b="1" spc="-5" dirty="0" smtClean="0">
                <a:solidFill>
                  <a:srgbClr val="FFFFFF"/>
                </a:solidFill>
                <a:latin typeface="MS Reference Sans Serif"/>
                <a:cs typeface="MS Reference Sans Serif"/>
              </a:rPr>
              <a:t>educción de deducible en Robo con GPS activo</a:t>
            </a:r>
            <a:endParaRPr sz="1600" dirty="0">
              <a:latin typeface="MS Reference Sans Serif"/>
              <a:cs typeface="MS Reference Sans Serif"/>
            </a:endParaRPr>
          </a:p>
          <a:p>
            <a:pPr marL="70485" marR="5080" indent="-58419" algn="just">
              <a:lnSpc>
                <a:spcPct val="91400"/>
              </a:lnSpc>
              <a:spcBef>
                <a:spcPts val="930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 marL="70485" marR="5080" indent="-58419" algn="just">
              <a:lnSpc>
                <a:spcPct val="91400"/>
              </a:lnSpc>
              <a:spcBef>
                <a:spcPts val="930"/>
              </a:spcBef>
            </a:pPr>
            <a:r>
              <a:rPr lang="es-MX" sz="1100" dirty="0" smtClean="0">
                <a:latin typeface="MS Reference Sans Serif"/>
                <a:cs typeface="MS Reference Sans Serif"/>
              </a:rPr>
              <a:t>Para todas las unidades pesadas del grupo que tengan un deducible del 20% o 30% se cobrará la mitad del mismo. GPS activo. No se hace endoso ni cobro por el mismo.</a:t>
            </a:r>
          </a:p>
          <a:p>
            <a:pPr marL="70485" marR="5080" indent="-58419" algn="just">
              <a:lnSpc>
                <a:spcPct val="91400"/>
              </a:lnSpc>
              <a:spcBef>
                <a:spcPts val="930"/>
              </a:spcBef>
            </a:pPr>
            <a:endParaRPr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MS Reference Sans Serif"/>
              <a:cs typeface="MS Reference Sans Serif"/>
            </a:endParaRPr>
          </a:p>
          <a:p>
            <a:pPr marL="19050">
              <a:lnSpc>
                <a:spcPct val="100000"/>
              </a:lnSpc>
            </a:pPr>
            <a:r>
              <a:rPr lang="es-MX" sz="1600" b="1" dirty="0" smtClean="0">
                <a:solidFill>
                  <a:srgbClr val="FFFFFF"/>
                </a:solidFill>
                <a:latin typeface="MS Reference Sans Serif"/>
                <a:cs typeface="MS Reference Sans Serif"/>
              </a:rPr>
              <a:t>Consumo de estupefacientes</a:t>
            </a:r>
            <a:endParaRPr sz="1600" dirty="0">
              <a:latin typeface="MS Reference Sans Serif"/>
              <a:cs typeface="MS Reference Sans Serif"/>
            </a:endParaRPr>
          </a:p>
          <a:p>
            <a:pPr marL="70485" marR="7620" indent="-58419">
              <a:lnSpc>
                <a:spcPts val="1200"/>
              </a:lnSpc>
              <a:spcBef>
                <a:spcPts val="955"/>
              </a:spcBef>
            </a:pPr>
            <a:r>
              <a:rPr lang="es-MX" sz="1100" spc="-5" dirty="0" smtClean="0">
                <a:latin typeface="MS Reference Sans Serif"/>
                <a:cs typeface="MS Reference Sans Serif"/>
              </a:rPr>
              <a:t>Se autoriza por casos con reciprocidad del asegurado.</a:t>
            </a:r>
            <a:endParaRPr sz="1100" dirty="0">
              <a:latin typeface="MS Reference Sans Serif"/>
              <a:cs typeface="MS Reference Sans Serif"/>
            </a:endParaRPr>
          </a:p>
        </p:txBody>
      </p:sp>
      <p:sp>
        <p:nvSpPr>
          <p:cNvPr id="27" name="object 2"/>
          <p:cNvSpPr txBox="1">
            <a:spLocks/>
          </p:cNvSpPr>
          <p:nvPr/>
        </p:nvSpPr>
        <p:spPr>
          <a:xfrm>
            <a:off x="453644" y="99517"/>
            <a:ext cx="52613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z="2400" b="1" kern="0" dirty="0" smtClean="0">
                <a:latin typeface="MS Reference Sans Serif"/>
                <a:cs typeface="MS Reference Sans Serif"/>
              </a:rPr>
              <a:t>Condiciones Especiales</a:t>
            </a:r>
            <a:endParaRPr lang="es-MX" sz="2400" kern="0" dirty="0">
              <a:latin typeface="MS Reference Sans Serif"/>
              <a:cs typeface="MS Reference Sans Serif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9672" y="5335551"/>
            <a:ext cx="8552005" cy="836649"/>
            <a:chOff x="169672" y="1447218"/>
            <a:chExt cx="8552005" cy="836649"/>
          </a:xfrm>
        </p:grpSpPr>
        <p:sp>
          <p:nvSpPr>
            <p:cNvPr id="29" name="object 4"/>
            <p:cNvSpPr/>
            <p:nvPr/>
          </p:nvSpPr>
          <p:spPr>
            <a:xfrm>
              <a:off x="169672" y="1641155"/>
              <a:ext cx="8552005" cy="457993"/>
            </a:xfrm>
            <a:custGeom>
              <a:avLst/>
              <a:gdLst/>
              <a:ahLst/>
              <a:cxnLst/>
              <a:rect l="l" t="t" r="r" b="b"/>
              <a:pathLst>
                <a:path w="8496300" h="425450">
                  <a:moveTo>
                    <a:pt x="0" y="425196"/>
                  </a:moveTo>
                  <a:lnTo>
                    <a:pt x="8496300" y="425196"/>
                  </a:lnTo>
                  <a:lnTo>
                    <a:pt x="8496300" y="0"/>
                  </a:lnTo>
                  <a:lnTo>
                    <a:pt x="0" y="0"/>
                  </a:lnTo>
                  <a:lnTo>
                    <a:pt x="0" y="425196"/>
                  </a:lnTo>
                  <a:close/>
                </a:path>
              </a:pathLst>
            </a:custGeom>
            <a:ln w="12192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"/>
            <p:cNvSpPr txBox="1"/>
            <p:nvPr/>
          </p:nvSpPr>
          <p:spPr>
            <a:xfrm>
              <a:off x="453644" y="1797195"/>
              <a:ext cx="7849412" cy="48667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es-MX" sz="1000" spc="-5" dirty="0" smtClean="0">
                  <a:latin typeface="MS Reference Sans Serif"/>
                  <a:cs typeface="MS Reference Sans Serif"/>
                </a:rPr>
                <a:t>Deben de estar </a:t>
              </a:r>
              <a:r>
                <a:rPr lang="es-MX" sz="1000" spc="-5" dirty="0" err="1" smtClean="0">
                  <a:latin typeface="MS Reference Sans Serif"/>
                  <a:cs typeface="MS Reference Sans Serif"/>
                </a:rPr>
                <a:t>ganchado</a:t>
              </a:r>
              <a:r>
                <a:rPr lang="es-MX" sz="1000" spc="-5" dirty="0" smtClean="0">
                  <a:latin typeface="MS Reference Sans Serif"/>
                  <a:cs typeface="MS Reference Sans Serif"/>
                </a:rPr>
                <a:t> a una unidad vigente y asegurada en CHUBB con un tope de suma asegurada asignado por el agente y pueden ser remolques de un proveedor.</a:t>
              </a:r>
            </a:p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endParaRPr sz="1000" dirty="0">
                <a:latin typeface="MS Reference Sans Serif"/>
                <a:cs typeface="MS Reference Sans Serif"/>
              </a:endParaRPr>
            </a:p>
          </p:txBody>
        </p:sp>
        <p:grpSp>
          <p:nvGrpSpPr>
            <p:cNvPr id="31" name="object 6"/>
            <p:cNvGrpSpPr/>
            <p:nvPr/>
          </p:nvGrpSpPr>
          <p:grpSpPr>
            <a:xfrm>
              <a:off x="453644" y="1447218"/>
              <a:ext cx="5961380" cy="307340"/>
              <a:chOff x="670305" y="819658"/>
              <a:chExt cx="5961380" cy="307340"/>
            </a:xfrm>
          </p:grpSpPr>
          <p:sp>
            <p:nvSpPr>
              <p:cNvPr id="32" name="object 7"/>
              <p:cNvSpPr/>
              <p:nvPr/>
            </p:nvSpPr>
            <p:spPr>
              <a:xfrm>
                <a:off x="676655" y="826008"/>
                <a:ext cx="5948680" cy="294640"/>
              </a:xfrm>
              <a:custGeom>
                <a:avLst/>
                <a:gdLst/>
                <a:ahLst/>
                <a:cxnLst/>
                <a:rect l="l" t="t" r="r" b="b"/>
                <a:pathLst>
                  <a:path w="5948680" h="294640">
                    <a:moveTo>
                      <a:pt x="5899150" y="0"/>
                    </a:moveTo>
                    <a:lnTo>
                      <a:pt x="49021" y="0"/>
                    </a:lnTo>
                    <a:lnTo>
                      <a:pt x="29939" y="3855"/>
                    </a:lnTo>
                    <a:lnTo>
                      <a:pt x="14357" y="14366"/>
                    </a:lnTo>
                    <a:lnTo>
                      <a:pt x="3852" y="29950"/>
                    </a:lnTo>
                    <a:lnTo>
                      <a:pt x="0" y="49021"/>
                    </a:lnTo>
                    <a:lnTo>
                      <a:pt x="0" y="245109"/>
                    </a:lnTo>
                    <a:lnTo>
                      <a:pt x="3852" y="264181"/>
                    </a:lnTo>
                    <a:lnTo>
                      <a:pt x="14357" y="279765"/>
                    </a:lnTo>
                    <a:lnTo>
                      <a:pt x="29939" y="290276"/>
                    </a:lnTo>
                    <a:lnTo>
                      <a:pt x="49021" y="294131"/>
                    </a:lnTo>
                    <a:lnTo>
                      <a:pt x="5899150" y="294131"/>
                    </a:lnTo>
                    <a:lnTo>
                      <a:pt x="5918221" y="290276"/>
                    </a:lnTo>
                    <a:lnTo>
                      <a:pt x="5933805" y="279765"/>
                    </a:lnTo>
                    <a:lnTo>
                      <a:pt x="5944316" y="264181"/>
                    </a:lnTo>
                    <a:lnTo>
                      <a:pt x="5948172" y="245109"/>
                    </a:lnTo>
                    <a:lnTo>
                      <a:pt x="5948172" y="49021"/>
                    </a:lnTo>
                    <a:lnTo>
                      <a:pt x="5944316" y="29950"/>
                    </a:lnTo>
                    <a:lnTo>
                      <a:pt x="5933805" y="14366"/>
                    </a:lnTo>
                    <a:lnTo>
                      <a:pt x="5918221" y="3855"/>
                    </a:lnTo>
                    <a:lnTo>
                      <a:pt x="5899150" y="0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8"/>
              <p:cNvSpPr/>
              <p:nvPr/>
            </p:nvSpPr>
            <p:spPr>
              <a:xfrm>
                <a:off x="676655" y="826008"/>
                <a:ext cx="5948680" cy="294640"/>
              </a:xfrm>
              <a:custGeom>
                <a:avLst/>
                <a:gdLst/>
                <a:ahLst/>
                <a:cxnLst/>
                <a:rect l="l" t="t" r="r" b="b"/>
                <a:pathLst>
                  <a:path w="5948680" h="294640">
                    <a:moveTo>
                      <a:pt x="0" y="49021"/>
                    </a:moveTo>
                    <a:lnTo>
                      <a:pt x="3852" y="29950"/>
                    </a:lnTo>
                    <a:lnTo>
                      <a:pt x="14357" y="14366"/>
                    </a:lnTo>
                    <a:lnTo>
                      <a:pt x="29939" y="3855"/>
                    </a:lnTo>
                    <a:lnTo>
                      <a:pt x="49021" y="0"/>
                    </a:lnTo>
                    <a:lnTo>
                      <a:pt x="5899150" y="0"/>
                    </a:lnTo>
                    <a:lnTo>
                      <a:pt x="5918221" y="3855"/>
                    </a:lnTo>
                    <a:lnTo>
                      <a:pt x="5933805" y="14366"/>
                    </a:lnTo>
                    <a:lnTo>
                      <a:pt x="5944316" y="29950"/>
                    </a:lnTo>
                    <a:lnTo>
                      <a:pt x="5948172" y="49021"/>
                    </a:lnTo>
                    <a:lnTo>
                      <a:pt x="5948172" y="245109"/>
                    </a:lnTo>
                    <a:lnTo>
                      <a:pt x="5944316" y="264181"/>
                    </a:lnTo>
                    <a:lnTo>
                      <a:pt x="5933805" y="279765"/>
                    </a:lnTo>
                    <a:lnTo>
                      <a:pt x="5918221" y="290276"/>
                    </a:lnTo>
                    <a:lnTo>
                      <a:pt x="5899150" y="294131"/>
                    </a:lnTo>
                    <a:lnTo>
                      <a:pt x="49021" y="294131"/>
                    </a:lnTo>
                    <a:lnTo>
                      <a:pt x="29939" y="290276"/>
                    </a:lnTo>
                    <a:lnTo>
                      <a:pt x="14357" y="279765"/>
                    </a:lnTo>
                    <a:lnTo>
                      <a:pt x="3852" y="264181"/>
                    </a:lnTo>
                    <a:lnTo>
                      <a:pt x="0" y="245109"/>
                    </a:lnTo>
                    <a:lnTo>
                      <a:pt x="0" y="49021"/>
                    </a:lnTo>
                    <a:close/>
                  </a:path>
                </a:pathLst>
              </a:custGeom>
              <a:ln w="12191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4" name="object 9"/>
          <p:cNvSpPr txBox="1"/>
          <p:nvPr/>
        </p:nvSpPr>
        <p:spPr>
          <a:xfrm>
            <a:off x="743798" y="5341901"/>
            <a:ext cx="35718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 smtClean="0">
                <a:solidFill>
                  <a:srgbClr val="FFFFFF"/>
                </a:solidFill>
                <a:latin typeface="MS Reference Sans Serif"/>
                <a:cs typeface="MS Reference Sans Serif"/>
              </a:rPr>
              <a:t>Re</a:t>
            </a:r>
            <a:r>
              <a:rPr lang="es-MX" sz="1600" b="1" spc="-5" dirty="0" err="1" smtClean="0">
                <a:solidFill>
                  <a:srgbClr val="FFFFFF"/>
                </a:solidFill>
                <a:latin typeface="MS Reference Sans Serif"/>
                <a:cs typeface="MS Reference Sans Serif"/>
              </a:rPr>
              <a:t>molque</a:t>
            </a:r>
            <a:r>
              <a:rPr lang="es-MX" sz="1600" b="1" spc="-5" dirty="0" smtClean="0">
                <a:solidFill>
                  <a:srgbClr val="FFFFFF"/>
                </a:solidFill>
                <a:latin typeface="MS Reference Sans Serif"/>
                <a:cs typeface="MS Reference Sans Serif"/>
              </a:rPr>
              <a:t> Indistinto</a:t>
            </a:r>
            <a:endParaRPr sz="1600" dirty="0">
              <a:latin typeface="MS Reference Sans Serif"/>
              <a:cs typeface="MS Reference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7276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“Consulte </a:t>
            </a:r>
            <a:r>
              <a:rPr dirty="0"/>
              <a:t>alcances, exclusiones y limitaciones </a:t>
            </a:r>
            <a:r>
              <a:rPr spc="-5" dirty="0"/>
              <a:t>de la </a:t>
            </a:r>
            <a:r>
              <a:rPr dirty="0"/>
              <a:t>presente </a:t>
            </a:r>
            <a:r>
              <a:rPr spc="-5" dirty="0"/>
              <a:t>cobertura </a:t>
            </a:r>
            <a:r>
              <a:rPr dirty="0"/>
              <a:t>en</a:t>
            </a:r>
            <a:r>
              <a:rPr spc="55" dirty="0"/>
              <a:t> </a:t>
            </a:r>
            <a:r>
              <a:rPr spc="-5" dirty="0"/>
              <a:t>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9908" y="2415921"/>
            <a:ext cx="456692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página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  <a:hlinkClick r:id="rId2"/>
              </a:rPr>
              <a:t>www.abaseguros.com/condiciones-generales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Georgia"/>
              <a:cs typeface="Georgia"/>
            </a:endParaRPr>
          </a:p>
          <a:p>
            <a:pPr marR="48895" algn="ctr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Autos y </a:t>
            </a:r>
            <a:r>
              <a:rPr sz="1800" spc="-5" dirty="0">
                <a:latin typeface="Georgia"/>
                <a:cs typeface="Georgia"/>
              </a:rPr>
              <a:t>Camiones </a:t>
            </a:r>
            <a:r>
              <a:rPr sz="1800" dirty="0">
                <a:latin typeface="Georgia"/>
                <a:cs typeface="Georgia"/>
              </a:rPr>
              <a:t>Residentes, Anexo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4”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6795" y="196341"/>
            <a:ext cx="554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Georgia"/>
                <a:cs typeface="Georgia"/>
              </a:rPr>
              <a:t>Ago,2018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798" y="3135833"/>
            <a:ext cx="4717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PRODUCTOS</a:t>
            </a:r>
            <a:r>
              <a:rPr sz="3600" spc="-2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AUTOS</a:t>
            </a:r>
            <a:endParaRPr sz="3600">
              <a:latin typeface="MS Reference Sans Serif"/>
              <a:cs typeface="MS Reference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6795" y="196341"/>
            <a:ext cx="5549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Georgia"/>
                <a:cs typeface="Georgia"/>
              </a:rPr>
              <a:t>Ago,2018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" y="99517"/>
            <a:ext cx="48742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S Reference Sans Serif"/>
                <a:cs typeface="MS Reference Sans Serif"/>
              </a:rPr>
              <a:t>PÓLIZA: </a:t>
            </a:r>
            <a:r>
              <a:rPr sz="2400" spc="-10" dirty="0">
                <a:latin typeface="MS Reference Sans Serif"/>
                <a:cs typeface="MS Reference Sans Serif"/>
              </a:rPr>
              <a:t>Paquetes </a:t>
            </a:r>
            <a:r>
              <a:rPr sz="2400" dirty="0">
                <a:latin typeface="MS Reference Sans Serif"/>
                <a:cs typeface="MS Reference Sans Serif"/>
              </a:rPr>
              <a:t>y</a:t>
            </a:r>
            <a:r>
              <a:rPr sz="2400" spc="5" dirty="0">
                <a:latin typeface="MS Reference Sans Serif"/>
                <a:cs typeface="MS Reference Sans Serif"/>
              </a:rPr>
              <a:t> </a:t>
            </a:r>
            <a:r>
              <a:rPr sz="2400" spc="-10" dirty="0">
                <a:latin typeface="MS Reference Sans Serif"/>
                <a:cs typeface="MS Reference Sans Serif"/>
              </a:rPr>
              <a:t>Coberturas</a:t>
            </a:r>
            <a:endParaRPr sz="2400">
              <a:latin typeface="MS Reference Sans Serif"/>
              <a:cs typeface="MS Reference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854" y="1198625"/>
            <a:ext cx="3627120" cy="1978660"/>
          </a:xfrm>
          <a:prstGeom prst="rect">
            <a:avLst/>
          </a:prstGeom>
          <a:solidFill>
            <a:srgbClr val="FF6600"/>
          </a:solidFill>
          <a:ln w="2895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imes New Roman"/>
              <a:cs typeface="Times New Roman"/>
            </a:endParaRPr>
          </a:p>
          <a:p>
            <a:pPr marL="1371600" marR="128905" indent="-1239520">
              <a:lnSpc>
                <a:spcPts val="3290"/>
              </a:lnSpc>
            </a:pP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RES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ONSABI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ID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CIVIL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685" y="1198625"/>
            <a:ext cx="3627120" cy="1978660"/>
          </a:xfrm>
          <a:prstGeom prst="rect">
            <a:avLst/>
          </a:prstGeom>
          <a:solidFill>
            <a:srgbClr val="150E95"/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967740">
              <a:lnSpc>
                <a:spcPct val="100000"/>
              </a:lnSpc>
              <a:spcBef>
                <a:spcPts val="2180"/>
              </a:spcBef>
            </a:pPr>
            <a:r>
              <a:rPr sz="3000" b="1" spc="-25" dirty="0">
                <a:solidFill>
                  <a:srgbClr val="FFFFFF"/>
                </a:solidFill>
                <a:latin typeface="Corbel"/>
                <a:cs typeface="Corbel"/>
              </a:rPr>
              <a:t>LIMITADA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854" y="3539490"/>
            <a:ext cx="3627120" cy="1978660"/>
          </a:xfrm>
          <a:prstGeom prst="rect">
            <a:avLst/>
          </a:prstGeom>
          <a:solidFill>
            <a:srgbClr val="FFB617"/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2190"/>
              </a:spcBef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AMPLIA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6685" y="3539490"/>
            <a:ext cx="3627120" cy="1978660"/>
          </a:xfrm>
          <a:prstGeom prst="rect">
            <a:avLst/>
          </a:prstGeom>
          <a:solidFill>
            <a:srgbClr val="FF0097"/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2190"/>
              </a:spcBef>
            </a:pP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INTEGRAL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555" y="3501059"/>
            <a:ext cx="1704339" cy="756920"/>
          </a:xfrm>
          <a:custGeom>
            <a:avLst/>
            <a:gdLst/>
            <a:ahLst/>
            <a:cxnLst/>
            <a:rect l="l" t="t" r="r" b="b"/>
            <a:pathLst>
              <a:path w="1704339" h="756920">
                <a:moveTo>
                  <a:pt x="1704339" y="0"/>
                </a:moveTo>
                <a:lnTo>
                  <a:pt x="0" y="0"/>
                </a:lnTo>
                <a:lnTo>
                  <a:pt x="0" y="756869"/>
                </a:lnTo>
                <a:lnTo>
                  <a:pt x="1704339" y="756869"/>
                </a:lnTo>
                <a:lnTo>
                  <a:pt x="1704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5205" y="3192779"/>
          <a:ext cx="7849232" cy="3108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229">
                <a:tc gridSpan="5">
                  <a:txBody>
                    <a:bodyPr/>
                    <a:lstStyle/>
                    <a:p>
                      <a:pPr marL="5080" algn="ctr">
                        <a:lnSpc>
                          <a:spcPts val="2325"/>
                        </a:lnSpc>
                      </a:pPr>
                      <a:r>
                        <a:rPr sz="2000" b="1" spc="-10" dirty="0">
                          <a:solidFill>
                            <a:srgbClr val="F1F1F1"/>
                          </a:solidFill>
                          <a:latin typeface="MS Reference Sans Serif"/>
                          <a:cs typeface="MS Reference Sans Serif"/>
                        </a:rPr>
                        <a:t>COBERTURAS</a:t>
                      </a:r>
                      <a:r>
                        <a:rPr sz="2000" b="1" spc="-45" dirty="0">
                          <a:solidFill>
                            <a:srgbClr val="F1F1F1"/>
                          </a:solidFill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F1F1F1"/>
                          </a:solidFill>
                          <a:latin typeface="MS Reference Sans Serif"/>
                          <a:cs typeface="MS Reference Sans Serif"/>
                        </a:rPr>
                        <a:t>ADICIONALES</a:t>
                      </a:r>
                      <a:endParaRPr sz="2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50E9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150E9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RC Equipo</a:t>
                      </a:r>
                      <a:r>
                        <a:rPr sz="1000" spc="-1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Especial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CEROCIBLE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spc="-10" dirty="0">
                          <a:latin typeface="MS Reference Sans Serif"/>
                          <a:cs typeface="MS Reference Sans Serif"/>
                        </a:rPr>
                        <a:t>CEL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spc="-10" dirty="0">
                          <a:latin typeface="MS Reference Sans Serif"/>
                          <a:cs typeface="MS Reference Sans Serif"/>
                        </a:rPr>
                        <a:t>CODIF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14655" marR="241935" indent="-16319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RC por Daños</a:t>
                      </a:r>
                      <a:r>
                        <a:rPr sz="1000" spc="-3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a  Ocupantes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53">
                <a:tc>
                  <a:txBody>
                    <a:bodyPr/>
                    <a:lstStyle/>
                    <a:p>
                      <a:pPr marL="19240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RC por</a:t>
                      </a:r>
                      <a:r>
                        <a:rPr sz="1000" spc="-10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dirty="0">
                          <a:latin typeface="MS Reference Sans Serif"/>
                          <a:cs typeface="MS Reference Sans Serif"/>
                        </a:rPr>
                        <a:t>Fallecimiento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RC </a:t>
                      </a:r>
                      <a:r>
                        <a:rPr sz="1000" dirty="0">
                          <a:latin typeface="MS Reference Sans Serif"/>
                          <a:cs typeface="MS Reference Sans Serif"/>
                        </a:rPr>
                        <a:t>Fallecimiento</a:t>
                      </a:r>
                      <a:r>
                        <a:rPr sz="1000" spc="-30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dirty="0">
                          <a:latin typeface="MS Reference Sans Serif"/>
                          <a:cs typeface="MS Reference Sans Serif"/>
                        </a:rPr>
                        <a:t>Plus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26390" marR="146050" indent="-1739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RC Adaptaciones y  Conversiones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63830" marR="154940" indent="20066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RC Primero y  Segundo</a:t>
                      </a:r>
                      <a:r>
                        <a:rPr sz="1000" spc="-1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Remolque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05435" marR="231775" indent="-6413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Daños Materiales  </a:t>
                      </a:r>
                      <a:r>
                        <a:rPr sz="1000" dirty="0">
                          <a:latin typeface="MS Reference Sans Serif"/>
                          <a:cs typeface="MS Reference Sans Serif"/>
                        </a:rPr>
                        <a:t>Llantas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y</a:t>
                      </a:r>
                      <a:r>
                        <a:rPr sz="1000" spc="-4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Rines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CAP Robo Total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Extensión de</a:t>
                      </a:r>
                      <a:r>
                        <a:rPr sz="1000" spc="1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cobertura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RC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6416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Adaptaciones</a:t>
                      </a:r>
                      <a:r>
                        <a:rPr sz="1000" spc="30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y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marL="326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MS Reference Sans Serif"/>
                          <a:cs typeface="MS Reference Sans Serif"/>
                        </a:rPr>
                        <a:t>Conversiones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RC </a:t>
                      </a:r>
                      <a:r>
                        <a:rPr sz="1000" spc="-10" dirty="0">
                          <a:latin typeface="MS Reference Sans Serif"/>
                          <a:cs typeface="MS Reference Sans Serif"/>
                        </a:rPr>
                        <a:t>Carga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“A”, “B”</a:t>
                      </a:r>
                      <a:r>
                        <a:rPr sz="1000" spc="20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y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“C”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Maniobras de Carga</a:t>
                      </a:r>
                      <a:r>
                        <a:rPr sz="1000" spc="10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y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Descarga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CAP</a:t>
                      </a:r>
                      <a:r>
                        <a:rPr sz="1000" spc="-8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Daños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marL="4254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Materiales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MS Reference Sans Serif"/>
                          <a:cs typeface="MS Reference Sans Serif"/>
                        </a:rPr>
                        <a:t>CEROCIBLE</a:t>
                      </a:r>
                      <a:r>
                        <a:rPr sz="1000" spc="4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Pérdida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Total Daños</a:t>
                      </a:r>
                      <a:r>
                        <a:rPr sz="1000" spc="1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Materiales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MS Reference Sans Serif"/>
                          <a:cs typeface="MS Reference Sans Serif"/>
                        </a:rPr>
                        <a:t>CEROCIBLE</a:t>
                      </a:r>
                      <a:r>
                        <a:rPr sz="1000" spc="40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Pérdida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Total Robo</a:t>
                      </a:r>
                      <a:r>
                        <a:rPr sz="1000" spc="15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Total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 marR="179705" indent="25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Accidentes  Automovilísticos al  Conductor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33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Equipo</a:t>
                      </a:r>
                      <a:r>
                        <a:rPr sz="1000" dirty="0">
                          <a:latin typeface="MS Reference Sans Serif"/>
                          <a:cs typeface="MS Reference Sans Serif"/>
                        </a:rPr>
                        <a:t> </a:t>
                      </a: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Especial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Accidentes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MS Reference Sans Serif"/>
                          <a:cs typeface="MS Reference Sans Serif"/>
                        </a:rPr>
                        <a:t>Personales</a:t>
                      </a:r>
                      <a:endParaRPr sz="1000">
                        <a:latin typeface="MS Reference Sans Serif"/>
                        <a:cs typeface="MS Reference Sans Serif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82345" y="549401"/>
            <a:ext cx="3961129" cy="2304415"/>
          </a:xfrm>
          <a:custGeom>
            <a:avLst/>
            <a:gdLst/>
            <a:ahLst/>
            <a:cxnLst/>
            <a:rect l="l" t="t" r="r" b="b"/>
            <a:pathLst>
              <a:path w="3961129" h="2304415">
                <a:moveTo>
                  <a:pt x="0" y="2304288"/>
                </a:moveTo>
                <a:lnTo>
                  <a:pt x="3960876" y="2304288"/>
                </a:lnTo>
                <a:lnTo>
                  <a:pt x="3960876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1395" y="1122400"/>
            <a:ext cx="3923029" cy="153479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3840" indent="-172720">
              <a:lnSpc>
                <a:spcPct val="100000"/>
              </a:lnSpc>
              <a:spcBef>
                <a:spcPts val="760"/>
              </a:spcBef>
              <a:buFont typeface="Wingdings"/>
              <a:buChar char=""/>
              <a:tabLst>
                <a:tab pos="244475" algn="l"/>
              </a:tabLst>
            </a:pPr>
            <a:r>
              <a:rPr sz="1100" b="1" spc="10" dirty="0">
                <a:latin typeface="MS Reference Sans Serif"/>
                <a:cs typeface="MS Reference Sans Serif"/>
              </a:rPr>
              <a:t>DM: </a:t>
            </a:r>
            <a:r>
              <a:rPr sz="1100" b="1" spc="5" dirty="0">
                <a:latin typeface="MS Reference Sans Serif"/>
                <a:cs typeface="MS Reference Sans Serif"/>
              </a:rPr>
              <a:t>Daños</a:t>
            </a:r>
            <a:r>
              <a:rPr sz="1100" b="1" spc="-85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Materiales</a:t>
            </a:r>
            <a:endParaRPr sz="1100">
              <a:latin typeface="MS Reference Sans Serif"/>
              <a:cs typeface="MS Reference Sans Serif"/>
            </a:endParaRPr>
          </a:p>
          <a:p>
            <a:pPr marL="24384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4475" algn="l"/>
              </a:tabLst>
            </a:pPr>
            <a:r>
              <a:rPr sz="1100" b="1" spc="5" dirty="0">
                <a:latin typeface="MS Reference Sans Serif"/>
                <a:cs typeface="MS Reference Sans Serif"/>
              </a:rPr>
              <a:t>RT: </a:t>
            </a:r>
            <a:r>
              <a:rPr sz="1100" b="1" dirty="0">
                <a:latin typeface="MS Reference Sans Serif"/>
                <a:cs typeface="MS Reference Sans Serif"/>
              </a:rPr>
              <a:t>Robo</a:t>
            </a:r>
            <a:r>
              <a:rPr sz="1100" b="1" spc="-75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Total</a:t>
            </a:r>
            <a:endParaRPr sz="1100">
              <a:latin typeface="MS Reference Sans Serif"/>
              <a:cs typeface="MS Reference Sans Serif"/>
            </a:endParaRPr>
          </a:p>
          <a:p>
            <a:pPr marL="24384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4475" algn="l"/>
              </a:tabLst>
            </a:pPr>
            <a:r>
              <a:rPr sz="1100" b="1" spc="5" dirty="0">
                <a:latin typeface="MS Reference Sans Serif"/>
                <a:cs typeface="MS Reference Sans Serif"/>
              </a:rPr>
              <a:t>GMO: </a:t>
            </a:r>
            <a:r>
              <a:rPr sz="1100" b="1" dirty="0">
                <a:latin typeface="MS Reference Sans Serif"/>
                <a:cs typeface="MS Reference Sans Serif"/>
              </a:rPr>
              <a:t>Gastos Médicos</a:t>
            </a:r>
            <a:r>
              <a:rPr sz="1100" b="1" spc="-114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ocupantes</a:t>
            </a:r>
            <a:endParaRPr sz="1100">
              <a:latin typeface="MS Reference Sans Serif"/>
              <a:cs typeface="MS Reference Sans Serif"/>
            </a:endParaRPr>
          </a:p>
          <a:p>
            <a:pPr marL="24384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4475" algn="l"/>
              </a:tabLst>
            </a:pPr>
            <a:r>
              <a:rPr sz="1100" b="1" spc="5" dirty="0">
                <a:latin typeface="MS Reference Sans Serif"/>
                <a:cs typeface="MS Reference Sans Serif"/>
              </a:rPr>
              <a:t>RCF: </a:t>
            </a:r>
            <a:r>
              <a:rPr sz="1100" b="1" spc="-5" dirty="0">
                <a:latin typeface="MS Reference Sans Serif"/>
                <a:cs typeface="MS Reference Sans Serif"/>
              </a:rPr>
              <a:t>Responsabilidad </a:t>
            </a:r>
            <a:r>
              <a:rPr sz="1100" b="1" dirty="0">
                <a:latin typeface="MS Reference Sans Serif"/>
                <a:cs typeface="MS Reference Sans Serif"/>
              </a:rPr>
              <a:t>Civil</a:t>
            </a:r>
            <a:r>
              <a:rPr sz="1100" b="1" spc="-120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Familiar</a:t>
            </a:r>
            <a:endParaRPr sz="1100">
              <a:latin typeface="MS Reference Sans Serif"/>
              <a:cs typeface="MS Reference Sans Serif"/>
            </a:endParaRPr>
          </a:p>
          <a:p>
            <a:pPr marL="24384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4475" algn="l"/>
              </a:tabLst>
            </a:pPr>
            <a:r>
              <a:rPr sz="1100" b="1" spc="5" dirty="0">
                <a:latin typeface="MS Reference Sans Serif"/>
                <a:cs typeface="MS Reference Sans Serif"/>
              </a:rPr>
              <a:t>RC: </a:t>
            </a:r>
            <a:r>
              <a:rPr sz="1100" b="1" spc="-5" dirty="0">
                <a:latin typeface="MS Reference Sans Serif"/>
                <a:cs typeface="MS Reference Sans Serif"/>
              </a:rPr>
              <a:t>Responsabilidad </a:t>
            </a:r>
            <a:r>
              <a:rPr sz="1100" b="1" dirty="0">
                <a:latin typeface="MS Reference Sans Serif"/>
                <a:cs typeface="MS Reference Sans Serif"/>
              </a:rPr>
              <a:t>Civil </a:t>
            </a:r>
            <a:r>
              <a:rPr sz="1100" b="1" spc="5" dirty="0">
                <a:latin typeface="MS Reference Sans Serif"/>
                <a:cs typeface="MS Reference Sans Serif"/>
              </a:rPr>
              <a:t>por </a:t>
            </a:r>
            <a:r>
              <a:rPr sz="1100" b="1" dirty="0">
                <a:latin typeface="MS Reference Sans Serif"/>
                <a:cs typeface="MS Reference Sans Serif"/>
              </a:rPr>
              <a:t>daños a</a:t>
            </a:r>
            <a:r>
              <a:rPr sz="1100" b="1" spc="-165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terceros</a:t>
            </a:r>
            <a:endParaRPr sz="1100">
              <a:latin typeface="MS Reference Sans Serif"/>
              <a:cs typeface="MS Reference Sans Serif"/>
            </a:endParaRPr>
          </a:p>
          <a:p>
            <a:pPr marL="24384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4475" algn="l"/>
              </a:tabLst>
            </a:pPr>
            <a:r>
              <a:rPr sz="1100" b="1" dirty="0">
                <a:latin typeface="MS Reference Sans Serif"/>
                <a:cs typeface="MS Reference Sans Serif"/>
              </a:rPr>
              <a:t>RCP: Responsabilidad Civil</a:t>
            </a:r>
            <a:r>
              <a:rPr sz="1100" b="1" spc="-120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Personas</a:t>
            </a:r>
            <a:endParaRPr sz="1100">
              <a:latin typeface="MS Reference Sans Serif"/>
              <a:cs typeface="MS Reference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6685" y="549401"/>
            <a:ext cx="3961129" cy="2304415"/>
          </a:xfrm>
          <a:custGeom>
            <a:avLst/>
            <a:gdLst/>
            <a:ahLst/>
            <a:cxnLst/>
            <a:rect l="l" t="t" r="r" b="b"/>
            <a:pathLst>
              <a:path w="3961129" h="2304415">
                <a:moveTo>
                  <a:pt x="0" y="2304288"/>
                </a:moveTo>
                <a:lnTo>
                  <a:pt x="3960875" y="2304288"/>
                </a:lnTo>
                <a:lnTo>
                  <a:pt x="3960875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ln w="38100">
            <a:solidFill>
              <a:srgbClr val="79C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45735" y="1201604"/>
            <a:ext cx="3923029" cy="12839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5110" indent="-172720">
              <a:lnSpc>
                <a:spcPct val="100000"/>
              </a:lnSpc>
              <a:spcBef>
                <a:spcPts val="765"/>
              </a:spcBef>
              <a:buFont typeface="Wingdings"/>
              <a:buChar char=""/>
              <a:tabLst>
                <a:tab pos="245110" algn="l"/>
              </a:tabLst>
            </a:pPr>
            <a:r>
              <a:rPr sz="1100" b="1" dirty="0">
                <a:latin typeface="MS Reference Sans Serif"/>
                <a:cs typeface="MS Reference Sans Serif"/>
              </a:rPr>
              <a:t>Asistencia </a:t>
            </a:r>
            <a:r>
              <a:rPr sz="1100" b="1" spc="5" dirty="0">
                <a:latin typeface="MS Reference Sans Serif"/>
                <a:cs typeface="MS Reference Sans Serif"/>
              </a:rPr>
              <a:t>en</a:t>
            </a:r>
            <a:r>
              <a:rPr sz="1100" b="1" spc="-75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viaje</a:t>
            </a:r>
            <a:endParaRPr sz="1100">
              <a:latin typeface="MS Reference Sans Serif"/>
              <a:cs typeface="MS Reference Sans Serif"/>
            </a:endParaRPr>
          </a:p>
          <a:p>
            <a:pPr marL="24511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5110" algn="l"/>
              </a:tabLst>
            </a:pPr>
            <a:r>
              <a:rPr sz="1100" b="1" dirty="0">
                <a:latin typeface="MS Reference Sans Serif"/>
                <a:cs typeface="MS Reference Sans Serif"/>
              </a:rPr>
              <a:t>Asistencia</a:t>
            </a:r>
            <a:r>
              <a:rPr sz="1100" b="1" spc="-40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Legal</a:t>
            </a:r>
            <a:endParaRPr sz="1100">
              <a:latin typeface="MS Reference Sans Serif"/>
              <a:cs typeface="MS Reference Sans Serif"/>
            </a:endParaRPr>
          </a:p>
          <a:p>
            <a:pPr marL="24511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5110" algn="l"/>
              </a:tabLst>
            </a:pPr>
            <a:r>
              <a:rPr sz="1100" b="1" dirty="0">
                <a:latin typeface="MS Reference Sans Serif"/>
                <a:cs typeface="MS Reference Sans Serif"/>
              </a:rPr>
              <a:t>Gestoría</a:t>
            </a:r>
            <a:r>
              <a:rPr sz="1100" b="1" spc="-40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Vial</a:t>
            </a:r>
            <a:endParaRPr sz="1100">
              <a:latin typeface="MS Reference Sans Serif"/>
              <a:cs typeface="MS Reference Sans Serif"/>
            </a:endParaRPr>
          </a:p>
          <a:p>
            <a:pPr marL="24511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5110" algn="l"/>
              </a:tabLst>
            </a:pPr>
            <a:r>
              <a:rPr sz="1100" b="1" dirty="0">
                <a:latin typeface="MS Reference Sans Serif"/>
                <a:cs typeface="MS Reference Sans Serif"/>
              </a:rPr>
              <a:t>Auto</a:t>
            </a:r>
            <a:r>
              <a:rPr sz="1100" b="1" spc="-35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Protegido</a:t>
            </a:r>
            <a:endParaRPr sz="1100">
              <a:latin typeface="MS Reference Sans Serif"/>
              <a:cs typeface="MS Reference Sans Serif"/>
            </a:endParaRPr>
          </a:p>
          <a:p>
            <a:pPr marL="245110" indent="-172720">
              <a:lnSpc>
                <a:spcPct val="100000"/>
              </a:lnSpc>
              <a:spcBef>
                <a:spcPts val="660"/>
              </a:spcBef>
              <a:buFont typeface="Wingdings"/>
              <a:buChar char=""/>
              <a:tabLst>
                <a:tab pos="245110" algn="l"/>
              </a:tabLst>
            </a:pPr>
            <a:r>
              <a:rPr sz="1100" b="1" dirty="0">
                <a:latin typeface="MS Reference Sans Serif"/>
                <a:cs typeface="MS Reference Sans Serif"/>
              </a:rPr>
              <a:t>Auto</a:t>
            </a:r>
            <a:r>
              <a:rPr sz="1100" b="1" spc="-35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Relevo</a:t>
            </a:r>
            <a:endParaRPr sz="1100">
              <a:latin typeface="MS Reference Sans Serif"/>
              <a:cs typeface="MS Reference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1395" y="568451"/>
            <a:ext cx="3923029" cy="4851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747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610"/>
              </a:spcBef>
            </a:pPr>
            <a:r>
              <a:rPr sz="2000" b="1" spc="-10" dirty="0">
                <a:latin typeface="MS Reference Sans Serif"/>
                <a:cs typeface="MS Reference Sans Serif"/>
              </a:rPr>
              <a:t>COBERTURAS</a:t>
            </a:r>
            <a:r>
              <a:rPr sz="2000" b="1" spc="-60" dirty="0">
                <a:latin typeface="MS Reference Sans Serif"/>
                <a:cs typeface="MS Reference Sans Serif"/>
              </a:rPr>
              <a:t> </a:t>
            </a:r>
            <a:r>
              <a:rPr sz="2000" b="1" spc="-5" dirty="0">
                <a:latin typeface="MS Reference Sans Serif"/>
                <a:cs typeface="MS Reference Sans Serif"/>
              </a:rPr>
              <a:t>BASICAS</a:t>
            </a:r>
            <a:endParaRPr sz="2000">
              <a:latin typeface="MS Reference Sans Serif"/>
              <a:cs typeface="MS Reference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5735" y="530351"/>
            <a:ext cx="3923029" cy="523240"/>
          </a:xfrm>
          <a:prstGeom prst="rect">
            <a:avLst/>
          </a:prstGeom>
          <a:solidFill>
            <a:srgbClr val="79CA00"/>
          </a:solidFill>
        </p:spPr>
        <p:txBody>
          <a:bodyPr vert="horz" wrap="square" lIns="0" tIns="1155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910"/>
              </a:spcBef>
            </a:pPr>
            <a:r>
              <a:rPr sz="2000" b="1" spc="-5" dirty="0">
                <a:latin typeface="MS Reference Sans Serif"/>
                <a:cs typeface="MS Reference Sans Serif"/>
              </a:rPr>
              <a:t>SERVICIOS</a:t>
            </a:r>
            <a:r>
              <a:rPr sz="2000" b="1" spc="-60" dirty="0">
                <a:latin typeface="MS Reference Sans Serif"/>
                <a:cs typeface="MS Reference Sans Serif"/>
              </a:rPr>
              <a:t> </a:t>
            </a:r>
            <a:r>
              <a:rPr sz="2000" b="1" dirty="0">
                <a:latin typeface="MS Reference Sans Serif"/>
                <a:cs typeface="MS Reference Sans Serif"/>
              </a:rPr>
              <a:t>CONEXOS</a:t>
            </a:r>
            <a:endParaRPr sz="2000">
              <a:latin typeface="MS Reference Sans Serif"/>
              <a:cs typeface="MS Reference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44" y="99517"/>
            <a:ext cx="2948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S Reference Sans Serif"/>
                <a:cs typeface="MS Reference Sans Serif"/>
              </a:rPr>
              <a:t>Coberturas</a:t>
            </a:r>
            <a:r>
              <a:rPr sz="2400" spc="-35" dirty="0">
                <a:latin typeface="MS Reference Sans Serif"/>
                <a:cs typeface="MS Reference Sans Serif"/>
              </a:rPr>
              <a:t> </a:t>
            </a:r>
            <a:r>
              <a:rPr sz="2400" spc="-5" dirty="0">
                <a:latin typeface="MS Reference Sans Serif"/>
                <a:cs typeface="MS Reference Sans Serif"/>
              </a:rPr>
              <a:t>Básicas</a:t>
            </a:r>
            <a:endParaRPr sz="2400">
              <a:latin typeface="MS Reference Sans Serif"/>
              <a:cs typeface="MS Reference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5363" y="854963"/>
            <a:ext cx="8582025" cy="1085215"/>
            <a:chOff x="245363" y="854963"/>
            <a:chExt cx="8582025" cy="1085215"/>
          </a:xfrm>
        </p:grpSpPr>
        <p:sp>
          <p:nvSpPr>
            <p:cNvPr id="5" name="object 5"/>
            <p:cNvSpPr/>
            <p:nvPr/>
          </p:nvSpPr>
          <p:spPr>
            <a:xfrm>
              <a:off x="251459" y="1083563"/>
              <a:ext cx="8569960" cy="850900"/>
            </a:xfrm>
            <a:custGeom>
              <a:avLst/>
              <a:gdLst/>
              <a:ahLst/>
              <a:cxnLst/>
              <a:rect l="l" t="t" r="r" b="b"/>
              <a:pathLst>
                <a:path w="8569960" h="850900">
                  <a:moveTo>
                    <a:pt x="0" y="850391"/>
                  </a:moveTo>
                  <a:lnTo>
                    <a:pt x="8569452" y="850391"/>
                  </a:lnTo>
                  <a:lnTo>
                    <a:pt x="8569452" y="0"/>
                  </a:lnTo>
                  <a:lnTo>
                    <a:pt x="0" y="0"/>
                  </a:lnTo>
                  <a:lnTo>
                    <a:pt x="0" y="850391"/>
                  </a:lnTo>
                  <a:close/>
                </a:path>
              </a:pathLst>
            </a:custGeom>
            <a:ln w="12192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704" y="861059"/>
              <a:ext cx="5998845" cy="443865"/>
            </a:xfrm>
            <a:custGeom>
              <a:avLst/>
              <a:gdLst/>
              <a:ahLst/>
              <a:cxnLst/>
              <a:rect l="l" t="t" r="r" b="b"/>
              <a:pathLst>
                <a:path w="5998845" h="443865">
                  <a:moveTo>
                    <a:pt x="5924550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4"/>
                  </a:lnTo>
                  <a:lnTo>
                    <a:pt x="5924550" y="443484"/>
                  </a:lnTo>
                  <a:lnTo>
                    <a:pt x="5953297" y="437667"/>
                  </a:lnTo>
                  <a:lnTo>
                    <a:pt x="5976794" y="421814"/>
                  </a:lnTo>
                  <a:lnTo>
                    <a:pt x="5992647" y="398317"/>
                  </a:lnTo>
                  <a:lnTo>
                    <a:pt x="5998464" y="369569"/>
                  </a:lnTo>
                  <a:lnTo>
                    <a:pt x="5998464" y="73913"/>
                  </a:lnTo>
                  <a:lnTo>
                    <a:pt x="5992647" y="45166"/>
                  </a:lnTo>
                  <a:lnTo>
                    <a:pt x="5976794" y="21669"/>
                  </a:lnTo>
                  <a:lnTo>
                    <a:pt x="5953297" y="5816"/>
                  </a:lnTo>
                  <a:lnTo>
                    <a:pt x="59245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704" y="861059"/>
              <a:ext cx="5998845" cy="443865"/>
            </a:xfrm>
            <a:custGeom>
              <a:avLst/>
              <a:gdLst/>
              <a:ahLst/>
              <a:cxnLst/>
              <a:rect l="l" t="t" r="r" b="b"/>
              <a:pathLst>
                <a:path w="5998845" h="443865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5924550" y="0"/>
                  </a:lnTo>
                  <a:lnTo>
                    <a:pt x="5953297" y="5816"/>
                  </a:lnTo>
                  <a:lnTo>
                    <a:pt x="5976794" y="21669"/>
                  </a:lnTo>
                  <a:lnTo>
                    <a:pt x="5992647" y="45166"/>
                  </a:lnTo>
                  <a:lnTo>
                    <a:pt x="5998464" y="73913"/>
                  </a:lnTo>
                  <a:lnTo>
                    <a:pt x="5998464" y="369569"/>
                  </a:lnTo>
                  <a:lnTo>
                    <a:pt x="5992647" y="398317"/>
                  </a:lnTo>
                  <a:lnTo>
                    <a:pt x="5976794" y="421814"/>
                  </a:lnTo>
                  <a:lnTo>
                    <a:pt x="5953297" y="437667"/>
                  </a:lnTo>
                  <a:lnTo>
                    <a:pt x="5924550" y="443484"/>
                  </a:lnTo>
                  <a:lnTo>
                    <a:pt x="73914" y="443484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1459" y="2235707"/>
            <a:ext cx="8569960" cy="1347470"/>
          </a:xfrm>
          <a:custGeom>
            <a:avLst/>
            <a:gdLst/>
            <a:ahLst/>
            <a:cxnLst/>
            <a:rect l="l" t="t" r="r" b="b"/>
            <a:pathLst>
              <a:path w="8569960" h="1347470">
                <a:moveTo>
                  <a:pt x="0" y="1347215"/>
                </a:moveTo>
                <a:lnTo>
                  <a:pt x="8569452" y="1347215"/>
                </a:lnTo>
                <a:lnTo>
                  <a:pt x="8569452" y="0"/>
                </a:lnTo>
                <a:lnTo>
                  <a:pt x="0" y="0"/>
                </a:lnTo>
                <a:lnTo>
                  <a:pt x="0" y="1347215"/>
                </a:lnTo>
                <a:close/>
              </a:path>
            </a:pathLst>
          </a:custGeom>
          <a:ln w="12192">
            <a:solidFill>
              <a:srgbClr val="13E0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01717" y="2759202"/>
            <a:ext cx="3568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MS Reference Sans Serif"/>
                <a:cs typeface="MS Reference Sans Serif"/>
              </a:rPr>
              <a:t>por </a:t>
            </a:r>
            <a:r>
              <a:rPr sz="1500" spc="-5" dirty="0">
                <a:latin typeface="MS Reference Sans Serif"/>
                <a:cs typeface="MS Reference Sans Serif"/>
              </a:rPr>
              <a:t>accidente </a:t>
            </a:r>
            <a:r>
              <a:rPr sz="1500" dirty="0">
                <a:latin typeface="MS Reference Sans Serif"/>
                <a:cs typeface="MS Reference Sans Serif"/>
              </a:rPr>
              <a:t>a causa del </a:t>
            </a:r>
            <a:r>
              <a:rPr sz="1500" spc="-5" dirty="0">
                <a:latin typeface="MS Reference Sans Serif"/>
                <a:cs typeface="MS Reference Sans Serif"/>
              </a:rPr>
              <a:t>uso</a:t>
            </a:r>
            <a:r>
              <a:rPr sz="1500" spc="40" dirty="0">
                <a:latin typeface="MS Reference Sans Serif"/>
                <a:cs typeface="MS Reference Sans Serif"/>
              </a:rPr>
              <a:t> </a:t>
            </a:r>
            <a:r>
              <a:rPr sz="1500" dirty="0">
                <a:latin typeface="MS Reference Sans Serif"/>
                <a:cs typeface="MS Reference Sans Serif"/>
              </a:rPr>
              <a:t>del</a:t>
            </a:r>
            <a:endParaRPr sz="1500">
              <a:latin typeface="MS Reference Sans Serif"/>
              <a:cs typeface="MS Reference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138" y="2759202"/>
            <a:ext cx="3472815" cy="708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0" marR="5080" indent="-114300">
              <a:lnSpc>
                <a:spcPts val="1639"/>
              </a:lnSpc>
              <a:spcBef>
                <a:spcPts val="285"/>
              </a:spcBef>
              <a:buChar char="-"/>
              <a:tabLst>
                <a:tab pos="127000" algn="l"/>
              </a:tabLst>
            </a:pPr>
            <a:r>
              <a:rPr sz="1500" spc="-5" dirty="0">
                <a:latin typeface="MS Reference Sans Serif"/>
                <a:cs typeface="MS Reference Sans Serif"/>
              </a:rPr>
              <a:t>Lesiones corporales </a:t>
            </a:r>
            <a:r>
              <a:rPr sz="1500" dirty="0">
                <a:latin typeface="MS Reference Sans Serif"/>
                <a:cs typeface="MS Reference Sans Serif"/>
              </a:rPr>
              <a:t>o </a:t>
            </a:r>
            <a:r>
              <a:rPr sz="1500" spc="5" dirty="0">
                <a:latin typeface="MS Reference Sans Serif"/>
                <a:cs typeface="MS Reference Sans Serif"/>
              </a:rPr>
              <a:t>su </a:t>
            </a:r>
            <a:r>
              <a:rPr sz="1500" dirty="0">
                <a:latin typeface="MS Reference Sans Serif"/>
                <a:cs typeface="MS Reference Sans Serif"/>
              </a:rPr>
              <a:t>muerte  </a:t>
            </a:r>
            <a:r>
              <a:rPr sz="1500" spc="-10" dirty="0">
                <a:latin typeface="MS Reference Sans Serif"/>
                <a:cs typeface="MS Reference Sans Serif"/>
              </a:rPr>
              <a:t>vehículo</a:t>
            </a:r>
            <a:endParaRPr sz="1500" dirty="0">
              <a:latin typeface="MS Reference Sans Serif"/>
              <a:cs typeface="MS Reference Sans Serif"/>
            </a:endParaRPr>
          </a:p>
          <a:p>
            <a:pPr marL="127000" indent="-114300">
              <a:lnSpc>
                <a:spcPct val="100000"/>
              </a:lnSpc>
              <a:spcBef>
                <a:spcPts val="110"/>
              </a:spcBef>
              <a:buChar char="-"/>
              <a:tabLst>
                <a:tab pos="127000" algn="l"/>
              </a:tabLst>
            </a:pPr>
            <a:r>
              <a:rPr sz="1500" spc="-5" dirty="0">
                <a:latin typeface="MS Reference Sans Serif"/>
                <a:cs typeface="MS Reference Sans Serif"/>
              </a:rPr>
              <a:t>Indemnización </a:t>
            </a:r>
            <a:r>
              <a:rPr sz="1500" dirty="0">
                <a:latin typeface="MS Reference Sans Serif"/>
                <a:cs typeface="MS Reference Sans Serif"/>
              </a:rPr>
              <a:t>por </a:t>
            </a:r>
            <a:r>
              <a:rPr sz="1500" spc="-5" dirty="0">
                <a:latin typeface="MS Reference Sans Serif"/>
                <a:cs typeface="MS Reference Sans Serif"/>
              </a:rPr>
              <a:t>daño</a:t>
            </a:r>
            <a:r>
              <a:rPr sz="1500" spc="5" dirty="0">
                <a:latin typeface="MS Reference Sans Serif"/>
                <a:cs typeface="MS Reference Sans Serif"/>
              </a:rPr>
              <a:t> </a:t>
            </a:r>
            <a:r>
              <a:rPr sz="1500" spc="-10" dirty="0">
                <a:latin typeface="MS Reference Sans Serif"/>
                <a:cs typeface="MS Reference Sans Serif"/>
              </a:rPr>
              <a:t>moral</a:t>
            </a:r>
            <a:endParaRPr sz="1500" dirty="0">
              <a:latin typeface="MS Reference Sans Serif"/>
              <a:cs typeface="MS Reference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608" y="2008632"/>
            <a:ext cx="6010910" cy="455930"/>
            <a:chOff x="673608" y="2008632"/>
            <a:chExt cx="6010910" cy="455930"/>
          </a:xfrm>
        </p:grpSpPr>
        <p:sp>
          <p:nvSpPr>
            <p:cNvPr id="12" name="object 12"/>
            <p:cNvSpPr/>
            <p:nvPr/>
          </p:nvSpPr>
          <p:spPr>
            <a:xfrm>
              <a:off x="679704" y="2014728"/>
              <a:ext cx="5998845" cy="443865"/>
            </a:xfrm>
            <a:custGeom>
              <a:avLst/>
              <a:gdLst/>
              <a:ahLst/>
              <a:cxnLst/>
              <a:rect l="l" t="t" r="r" b="b"/>
              <a:pathLst>
                <a:path w="5998845" h="443864">
                  <a:moveTo>
                    <a:pt x="5924550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70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4"/>
                  </a:lnTo>
                  <a:lnTo>
                    <a:pt x="5924550" y="443484"/>
                  </a:lnTo>
                  <a:lnTo>
                    <a:pt x="5953297" y="437667"/>
                  </a:lnTo>
                  <a:lnTo>
                    <a:pt x="5976794" y="421814"/>
                  </a:lnTo>
                  <a:lnTo>
                    <a:pt x="5992647" y="398317"/>
                  </a:lnTo>
                  <a:lnTo>
                    <a:pt x="5998464" y="369570"/>
                  </a:lnTo>
                  <a:lnTo>
                    <a:pt x="5998464" y="73913"/>
                  </a:lnTo>
                  <a:lnTo>
                    <a:pt x="5992647" y="45166"/>
                  </a:lnTo>
                  <a:lnTo>
                    <a:pt x="5976794" y="21669"/>
                  </a:lnTo>
                  <a:lnTo>
                    <a:pt x="5953297" y="5816"/>
                  </a:lnTo>
                  <a:lnTo>
                    <a:pt x="5924550" y="0"/>
                  </a:lnTo>
                  <a:close/>
                </a:path>
              </a:pathLst>
            </a:custGeom>
            <a:solidFill>
              <a:srgbClr val="13E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704" y="2014728"/>
              <a:ext cx="5998845" cy="443865"/>
            </a:xfrm>
            <a:custGeom>
              <a:avLst/>
              <a:gdLst/>
              <a:ahLst/>
              <a:cxnLst/>
              <a:rect l="l" t="t" r="r" b="b"/>
              <a:pathLst>
                <a:path w="5998845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5924550" y="0"/>
                  </a:lnTo>
                  <a:lnTo>
                    <a:pt x="5953297" y="5816"/>
                  </a:lnTo>
                  <a:lnTo>
                    <a:pt x="5976794" y="21669"/>
                  </a:lnTo>
                  <a:lnTo>
                    <a:pt x="5992647" y="45166"/>
                  </a:lnTo>
                  <a:lnTo>
                    <a:pt x="5998464" y="73913"/>
                  </a:lnTo>
                  <a:lnTo>
                    <a:pt x="5998464" y="369570"/>
                  </a:lnTo>
                  <a:lnTo>
                    <a:pt x="5992647" y="398317"/>
                  </a:lnTo>
                  <a:lnTo>
                    <a:pt x="5976794" y="421814"/>
                  </a:lnTo>
                  <a:lnTo>
                    <a:pt x="5953297" y="437667"/>
                  </a:lnTo>
                  <a:lnTo>
                    <a:pt x="5924550" y="443484"/>
                  </a:lnTo>
                  <a:lnTo>
                    <a:pt x="73914" y="443484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70"/>
                  </a:lnTo>
                  <a:lnTo>
                    <a:pt x="0" y="7391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4138" y="935558"/>
            <a:ext cx="7265670" cy="183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Responsabilidad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civil</a:t>
            </a:r>
            <a:r>
              <a:rPr sz="1600" b="1" spc="-10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Familiar</a:t>
            </a:r>
            <a:endParaRPr sz="1600">
              <a:latin typeface="MS Reference Sans Serif"/>
              <a:cs typeface="MS Reference Sans Serif"/>
            </a:endParaRPr>
          </a:p>
          <a:p>
            <a:pPr marL="127000" marR="5080" indent="-114300">
              <a:lnSpc>
                <a:spcPts val="1639"/>
              </a:lnSpc>
              <a:spcBef>
                <a:spcPts val="1614"/>
              </a:spcBef>
              <a:tabLst>
                <a:tab pos="464820" algn="l"/>
                <a:tab pos="1164590" algn="l"/>
                <a:tab pos="1409700" algn="l"/>
                <a:tab pos="2317115" algn="l"/>
                <a:tab pos="2680970" algn="l"/>
                <a:tab pos="3132455" algn="l"/>
                <a:tab pos="3949700" algn="l"/>
                <a:tab pos="4655185" algn="l"/>
                <a:tab pos="5055870" algn="l"/>
                <a:tab pos="6137910" algn="l"/>
                <a:tab pos="6501130" algn="l"/>
                <a:tab pos="6967220" algn="l"/>
              </a:tabLst>
            </a:pPr>
            <a:r>
              <a:rPr sz="1500" dirty="0">
                <a:latin typeface="MS Reference Sans Serif"/>
                <a:cs typeface="MS Reference Sans Serif"/>
              </a:rPr>
              <a:t>Los	</a:t>
            </a:r>
            <a:r>
              <a:rPr sz="1500" spc="-5" dirty="0">
                <a:latin typeface="MS Reference Sans Serif"/>
                <a:cs typeface="MS Reference Sans Serif"/>
              </a:rPr>
              <a:t>daño</a:t>
            </a:r>
            <a:r>
              <a:rPr sz="1500" dirty="0">
                <a:latin typeface="MS Reference Sans Serif"/>
                <a:cs typeface="MS Reference Sans Serif"/>
              </a:rPr>
              <a:t>s	a	</a:t>
            </a:r>
            <a:r>
              <a:rPr sz="1500" spc="-20" dirty="0">
                <a:latin typeface="MS Reference Sans Serif"/>
                <a:cs typeface="MS Reference Sans Serif"/>
              </a:rPr>
              <a:t>t</a:t>
            </a:r>
            <a:r>
              <a:rPr sz="1500" spc="-10" dirty="0">
                <a:latin typeface="MS Reference Sans Serif"/>
                <a:cs typeface="MS Reference Sans Serif"/>
              </a:rPr>
              <a:t>e</a:t>
            </a:r>
            <a:r>
              <a:rPr sz="1500" spc="-5" dirty="0">
                <a:latin typeface="MS Reference Sans Serif"/>
                <a:cs typeface="MS Reference Sans Serif"/>
              </a:rPr>
              <a:t>r</a:t>
            </a:r>
            <a:r>
              <a:rPr sz="1500" dirty="0">
                <a:latin typeface="MS Reference Sans Serif"/>
                <a:cs typeface="MS Reference Sans Serif"/>
              </a:rPr>
              <a:t>ce</a:t>
            </a:r>
            <a:r>
              <a:rPr sz="1500" spc="-5" dirty="0">
                <a:latin typeface="MS Reference Sans Serif"/>
                <a:cs typeface="MS Reference Sans Serif"/>
              </a:rPr>
              <a:t>r</a:t>
            </a:r>
            <a:r>
              <a:rPr sz="1500" dirty="0">
                <a:latin typeface="MS Reference Sans Serif"/>
                <a:cs typeface="MS Reference Sans Serif"/>
              </a:rPr>
              <a:t>os	</a:t>
            </a:r>
            <a:r>
              <a:rPr sz="1500" spc="-10" dirty="0">
                <a:latin typeface="MS Reference Sans Serif"/>
                <a:cs typeface="MS Reference Sans Serif"/>
              </a:rPr>
              <a:t>e</a:t>
            </a:r>
            <a:r>
              <a:rPr sz="1500" dirty="0">
                <a:latin typeface="MS Reference Sans Serif"/>
                <a:cs typeface="MS Reference Sans Serif"/>
              </a:rPr>
              <a:t>n	</a:t>
            </a:r>
            <a:r>
              <a:rPr sz="1500" spc="-5" dirty="0">
                <a:latin typeface="MS Reference Sans Serif"/>
                <a:cs typeface="MS Reference Sans Serif"/>
              </a:rPr>
              <a:t>su</a:t>
            </a:r>
            <a:r>
              <a:rPr sz="1500" dirty="0">
                <a:latin typeface="MS Reference Sans Serif"/>
                <a:cs typeface="MS Reference Sans Serif"/>
              </a:rPr>
              <a:t>s	</a:t>
            </a:r>
            <a:r>
              <a:rPr sz="1500" spc="-5" dirty="0">
                <a:latin typeface="MS Reference Sans Serif"/>
                <a:cs typeface="MS Reference Sans Serif"/>
              </a:rPr>
              <a:t>b</a:t>
            </a:r>
            <a:r>
              <a:rPr sz="1500" spc="-15" dirty="0">
                <a:latin typeface="MS Reference Sans Serif"/>
                <a:cs typeface="MS Reference Sans Serif"/>
              </a:rPr>
              <a:t>i</a:t>
            </a:r>
            <a:r>
              <a:rPr sz="1500" spc="-10" dirty="0">
                <a:latin typeface="MS Reference Sans Serif"/>
                <a:cs typeface="MS Reference Sans Serif"/>
              </a:rPr>
              <a:t>e</a:t>
            </a:r>
            <a:r>
              <a:rPr sz="1500" spc="5" dirty="0">
                <a:latin typeface="MS Reference Sans Serif"/>
                <a:cs typeface="MS Reference Sans Serif"/>
              </a:rPr>
              <a:t>n</a:t>
            </a:r>
            <a:r>
              <a:rPr sz="1500" spc="-10" dirty="0">
                <a:latin typeface="MS Reference Sans Serif"/>
                <a:cs typeface="MS Reference Sans Serif"/>
              </a:rPr>
              <a:t>e</a:t>
            </a:r>
            <a:r>
              <a:rPr sz="1500" dirty="0">
                <a:latin typeface="MS Reference Sans Serif"/>
                <a:cs typeface="MS Reference Sans Serif"/>
              </a:rPr>
              <a:t>s,	</a:t>
            </a:r>
            <a:r>
              <a:rPr sz="1500" spc="-5" dirty="0">
                <a:latin typeface="MS Reference Sans Serif"/>
                <a:cs typeface="MS Reference Sans Serif"/>
              </a:rPr>
              <a:t>Ope</a:t>
            </a:r>
            <a:r>
              <a:rPr sz="1500" spc="-30" dirty="0">
                <a:latin typeface="MS Reference Sans Serif"/>
                <a:cs typeface="MS Reference Sans Serif"/>
              </a:rPr>
              <a:t>r</a:t>
            </a:r>
            <a:r>
              <a:rPr sz="1500" dirty="0">
                <a:latin typeface="MS Reference Sans Serif"/>
                <a:cs typeface="MS Reference Sans Serif"/>
              </a:rPr>
              <a:t>a	s</a:t>
            </a:r>
            <a:r>
              <a:rPr sz="1500" spc="-20" dirty="0">
                <a:latin typeface="MS Reference Sans Serif"/>
                <a:cs typeface="MS Reference Sans Serif"/>
              </a:rPr>
              <a:t>i</a:t>
            </a:r>
            <a:r>
              <a:rPr sz="1500" dirty="0">
                <a:latin typeface="MS Reference Sans Serif"/>
                <a:cs typeface="MS Reference Sans Serif"/>
              </a:rPr>
              <a:t>n	nece</a:t>
            </a:r>
            <a:r>
              <a:rPr sz="1500" spc="5" dirty="0">
                <a:latin typeface="MS Reference Sans Serif"/>
                <a:cs typeface="MS Reference Sans Serif"/>
              </a:rPr>
              <a:t>s</a:t>
            </a:r>
            <a:r>
              <a:rPr sz="1500" spc="-20" dirty="0">
                <a:latin typeface="MS Reference Sans Serif"/>
                <a:cs typeface="MS Reference Sans Serif"/>
              </a:rPr>
              <a:t>i</a:t>
            </a:r>
            <a:r>
              <a:rPr sz="1500" spc="-5" dirty="0">
                <a:latin typeface="MS Reference Sans Serif"/>
                <a:cs typeface="MS Reference Sans Serif"/>
              </a:rPr>
              <a:t>da</a:t>
            </a:r>
            <a:r>
              <a:rPr sz="1500" dirty="0">
                <a:latin typeface="MS Reference Sans Serif"/>
                <a:cs typeface="MS Reference Sans Serif"/>
              </a:rPr>
              <a:t>d	de	</a:t>
            </a:r>
            <a:r>
              <a:rPr sz="1500" spc="-5" dirty="0">
                <a:latin typeface="MS Reference Sans Serif"/>
                <a:cs typeface="MS Reference Sans Serif"/>
              </a:rPr>
              <a:t>us</a:t>
            </a:r>
            <a:r>
              <a:rPr sz="1500" dirty="0">
                <a:latin typeface="MS Reference Sans Serif"/>
                <a:cs typeface="MS Reference Sans Serif"/>
              </a:rPr>
              <a:t>o	</a:t>
            </a:r>
            <a:r>
              <a:rPr sz="1500" spc="-5" dirty="0">
                <a:latin typeface="MS Reference Sans Serif"/>
                <a:cs typeface="MS Reference Sans Serif"/>
              </a:rPr>
              <a:t>d</a:t>
            </a:r>
            <a:r>
              <a:rPr sz="1500" spc="5" dirty="0">
                <a:latin typeface="MS Reference Sans Serif"/>
                <a:cs typeface="MS Reference Sans Serif"/>
              </a:rPr>
              <a:t>e</a:t>
            </a:r>
            <a:r>
              <a:rPr sz="1500" dirty="0">
                <a:latin typeface="MS Reference Sans Serif"/>
                <a:cs typeface="MS Reference Sans Serif"/>
              </a:rPr>
              <a:t>l  </a:t>
            </a:r>
            <a:r>
              <a:rPr sz="1500" spc="-10" dirty="0">
                <a:latin typeface="MS Reference Sans Serif"/>
                <a:cs typeface="MS Reference Sans Serif"/>
              </a:rPr>
              <a:t>vehículo, </a:t>
            </a:r>
            <a:r>
              <a:rPr sz="1500" spc="-5" dirty="0">
                <a:latin typeface="MS Reference Sans Serif"/>
                <a:cs typeface="MS Reference Sans Serif"/>
              </a:rPr>
              <a:t>(checar</a:t>
            </a:r>
            <a:r>
              <a:rPr sz="1500" spc="55" dirty="0">
                <a:latin typeface="MS Reference Sans Serif"/>
                <a:cs typeface="MS Reference Sans Serif"/>
              </a:rPr>
              <a:t> </a:t>
            </a:r>
            <a:r>
              <a:rPr sz="1500" spc="-10" dirty="0">
                <a:latin typeface="MS Reference Sans Serif"/>
                <a:cs typeface="MS Reference Sans Serif"/>
              </a:rPr>
              <a:t>exclusiones)</a:t>
            </a:r>
            <a:endParaRPr sz="150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MS Reference Sans Serif"/>
              <a:cs typeface="MS Reference Sans Serif"/>
            </a:endParaRPr>
          </a:p>
          <a:p>
            <a:pPr marL="24130">
              <a:lnSpc>
                <a:spcPct val="100000"/>
              </a:lnSpc>
              <a:tabLst>
                <a:tab pos="3357879" algn="l"/>
                <a:tab pos="3622675" algn="l"/>
              </a:tabLst>
            </a:pP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Responsabilidad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civil</a:t>
            </a:r>
            <a:r>
              <a:rPr sz="1600" b="1" spc="-3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por</a:t>
            </a:r>
            <a:r>
              <a:rPr sz="1600" b="1" spc="-1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daños	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a	terceros</a:t>
            </a:r>
            <a:endParaRPr sz="1600">
              <a:latin typeface="MS Reference Sans Serif"/>
              <a:cs typeface="MS Reference Sans Serif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500" dirty="0">
                <a:latin typeface="MS Reference Sans Serif"/>
                <a:cs typeface="MS Reference Sans Serif"/>
              </a:rPr>
              <a:t>- Los </a:t>
            </a:r>
            <a:r>
              <a:rPr sz="1500" spc="-5" dirty="0">
                <a:latin typeface="MS Reference Sans Serif"/>
                <a:cs typeface="MS Reference Sans Serif"/>
              </a:rPr>
              <a:t>daños </a:t>
            </a:r>
            <a:r>
              <a:rPr sz="1500" dirty="0">
                <a:latin typeface="MS Reference Sans Serif"/>
                <a:cs typeface="MS Reference Sans Serif"/>
              </a:rPr>
              <a:t>a </a:t>
            </a:r>
            <a:r>
              <a:rPr sz="1500" spc="-10" dirty="0">
                <a:latin typeface="MS Reference Sans Serif"/>
                <a:cs typeface="MS Reference Sans Serif"/>
              </a:rPr>
              <a:t>terceros </a:t>
            </a:r>
            <a:r>
              <a:rPr sz="1500" spc="-5" dirty="0">
                <a:latin typeface="MS Reference Sans Serif"/>
                <a:cs typeface="MS Reference Sans Serif"/>
              </a:rPr>
              <a:t>en sus </a:t>
            </a:r>
            <a:r>
              <a:rPr sz="1500" spc="-10" dirty="0">
                <a:latin typeface="MS Reference Sans Serif"/>
                <a:cs typeface="MS Reference Sans Serif"/>
              </a:rPr>
              <a:t>bienes </a:t>
            </a:r>
            <a:r>
              <a:rPr sz="1500" dirty="0">
                <a:latin typeface="MS Reference Sans Serif"/>
                <a:cs typeface="MS Reference Sans Serif"/>
              </a:rPr>
              <a:t>o </a:t>
            </a:r>
            <a:r>
              <a:rPr sz="1500" spc="-5" dirty="0">
                <a:latin typeface="MS Reference Sans Serif"/>
                <a:cs typeface="MS Reference Sans Serif"/>
              </a:rPr>
              <a:t>persona </a:t>
            </a:r>
            <a:r>
              <a:rPr sz="1500" dirty="0">
                <a:latin typeface="MS Reference Sans Serif"/>
                <a:cs typeface="MS Reference Sans Serif"/>
              </a:rPr>
              <a:t>a </a:t>
            </a:r>
            <a:r>
              <a:rPr sz="1500" spc="-5" dirty="0">
                <a:latin typeface="MS Reference Sans Serif"/>
                <a:cs typeface="MS Reference Sans Serif"/>
              </a:rPr>
              <a:t>causa del uso del</a:t>
            </a:r>
            <a:r>
              <a:rPr sz="1500" spc="-180" dirty="0">
                <a:latin typeface="MS Reference Sans Serif"/>
                <a:cs typeface="MS Reference Sans Serif"/>
              </a:rPr>
              <a:t> </a:t>
            </a:r>
            <a:r>
              <a:rPr sz="1500" spc="-10" dirty="0">
                <a:latin typeface="MS Reference Sans Serif"/>
                <a:cs typeface="MS Reference Sans Serif"/>
              </a:rPr>
              <a:t>vehículo</a:t>
            </a:r>
            <a:endParaRPr sz="1500">
              <a:latin typeface="MS Reference Sans Serif"/>
              <a:cs typeface="MS Reference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459" y="3884676"/>
            <a:ext cx="8569960" cy="1795780"/>
          </a:xfrm>
          <a:custGeom>
            <a:avLst/>
            <a:gdLst/>
            <a:ahLst/>
            <a:cxnLst/>
            <a:rect l="l" t="t" r="r" b="b"/>
            <a:pathLst>
              <a:path w="8569960" h="1795779">
                <a:moveTo>
                  <a:pt x="0" y="1795272"/>
                </a:moveTo>
                <a:lnTo>
                  <a:pt x="8569452" y="1795272"/>
                </a:lnTo>
                <a:lnTo>
                  <a:pt x="8569452" y="0"/>
                </a:lnTo>
                <a:lnTo>
                  <a:pt x="0" y="0"/>
                </a:lnTo>
                <a:lnTo>
                  <a:pt x="0" y="1795272"/>
                </a:lnTo>
                <a:close/>
              </a:path>
            </a:pathLst>
          </a:custGeom>
          <a:ln w="12192">
            <a:solidFill>
              <a:srgbClr val="6D2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3120" y="4163059"/>
            <a:ext cx="3524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094" algn="l"/>
                <a:tab pos="1261745" algn="l"/>
                <a:tab pos="2291080" algn="l"/>
                <a:tab pos="2668905" algn="l"/>
              </a:tabLst>
            </a:pPr>
            <a:r>
              <a:rPr sz="1500" spc="-5" dirty="0">
                <a:latin typeface="MS Reference Sans Serif"/>
                <a:cs typeface="MS Reference Sans Serif"/>
              </a:rPr>
              <a:t>t</a:t>
            </a:r>
            <a:r>
              <a:rPr sz="1500" spc="-35" dirty="0">
                <a:latin typeface="MS Reference Sans Serif"/>
                <a:cs typeface="MS Reference Sans Serif"/>
              </a:rPr>
              <a:t>r</a:t>
            </a:r>
            <a:r>
              <a:rPr sz="1500" dirty="0">
                <a:latin typeface="MS Reference Sans Serif"/>
                <a:cs typeface="MS Reference Sans Serif"/>
              </a:rPr>
              <a:t>an</a:t>
            </a:r>
            <a:r>
              <a:rPr sz="1500" spc="5" dirty="0">
                <a:latin typeface="MS Reference Sans Serif"/>
                <a:cs typeface="MS Reference Sans Serif"/>
              </a:rPr>
              <a:t>s</a:t>
            </a:r>
            <a:r>
              <a:rPr sz="1500" spc="-5" dirty="0">
                <a:latin typeface="MS Reference Sans Serif"/>
                <a:cs typeface="MS Reference Sans Serif"/>
              </a:rPr>
              <a:t>i</a:t>
            </a:r>
            <a:r>
              <a:rPr sz="1500" spc="-10" dirty="0">
                <a:latin typeface="MS Reference Sans Serif"/>
                <a:cs typeface="MS Reference Sans Serif"/>
              </a:rPr>
              <a:t>t</a:t>
            </a:r>
            <a:r>
              <a:rPr sz="1500" dirty="0">
                <a:latin typeface="MS Reference Sans Serif"/>
                <a:cs typeface="MS Reference Sans Serif"/>
              </a:rPr>
              <a:t>o	de	</a:t>
            </a:r>
            <a:r>
              <a:rPr sz="1500" spc="-15" dirty="0">
                <a:latin typeface="MS Reference Sans Serif"/>
                <a:cs typeface="MS Reference Sans Serif"/>
              </a:rPr>
              <a:t>v</a:t>
            </a:r>
            <a:r>
              <a:rPr sz="1500" spc="-10" dirty="0">
                <a:latin typeface="MS Reference Sans Serif"/>
                <a:cs typeface="MS Reference Sans Serif"/>
              </a:rPr>
              <a:t>e</a:t>
            </a:r>
            <a:r>
              <a:rPr sz="1500" spc="5" dirty="0">
                <a:latin typeface="MS Reference Sans Serif"/>
                <a:cs typeface="MS Reference Sans Serif"/>
              </a:rPr>
              <a:t>h</a:t>
            </a:r>
            <a:r>
              <a:rPr sz="1500" spc="-20" dirty="0">
                <a:latin typeface="MS Reference Sans Serif"/>
                <a:cs typeface="MS Reference Sans Serif"/>
              </a:rPr>
              <a:t>í</a:t>
            </a:r>
            <a:r>
              <a:rPr sz="1500" spc="5" dirty="0">
                <a:latin typeface="MS Reference Sans Serif"/>
                <a:cs typeface="MS Reference Sans Serif"/>
              </a:rPr>
              <a:t>cu</a:t>
            </a:r>
            <a:r>
              <a:rPr sz="1500" spc="-20" dirty="0">
                <a:latin typeface="MS Reference Sans Serif"/>
                <a:cs typeface="MS Reference Sans Serif"/>
              </a:rPr>
              <a:t>l</a:t>
            </a:r>
            <a:r>
              <a:rPr sz="1500" dirty="0">
                <a:latin typeface="MS Reference Sans Serif"/>
                <a:cs typeface="MS Reference Sans Serif"/>
              </a:rPr>
              <a:t>os	</a:t>
            </a:r>
            <a:r>
              <a:rPr sz="1500" spc="5" dirty="0">
                <a:latin typeface="MS Reference Sans Serif"/>
                <a:cs typeface="MS Reference Sans Serif"/>
              </a:rPr>
              <a:t>e</a:t>
            </a:r>
            <a:r>
              <a:rPr sz="1500" dirty="0">
                <a:latin typeface="MS Reference Sans Serif"/>
                <a:cs typeface="MS Reference Sans Serif"/>
              </a:rPr>
              <a:t>n	</a:t>
            </a:r>
            <a:r>
              <a:rPr sz="1500" spc="-5" dirty="0">
                <a:latin typeface="MS Reference Sans Serif"/>
                <a:cs typeface="MS Reference Sans Serif"/>
              </a:rPr>
              <a:t>t</a:t>
            </a:r>
            <a:r>
              <a:rPr sz="1500" spc="-10" dirty="0">
                <a:latin typeface="MS Reference Sans Serif"/>
                <a:cs typeface="MS Reference Sans Serif"/>
              </a:rPr>
              <a:t>e</a:t>
            </a:r>
            <a:r>
              <a:rPr sz="1500" spc="5" dirty="0">
                <a:latin typeface="MS Reference Sans Serif"/>
                <a:cs typeface="MS Reference Sans Serif"/>
              </a:rPr>
              <a:t>rr</a:t>
            </a:r>
            <a:r>
              <a:rPr sz="1500" spc="-20" dirty="0">
                <a:latin typeface="MS Reference Sans Serif"/>
                <a:cs typeface="MS Reference Sans Serif"/>
              </a:rPr>
              <a:t>i</a:t>
            </a:r>
            <a:r>
              <a:rPr sz="1500" spc="-5" dirty="0">
                <a:latin typeface="MS Reference Sans Serif"/>
                <a:cs typeface="MS Reference Sans Serif"/>
              </a:rPr>
              <a:t>t</a:t>
            </a:r>
            <a:r>
              <a:rPr sz="1500" spc="5" dirty="0">
                <a:latin typeface="MS Reference Sans Serif"/>
                <a:cs typeface="MS Reference Sans Serif"/>
              </a:rPr>
              <a:t>or</a:t>
            </a:r>
            <a:r>
              <a:rPr sz="1500" spc="-20" dirty="0">
                <a:latin typeface="MS Reference Sans Serif"/>
                <a:cs typeface="MS Reference Sans Serif"/>
              </a:rPr>
              <a:t>i</a:t>
            </a:r>
            <a:r>
              <a:rPr sz="1500" dirty="0">
                <a:latin typeface="MS Reference Sans Serif"/>
                <a:cs typeface="MS Reference Sans Serif"/>
              </a:rPr>
              <a:t>o</a:t>
            </a:r>
            <a:endParaRPr sz="1500">
              <a:latin typeface="MS Reference Sans Serif"/>
              <a:cs typeface="MS Reference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6835" y="4616907"/>
            <a:ext cx="35096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1105" algn="l"/>
                <a:tab pos="1678305" algn="l"/>
                <a:tab pos="3074035" algn="l"/>
                <a:tab pos="3333115" algn="l"/>
              </a:tabLst>
            </a:pPr>
            <a:r>
              <a:rPr sz="1500" spc="-5" dirty="0">
                <a:latin typeface="MS Reference Sans Serif"/>
                <a:cs typeface="MS Reference Sans Serif"/>
              </a:rPr>
              <a:t>t</a:t>
            </a:r>
            <a:r>
              <a:rPr sz="1500" spc="-15" dirty="0">
                <a:latin typeface="MS Reference Sans Serif"/>
                <a:cs typeface="MS Reference Sans Serif"/>
              </a:rPr>
              <a:t>e</a:t>
            </a:r>
            <a:r>
              <a:rPr sz="1500" dirty="0">
                <a:latin typeface="MS Reference Sans Serif"/>
                <a:cs typeface="MS Reference Sans Serif"/>
              </a:rPr>
              <a:t>mpo</a:t>
            </a:r>
            <a:r>
              <a:rPr sz="1500" spc="-30" dirty="0">
                <a:latin typeface="MS Reference Sans Serif"/>
                <a:cs typeface="MS Reference Sans Serif"/>
              </a:rPr>
              <a:t>r</a:t>
            </a:r>
            <a:r>
              <a:rPr sz="1500" spc="5" dirty="0">
                <a:latin typeface="MS Reference Sans Serif"/>
                <a:cs typeface="MS Reference Sans Serif"/>
              </a:rPr>
              <a:t>a</a:t>
            </a:r>
            <a:r>
              <a:rPr sz="1500" spc="-5" dirty="0">
                <a:latin typeface="MS Reference Sans Serif"/>
                <a:cs typeface="MS Reference Sans Serif"/>
              </a:rPr>
              <a:t>le</a:t>
            </a:r>
            <a:r>
              <a:rPr sz="1500" dirty="0">
                <a:latin typeface="MS Reference Sans Serif"/>
                <a:cs typeface="MS Reference Sans Serif"/>
              </a:rPr>
              <a:t>s	y/o	</a:t>
            </a:r>
            <a:r>
              <a:rPr sz="1500" spc="-5" dirty="0">
                <a:latin typeface="MS Reference Sans Serif"/>
                <a:cs typeface="MS Reference Sans Serif"/>
              </a:rPr>
              <a:t>p</a:t>
            </a:r>
            <a:r>
              <a:rPr sz="1500" spc="-10" dirty="0">
                <a:latin typeface="MS Reference Sans Serif"/>
                <a:cs typeface="MS Reference Sans Serif"/>
              </a:rPr>
              <a:t>er</a:t>
            </a:r>
            <a:r>
              <a:rPr sz="1500" dirty="0">
                <a:latin typeface="MS Reference Sans Serif"/>
                <a:cs typeface="MS Reference Sans Serif"/>
              </a:rPr>
              <a:t>manen</a:t>
            </a:r>
            <a:r>
              <a:rPr sz="1500" spc="-10" dirty="0">
                <a:latin typeface="MS Reference Sans Serif"/>
                <a:cs typeface="MS Reference Sans Serif"/>
              </a:rPr>
              <a:t>te</a:t>
            </a:r>
            <a:r>
              <a:rPr sz="1500" dirty="0">
                <a:latin typeface="MS Reference Sans Serif"/>
                <a:cs typeface="MS Reference Sans Serif"/>
              </a:rPr>
              <a:t>s	o	</a:t>
            </a:r>
            <a:r>
              <a:rPr sz="1500" spc="-20" dirty="0">
                <a:latin typeface="MS Reference Sans Serif"/>
                <a:cs typeface="MS Reference Sans Serif"/>
              </a:rPr>
              <a:t>la</a:t>
            </a:r>
            <a:endParaRPr sz="1500">
              <a:latin typeface="MS Reference Sans Serif"/>
              <a:cs typeface="MS Reference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4138" y="4163059"/>
            <a:ext cx="3636645" cy="9175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0" marR="19050" indent="-114300">
              <a:lnSpc>
                <a:spcPts val="1639"/>
              </a:lnSpc>
              <a:spcBef>
                <a:spcPts val="285"/>
              </a:spcBef>
              <a:buChar char="-"/>
              <a:tabLst>
                <a:tab pos="127000" algn="l"/>
                <a:tab pos="836930" algn="l"/>
                <a:tab pos="2469515" algn="l"/>
                <a:tab pos="2981325" algn="l"/>
                <a:tab pos="3441700" algn="l"/>
              </a:tabLst>
            </a:pPr>
            <a:r>
              <a:rPr sz="1500" spc="-5" dirty="0">
                <a:latin typeface="MS Reference Sans Serif"/>
                <a:cs typeface="MS Reference Sans Serif"/>
              </a:rPr>
              <a:t>Cubr</a:t>
            </a:r>
            <a:r>
              <a:rPr sz="1500" dirty="0">
                <a:latin typeface="MS Reference Sans Serif"/>
                <a:cs typeface="MS Reference Sans Serif"/>
              </a:rPr>
              <a:t>e	</a:t>
            </a:r>
            <a:r>
              <a:rPr sz="1500" spc="-5" dirty="0">
                <a:latin typeface="MS Reference Sans Serif"/>
                <a:cs typeface="MS Reference Sans Serif"/>
              </a:rPr>
              <a:t>r</a:t>
            </a:r>
            <a:r>
              <a:rPr sz="1500" spc="-10" dirty="0">
                <a:latin typeface="MS Reference Sans Serif"/>
                <a:cs typeface="MS Reference Sans Serif"/>
              </a:rPr>
              <a:t>e</a:t>
            </a:r>
            <a:r>
              <a:rPr sz="1500" dirty="0">
                <a:latin typeface="MS Reference Sans Serif"/>
                <a:cs typeface="MS Reference Sans Serif"/>
              </a:rPr>
              <a:t>spon</a:t>
            </a:r>
            <a:r>
              <a:rPr sz="1500" spc="5" dirty="0">
                <a:latin typeface="MS Reference Sans Serif"/>
                <a:cs typeface="MS Reference Sans Serif"/>
              </a:rPr>
              <a:t>s</a:t>
            </a:r>
            <a:r>
              <a:rPr sz="1500" dirty="0">
                <a:latin typeface="MS Reference Sans Serif"/>
                <a:cs typeface="MS Reference Sans Serif"/>
              </a:rPr>
              <a:t>abi</a:t>
            </a:r>
            <a:r>
              <a:rPr sz="1500" spc="-10" dirty="0">
                <a:latin typeface="MS Reference Sans Serif"/>
                <a:cs typeface="MS Reference Sans Serif"/>
              </a:rPr>
              <a:t>l</a:t>
            </a:r>
            <a:r>
              <a:rPr sz="1500" spc="-5" dirty="0">
                <a:latin typeface="MS Reference Sans Serif"/>
                <a:cs typeface="MS Reference Sans Serif"/>
              </a:rPr>
              <a:t>ida</a:t>
            </a:r>
            <a:r>
              <a:rPr sz="1500" dirty="0">
                <a:latin typeface="MS Reference Sans Serif"/>
                <a:cs typeface="MS Reference Sans Serif"/>
              </a:rPr>
              <a:t>d	</a:t>
            </a:r>
            <a:r>
              <a:rPr sz="1500" spc="5" dirty="0">
                <a:latin typeface="MS Reference Sans Serif"/>
                <a:cs typeface="MS Reference Sans Serif"/>
              </a:rPr>
              <a:t>c</a:t>
            </a:r>
            <a:r>
              <a:rPr sz="1500" spc="-20" dirty="0">
                <a:latin typeface="MS Reference Sans Serif"/>
                <a:cs typeface="MS Reference Sans Serif"/>
              </a:rPr>
              <a:t>i</a:t>
            </a:r>
            <a:r>
              <a:rPr sz="1500" spc="10" dirty="0">
                <a:latin typeface="MS Reference Sans Serif"/>
                <a:cs typeface="MS Reference Sans Serif"/>
              </a:rPr>
              <a:t>v</a:t>
            </a:r>
            <a:r>
              <a:rPr sz="1500" spc="-5" dirty="0">
                <a:latin typeface="MS Reference Sans Serif"/>
                <a:cs typeface="MS Reference Sans Serif"/>
              </a:rPr>
              <a:t>i</a:t>
            </a:r>
            <a:r>
              <a:rPr sz="1500" dirty="0">
                <a:latin typeface="MS Reference Sans Serif"/>
                <a:cs typeface="MS Reference Sans Serif"/>
              </a:rPr>
              <a:t>l	</a:t>
            </a:r>
            <a:r>
              <a:rPr sz="1500" spc="10" dirty="0">
                <a:latin typeface="MS Reference Sans Serif"/>
                <a:cs typeface="MS Reference Sans Serif"/>
              </a:rPr>
              <a:t>p</a:t>
            </a:r>
            <a:r>
              <a:rPr sz="1500" dirty="0">
                <a:latin typeface="MS Reference Sans Serif"/>
                <a:cs typeface="MS Reference Sans Serif"/>
              </a:rPr>
              <a:t>or	</a:t>
            </a:r>
            <a:r>
              <a:rPr sz="1500" spc="5" dirty="0">
                <a:latin typeface="MS Reference Sans Serif"/>
                <a:cs typeface="MS Reference Sans Serif"/>
              </a:rPr>
              <a:t>el  </a:t>
            </a:r>
            <a:r>
              <a:rPr sz="1500" spc="-5" dirty="0">
                <a:latin typeface="MS Reference Sans Serif"/>
                <a:cs typeface="MS Reference Sans Serif"/>
              </a:rPr>
              <a:t>nacional</a:t>
            </a:r>
            <a:endParaRPr sz="1500">
              <a:latin typeface="MS Reference Sans Serif"/>
              <a:cs typeface="MS Reference Sans Serif"/>
            </a:endParaRPr>
          </a:p>
          <a:p>
            <a:pPr marL="127000" indent="-114300">
              <a:lnSpc>
                <a:spcPts val="1725"/>
              </a:lnSpc>
              <a:spcBef>
                <a:spcPts val="110"/>
              </a:spcBef>
              <a:buChar char="-"/>
              <a:tabLst>
                <a:tab pos="127000" algn="l"/>
                <a:tab pos="1086485" algn="l"/>
                <a:tab pos="2287905" algn="l"/>
              </a:tabLst>
            </a:pPr>
            <a:r>
              <a:rPr sz="1500" spc="-5" dirty="0">
                <a:latin typeface="MS Reference Sans Serif"/>
                <a:cs typeface="MS Reference Sans Serif"/>
              </a:rPr>
              <a:t>Lesiones	corporales,	incapacidades</a:t>
            </a:r>
            <a:endParaRPr sz="1500">
              <a:latin typeface="MS Reference Sans Serif"/>
              <a:cs typeface="MS Reference Sans Serif"/>
            </a:endParaRPr>
          </a:p>
          <a:p>
            <a:pPr marL="127000">
              <a:lnSpc>
                <a:spcPts val="1725"/>
              </a:lnSpc>
            </a:pPr>
            <a:r>
              <a:rPr sz="1500" spc="-5" dirty="0">
                <a:latin typeface="MS Reference Sans Serif"/>
                <a:cs typeface="MS Reference Sans Serif"/>
              </a:rPr>
              <a:t>muerte.</a:t>
            </a:r>
            <a:endParaRPr sz="1500">
              <a:latin typeface="MS Reference Sans Serif"/>
              <a:cs typeface="MS Reference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4138" y="5053329"/>
            <a:ext cx="6236335" cy="5162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29"/>
              </a:spcBef>
              <a:buChar char="-"/>
              <a:tabLst>
                <a:tab pos="127000" algn="l"/>
              </a:tabLst>
            </a:pPr>
            <a:r>
              <a:rPr sz="1500" spc="-5" dirty="0">
                <a:latin typeface="MS Reference Sans Serif"/>
                <a:cs typeface="MS Reference Sans Serif"/>
              </a:rPr>
              <a:t>Esta </a:t>
            </a:r>
            <a:r>
              <a:rPr sz="1500" spc="-10" dirty="0">
                <a:latin typeface="MS Reference Sans Serif"/>
                <a:cs typeface="MS Reference Sans Serif"/>
              </a:rPr>
              <a:t>cobertura opera </a:t>
            </a:r>
            <a:r>
              <a:rPr sz="1500" spc="-5" dirty="0">
                <a:latin typeface="MS Reference Sans Serif"/>
                <a:cs typeface="MS Reference Sans Serif"/>
              </a:rPr>
              <a:t>en </a:t>
            </a:r>
            <a:r>
              <a:rPr sz="1500" spc="-10" dirty="0">
                <a:latin typeface="MS Reference Sans Serif"/>
                <a:cs typeface="MS Reference Sans Serif"/>
              </a:rPr>
              <a:t>sublímite </a:t>
            </a:r>
            <a:r>
              <a:rPr sz="1500" dirty="0">
                <a:latin typeface="MS Reference Sans Serif"/>
                <a:cs typeface="MS Reference Sans Serif"/>
              </a:rPr>
              <a:t>y </a:t>
            </a:r>
            <a:r>
              <a:rPr sz="1500" spc="-10" dirty="0">
                <a:latin typeface="MS Reference Sans Serif"/>
                <a:cs typeface="MS Reference Sans Serif"/>
              </a:rPr>
              <a:t>previo </a:t>
            </a:r>
            <a:r>
              <a:rPr sz="1500" dirty="0">
                <a:latin typeface="MS Reference Sans Serif"/>
                <a:cs typeface="MS Reference Sans Serif"/>
              </a:rPr>
              <a:t>a </a:t>
            </a:r>
            <a:r>
              <a:rPr sz="1500" spc="-10" dirty="0">
                <a:latin typeface="MS Reference Sans Serif"/>
                <a:cs typeface="MS Reference Sans Serif"/>
              </a:rPr>
              <a:t>la </a:t>
            </a:r>
            <a:r>
              <a:rPr sz="1500" dirty="0">
                <a:latin typeface="MS Reference Sans Serif"/>
                <a:cs typeface="MS Reference Sans Serif"/>
              </a:rPr>
              <a:t>RC</a:t>
            </a:r>
            <a:r>
              <a:rPr sz="1500" spc="150" dirty="0">
                <a:latin typeface="MS Reference Sans Serif"/>
                <a:cs typeface="MS Reference Sans Serif"/>
              </a:rPr>
              <a:t> </a:t>
            </a:r>
            <a:r>
              <a:rPr sz="1500" spc="-5" dirty="0">
                <a:latin typeface="MS Reference Sans Serif"/>
                <a:cs typeface="MS Reference Sans Serif"/>
              </a:rPr>
              <a:t>terceros.</a:t>
            </a:r>
            <a:endParaRPr sz="1500">
              <a:latin typeface="MS Reference Sans Serif"/>
              <a:cs typeface="MS Reference Sans Serif"/>
            </a:endParaRPr>
          </a:p>
          <a:p>
            <a:pPr marL="127000" indent="-114300">
              <a:lnSpc>
                <a:spcPct val="100000"/>
              </a:lnSpc>
              <a:spcBef>
                <a:spcPts val="130"/>
              </a:spcBef>
              <a:buChar char="-"/>
              <a:tabLst>
                <a:tab pos="127000" algn="l"/>
              </a:tabLst>
            </a:pPr>
            <a:r>
              <a:rPr sz="1500" spc="-5" dirty="0">
                <a:latin typeface="MS Reference Sans Serif"/>
                <a:cs typeface="MS Reference Sans Serif"/>
              </a:rPr>
              <a:t>Una </a:t>
            </a:r>
            <a:r>
              <a:rPr sz="1500" spc="-10" dirty="0">
                <a:latin typeface="MS Reference Sans Serif"/>
                <a:cs typeface="MS Reference Sans Serif"/>
              </a:rPr>
              <a:t>vez </a:t>
            </a:r>
            <a:r>
              <a:rPr sz="1500" dirty="0">
                <a:latin typeface="MS Reference Sans Serif"/>
                <a:cs typeface="MS Reference Sans Serif"/>
              </a:rPr>
              <a:t>agotada </a:t>
            </a:r>
            <a:r>
              <a:rPr sz="1500" spc="-10" dirty="0">
                <a:latin typeface="MS Reference Sans Serif"/>
                <a:cs typeface="MS Reference Sans Serif"/>
              </a:rPr>
              <a:t>la </a:t>
            </a:r>
            <a:r>
              <a:rPr sz="1500" dirty="0">
                <a:latin typeface="MS Reference Sans Serif"/>
                <a:cs typeface="MS Reference Sans Serif"/>
              </a:rPr>
              <a:t>suma, </a:t>
            </a:r>
            <a:r>
              <a:rPr sz="1500" spc="-5" dirty="0">
                <a:latin typeface="MS Reference Sans Serif"/>
                <a:cs typeface="MS Reference Sans Serif"/>
              </a:rPr>
              <a:t>se podrá hacer uso </a:t>
            </a:r>
            <a:r>
              <a:rPr sz="1500" dirty="0">
                <a:latin typeface="MS Reference Sans Serif"/>
                <a:cs typeface="MS Reference Sans Serif"/>
              </a:rPr>
              <a:t>de </a:t>
            </a:r>
            <a:r>
              <a:rPr sz="1500" spc="-10" dirty="0">
                <a:latin typeface="MS Reference Sans Serif"/>
                <a:cs typeface="MS Reference Sans Serif"/>
              </a:rPr>
              <a:t>la </a:t>
            </a:r>
            <a:r>
              <a:rPr sz="1500" dirty="0">
                <a:latin typeface="MS Reference Sans Serif"/>
                <a:cs typeface="MS Reference Sans Serif"/>
              </a:rPr>
              <a:t>RC</a:t>
            </a:r>
            <a:r>
              <a:rPr sz="1500" spc="30" dirty="0">
                <a:latin typeface="MS Reference Sans Serif"/>
                <a:cs typeface="MS Reference Sans Serif"/>
              </a:rPr>
              <a:t> </a:t>
            </a:r>
            <a:r>
              <a:rPr sz="1500" spc="-5" dirty="0">
                <a:latin typeface="MS Reference Sans Serif"/>
                <a:cs typeface="MS Reference Sans Serif"/>
              </a:rPr>
              <a:t>terceros</a:t>
            </a:r>
            <a:endParaRPr sz="1500">
              <a:latin typeface="MS Reference Sans Serif"/>
              <a:cs typeface="MS Reference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3608" y="3657600"/>
            <a:ext cx="6010910" cy="455930"/>
            <a:chOff x="673608" y="3657600"/>
            <a:chExt cx="6010910" cy="455930"/>
          </a:xfrm>
        </p:grpSpPr>
        <p:sp>
          <p:nvSpPr>
            <p:cNvPr id="21" name="object 21"/>
            <p:cNvSpPr/>
            <p:nvPr/>
          </p:nvSpPr>
          <p:spPr>
            <a:xfrm>
              <a:off x="679704" y="3663695"/>
              <a:ext cx="5998845" cy="443865"/>
            </a:xfrm>
            <a:custGeom>
              <a:avLst/>
              <a:gdLst/>
              <a:ahLst/>
              <a:cxnLst/>
              <a:rect l="l" t="t" r="r" b="b"/>
              <a:pathLst>
                <a:path w="5998845" h="443864">
                  <a:moveTo>
                    <a:pt x="5924550" y="0"/>
                  </a:moveTo>
                  <a:lnTo>
                    <a:pt x="73914" y="0"/>
                  </a:lnTo>
                  <a:lnTo>
                    <a:pt x="45144" y="5816"/>
                  </a:lnTo>
                  <a:lnTo>
                    <a:pt x="21650" y="21669"/>
                  </a:lnTo>
                  <a:lnTo>
                    <a:pt x="5809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09" y="398317"/>
                  </a:lnTo>
                  <a:lnTo>
                    <a:pt x="21650" y="421814"/>
                  </a:lnTo>
                  <a:lnTo>
                    <a:pt x="45144" y="437667"/>
                  </a:lnTo>
                  <a:lnTo>
                    <a:pt x="73914" y="443483"/>
                  </a:lnTo>
                  <a:lnTo>
                    <a:pt x="5924550" y="443483"/>
                  </a:lnTo>
                  <a:lnTo>
                    <a:pt x="5953297" y="437667"/>
                  </a:lnTo>
                  <a:lnTo>
                    <a:pt x="5976794" y="421814"/>
                  </a:lnTo>
                  <a:lnTo>
                    <a:pt x="5992647" y="398317"/>
                  </a:lnTo>
                  <a:lnTo>
                    <a:pt x="5998464" y="369569"/>
                  </a:lnTo>
                  <a:lnTo>
                    <a:pt x="5998464" y="73913"/>
                  </a:lnTo>
                  <a:lnTo>
                    <a:pt x="5992647" y="45166"/>
                  </a:lnTo>
                  <a:lnTo>
                    <a:pt x="5976794" y="21669"/>
                  </a:lnTo>
                  <a:lnTo>
                    <a:pt x="5953297" y="5816"/>
                  </a:lnTo>
                  <a:lnTo>
                    <a:pt x="5924550" y="0"/>
                  </a:lnTo>
                  <a:close/>
                </a:path>
              </a:pathLst>
            </a:custGeom>
            <a:solidFill>
              <a:srgbClr val="6D2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9704" y="3663695"/>
              <a:ext cx="5998845" cy="443865"/>
            </a:xfrm>
            <a:custGeom>
              <a:avLst/>
              <a:gdLst/>
              <a:ahLst/>
              <a:cxnLst/>
              <a:rect l="l" t="t" r="r" b="b"/>
              <a:pathLst>
                <a:path w="5998845" h="443864">
                  <a:moveTo>
                    <a:pt x="0" y="73913"/>
                  </a:moveTo>
                  <a:lnTo>
                    <a:pt x="5809" y="45166"/>
                  </a:lnTo>
                  <a:lnTo>
                    <a:pt x="21650" y="21669"/>
                  </a:lnTo>
                  <a:lnTo>
                    <a:pt x="45144" y="5816"/>
                  </a:lnTo>
                  <a:lnTo>
                    <a:pt x="73914" y="0"/>
                  </a:lnTo>
                  <a:lnTo>
                    <a:pt x="5924550" y="0"/>
                  </a:lnTo>
                  <a:lnTo>
                    <a:pt x="5953297" y="5816"/>
                  </a:lnTo>
                  <a:lnTo>
                    <a:pt x="5976794" y="21669"/>
                  </a:lnTo>
                  <a:lnTo>
                    <a:pt x="5992647" y="45166"/>
                  </a:lnTo>
                  <a:lnTo>
                    <a:pt x="5998464" y="73913"/>
                  </a:lnTo>
                  <a:lnTo>
                    <a:pt x="5998464" y="369569"/>
                  </a:lnTo>
                  <a:lnTo>
                    <a:pt x="5992647" y="398317"/>
                  </a:lnTo>
                  <a:lnTo>
                    <a:pt x="5976794" y="421814"/>
                  </a:lnTo>
                  <a:lnTo>
                    <a:pt x="5953297" y="437667"/>
                  </a:lnTo>
                  <a:lnTo>
                    <a:pt x="5924550" y="443483"/>
                  </a:lnTo>
                  <a:lnTo>
                    <a:pt x="73914" y="443483"/>
                  </a:lnTo>
                  <a:lnTo>
                    <a:pt x="45144" y="437667"/>
                  </a:lnTo>
                  <a:lnTo>
                    <a:pt x="21650" y="421814"/>
                  </a:lnTo>
                  <a:lnTo>
                    <a:pt x="5809" y="398317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15720" y="3738498"/>
            <a:ext cx="3124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Responsabilidad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civil</a:t>
            </a:r>
            <a:r>
              <a:rPr sz="1600" b="1" spc="-114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personas</a:t>
            </a:r>
            <a:endParaRPr sz="1600">
              <a:latin typeface="MS Reference Sans Serif"/>
              <a:cs typeface="MS Reference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" y="1522475"/>
            <a:ext cx="8568055" cy="3994785"/>
          </a:xfrm>
          <a:custGeom>
            <a:avLst/>
            <a:gdLst/>
            <a:ahLst/>
            <a:cxnLst/>
            <a:rect l="l" t="t" r="r" b="b"/>
            <a:pathLst>
              <a:path w="8568055" h="3994785">
                <a:moveTo>
                  <a:pt x="0" y="3994404"/>
                </a:moveTo>
                <a:lnTo>
                  <a:pt x="8567928" y="3994404"/>
                </a:lnTo>
                <a:lnTo>
                  <a:pt x="8567928" y="0"/>
                </a:lnTo>
                <a:lnTo>
                  <a:pt x="0" y="0"/>
                </a:lnTo>
                <a:lnTo>
                  <a:pt x="0" y="3994404"/>
                </a:lnTo>
                <a:close/>
              </a:path>
            </a:pathLst>
          </a:custGeom>
          <a:ln w="12192">
            <a:solidFill>
              <a:srgbClr val="6D2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034" y="1886838"/>
            <a:ext cx="7265034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MS Reference Sans Serif"/>
                <a:cs typeface="MS Reference Sans Serif"/>
              </a:rPr>
              <a:t>Cubre </a:t>
            </a:r>
            <a:r>
              <a:rPr sz="1100" spc="-10" dirty="0">
                <a:latin typeface="MS Reference Sans Serif"/>
                <a:cs typeface="MS Reference Sans Serif"/>
              </a:rPr>
              <a:t>la </a:t>
            </a:r>
            <a:r>
              <a:rPr sz="1100" spc="-5" dirty="0">
                <a:latin typeface="MS Reference Sans Serif"/>
                <a:cs typeface="MS Reference Sans Serif"/>
              </a:rPr>
              <a:t>responsabilidad </a:t>
            </a:r>
            <a:r>
              <a:rPr sz="1100" dirty="0">
                <a:latin typeface="MS Reference Sans Serif"/>
                <a:cs typeface="MS Reference Sans Serif"/>
              </a:rPr>
              <a:t>civil por </a:t>
            </a:r>
            <a:r>
              <a:rPr sz="1100" spc="5" dirty="0">
                <a:latin typeface="MS Reference Sans Serif"/>
                <a:cs typeface="MS Reference Sans Serif"/>
              </a:rPr>
              <a:t>el </a:t>
            </a:r>
            <a:r>
              <a:rPr sz="1100" dirty="0">
                <a:latin typeface="MS Reference Sans Serif"/>
                <a:cs typeface="MS Reference Sans Serif"/>
              </a:rPr>
              <a:t>tránsito </a:t>
            </a:r>
            <a:r>
              <a:rPr sz="1100" spc="-5" dirty="0">
                <a:latin typeface="MS Reference Sans Serif"/>
                <a:cs typeface="MS Reference Sans Serif"/>
              </a:rPr>
              <a:t>de vehículos </a:t>
            </a:r>
            <a:r>
              <a:rPr sz="1100" dirty="0">
                <a:latin typeface="MS Reference Sans Serif"/>
                <a:cs typeface="MS Reference Sans Serif"/>
              </a:rPr>
              <a:t>en </a:t>
            </a:r>
            <a:r>
              <a:rPr sz="1100" spc="-5" dirty="0">
                <a:latin typeface="MS Reference Sans Serif"/>
                <a:cs typeface="MS Reference Sans Serif"/>
              </a:rPr>
              <a:t>territorio nacional, </a:t>
            </a:r>
            <a:r>
              <a:rPr sz="1100" dirty="0">
                <a:latin typeface="MS Reference Sans Serif"/>
                <a:cs typeface="MS Reference Sans Serif"/>
              </a:rPr>
              <a:t>en </a:t>
            </a:r>
            <a:r>
              <a:rPr sz="1100" spc="-5" dirty="0">
                <a:latin typeface="MS Reference Sans Serif"/>
                <a:cs typeface="MS Reference Sans Serif"/>
              </a:rPr>
              <a:t>que incurra </a:t>
            </a:r>
            <a:r>
              <a:rPr sz="1100" dirty="0">
                <a:latin typeface="MS Reference Sans Serif"/>
                <a:cs typeface="MS Reference Sans Serif"/>
              </a:rPr>
              <a:t>el  </a:t>
            </a:r>
            <a:r>
              <a:rPr sz="1100" spc="-5" dirty="0">
                <a:latin typeface="MS Reference Sans Serif"/>
                <a:cs typeface="MS Reference Sans Serif"/>
              </a:rPr>
              <a:t>Asegurado, </a:t>
            </a:r>
            <a:r>
              <a:rPr sz="1100" dirty="0">
                <a:latin typeface="MS Reference Sans Serif"/>
                <a:cs typeface="MS Reference Sans Serif"/>
              </a:rPr>
              <a:t>con el </a:t>
            </a:r>
            <a:r>
              <a:rPr sz="1100" spc="-5" dirty="0">
                <a:latin typeface="MS Reference Sans Serif"/>
                <a:cs typeface="MS Reference Sans Serif"/>
              </a:rPr>
              <a:t>límite de </a:t>
            </a:r>
            <a:r>
              <a:rPr sz="1100" dirty="0">
                <a:latin typeface="MS Reference Sans Serif"/>
                <a:cs typeface="MS Reference Sans Serif"/>
              </a:rPr>
              <a:t>responsabilidad </a:t>
            </a:r>
            <a:r>
              <a:rPr sz="1100" spc="-5" dirty="0">
                <a:latin typeface="MS Reference Sans Serif"/>
                <a:cs typeface="MS Reference Sans Serif"/>
              </a:rPr>
              <a:t>establecido </a:t>
            </a:r>
            <a:r>
              <a:rPr sz="1100" dirty="0">
                <a:latin typeface="MS Reference Sans Serif"/>
                <a:cs typeface="MS Reference Sans Serif"/>
              </a:rPr>
              <a:t>en </a:t>
            </a:r>
            <a:r>
              <a:rPr sz="1100" spc="-5" dirty="0">
                <a:latin typeface="MS Reference Sans Serif"/>
                <a:cs typeface="MS Reference Sans Serif"/>
              </a:rPr>
              <a:t>la </a:t>
            </a:r>
            <a:r>
              <a:rPr sz="1100" dirty="0">
                <a:latin typeface="MS Reference Sans Serif"/>
                <a:cs typeface="MS Reference Sans Serif"/>
              </a:rPr>
              <a:t>caratula </a:t>
            </a:r>
            <a:r>
              <a:rPr sz="1100" spc="-5" dirty="0">
                <a:latin typeface="MS Reference Sans Serif"/>
                <a:cs typeface="MS Reference Sans Serif"/>
              </a:rPr>
              <a:t>de </a:t>
            </a:r>
            <a:r>
              <a:rPr sz="1100" spc="-10" dirty="0">
                <a:latin typeface="MS Reference Sans Serif"/>
                <a:cs typeface="MS Reference Sans Serif"/>
              </a:rPr>
              <a:t>la </a:t>
            </a:r>
            <a:r>
              <a:rPr sz="1100" spc="-5" dirty="0">
                <a:latin typeface="MS Reference Sans Serif"/>
                <a:cs typeface="MS Reference Sans Serif"/>
              </a:rPr>
              <a:t>póliza, </a:t>
            </a:r>
            <a:r>
              <a:rPr sz="1100" dirty="0">
                <a:latin typeface="MS Reference Sans Serif"/>
                <a:cs typeface="MS Reference Sans Serif"/>
              </a:rPr>
              <a:t>ampara por </a:t>
            </a:r>
            <a:r>
              <a:rPr sz="1100" spc="-5" dirty="0">
                <a:latin typeface="MS Reference Sans Serif"/>
                <a:cs typeface="MS Reference Sans Serif"/>
              </a:rPr>
              <a:t>los  </a:t>
            </a:r>
            <a:r>
              <a:rPr sz="1100" dirty="0">
                <a:latin typeface="MS Reference Sans Serif"/>
                <a:cs typeface="MS Reference Sans Serif"/>
              </a:rPr>
              <a:t>daños </a:t>
            </a:r>
            <a:r>
              <a:rPr sz="1100" spc="-5" dirty="0">
                <a:latin typeface="MS Reference Sans Serif"/>
                <a:cs typeface="MS Reference Sans Serif"/>
              </a:rPr>
              <a:t>que </a:t>
            </a:r>
            <a:r>
              <a:rPr sz="1100" dirty="0">
                <a:latin typeface="MS Reference Sans Serif"/>
                <a:cs typeface="MS Reference Sans Serif"/>
              </a:rPr>
              <a:t>cause a Terceros </a:t>
            </a:r>
            <a:r>
              <a:rPr sz="1100" spc="-5" dirty="0">
                <a:latin typeface="MS Reference Sans Serif"/>
                <a:cs typeface="MS Reference Sans Serif"/>
              </a:rPr>
              <a:t>daños </a:t>
            </a:r>
            <a:r>
              <a:rPr sz="1100" dirty="0">
                <a:latin typeface="MS Reference Sans Serif"/>
                <a:cs typeface="MS Reference Sans Serif"/>
              </a:rPr>
              <a:t>en sus bienes, </a:t>
            </a:r>
            <a:r>
              <a:rPr sz="1100" spc="-5" dirty="0">
                <a:latin typeface="MS Reference Sans Serif"/>
                <a:cs typeface="MS Reference Sans Serif"/>
              </a:rPr>
              <a:t>que </a:t>
            </a:r>
            <a:r>
              <a:rPr sz="1100" dirty="0">
                <a:latin typeface="MS Reference Sans Serif"/>
                <a:cs typeface="MS Reference Sans Serif"/>
              </a:rPr>
              <a:t>considera </a:t>
            </a:r>
            <a:r>
              <a:rPr sz="1100" spc="-10" dirty="0">
                <a:latin typeface="MS Reference Sans Serif"/>
                <a:cs typeface="MS Reference Sans Serif"/>
              </a:rPr>
              <a:t>la </a:t>
            </a:r>
            <a:r>
              <a:rPr sz="1100" spc="-5" dirty="0">
                <a:latin typeface="MS Reference Sans Serif"/>
                <a:cs typeface="MS Reference Sans Serif"/>
              </a:rPr>
              <a:t>responsabilidad civil </a:t>
            </a:r>
            <a:r>
              <a:rPr sz="1100" dirty="0">
                <a:latin typeface="MS Reference Sans Serif"/>
                <a:cs typeface="MS Reference Sans Serif"/>
              </a:rPr>
              <a:t>a </a:t>
            </a:r>
            <a:r>
              <a:rPr sz="1100" spc="-5" dirty="0">
                <a:latin typeface="MS Reference Sans Serif"/>
                <a:cs typeface="MS Reference Sans Serif"/>
              </a:rPr>
              <a:t>que </a:t>
            </a:r>
            <a:r>
              <a:rPr sz="1100" spc="-15" dirty="0">
                <a:latin typeface="MS Reference Sans Serif"/>
                <a:cs typeface="MS Reference Sans Serif"/>
              </a:rPr>
              <a:t>se  </a:t>
            </a:r>
            <a:r>
              <a:rPr sz="1100" spc="-5" dirty="0">
                <a:latin typeface="MS Reference Sans Serif"/>
                <a:cs typeface="MS Reference Sans Serif"/>
              </a:rPr>
              <a:t>refiere </a:t>
            </a:r>
            <a:r>
              <a:rPr sz="1100" dirty="0">
                <a:latin typeface="MS Reference Sans Serif"/>
                <a:cs typeface="MS Reference Sans Serif"/>
              </a:rPr>
              <a:t>el artículo </a:t>
            </a:r>
            <a:r>
              <a:rPr sz="1100" spc="-5" dirty="0">
                <a:latin typeface="MS Reference Sans Serif"/>
                <a:cs typeface="MS Reference Sans Serif"/>
              </a:rPr>
              <a:t>63 Bis de </a:t>
            </a:r>
            <a:r>
              <a:rPr sz="1100" spc="-10" dirty="0">
                <a:latin typeface="MS Reference Sans Serif"/>
                <a:cs typeface="MS Reference Sans Serif"/>
              </a:rPr>
              <a:t>la </a:t>
            </a:r>
            <a:r>
              <a:rPr sz="1100" dirty="0">
                <a:latin typeface="MS Reference Sans Serif"/>
                <a:cs typeface="MS Reference Sans Serif"/>
              </a:rPr>
              <a:t>Ley </a:t>
            </a:r>
            <a:r>
              <a:rPr sz="1100" spc="-5" dirty="0">
                <a:latin typeface="MS Reference Sans Serif"/>
                <a:cs typeface="MS Reference Sans Serif"/>
              </a:rPr>
              <a:t>de Caminos, </a:t>
            </a:r>
            <a:r>
              <a:rPr sz="1100" dirty="0">
                <a:latin typeface="MS Reference Sans Serif"/>
                <a:cs typeface="MS Reference Sans Serif"/>
              </a:rPr>
              <a:t>Puentes y Autotransporte </a:t>
            </a:r>
            <a:r>
              <a:rPr sz="1100" spc="-5" dirty="0">
                <a:latin typeface="MS Reference Sans Serif"/>
                <a:cs typeface="MS Reference Sans Serif"/>
              </a:rPr>
              <a:t>Federal. </a:t>
            </a:r>
            <a:r>
              <a:rPr sz="1100" dirty="0">
                <a:latin typeface="MS Reference Sans Serif"/>
                <a:cs typeface="MS Reference Sans Serif"/>
              </a:rPr>
              <a:t>Dentro del </a:t>
            </a:r>
            <a:r>
              <a:rPr sz="1100" spc="-5" dirty="0">
                <a:latin typeface="MS Reference Sans Serif"/>
                <a:cs typeface="MS Reference Sans Serif"/>
              </a:rPr>
              <a:t>límite  máximo de responsabilidad </a:t>
            </a:r>
            <a:r>
              <a:rPr sz="1100" dirty="0">
                <a:latin typeface="MS Reference Sans Serif"/>
                <a:cs typeface="MS Reference Sans Serif"/>
              </a:rPr>
              <a:t>contratado, esta cobertura ampara </a:t>
            </a:r>
            <a:r>
              <a:rPr sz="1100" spc="-5" dirty="0">
                <a:latin typeface="MS Reference Sans Serif"/>
                <a:cs typeface="MS Reference Sans Serif"/>
              </a:rPr>
              <a:t>los </a:t>
            </a:r>
            <a:r>
              <a:rPr sz="1100" dirty="0">
                <a:latin typeface="MS Reference Sans Serif"/>
                <a:cs typeface="MS Reference Sans Serif"/>
              </a:rPr>
              <a:t>gastos y costas a que fuere  condenado a pagar el </a:t>
            </a:r>
            <a:r>
              <a:rPr sz="1100" spc="-5" dirty="0">
                <a:latin typeface="MS Reference Sans Serif"/>
                <a:cs typeface="MS Reference Sans Serif"/>
              </a:rPr>
              <a:t>Asegurado, </a:t>
            </a:r>
            <a:r>
              <a:rPr sz="1100" dirty="0">
                <a:latin typeface="MS Reference Sans Serif"/>
                <a:cs typeface="MS Reference Sans Serif"/>
              </a:rPr>
              <a:t>o cualquier persona que, </a:t>
            </a:r>
            <a:r>
              <a:rPr sz="1100" spc="-5" dirty="0">
                <a:latin typeface="MS Reference Sans Serif"/>
                <a:cs typeface="MS Reference Sans Serif"/>
              </a:rPr>
              <a:t>bajo </a:t>
            </a:r>
            <a:r>
              <a:rPr sz="1100" dirty="0">
                <a:latin typeface="MS Reference Sans Serif"/>
                <a:cs typeface="MS Reference Sans Serif"/>
              </a:rPr>
              <a:t>su consentimiento </a:t>
            </a:r>
            <a:r>
              <a:rPr sz="1100" spc="-5" dirty="0">
                <a:latin typeface="MS Reference Sans Serif"/>
                <a:cs typeface="MS Reference Sans Serif"/>
              </a:rPr>
              <a:t>tácito </a:t>
            </a:r>
            <a:r>
              <a:rPr sz="1100" dirty="0">
                <a:latin typeface="MS Reference Sans Serif"/>
                <a:cs typeface="MS Reference Sans Serif"/>
              </a:rPr>
              <a:t>o  </a:t>
            </a:r>
            <a:r>
              <a:rPr sz="1100" spc="-5" dirty="0">
                <a:latin typeface="MS Reference Sans Serif"/>
                <a:cs typeface="MS Reference Sans Serif"/>
              </a:rPr>
              <a:t>explícito, </a:t>
            </a:r>
            <a:r>
              <a:rPr sz="1100" dirty="0">
                <a:latin typeface="MS Reference Sans Serif"/>
                <a:cs typeface="MS Reference Sans Serif"/>
              </a:rPr>
              <a:t>use o posea el </a:t>
            </a:r>
            <a:r>
              <a:rPr sz="1100" spc="-5" dirty="0">
                <a:latin typeface="MS Reference Sans Serif"/>
                <a:cs typeface="MS Reference Sans Serif"/>
              </a:rPr>
              <a:t>Vehículo </a:t>
            </a:r>
            <a:r>
              <a:rPr sz="1100" dirty="0">
                <a:latin typeface="MS Reference Sans Serif"/>
                <a:cs typeface="MS Reference Sans Serif"/>
              </a:rPr>
              <a:t>Asegurado, en caso </a:t>
            </a:r>
            <a:r>
              <a:rPr sz="1100" spc="-5" dirty="0">
                <a:latin typeface="MS Reference Sans Serif"/>
                <a:cs typeface="MS Reference Sans Serif"/>
              </a:rPr>
              <a:t>de juicio civil seguido </a:t>
            </a:r>
            <a:r>
              <a:rPr sz="1100" dirty="0">
                <a:latin typeface="MS Reference Sans Serif"/>
                <a:cs typeface="MS Reference Sans Serif"/>
              </a:rPr>
              <a:t>en su contra con </a:t>
            </a:r>
            <a:r>
              <a:rPr sz="1100" spc="-5" dirty="0">
                <a:latin typeface="MS Reference Sans Serif"/>
                <a:cs typeface="MS Reference Sans Serif"/>
              </a:rPr>
              <a:t>motivo  de </a:t>
            </a:r>
            <a:r>
              <a:rPr sz="1100" spc="-10" dirty="0">
                <a:latin typeface="MS Reference Sans Serif"/>
                <a:cs typeface="MS Reference Sans Serif"/>
              </a:rPr>
              <a:t>la </a:t>
            </a:r>
            <a:r>
              <a:rPr sz="1100" spc="-5" dirty="0">
                <a:latin typeface="MS Reference Sans Serif"/>
                <a:cs typeface="MS Reference Sans Serif"/>
              </a:rPr>
              <a:t>responsabilidad </a:t>
            </a:r>
            <a:r>
              <a:rPr sz="1100" dirty="0">
                <a:latin typeface="MS Reference Sans Serif"/>
                <a:cs typeface="MS Reference Sans Serif"/>
              </a:rPr>
              <a:t>civil amparada por esta cobertura </a:t>
            </a:r>
            <a:r>
              <a:rPr sz="1100" spc="-5" dirty="0">
                <a:latin typeface="MS Reference Sans Serif"/>
                <a:cs typeface="MS Reference Sans Serif"/>
              </a:rPr>
              <a:t>de </a:t>
            </a:r>
            <a:r>
              <a:rPr sz="1100" dirty="0">
                <a:latin typeface="MS Reference Sans Serif"/>
                <a:cs typeface="MS Reference Sans Serif"/>
              </a:rPr>
              <a:t>acuerdo con </a:t>
            </a:r>
            <a:r>
              <a:rPr sz="1100" spc="-5" dirty="0">
                <a:latin typeface="MS Reference Sans Serif"/>
                <a:cs typeface="MS Reference Sans Serif"/>
              </a:rPr>
              <a:t>los </a:t>
            </a:r>
            <a:r>
              <a:rPr sz="1100" dirty="0">
                <a:latin typeface="MS Reference Sans Serif"/>
                <a:cs typeface="MS Reference Sans Serif"/>
              </a:rPr>
              <a:t>artículos </a:t>
            </a:r>
            <a:r>
              <a:rPr sz="1100" spc="-5" dirty="0">
                <a:latin typeface="MS Reference Sans Serif"/>
                <a:cs typeface="MS Reference Sans Serif"/>
              </a:rPr>
              <a:t>145 </a:t>
            </a:r>
            <a:r>
              <a:rPr sz="1100" dirty="0">
                <a:latin typeface="MS Reference Sans Serif"/>
                <a:cs typeface="MS Reference Sans Serif"/>
              </a:rPr>
              <a:t>y </a:t>
            </a:r>
            <a:r>
              <a:rPr sz="1100" spc="-5" dirty="0">
                <a:latin typeface="MS Reference Sans Serif"/>
                <a:cs typeface="MS Reference Sans Serif"/>
              </a:rPr>
              <a:t>146 de  </a:t>
            </a:r>
            <a:r>
              <a:rPr sz="1100" spc="-10" dirty="0">
                <a:latin typeface="MS Reference Sans Serif"/>
                <a:cs typeface="MS Reference Sans Serif"/>
              </a:rPr>
              <a:t>la </a:t>
            </a:r>
            <a:r>
              <a:rPr sz="1100" dirty="0">
                <a:latin typeface="MS Reference Sans Serif"/>
                <a:cs typeface="MS Reference Sans Serif"/>
              </a:rPr>
              <a:t>Ley Sobre el </a:t>
            </a:r>
            <a:r>
              <a:rPr sz="1100" spc="-5" dirty="0">
                <a:latin typeface="MS Reference Sans Serif"/>
                <a:cs typeface="MS Reference Sans Serif"/>
              </a:rPr>
              <a:t>Contrato de</a:t>
            </a:r>
            <a:r>
              <a:rPr sz="1100" spc="-30" dirty="0">
                <a:latin typeface="MS Reference Sans Serif"/>
                <a:cs typeface="MS Reference Sans Serif"/>
              </a:rPr>
              <a:t> </a:t>
            </a:r>
            <a:r>
              <a:rPr sz="1100" dirty="0">
                <a:latin typeface="MS Reference Sans Serif"/>
                <a:cs typeface="MS Reference Sans Serif"/>
              </a:rPr>
              <a:t>Seguro.</a:t>
            </a:r>
            <a:endParaRPr sz="110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050">
              <a:latin typeface="MS Reference Sans Serif"/>
              <a:cs typeface="MS Reference Sans Serif"/>
            </a:endParaRPr>
          </a:p>
          <a:p>
            <a:pPr marL="184785" marR="5715" indent="-1727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100" b="1" spc="-5" dirty="0">
                <a:latin typeface="MS Reference Sans Serif"/>
                <a:cs typeface="MS Reference Sans Serif"/>
              </a:rPr>
              <a:t>Exclusiones Responsabilidad Civil Bienes: </a:t>
            </a:r>
            <a:r>
              <a:rPr sz="1100" b="1" dirty="0">
                <a:latin typeface="MS Reference Sans Serif"/>
                <a:cs typeface="MS Reference Sans Serif"/>
              </a:rPr>
              <a:t>En adición a </a:t>
            </a:r>
            <a:r>
              <a:rPr sz="1100" b="1" spc="-10" dirty="0">
                <a:latin typeface="MS Reference Sans Serif"/>
                <a:cs typeface="MS Reference Sans Serif"/>
              </a:rPr>
              <a:t>las </a:t>
            </a:r>
            <a:r>
              <a:rPr sz="1100" b="1" spc="-5" dirty="0">
                <a:latin typeface="MS Reference Sans Serif"/>
                <a:cs typeface="MS Reference Sans Serif"/>
              </a:rPr>
              <a:t>exclusiones establecidas en </a:t>
            </a:r>
            <a:r>
              <a:rPr sz="1100" b="1" spc="-10" dirty="0">
                <a:latin typeface="MS Reference Sans Serif"/>
                <a:cs typeface="MS Reference Sans Serif"/>
              </a:rPr>
              <a:t>la </a:t>
            </a:r>
            <a:r>
              <a:rPr sz="1100" b="1" dirty="0">
                <a:latin typeface="MS Reference Sans Serif"/>
                <a:cs typeface="MS Reference Sans Serif"/>
              </a:rPr>
              <a:t>cobertura  </a:t>
            </a:r>
            <a:r>
              <a:rPr sz="1100" b="1" spc="-5" dirty="0">
                <a:latin typeface="MS Reference Sans Serif"/>
                <a:cs typeface="MS Reference Sans Serif"/>
              </a:rPr>
              <a:t>de Responsabilidad Civil </a:t>
            </a:r>
            <a:r>
              <a:rPr sz="1100" b="1" dirty="0">
                <a:latin typeface="MS Reference Sans Serif"/>
                <a:cs typeface="MS Reference Sans Serif"/>
              </a:rPr>
              <a:t>por Daños a Terceros, </a:t>
            </a:r>
            <a:r>
              <a:rPr sz="1100" b="1" spc="-10" dirty="0">
                <a:latin typeface="MS Reference Sans Serif"/>
                <a:cs typeface="MS Reference Sans Serif"/>
              </a:rPr>
              <a:t>la </a:t>
            </a:r>
            <a:r>
              <a:rPr sz="1100" b="1" spc="-5" dirty="0">
                <a:latin typeface="MS Reference Sans Serif"/>
                <a:cs typeface="MS Reference Sans Serif"/>
              </a:rPr>
              <a:t>indemnización </a:t>
            </a:r>
            <a:r>
              <a:rPr sz="1100" b="1" dirty="0">
                <a:latin typeface="MS Reference Sans Serif"/>
                <a:cs typeface="MS Reference Sans Serif"/>
              </a:rPr>
              <a:t>a </a:t>
            </a:r>
            <a:r>
              <a:rPr sz="1100" b="1" spc="-5" dirty="0">
                <a:latin typeface="MS Reference Sans Serif"/>
                <a:cs typeface="MS Reference Sans Serif"/>
              </a:rPr>
              <a:t>que </a:t>
            </a:r>
            <a:r>
              <a:rPr sz="1100" b="1" dirty="0">
                <a:latin typeface="MS Reference Sans Serif"/>
                <a:cs typeface="MS Reference Sans Serif"/>
              </a:rPr>
              <a:t>se </a:t>
            </a:r>
            <a:r>
              <a:rPr sz="1100" b="1" spc="-5" dirty="0">
                <a:latin typeface="MS Reference Sans Serif"/>
                <a:cs typeface="MS Reference Sans Serif"/>
              </a:rPr>
              <a:t>refiere </a:t>
            </a:r>
            <a:r>
              <a:rPr sz="1100" b="1" spc="-10" dirty="0">
                <a:latin typeface="MS Reference Sans Serif"/>
                <a:cs typeface="MS Reference Sans Serif"/>
              </a:rPr>
              <a:t>la </a:t>
            </a:r>
            <a:r>
              <a:rPr sz="1100" b="1" spc="-5" dirty="0">
                <a:latin typeface="MS Reference Sans Serif"/>
                <a:cs typeface="MS Reference Sans Serif"/>
              </a:rPr>
              <a:t>presente  </a:t>
            </a:r>
            <a:r>
              <a:rPr sz="1100" b="1" dirty="0">
                <a:latin typeface="MS Reference Sans Serif"/>
                <a:cs typeface="MS Reference Sans Serif"/>
              </a:rPr>
              <a:t>cobertura, no aplicará a ocupantes </a:t>
            </a:r>
            <a:r>
              <a:rPr sz="1100" b="1" spc="5" dirty="0">
                <a:latin typeface="MS Reference Sans Serif"/>
                <a:cs typeface="MS Reference Sans Serif"/>
              </a:rPr>
              <a:t>del </a:t>
            </a:r>
            <a:r>
              <a:rPr sz="1100" b="1" dirty="0">
                <a:latin typeface="MS Reference Sans Serif"/>
                <a:cs typeface="MS Reference Sans Serif"/>
              </a:rPr>
              <a:t>Vehículo</a:t>
            </a:r>
            <a:r>
              <a:rPr sz="1100" b="1" spc="-204" dirty="0">
                <a:latin typeface="MS Reference Sans Serif"/>
                <a:cs typeface="MS Reference Sans Serif"/>
              </a:rPr>
              <a:t> </a:t>
            </a:r>
            <a:r>
              <a:rPr sz="1100" b="1" dirty="0">
                <a:latin typeface="MS Reference Sans Serif"/>
                <a:cs typeface="MS Reference Sans Serif"/>
              </a:rPr>
              <a:t>asegurado.</a:t>
            </a:r>
            <a:endParaRPr sz="1100">
              <a:latin typeface="MS Reference Sans Serif"/>
              <a:cs typeface="MS Reference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0471" y="244551"/>
            <a:ext cx="86169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Georgia"/>
                <a:cs typeface="Georgia"/>
              </a:rPr>
              <a:t>Month XX,</a:t>
            </a:r>
            <a:r>
              <a:rPr sz="900" spc="-60" dirty="0">
                <a:latin typeface="Georgia"/>
                <a:cs typeface="Georgia"/>
              </a:rPr>
              <a:t> </a:t>
            </a:r>
            <a:r>
              <a:rPr sz="900" spc="-5" dirty="0">
                <a:latin typeface="Georgia"/>
                <a:cs typeface="Georgia"/>
              </a:rPr>
              <a:t>2016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644" y="99517"/>
            <a:ext cx="3526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S Reference Sans Serif"/>
                <a:cs typeface="MS Reference Sans Serif"/>
              </a:rPr>
              <a:t>Coberturas</a:t>
            </a:r>
            <a:r>
              <a:rPr sz="2400" spc="-40" dirty="0">
                <a:latin typeface="MS Reference Sans Serif"/>
                <a:cs typeface="MS Reference Sans Serif"/>
              </a:rPr>
              <a:t> </a:t>
            </a:r>
            <a:r>
              <a:rPr sz="2400" dirty="0">
                <a:latin typeface="MS Reference Sans Serif"/>
                <a:cs typeface="MS Reference Sans Serif"/>
              </a:rPr>
              <a:t>Adicionales</a:t>
            </a:r>
            <a:endParaRPr sz="2400">
              <a:latin typeface="MS Reference Sans Serif"/>
              <a:cs typeface="MS Reference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0248" y="955547"/>
            <a:ext cx="6010910" cy="601980"/>
            <a:chOff x="460248" y="955547"/>
            <a:chExt cx="6010910" cy="601980"/>
          </a:xfrm>
        </p:grpSpPr>
        <p:sp>
          <p:nvSpPr>
            <p:cNvPr id="7" name="object 7"/>
            <p:cNvSpPr/>
            <p:nvPr/>
          </p:nvSpPr>
          <p:spPr>
            <a:xfrm>
              <a:off x="466344" y="961643"/>
              <a:ext cx="5998845" cy="589915"/>
            </a:xfrm>
            <a:custGeom>
              <a:avLst/>
              <a:gdLst/>
              <a:ahLst/>
              <a:cxnLst/>
              <a:rect l="l" t="t" r="r" b="b"/>
              <a:pathLst>
                <a:path w="5998845" h="589915">
                  <a:moveTo>
                    <a:pt x="5900166" y="0"/>
                  </a:moveTo>
                  <a:lnTo>
                    <a:pt x="98298" y="0"/>
                  </a:lnTo>
                  <a:lnTo>
                    <a:pt x="60034" y="7733"/>
                  </a:lnTo>
                  <a:lnTo>
                    <a:pt x="28789" y="28813"/>
                  </a:lnTo>
                  <a:lnTo>
                    <a:pt x="7724" y="60061"/>
                  </a:lnTo>
                  <a:lnTo>
                    <a:pt x="0" y="98297"/>
                  </a:lnTo>
                  <a:lnTo>
                    <a:pt x="0" y="491489"/>
                  </a:lnTo>
                  <a:lnTo>
                    <a:pt x="7724" y="529726"/>
                  </a:lnTo>
                  <a:lnTo>
                    <a:pt x="28789" y="560974"/>
                  </a:lnTo>
                  <a:lnTo>
                    <a:pt x="60034" y="582054"/>
                  </a:lnTo>
                  <a:lnTo>
                    <a:pt x="98298" y="589788"/>
                  </a:lnTo>
                  <a:lnTo>
                    <a:pt x="5900166" y="589788"/>
                  </a:lnTo>
                  <a:lnTo>
                    <a:pt x="5938402" y="582054"/>
                  </a:lnTo>
                  <a:lnTo>
                    <a:pt x="5969650" y="560974"/>
                  </a:lnTo>
                  <a:lnTo>
                    <a:pt x="5990730" y="529726"/>
                  </a:lnTo>
                  <a:lnTo>
                    <a:pt x="5998464" y="491489"/>
                  </a:lnTo>
                  <a:lnTo>
                    <a:pt x="5998464" y="98297"/>
                  </a:lnTo>
                  <a:lnTo>
                    <a:pt x="5990730" y="60061"/>
                  </a:lnTo>
                  <a:lnTo>
                    <a:pt x="5969650" y="28813"/>
                  </a:lnTo>
                  <a:lnTo>
                    <a:pt x="5938402" y="7733"/>
                  </a:lnTo>
                  <a:lnTo>
                    <a:pt x="5900166" y="0"/>
                  </a:lnTo>
                  <a:close/>
                </a:path>
              </a:pathLst>
            </a:custGeom>
            <a:solidFill>
              <a:srgbClr val="6D2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6344" y="961643"/>
              <a:ext cx="5998845" cy="589915"/>
            </a:xfrm>
            <a:custGeom>
              <a:avLst/>
              <a:gdLst/>
              <a:ahLst/>
              <a:cxnLst/>
              <a:rect l="l" t="t" r="r" b="b"/>
              <a:pathLst>
                <a:path w="5998845" h="589915">
                  <a:moveTo>
                    <a:pt x="0" y="98297"/>
                  </a:moveTo>
                  <a:lnTo>
                    <a:pt x="7724" y="60061"/>
                  </a:lnTo>
                  <a:lnTo>
                    <a:pt x="28789" y="28813"/>
                  </a:lnTo>
                  <a:lnTo>
                    <a:pt x="60034" y="7733"/>
                  </a:lnTo>
                  <a:lnTo>
                    <a:pt x="98298" y="0"/>
                  </a:lnTo>
                  <a:lnTo>
                    <a:pt x="5900166" y="0"/>
                  </a:lnTo>
                  <a:lnTo>
                    <a:pt x="5938402" y="7733"/>
                  </a:lnTo>
                  <a:lnTo>
                    <a:pt x="5969650" y="28813"/>
                  </a:lnTo>
                  <a:lnTo>
                    <a:pt x="5990730" y="60061"/>
                  </a:lnTo>
                  <a:lnTo>
                    <a:pt x="5998464" y="98297"/>
                  </a:lnTo>
                  <a:lnTo>
                    <a:pt x="5998464" y="491489"/>
                  </a:lnTo>
                  <a:lnTo>
                    <a:pt x="5990730" y="529726"/>
                  </a:lnTo>
                  <a:lnTo>
                    <a:pt x="5969650" y="560974"/>
                  </a:lnTo>
                  <a:lnTo>
                    <a:pt x="5938402" y="582054"/>
                  </a:lnTo>
                  <a:lnTo>
                    <a:pt x="5900166" y="589788"/>
                  </a:lnTo>
                  <a:lnTo>
                    <a:pt x="98298" y="589788"/>
                  </a:lnTo>
                  <a:lnTo>
                    <a:pt x="60034" y="582054"/>
                  </a:lnTo>
                  <a:lnTo>
                    <a:pt x="28789" y="560974"/>
                  </a:lnTo>
                  <a:lnTo>
                    <a:pt x="7724" y="529726"/>
                  </a:lnTo>
                  <a:lnTo>
                    <a:pt x="0" y="491489"/>
                  </a:lnTo>
                  <a:lnTo>
                    <a:pt x="0" y="9829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9371" y="1105661"/>
            <a:ext cx="2875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Responsabilidad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civil</a:t>
            </a:r>
            <a:r>
              <a:rPr sz="1600" b="1" spc="-12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Bienes</a:t>
            </a:r>
            <a:endParaRPr sz="1600">
              <a:latin typeface="MS Reference Sans Serif"/>
              <a:cs typeface="MS Reference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44" y="99517"/>
            <a:ext cx="3526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S Reference Sans Serif"/>
                <a:cs typeface="MS Reference Sans Serif"/>
              </a:rPr>
              <a:t>Coberturas</a:t>
            </a:r>
            <a:r>
              <a:rPr sz="2400" spc="-40" dirty="0">
                <a:latin typeface="MS Reference Sans Serif"/>
                <a:cs typeface="MS Reference Sans Serif"/>
              </a:rPr>
              <a:t> </a:t>
            </a:r>
            <a:r>
              <a:rPr sz="2400" dirty="0">
                <a:latin typeface="MS Reference Sans Serif"/>
                <a:cs typeface="MS Reference Sans Serif"/>
              </a:rPr>
              <a:t>Adicionales</a:t>
            </a:r>
            <a:endParaRPr sz="2400">
              <a:latin typeface="MS Reference Sans Serif"/>
              <a:cs typeface="MS Reference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377" y="1641156"/>
            <a:ext cx="8496300" cy="425450"/>
          </a:xfrm>
          <a:custGeom>
            <a:avLst/>
            <a:gdLst/>
            <a:ahLst/>
            <a:cxnLst/>
            <a:rect l="l" t="t" r="r" b="b"/>
            <a:pathLst>
              <a:path w="8496300" h="425450">
                <a:moveTo>
                  <a:pt x="0" y="425196"/>
                </a:moveTo>
                <a:lnTo>
                  <a:pt x="8496300" y="425196"/>
                </a:lnTo>
                <a:lnTo>
                  <a:pt x="8496300" y="0"/>
                </a:lnTo>
                <a:lnTo>
                  <a:pt x="0" y="0"/>
                </a:lnTo>
                <a:lnTo>
                  <a:pt x="0" y="425196"/>
                </a:lnTo>
                <a:close/>
              </a:path>
            </a:pathLst>
          </a:custGeom>
          <a:ln w="1219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8347" y="1828800"/>
            <a:ext cx="6398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S Reference Sans Serif"/>
                <a:cs typeface="MS Reference Sans Serif"/>
              </a:rPr>
              <a:t>Ampara </a:t>
            </a:r>
            <a:r>
              <a:rPr sz="1000" dirty="0">
                <a:latin typeface="MS Reference Sans Serif"/>
                <a:cs typeface="MS Reference Sans Serif"/>
              </a:rPr>
              <a:t>la </a:t>
            </a:r>
            <a:r>
              <a:rPr sz="1000" spc="-5" dirty="0">
                <a:latin typeface="MS Reference Sans Serif"/>
                <a:cs typeface="MS Reference Sans Serif"/>
              </a:rPr>
              <a:t>responsabilidad </a:t>
            </a:r>
            <a:r>
              <a:rPr sz="1000" dirty="0">
                <a:latin typeface="MS Reference Sans Serif"/>
                <a:cs typeface="MS Reference Sans Serif"/>
              </a:rPr>
              <a:t>civil </a:t>
            </a:r>
            <a:r>
              <a:rPr sz="1000" spc="-5" dirty="0">
                <a:latin typeface="MS Reference Sans Serif"/>
                <a:cs typeface="MS Reference Sans Serif"/>
              </a:rPr>
              <a:t>que a consecuencia </a:t>
            </a:r>
            <a:r>
              <a:rPr sz="1000" spc="-10" dirty="0">
                <a:latin typeface="MS Reference Sans Serif"/>
                <a:cs typeface="MS Reference Sans Serif"/>
              </a:rPr>
              <a:t>del </a:t>
            </a:r>
            <a:r>
              <a:rPr sz="1000" spc="-5" dirty="0">
                <a:latin typeface="MS Reference Sans Serif"/>
                <a:cs typeface="MS Reference Sans Serif"/>
              </a:rPr>
              <a:t>uso </a:t>
            </a:r>
            <a:r>
              <a:rPr sz="1000" spc="-10" dirty="0">
                <a:latin typeface="MS Reference Sans Serif"/>
                <a:cs typeface="MS Reference Sans Serif"/>
              </a:rPr>
              <a:t>del </a:t>
            </a:r>
            <a:r>
              <a:rPr sz="1000" spc="-5" dirty="0">
                <a:latin typeface="MS Reference Sans Serif"/>
                <a:cs typeface="MS Reference Sans Serif"/>
              </a:rPr>
              <a:t>vehículo, cause </a:t>
            </a:r>
            <a:r>
              <a:rPr sz="1000" dirty="0">
                <a:latin typeface="MS Reference Sans Serif"/>
                <a:cs typeface="MS Reference Sans Serif"/>
              </a:rPr>
              <a:t>la </a:t>
            </a:r>
            <a:r>
              <a:rPr sz="1000" spc="-5" dirty="0">
                <a:latin typeface="MS Reference Sans Serif"/>
                <a:cs typeface="MS Reference Sans Serif"/>
              </a:rPr>
              <a:t>muerte a</a:t>
            </a:r>
            <a:r>
              <a:rPr sz="1000" spc="245" dirty="0">
                <a:latin typeface="MS Reference Sans Serif"/>
                <a:cs typeface="MS Reference Sans Serif"/>
              </a:rPr>
              <a:t> </a:t>
            </a:r>
            <a:r>
              <a:rPr sz="1000" spc="-10" dirty="0">
                <a:latin typeface="MS Reference Sans Serif"/>
                <a:cs typeface="MS Reference Sans Serif"/>
              </a:rPr>
              <a:t>terceros</a:t>
            </a:r>
            <a:endParaRPr sz="1000">
              <a:latin typeface="MS Reference Sans Serif"/>
              <a:cs typeface="MS Reference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3644" y="1447218"/>
            <a:ext cx="5961380" cy="307340"/>
            <a:chOff x="670305" y="819658"/>
            <a:chExt cx="5961380" cy="307340"/>
          </a:xfrm>
        </p:grpSpPr>
        <p:sp>
          <p:nvSpPr>
            <p:cNvPr id="7" name="object 7"/>
            <p:cNvSpPr/>
            <p:nvPr/>
          </p:nvSpPr>
          <p:spPr>
            <a:xfrm>
              <a:off x="676655" y="826008"/>
              <a:ext cx="5948680" cy="294640"/>
            </a:xfrm>
            <a:custGeom>
              <a:avLst/>
              <a:gdLst/>
              <a:ahLst/>
              <a:cxnLst/>
              <a:rect l="l" t="t" r="r" b="b"/>
              <a:pathLst>
                <a:path w="5948680" h="294640">
                  <a:moveTo>
                    <a:pt x="5899150" y="0"/>
                  </a:moveTo>
                  <a:lnTo>
                    <a:pt x="49021" y="0"/>
                  </a:lnTo>
                  <a:lnTo>
                    <a:pt x="29939" y="3855"/>
                  </a:lnTo>
                  <a:lnTo>
                    <a:pt x="14357" y="14366"/>
                  </a:lnTo>
                  <a:lnTo>
                    <a:pt x="3852" y="29950"/>
                  </a:lnTo>
                  <a:lnTo>
                    <a:pt x="0" y="49021"/>
                  </a:lnTo>
                  <a:lnTo>
                    <a:pt x="0" y="245109"/>
                  </a:lnTo>
                  <a:lnTo>
                    <a:pt x="3852" y="264181"/>
                  </a:lnTo>
                  <a:lnTo>
                    <a:pt x="14357" y="279765"/>
                  </a:lnTo>
                  <a:lnTo>
                    <a:pt x="29939" y="290276"/>
                  </a:lnTo>
                  <a:lnTo>
                    <a:pt x="49021" y="294131"/>
                  </a:lnTo>
                  <a:lnTo>
                    <a:pt x="5899150" y="294131"/>
                  </a:lnTo>
                  <a:lnTo>
                    <a:pt x="5918221" y="290276"/>
                  </a:lnTo>
                  <a:lnTo>
                    <a:pt x="5933805" y="279765"/>
                  </a:lnTo>
                  <a:lnTo>
                    <a:pt x="5944316" y="264181"/>
                  </a:lnTo>
                  <a:lnTo>
                    <a:pt x="5948172" y="245109"/>
                  </a:lnTo>
                  <a:lnTo>
                    <a:pt x="5948172" y="49021"/>
                  </a:lnTo>
                  <a:lnTo>
                    <a:pt x="5944316" y="29950"/>
                  </a:lnTo>
                  <a:lnTo>
                    <a:pt x="5933805" y="14366"/>
                  </a:lnTo>
                  <a:lnTo>
                    <a:pt x="5918221" y="3855"/>
                  </a:lnTo>
                  <a:lnTo>
                    <a:pt x="589915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655" y="826008"/>
              <a:ext cx="5948680" cy="294640"/>
            </a:xfrm>
            <a:custGeom>
              <a:avLst/>
              <a:gdLst/>
              <a:ahLst/>
              <a:cxnLst/>
              <a:rect l="l" t="t" r="r" b="b"/>
              <a:pathLst>
                <a:path w="5948680" h="294640">
                  <a:moveTo>
                    <a:pt x="0" y="49021"/>
                  </a:moveTo>
                  <a:lnTo>
                    <a:pt x="3852" y="29950"/>
                  </a:lnTo>
                  <a:lnTo>
                    <a:pt x="14357" y="14366"/>
                  </a:lnTo>
                  <a:lnTo>
                    <a:pt x="29939" y="3855"/>
                  </a:lnTo>
                  <a:lnTo>
                    <a:pt x="49021" y="0"/>
                  </a:lnTo>
                  <a:lnTo>
                    <a:pt x="5899150" y="0"/>
                  </a:lnTo>
                  <a:lnTo>
                    <a:pt x="5918221" y="3855"/>
                  </a:lnTo>
                  <a:lnTo>
                    <a:pt x="5933805" y="14366"/>
                  </a:lnTo>
                  <a:lnTo>
                    <a:pt x="5944316" y="29950"/>
                  </a:lnTo>
                  <a:lnTo>
                    <a:pt x="5948172" y="49021"/>
                  </a:lnTo>
                  <a:lnTo>
                    <a:pt x="5948172" y="245109"/>
                  </a:lnTo>
                  <a:lnTo>
                    <a:pt x="5944316" y="264181"/>
                  </a:lnTo>
                  <a:lnTo>
                    <a:pt x="5933805" y="279765"/>
                  </a:lnTo>
                  <a:lnTo>
                    <a:pt x="5918221" y="290276"/>
                  </a:lnTo>
                  <a:lnTo>
                    <a:pt x="5899150" y="294131"/>
                  </a:lnTo>
                  <a:lnTo>
                    <a:pt x="49021" y="294131"/>
                  </a:lnTo>
                  <a:lnTo>
                    <a:pt x="29939" y="290276"/>
                  </a:lnTo>
                  <a:lnTo>
                    <a:pt x="14357" y="279765"/>
                  </a:lnTo>
                  <a:lnTo>
                    <a:pt x="3852" y="264181"/>
                  </a:lnTo>
                  <a:lnTo>
                    <a:pt x="0" y="245109"/>
                  </a:lnTo>
                  <a:lnTo>
                    <a:pt x="0" y="49021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8279" y="1491927"/>
            <a:ext cx="3571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Responsabilidad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Civil</a:t>
            </a:r>
            <a:r>
              <a:rPr sz="1600" b="1" spc="-7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Fallecimiento</a:t>
            </a:r>
            <a:endParaRPr sz="1600" dirty="0">
              <a:latin typeface="MS Reference Sans Serif"/>
              <a:cs typeface="MS Reference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672" y="2534590"/>
            <a:ext cx="8496300" cy="567055"/>
          </a:xfrm>
          <a:custGeom>
            <a:avLst/>
            <a:gdLst/>
            <a:ahLst/>
            <a:cxnLst/>
            <a:rect l="l" t="t" r="r" b="b"/>
            <a:pathLst>
              <a:path w="8496300" h="567055">
                <a:moveTo>
                  <a:pt x="0" y="566927"/>
                </a:moveTo>
                <a:lnTo>
                  <a:pt x="8496300" y="566927"/>
                </a:lnTo>
                <a:lnTo>
                  <a:pt x="8496300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12191">
            <a:solidFill>
              <a:srgbClr val="45EB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495" y="2276855"/>
            <a:ext cx="5948680" cy="295910"/>
          </a:xfrm>
          <a:custGeom>
            <a:avLst/>
            <a:gdLst/>
            <a:ahLst/>
            <a:cxnLst/>
            <a:rect l="l" t="t" r="r" b="b"/>
            <a:pathLst>
              <a:path w="5948680" h="295910">
                <a:moveTo>
                  <a:pt x="5898895" y="0"/>
                </a:moveTo>
                <a:lnTo>
                  <a:pt x="49276" y="0"/>
                </a:lnTo>
                <a:lnTo>
                  <a:pt x="30094" y="3877"/>
                </a:lnTo>
                <a:lnTo>
                  <a:pt x="14431" y="14446"/>
                </a:lnTo>
                <a:lnTo>
                  <a:pt x="3872" y="30110"/>
                </a:lnTo>
                <a:lnTo>
                  <a:pt x="0" y="49276"/>
                </a:lnTo>
                <a:lnTo>
                  <a:pt x="0" y="246380"/>
                </a:lnTo>
                <a:lnTo>
                  <a:pt x="3872" y="265545"/>
                </a:lnTo>
                <a:lnTo>
                  <a:pt x="14431" y="281209"/>
                </a:lnTo>
                <a:lnTo>
                  <a:pt x="30094" y="291778"/>
                </a:lnTo>
                <a:lnTo>
                  <a:pt x="49276" y="295656"/>
                </a:lnTo>
                <a:lnTo>
                  <a:pt x="5898895" y="295656"/>
                </a:lnTo>
                <a:lnTo>
                  <a:pt x="5918061" y="291778"/>
                </a:lnTo>
                <a:lnTo>
                  <a:pt x="5933725" y="281209"/>
                </a:lnTo>
                <a:lnTo>
                  <a:pt x="5944294" y="265545"/>
                </a:lnTo>
                <a:lnTo>
                  <a:pt x="5948171" y="246380"/>
                </a:lnTo>
                <a:lnTo>
                  <a:pt x="5948171" y="49276"/>
                </a:lnTo>
                <a:lnTo>
                  <a:pt x="5944294" y="30110"/>
                </a:lnTo>
                <a:lnTo>
                  <a:pt x="5933725" y="14446"/>
                </a:lnTo>
                <a:lnTo>
                  <a:pt x="5918061" y="3877"/>
                </a:lnTo>
                <a:lnTo>
                  <a:pt x="5898895" y="0"/>
                </a:lnTo>
                <a:close/>
              </a:path>
            </a:pathLst>
          </a:custGeom>
          <a:solidFill>
            <a:srgbClr val="45E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495" y="2276855"/>
            <a:ext cx="5948680" cy="295910"/>
          </a:xfrm>
          <a:custGeom>
            <a:avLst/>
            <a:gdLst/>
            <a:ahLst/>
            <a:cxnLst/>
            <a:rect l="l" t="t" r="r" b="b"/>
            <a:pathLst>
              <a:path w="5948680" h="295910">
                <a:moveTo>
                  <a:pt x="0" y="49276"/>
                </a:moveTo>
                <a:lnTo>
                  <a:pt x="3872" y="30110"/>
                </a:lnTo>
                <a:lnTo>
                  <a:pt x="14431" y="14446"/>
                </a:lnTo>
                <a:lnTo>
                  <a:pt x="30094" y="3877"/>
                </a:lnTo>
                <a:lnTo>
                  <a:pt x="49276" y="0"/>
                </a:lnTo>
                <a:lnTo>
                  <a:pt x="5898895" y="0"/>
                </a:lnTo>
                <a:lnTo>
                  <a:pt x="5918061" y="3877"/>
                </a:lnTo>
                <a:lnTo>
                  <a:pt x="5933725" y="14446"/>
                </a:lnTo>
                <a:lnTo>
                  <a:pt x="5944294" y="30110"/>
                </a:lnTo>
                <a:lnTo>
                  <a:pt x="5948171" y="49276"/>
                </a:lnTo>
                <a:lnTo>
                  <a:pt x="5948171" y="246380"/>
                </a:lnTo>
                <a:lnTo>
                  <a:pt x="5944294" y="265545"/>
                </a:lnTo>
                <a:lnTo>
                  <a:pt x="5933725" y="281209"/>
                </a:lnTo>
                <a:lnTo>
                  <a:pt x="5918061" y="291778"/>
                </a:lnTo>
                <a:lnTo>
                  <a:pt x="5898895" y="295656"/>
                </a:lnTo>
                <a:lnTo>
                  <a:pt x="49276" y="295656"/>
                </a:lnTo>
                <a:lnTo>
                  <a:pt x="30094" y="291778"/>
                </a:lnTo>
                <a:lnTo>
                  <a:pt x="14431" y="281209"/>
                </a:lnTo>
                <a:lnTo>
                  <a:pt x="3872" y="265545"/>
                </a:lnTo>
                <a:lnTo>
                  <a:pt x="0" y="246380"/>
                </a:lnTo>
                <a:lnTo>
                  <a:pt x="0" y="4927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45363" y="3125723"/>
            <a:ext cx="8509000" cy="2811780"/>
            <a:chOff x="245363" y="3125723"/>
            <a:chExt cx="8509000" cy="2811780"/>
          </a:xfrm>
        </p:grpSpPr>
        <p:sp>
          <p:nvSpPr>
            <p:cNvPr id="19" name="object 19"/>
            <p:cNvSpPr/>
            <p:nvPr/>
          </p:nvSpPr>
          <p:spPr>
            <a:xfrm>
              <a:off x="251459" y="3285743"/>
              <a:ext cx="8496300" cy="2646045"/>
            </a:xfrm>
            <a:custGeom>
              <a:avLst/>
              <a:gdLst/>
              <a:ahLst/>
              <a:cxnLst/>
              <a:rect l="l" t="t" r="r" b="b"/>
              <a:pathLst>
                <a:path w="8496300" h="2646045">
                  <a:moveTo>
                    <a:pt x="0" y="2645664"/>
                  </a:moveTo>
                  <a:lnTo>
                    <a:pt x="8496300" y="2645664"/>
                  </a:lnTo>
                  <a:lnTo>
                    <a:pt x="8496300" y="0"/>
                  </a:lnTo>
                  <a:lnTo>
                    <a:pt x="0" y="0"/>
                  </a:lnTo>
                  <a:lnTo>
                    <a:pt x="0" y="2645664"/>
                  </a:lnTo>
                  <a:close/>
                </a:path>
              </a:pathLst>
            </a:custGeom>
            <a:ln w="12192">
              <a:solidFill>
                <a:srgbClr val="6D27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655" y="3131819"/>
              <a:ext cx="5948680" cy="294640"/>
            </a:xfrm>
            <a:custGeom>
              <a:avLst/>
              <a:gdLst/>
              <a:ahLst/>
              <a:cxnLst/>
              <a:rect l="l" t="t" r="r" b="b"/>
              <a:pathLst>
                <a:path w="5948680" h="294639">
                  <a:moveTo>
                    <a:pt x="5899150" y="0"/>
                  </a:moveTo>
                  <a:lnTo>
                    <a:pt x="49021" y="0"/>
                  </a:lnTo>
                  <a:lnTo>
                    <a:pt x="29939" y="3855"/>
                  </a:lnTo>
                  <a:lnTo>
                    <a:pt x="14357" y="14366"/>
                  </a:lnTo>
                  <a:lnTo>
                    <a:pt x="3852" y="29950"/>
                  </a:lnTo>
                  <a:lnTo>
                    <a:pt x="0" y="49021"/>
                  </a:lnTo>
                  <a:lnTo>
                    <a:pt x="0" y="245109"/>
                  </a:lnTo>
                  <a:lnTo>
                    <a:pt x="3852" y="264181"/>
                  </a:lnTo>
                  <a:lnTo>
                    <a:pt x="14357" y="279765"/>
                  </a:lnTo>
                  <a:lnTo>
                    <a:pt x="29939" y="290276"/>
                  </a:lnTo>
                  <a:lnTo>
                    <a:pt x="49021" y="294131"/>
                  </a:lnTo>
                  <a:lnTo>
                    <a:pt x="5899150" y="294131"/>
                  </a:lnTo>
                  <a:lnTo>
                    <a:pt x="5918221" y="290276"/>
                  </a:lnTo>
                  <a:lnTo>
                    <a:pt x="5933805" y="279765"/>
                  </a:lnTo>
                  <a:lnTo>
                    <a:pt x="5944316" y="264181"/>
                  </a:lnTo>
                  <a:lnTo>
                    <a:pt x="5948172" y="245109"/>
                  </a:lnTo>
                  <a:lnTo>
                    <a:pt x="5948172" y="49021"/>
                  </a:lnTo>
                  <a:lnTo>
                    <a:pt x="5944316" y="29950"/>
                  </a:lnTo>
                  <a:lnTo>
                    <a:pt x="5933805" y="14366"/>
                  </a:lnTo>
                  <a:lnTo>
                    <a:pt x="5918221" y="3855"/>
                  </a:lnTo>
                  <a:lnTo>
                    <a:pt x="5899150" y="0"/>
                  </a:lnTo>
                  <a:close/>
                </a:path>
              </a:pathLst>
            </a:custGeom>
            <a:solidFill>
              <a:srgbClr val="6D2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6655" y="3131819"/>
              <a:ext cx="5948680" cy="294640"/>
            </a:xfrm>
            <a:custGeom>
              <a:avLst/>
              <a:gdLst/>
              <a:ahLst/>
              <a:cxnLst/>
              <a:rect l="l" t="t" r="r" b="b"/>
              <a:pathLst>
                <a:path w="5948680" h="294639">
                  <a:moveTo>
                    <a:pt x="0" y="49021"/>
                  </a:moveTo>
                  <a:lnTo>
                    <a:pt x="3852" y="29950"/>
                  </a:lnTo>
                  <a:lnTo>
                    <a:pt x="14357" y="14366"/>
                  </a:lnTo>
                  <a:lnTo>
                    <a:pt x="29939" y="3855"/>
                  </a:lnTo>
                  <a:lnTo>
                    <a:pt x="49021" y="0"/>
                  </a:lnTo>
                  <a:lnTo>
                    <a:pt x="5899150" y="0"/>
                  </a:lnTo>
                  <a:lnTo>
                    <a:pt x="5918221" y="3855"/>
                  </a:lnTo>
                  <a:lnTo>
                    <a:pt x="5933805" y="14366"/>
                  </a:lnTo>
                  <a:lnTo>
                    <a:pt x="5944316" y="29950"/>
                  </a:lnTo>
                  <a:lnTo>
                    <a:pt x="5948172" y="49021"/>
                  </a:lnTo>
                  <a:lnTo>
                    <a:pt x="5948172" y="245109"/>
                  </a:lnTo>
                  <a:lnTo>
                    <a:pt x="5944316" y="264181"/>
                  </a:lnTo>
                  <a:lnTo>
                    <a:pt x="5933805" y="279765"/>
                  </a:lnTo>
                  <a:lnTo>
                    <a:pt x="5918221" y="290276"/>
                  </a:lnTo>
                  <a:lnTo>
                    <a:pt x="5899150" y="294131"/>
                  </a:lnTo>
                  <a:lnTo>
                    <a:pt x="49021" y="294131"/>
                  </a:lnTo>
                  <a:lnTo>
                    <a:pt x="29939" y="290276"/>
                  </a:lnTo>
                  <a:lnTo>
                    <a:pt x="14357" y="279765"/>
                  </a:lnTo>
                  <a:lnTo>
                    <a:pt x="3852" y="264181"/>
                  </a:lnTo>
                  <a:lnTo>
                    <a:pt x="0" y="245109"/>
                  </a:lnTo>
                  <a:lnTo>
                    <a:pt x="0" y="49021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4276" y="1455344"/>
            <a:ext cx="7338059" cy="442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845" algn="just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MS Reference Sans Serif"/>
              <a:cs typeface="MS Reference Sans Serif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endParaRPr lang="es-MX" sz="1600" b="1" spc="-5" dirty="0" smtClean="0">
              <a:latin typeface="MS Reference Sans Serif"/>
              <a:cs typeface="MS Reference Sans Serif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endParaRPr lang="es-MX" sz="1600" b="1" spc="-5" dirty="0">
              <a:latin typeface="MS Reference Sans Serif"/>
              <a:cs typeface="MS Reference Sans Serif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spc="-5" dirty="0" err="1" smtClean="0">
                <a:latin typeface="MS Reference Sans Serif"/>
                <a:cs typeface="MS Reference Sans Serif"/>
              </a:rPr>
              <a:t>Responsabilidad</a:t>
            </a:r>
            <a:r>
              <a:rPr sz="1600" b="1" spc="-5" dirty="0" smtClean="0">
                <a:latin typeface="MS Reference Sans Serif"/>
                <a:cs typeface="MS Reference Sans Serif"/>
              </a:rPr>
              <a:t> </a:t>
            </a:r>
            <a:r>
              <a:rPr sz="1600" b="1" dirty="0">
                <a:latin typeface="MS Reference Sans Serif"/>
                <a:cs typeface="MS Reference Sans Serif"/>
              </a:rPr>
              <a:t>civil </a:t>
            </a:r>
            <a:r>
              <a:rPr sz="1600" b="1" spc="-10" dirty="0">
                <a:latin typeface="MS Reference Sans Serif"/>
                <a:cs typeface="MS Reference Sans Serif"/>
              </a:rPr>
              <a:t>Fallecimiento</a:t>
            </a:r>
            <a:r>
              <a:rPr sz="1600" b="1" spc="-80" dirty="0">
                <a:latin typeface="MS Reference Sans Serif"/>
                <a:cs typeface="MS Reference Sans Serif"/>
              </a:rPr>
              <a:t> </a:t>
            </a:r>
            <a:r>
              <a:rPr sz="1600" b="1" dirty="0">
                <a:latin typeface="MS Reference Sans Serif"/>
                <a:cs typeface="MS Reference Sans Serif"/>
              </a:rPr>
              <a:t>plus</a:t>
            </a:r>
            <a:endParaRPr sz="1600" dirty="0">
              <a:latin typeface="MS Reference Sans Serif"/>
              <a:cs typeface="MS Reference Sans Serif"/>
            </a:endParaRPr>
          </a:p>
          <a:p>
            <a:pPr marL="144780" algn="just">
              <a:lnSpc>
                <a:spcPts val="1145"/>
              </a:lnSpc>
              <a:spcBef>
                <a:spcPts val="1205"/>
              </a:spcBef>
            </a:pPr>
            <a:r>
              <a:rPr sz="1000" spc="-5" dirty="0">
                <a:latin typeface="MS Reference Sans Serif"/>
                <a:cs typeface="MS Reference Sans Serif"/>
              </a:rPr>
              <a:t>Ampara</a:t>
            </a:r>
            <a:r>
              <a:rPr sz="1000" spc="270" dirty="0">
                <a:latin typeface="MS Reference Sans Serif"/>
                <a:cs typeface="MS Reference Sans Serif"/>
              </a:rPr>
              <a:t> </a:t>
            </a:r>
            <a:r>
              <a:rPr sz="1000" dirty="0">
                <a:latin typeface="MS Reference Sans Serif"/>
                <a:cs typeface="MS Reference Sans Serif"/>
              </a:rPr>
              <a:t>la</a:t>
            </a:r>
            <a:r>
              <a:rPr sz="1000" spc="270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responsabilidad</a:t>
            </a:r>
            <a:r>
              <a:rPr sz="1000" spc="280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civil</a:t>
            </a:r>
            <a:r>
              <a:rPr sz="1000" spc="290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que</a:t>
            </a:r>
            <a:r>
              <a:rPr sz="1000" spc="270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a</a:t>
            </a:r>
            <a:r>
              <a:rPr sz="1000" spc="285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consecuencia</a:t>
            </a:r>
            <a:r>
              <a:rPr sz="1000" spc="280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del</a:t>
            </a:r>
            <a:r>
              <a:rPr sz="1000" spc="285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uso</a:t>
            </a:r>
            <a:r>
              <a:rPr sz="1000" spc="280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del</a:t>
            </a:r>
            <a:r>
              <a:rPr sz="1000" spc="290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vehículo,</a:t>
            </a:r>
            <a:r>
              <a:rPr sz="1000" spc="275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cause</a:t>
            </a:r>
            <a:r>
              <a:rPr sz="1000" spc="265" dirty="0">
                <a:latin typeface="MS Reference Sans Serif"/>
                <a:cs typeface="MS Reference Sans Serif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la</a:t>
            </a:r>
            <a:r>
              <a:rPr sz="1000" u="sng" spc="270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muerte</a:t>
            </a:r>
            <a:r>
              <a:rPr sz="1000" u="sng" spc="260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a</a:t>
            </a:r>
            <a:r>
              <a:rPr sz="1000" spc="285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terceros</a:t>
            </a:r>
            <a:r>
              <a:rPr sz="1000" spc="280" dirty="0">
                <a:latin typeface="MS Reference Sans Serif"/>
                <a:cs typeface="MS Reference Sans Serif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y/o</a:t>
            </a:r>
            <a:endParaRPr sz="1000" dirty="0">
              <a:latin typeface="MS Reference Sans Serif"/>
              <a:cs typeface="MS Reference Sans Serif"/>
            </a:endParaRPr>
          </a:p>
          <a:p>
            <a:pPr marL="202565" algn="just">
              <a:lnSpc>
                <a:spcPts val="1145"/>
              </a:lnSpc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ocupantes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del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vehículo</a:t>
            </a:r>
            <a:r>
              <a:rPr sz="1000" u="sng" spc="20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asegurado</a:t>
            </a:r>
            <a:endParaRPr sz="10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MS Reference Sans Serif"/>
              <a:cs typeface="MS Reference Sans Serif"/>
            </a:endParaRPr>
          </a:p>
          <a:p>
            <a:pPr marL="149225" algn="just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Responsabilidad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Civil por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la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carga </a:t>
            </a:r>
            <a:r>
              <a:rPr sz="1600" b="1" spc="-8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“A”,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“B”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y</a:t>
            </a:r>
            <a:r>
              <a:rPr sz="1600" b="1" spc="-8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“C”</a:t>
            </a:r>
            <a:endParaRPr sz="1600" dirty="0">
              <a:latin typeface="MS Reference Sans Serif"/>
              <a:cs typeface="MS Reference Sans Serif"/>
            </a:endParaRPr>
          </a:p>
          <a:p>
            <a:pPr marL="144780" algn="just">
              <a:lnSpc>
                <a:spcPct val="100000"/>
              </a:lnSpc>
              <a:spcBef>
                <a:spcPts val="725"/>
              </a:spcBef>
            </a:pPr>
            <a:r>
              <a:rPr sz="1000" spc="-5" dirty="0">
                <a:latin typeface="MS Reference Sans Serif"/>
                <a:cs typeface="MS Reference Sans Serif"/>
              </a:rPr>
              <a:t>Ampara los Daños a </a:t>
            </a:r>
            <a:r>
              <a:rPr sz="1000" spc="-10" dirty="0">
                <a:latin typeface="MS Reference Sans Serif"/>
                <a:cs typeface="MS Reference Sans Serif"/>
              </a:rPr>
              <a:t>terceros en </a:t>
            </a:r>
            <a:r>
              <a:rPr sz="1000" spc="-5" dirty="0">
                <a:latin typeface="MS Reference Sans Serif"/>
                <a:cs typeface="MS Reference Sans Serif"/>
              </a:rPr>
              <a:t>sus bienes o</a:t>
            </a:r>
            <a:r>
              <a:rPr sz="1000" spc="114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personas</a:t>
            </a:r>
            <a:r>
              <a:rPr sz="1000" b="1" spc="-5" dirty="0">
                <a:latin typeface="MS Reference Sans Serif"/>
                <a:cs typeface="MS Reference Sans Serif"/>
              </a:rPr>
              <a:t>.</a:t>
            </a:r>
            <a:endParaRPr sz="1000" dirty="0">
              <a:latin typeface="MS Reference Sans Serif"/>
              <a:cs typeface="MS Reference Sans Serif"/>
            </a:endParaRPr>
          </a:p>
          <a:p>
            <a:pPr marL="202565" marR="6350" indent="-58419" algn="just">
              <a:lnSpc>
                <a:spcPts val="1090"/>
              </a:lnSpc>
              <a:spcBef>
                <a:spcPts val="210"/>
              </a:spcBef>
            </a:pPr>
            <a:r>
              <a:rPr sz="1000" b="1" spc="-5" dirty="0">
                <a:latin typeface="MS Reference Sans Serif"/>
                <a:cs typeface="MS Reference Sans Serif"/>
              </a:rPr>
              <a:t>Carga </a:t>
            </a:r>
            <a:r>
              <a:rPr sz="1000" b="1" dirty="0">
                <a:latin typeface="MS Reference Sans Serif"/>
                <a:cs typeface="MS Reference Sans Serif"/>
              </a:rPr>
              <a:t>tipo </a:t>
            </a:r>
            <a:r>
              <a:rPr sz="1000" b="1" spc="-5" dirty="0">
                <a:latin typeface="MS Reference Sans Serif"/>
                <a:cs typeface="MS Reference Sans Serif"/>
              </a:rPr>
              <a:t>A: </a:t>
            </a:r>
            <a:r>
              <a:rPr sz="1000" spc="-10" dirty="0">
                <a:latin typeface="MS Reference Sans Serif"/>
                <a:cs typeface="MS Reference Sans Serif"/>
              </a:rPr>
              <a:t>Objetos </a:t>
            </a:r>
            <a:r>
              <a:rPr sz="1000" spc="-5" dirty="0">
                <a:latin typeface="MS Reference Sans Serif"/>
                <a:cs typeface="MS Reference Sans Serif"/>
              </a:rPr>
              <a:t>personales en autos o </a:t>
            </a:r>
            <a:r>
              <a:rPr sz="1000" dirty="0">
                <a:latin typeface="MS Reference Sans Serif"/>
                <a:cs typeface="MS Reference Sans Serif"/>
              </a:rPr>
              <a:t>pick </a:t>
            </a:r>
            <a:r>
              <a:rPr sz="1000" spc="-5" dirty="0">
                <a:latin typeface="MS Reference Sans Serif"/>
                <a:cs typeface="MS Reference Sans Serif"/>
              </a:rPr>
              <a:t>ups hasta de </a:t>
            </a:r>
            <a:r>
              <a:rPr sz="1000" dirty="0">
                <a:latin typeface="MS Reference Sans Serif"/>
                <a:cs typeface="MS Reference Sans Serif"/>
              </a:rPr>
              <a:t>3.5 </a:t>
            </a:r>
            <a:r>
              <a:rPr sz="1000" spc="-5" dirty="0">
                <a:latin typeface="MS Reference Sans Serif"/>
                <a:cs typeface="MS Reference Sans Serif"/>
              </a:rPr>
              <a:t>toneladas de </a:t>
            </a:r>
            <a:r>
              <a:rPr sz="1000" dirty="0">
                <a:latin typeface="MS Reference Sans Serif"/>
                <a:cs typeface="MS Reference Sans Serif"/>
              </a:rPr>
              <a:t>uso </a:t>
            </a:r>
            <a:r>
              <a:rPr sz="1000" spc="-5" dirty="0">
                <a:latin typeface="MS Reference Sans Serif"/>
                <a:cs typeface="MS Reference Sans Serif"/>
              </a:rPr>
              <a:t>particular, ejemplo:  bicicletas, maletas, </a:t>
            </a:r>
            <a:r>
              <a:rPr sz="1000" dirty="0">
                <a:latin typeface="MS Reference Sans Serif"/>
                <a:cs typeface="MS Reference Sans Serif"/>
              </a:rPr>
              <a:t>parrillas, </a:t>
            </a:r>
            <a:r>
              <a:rPr sz="1000" spc="-5" dirty="0">
                <a:latin typeface="MS Reference Sans Serif"/>
                <a:cs typeface="MS Reference Sans Serif"/>
              </a:rPr>
              <a:t>enseres domésticos, etc. Cubre a consecuencia de </a:t>
            </a:r>
            <a:r>
              <a:rPr sz="1000" dirty="0">
                <a:latin typeface="MS Reference Sans Serif"/>
                <a:cs typeface="MS Reference Sans Serif"/>
              </a:rPr>
              <a:t>colisión </a:t>
            </a:r>
            <a:r>
              <a:rPr sz="1000" spc="-5" dirty="0">
                <a:latin typeface="MS Reference Sans Serif"/>
                <a:cs typeface="MS Reference Sans Serif"/>
              </a:rPr>
              <a:t>o vuelco, así como por  desprendimiento de </a:t>
            </a:r>
            <a:r>
              <a:rPr sz="1000" dirty="0">
                <a:latin typeface="MS Reference Sans Serif"/>
                <a:cs typeface="MS Reference Sans Serif"/>
              </a:rPr>
              <a:t>la misma.</a:t>
            </a:r>
          </a:p>
          <a:p>
            <a:pPr marL="202565" marR="5715" indent="-58419" algn="just">
              <a:lnSpc>
                <a:spcPct val="91500"/>
              </a:lnSpc>
              <a:spcBef>
                <a:spcPts val="175"/>
              </a:spcBef>
            </a:pPr>
            <a:r>
              <a:rPr sz="1000" b="1" spc="-5" dirty="0">
                <a:latin typeface="MS Reference Sans Serif"/>
                <a:cs typeface="MS Reference Sans Serif"/>
              </a:rPr>
              <a:t>Carga </a:t>
            </a:r>
            <a:r>
              <a:rPr sz="1000" b="1" dirty="0">
                <a:latin typeface="MS Reference Sans Serif"/>
                <a:cs typeface="MS Reference Sans Serif"/>
              </a:rPr>
              <a:t>tipo </a:t>
            </a:r>
            <a:r>
              <a:rPr sz="1000" b="1" spc="-5" dirty="0">
                <a:latin typeface="MS Reference Sans Serif"/>
                <a:cs typeface="MS Reference Sans Serif"/>
              </a:rPr>
              <a:t>B: </a:t>
            </a:r>
            <a:r>
              <a:rPr sz="1000" spc="-5" dirty="0">
                <a:latin typeface="MS Reference Sans Serif"/>
                <a:cs typeface="MS Reference Sans Serif"/>
              </a:rPr>
              <a:t>Ampara tanto </a:t>
            </a:r>
            <a:r>
              <a:rPr sz="1000" dirty="0">
                <a:latin typeface="MS Reference Sans Serif"/>
                <a:cs typeface="MS Reference Sans Serif"/>
              </a:rPr>
              <a:t>la </a:t>
            </a:r>
            <a:r>
              <a:rPr sz="1000" spc="-5" dirty="0">
                <a:latin typeface="MS Reference Sans Serif"/>
                <a:cs typeface="MS Reference Sans Serif"/>
              </a:rPr>
              <a:t>carga A como </a:t>
            </a:r>
            <a:r>
              <a:rPr sz="1000" dirty="0">
                <a:latin typeface="MS Reference Sans Serif"/>
                <a:cs typeface="MS Reference Sans Serif"/>
              </a:rPr>
              <a:t>la </a:t>
            </a:r>
            <a:r>
              <a:rPr sz="1000" spc="-5" dirty="0">
                <a:latin typeface="MS Reference Sans Serif"/>
                <a:cs typeface="MS Reference Sans Serif"/>
              </a:rPr>
              <a:t>carga comercial y/o equipo de trabajo u objetos remolcados,  ejemplo: lanchas, motos, </a:t>
            </a:r>
            <a:r>
              <a:rPr sz="1000" dirty="0">
                <a:latin typeface="MS Reference Sans Serif"/>
                <a:cs typeface="MS Reference Sans Serif"/>
              </a:rPr>
              <a:t>maquinaria, </a:t>
            </a:r>
            <a:r>
              <a:rPr sz="1000" spc="-5" dirty="0">
                <a:latin typeface="MS Reference Sans Serif"/>
                <a:cs typeface="MS Reference Sans Serif"/>
              </a:rPr>
              <a:t>mudanzas, ganado </a:t>
            </a:r>
            <a:r>
              <a:rPr sz="1000" spc="-10" dirty="0">
                <a:latin typeface="MS Reference Sans Serif"/>
                <a:cs typeface="MS Reference Sans Serif"/>
              </a:rPr>
              <a:t>en </a:t>
            </a:r>
            <a:r>
              <a:rPr sz="1000" spc="-5" dirty="0">
                <a:latin typeface="MS Reference Sans Serif"/>
                <a:cs typeface="MS Reference Sans Serif"/>
              </a:rPr>
              <a:t>pie, material para construcción, etc. Cubre a  consecuencia de </a:t>
            </a:r>
            <a:r>
              <a:rPr sz="1000" dirty="0">
                <a:latin typeface="MS Reference Sans Serif"/>
                <a:cs typeface="MS Reference Sans Serif"/>
              </a:rPr>
              <a:t>colisión </a:t>
            </a:r>
            <a:r>
              <a:rPr sz="1000" spc="-5" dirty="0">
                <a:latin typeface="MS Reference Sans Serif"/>
                <a:cs typeface="MS Reference Sans Serif"/>
              </a:rPr>
              <a:t>o vuelco, así </a:t>
            </a:r>
            <a:r>
              <a:rPr sz="1000" spc="-10" dirty="0">
                <a:latin typeface="MS Reference Sans Serif"/>
                <a:cs typeface="MS Reference Sans Serif"/>
              </a:rPr>
              <a:t>como </a:t>
            </a:r>
            <a:r>
              <a:rPr sz="1000" spc="-5" dirty="0">
                <a:latin typeface="MS Reference Sans Serif"/>
                <a:cs typeface="MS Reference Sans Serif"/>
              </a:rPr>
              <a:t>por desprendimiento </a:t>
            </a:r>
            <a:r>
              <a:rPr sz="1000" dirty="0">
                <a:latin typeface="MS Reference Sans Serif"/>
                <a:cs typeface="MS Reference Sans Serif"/>
              </a:rPr>
              <a:t>de la</a:t>
            </a:r>
            <a:r>
              <a:rPr sz="1000" spc="75" dirty="0">
                <a:latin typeface="MS Reference Sans Serif"/>
                <a:cs typeface="MS Reference Sans Serif"/>
              </a:rPr>
              <a:t> </a:t>
            </a:r>
            <a:r>
              <a:rPr sz="1000" dirty="0">
                <a:latin typeface="MS Reference Sans Serif"/>
                <a:cs typeface="MS Reference Sans Serif"/>
              </a:rPr>
              <a:t>misma</a:t>
            </a:r>
          </a:p>
          <a:p>
            <a:pPr marL="202565" marR="5080" indent="-58419" algn="just">
              <a:lnSpc>
                <a:spcPct val="91100"/>
              </a:lnSpc>
              <a:spcBef>
                <a:spcPts val="190"/>
              </a:spcBef>
            </a:pPr>
            <a:r>
              <a:rPr sz="1000" b="1" spc="-5" dirty="0">
                <a:latin typeface="MS Reference Sans Serif"/>
                <a:cs typeface="MS Reference Sans Serif"/>
              </a:rPr>
              <a:t>Carga </a:t>
            </a:r>
            <a:r>
              <a:rPr sz="1000" b="1" dirty="0">
                <a:latin typeface="MS Reference Sans Serif"/>
                <a:cs typeface="MS Reference Sans Serif"/>
              </a:rPr>
              <a:t>tipo </a:t>
            </a:r>
            <a:r>
              <a:rPr sz="1000" b="1" spc="-5" dirty="0">
                <a:latin typeface="MS Reference Sans Serif"/>
                <a:cs typeface="MS Reference Sans Serif"/>
              </a:rPr>
              <a:t>C: </a:t>
            </a:r>
            <a:r>
              <a:rPr sz="1000" spc="-5" dirty="0">
                <a:latin typeface="MS Reference Sans Serif"/>
                <a:cs typeface="MS Reference Sans Serif"/>
              </a:rPr>
              <a:t>Ampara tanto </a:t>
            </a:r>
            <a:r>
              <a:rPr sz="1000" dirty="0">
                <a:latin typeface="MS Reference Sans Serif"/>
                <a:cs typeface="MS Reference Sans Serif"/>
              </a:rPr>
              <a:t>la </a:t>
            </a:r>
            <a:r>
              <a:rPr sz="1000" spc="-5" dirty="0">
                <a:latin typeface="MS Reference Sans Serif"/>
                <a:cs typeface="MS Reference Sans Serif"/>
              </a:rPr>
              <a:t>carga A como </a:t>
            </a:r>
            <a:r>
              <a:rPr sz="1000" dirty="0">
                <a:latin typeface="MS Reference Sans Serif"/>
                <a:cs typeface="MS Reference Sans Serif"/>
              </a:rPr>
              <a:t>la </a:t>
            </a:r>
            <a:r>
              <a:rPr sz="1000" spc="-10" dirty="0">
                <a:latin typeface="MS Reference Sans Serif"/>
                <a:cs typeface="MS Reference Sans Serif"/>
              </a:rPr>
              <a:t>Carga </a:t>
            </a:r>
            <a:r>
              <a:rPr sz="1000" spc="-5" dirty="0">
                <a:latin typeface="MS Reference Sans Serif"/>
                <a:cs typeface="MS Reference Sans Serif"/>
              </a:rPr>
              <a:t>B y </a:t>
            </a:r>
            <a:r>
              <a:rPr sz="1000" dirty="0">
                <a:latin typeface="MS Reference Sans Serif"/>
                <a:cs typeface="MS Reference Sans Serif"/>
              </a:rPr>
              <a:t>la </a:t>
            </a:r>
            <a:r>
              <a:rPr sz="1000" spc="-5" dirty="0">
                <a:latin typeface="MS Reference Sans Serif"/>
                <a:cs typeface="MS Reference Sans Serif"/>
              </a:rPr>
              <a:t>carga de Substancias y materiales peligrosos,  ejemplo: productos químicos, tóxicos, corrosivos, etc. Excluye explosivos y radioactivos, esta cobertura  ampara </a:t>
            </a:r>
            <a:r>
              <a:rPr sz="1000" dirty="0">
                <a:latin typeface="MS Reference Sans Serif"/>
                <a:cs typeface="MS Reference Sans Serif"/>
              </a:rPr>
              <a:t>la </a:t>
            </a:r>
            <a:r>
              <a:rPr sz="1000" spc="-5" dirty="0">
                <a:latin typeface="MS Reference Sans Serif"/>
                <a:cs typeface="MS Reference Sans Serif"/>
              </a:rPr>
              <a:t>RC Ecológica cumpliendo </a:t>
            </a:r>
            <a:r>
              <a:rPr sz="1000" spc="-10" dirty="0">
                <a:latin typeface="MS Reference Sans Serif"/>
                <a:cs typeface="MS Reference Sans Serif"/>
              </a:rPr>
              <a:t>con </a:t>
            </a:r>
            <a:r>
              <a:rPr sz="1000" dirty="0">
                <a:latin typeface="MS Reference Sans Serif"/>
                <a:cs typeface="MS Reference Sans Serif"/>
              </a:rPr>
              <a:t>las </a:t>
            </a:r>
            <a:r>
              <a:rPr sz="1000" spc="-5" dirty="0">
                <a:latin typeface="MS Reference Sans Serif"/>
                <a:cs typeface="MS Reference Sans Serif"/>
              </a:rPr>
              <a:t>obligaciones que </a:t>
            </a:r>
            <a:r>
              <a:rPr sz="1000" spc="-10" dirty="0">
                <a:latin typeface="MS Reference Sans Serif"/>
                <a:cs typeface="MS Reference Sans Serif"/>
              </a:rPr>
              <a:t>el </a:t>
            </a:r>
            <a:r>
              <a:rPr sz="1000" spc="-5" dirty="0">
                <a:latin typeface="MS Reference Sans Serif"/>
                <a:cs typeface="MS Reference Sans Serif"/>
              </a:rPr>
              <a:t>asegurado debe de contar para </a:t>
            </a:r>
            <a:r>
              <a:rPr sz="1000" spc="-10" dirty="0">
                <a:latin typeface="MS Reference Sans Serif"/>
                <a:cs typeface="MS Reference Sans Serif"/>
              </a:rPr>
              <a:t>el </a:t>
            </a:r>
            <a:r>
              <a:rPr sz="1000" spc="-5" dirty="0">
                <a:latin typeface="MS Reference Sans Serif"/>
                <a:cs typeface="MS Reference Sans Serif"/>
              </a:rPr>
              <a:t>transporte  de este </a:t>
            </a:r>
            <a:r>
              <a:rPr sz="1000" dirty="0">
                <a:latin typeface="MS Reference Sans Serif"/>
                <a:cs typeface="MS Reference Sans Serif"/>
              </a:rPr>
              <a:t>tipo </a:t>
            </a:r>
            <a:r>
              <a:rPr sz="1000" spc="-5" dirty="0">
                <a:latin typeface="MS Reference Sans Serif"/>
                <a:cs typeface="MS Reference Sans Serif"/>
              </a:rPr>
              <a:t>de carga. Cubre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MS Reference Sans Serif"/>
                <a:cs typeface="MS Reference Sans Serif"/>
              </a:rPr>
              <a:t>los daños materiales </a:t>
            </a:r>
            <a:r>
              <a:rPr sz="1000" spc="-5" dirty="0">
                <a:latin typeface="MS Reference Sans Serif"/>
                <a:cs typeface="MS Reference Sans Serif"/>
              </a:rPr>
              <a:t>que pudiera causar </a:t>
            </a:r>
            <a:r>
              <a:rPr sz="1000" dirty="0">
                <a:latin typeface="MS Reference Sans Serif"/>
                <a:cs typeface="MS Reference Sans Serif"/>
              </a:rPr>
              <a:t>en </a:t>
            </a:r>
            <a:r>
              <a:rPr sz="1000" spc="-5" dirty="0">
                <a:latin typeface="MS Reference Sans Serif"/>
                <a:cs typeface="MS Reference Sans Serif"/>
              </a:rPr>
              <a:t>bienes o personas por </a:t>
            </a:r>
            <a:r>
              <a:rPr sz="1000" dirty="0">
                <a:latin typeface="MS Reference Sans Serif"/>
                <a:cs typeface="MS Reference Sans Serif"/>
              </a:rPr>
              <a:t>colisión, </a:t>
            </a:r>
            <a:r>
              <a:rPr sz="1000" spc="-5" dirty="0">
                <a:latin typeface="MS Reference Sans Serif"/>
                <a:cs typeface="MS Reference Sans Serif"/>
              </a:rPr>
              <a:t>vuelco  o desprendimiento, </a:t>
            </a:r>
            <a:r>
              <a:rPr sz="1000" spc="-10" dirty="0">
                <a:latin typeface="MS Reference Sans Serif"/>
                <a:cs typeface="MS Reference Sans Serif"/>
              </a:rPr>
              <a:t>En </a:t>
            </a:r>
            <a:r>
              <a:rPr sz="1000" spc="-5" dirty="0">
                <a:latin typeface="MS Reference Sans Serif"/>
                <a:cs typeface="MS Reference Sans Serif"/>
              </a:rPr>
              <a:t>Daños Ecológicos si </a:t>
            </a:r>
            <a:r>
              <a:rPr sz="1000" dirty="0">
                <a:latin typeface="MS Reference Sans Serif"/>
                <a:cs typeface="MS Reference Sans Serif"/>
              </a:rPr>
              <a:t>no </a:t>
            </a:r>
            <a:r>
              <a:rPr sz="1000" spc="-10" dirty="0">
                <a:latin typeface="MS Reference Sans Serif"/>
                <a:cs typeface="MS Reference Sans Serif"/>
              </a:rPr>
              <a:t>es </a:t>
            </a:r>
            <a:r>
              <a:rPr sz="1000" spc="-5" dirty="0">
                <a:latin typeface="MS Reference Sans Serif"/>
                <a:cs typeface="MS Reference Sans Serif"/>
              </a:rPr>
              <a:t>derivado </a:t>
            </a:r>
            <a:r>
              <a:rPr sz="1000" spc="5" dirty="0">
                <a:latin typeface="MS Reference Sans Serif"/>
                <a:cs typeface="MS Reference Sans Serif"/>
              </a:rPr>
              <a:t>de </a:t>
            </a:r>
            <a:r>
              <a:rPr sz="1000" dirty="0">
                <a:latin typeface="MS Reference Sans Serif"/>
                <a:cs typeface="MS Reference Sans Serif"/>
              </a:rPr>
              <a:t>una colisión </a:t>
            </a:r>
            <a:r>
              <a:rPr sz="1000" spc="-5" dirty="0">
                <a:latin typeface="MS Reference Sans Serif"/>
                <a:cs typeface="MS Reference Sans Serif"/>
              </a:rPr>
              <a:t>o vuelco accidental esta excluido por  desprendimiento de dicha carga.</a:t>
            </a:r>
            <a:r>
              <a:rPr sz="1000" spc="15" dirty="0">
                <a:latin typeface="MS Reference Sans Serif"/>
                <a:cs typeface="MS Reference Sans Serif"/>
              </a:rPr>
              <a:t> </a:t>
            </a:r>
            <a:r>
              <a:rPr sz="1000" spc="-5" dirty="0">
                <a:latin typeface="MS Reference Sans Serif"/>
                <a:cs typeface="MS Reference Sans Serif"/>
              </a:rPr>
              <a:t>Pag.28</a:t>
            </a:r>
            <a:endParaRPr sz="10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MS Reference Sans Serif"/>
              <a:cs typeface="MS Reference Sans Serif"/>
            </a:endParaRPr>
          </a:p>
          <a:p>
            <a:pPr marL="202565" marR="5080" indent="-58419" algn="just">
              <a:lnSpc>
                <a:spcPts val="1090"/>
              </a:lnSpc>
            </a:pPr>
            <a:r>
              <a:rPr sz="1000" spc="-10" dirty="0">
                <a:latin typeface="MS Reference Sans Serif"/>
                <a:cs typeface="MS Reference Sans Serif"/>
              </a:rPr>
              <a:t>*</a:t>
            </a:r>
            <a:r>
              <a:rPr sz="1000" b="1" spc="-10" dirty="0">
                <a:latin typeface="MS Reference Sans Serif"/>
                <a:cs typeface="MS Reference Sans Serif"/>
              </a:rPr>
              <a:t>En </a:t>
            </a:r>
            <a:r>
              <a:rPr sz="1000" b="1" spc="-5" dirty="0">
                <a:latin typeface="MS Reference Sans Serif"/>
                <a:cs typeface="MS Reference Sans Serif"/>
              </a:rPr>
              <a:t>ningún caso </a:t>
            </a:r>
            <a:r>
              <a:rPr sz="1000" b="1" dirty="0">
                <a:latin typeface="MS Reference Sans Serif"/>
                <a:cs typeface="MS Reference Sans Serif"/>
              </a:rPr>
              <a:t>la </a:t>
            </a:r>
            <a:r>
              <a:rPr sz="1000" b="1" spc="-5" dirty="0">
                <a:latin typeface="MS Reference Sans Serif"/>
                <a:cs typeface="MS Reference Sans Serif"/>
              </a:rPr>
              <a:t>cobertura </a:t>
            </a:r>
            <a:r>
              <a:rPr sz="1000" b="1" dirty="0">
                <a:latin typeface="MS Reference Sans Serif"/>
                <a:cs typeface="MS Reference Sans Serif"/>
              </a:rPr>
              <a:t>de RC </a:t>
            </a:r>
            <a:r>
              <a:rPr sz="1000" b="1" spc="-5" dirty="0">
                <a:latin typeface="MS Reference Sans Serif"/>
                <a:cs typeface="MS Reference Sans Serif"/>
              </a:rPr>
              <a:t>carga ampara cuando </a:t>
            </a:r>
            <a:r>
              <a:rPr sz="1000" b="1" spc="-10" dirty="0">
                <a:latin typeface="MS Reference Sans Serif"/>
                <a:cs typeface="MS Reference Sans Serif"/>
              </a:rPr>
              <a:t>el </a:t>
            </a:r>
            <a:r>
              <a:rPr sz="1000" b="1" spc="-5" dirty="0">
                <a:latin typeface="MS Reference Sans Serif"/>
                <a:cs typeface="MS Reference Sans Serif"/>
              </a:rPr>
              <a:t>vehículo este realizando maniobras </a:t>
            </a:r>
            <a:r>
              <a:rPr sz="1000" b="1" dirty="0">
                <a:latin typeface="MS Reference Sans Serif"/>
                <a:cs typeface="MS Reference Sans Serif"/>
              </a:rPr>
              <a:t>de </a:t>
            </a:r>
            <a:r>
              <a:rPr sz="1000" b="1" spc="-5" dirty="0">
                <a:latin typeface="MS Reference Sans Serif"/>
                <a:cs typeface="MS Reference Sans Serif"/>
              </a:rPr>
              <a:t>Carga y  </a:t>
            </a:r>
            <a:r>
              <a:rPr sz="1000" b="1" dirty="0">
                <a:latin typeface="MS Reference Sans Serif"/>
                <a:cs typeface="MS Reference Sans Serif"/>
              </a:rPr>
              <a:t>descarga</a:t>
            </a:r>
            <a:r>
              <a:rPr sz="1000" b="1" spc="-20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al</a:t>
            </a:r>
            <a:r>
              <a:rPr sz="1000" b="1" spc="-15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menos</a:t>
            </a:r>
            <a:r>
              <a:rPr sz="1000" b="1" spc="-30" dirty="0">
                <a:latin typeface="MS Reference Sans Serif"/>
                <a:cs typeface="MS Reference Sans Serif"/>
              </a:rPr>
              <a:t> </a:t>
            </a:r>
            <a:r>
              <a:rPr sz="1000" b="1" spc="5" dirty="0">
                <a:latin typeface="MS Reference Sans Serif"/>
                <a:cs typeface="MS Reference Sans Serif"/>
              </a:rPr>
              <a:t>que</a:t>
            </a:r>
            <a:r>
              <a:rPr sz="1000" b="1" spc="-25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tenga</a:t>
            </a:r>
            <a:r>
              <a:rPr sz="1000" b="1" spc="-40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contratada</a:t>
            </a:r>
            <a:r>
              <a:rPr sz="1000" b="1" spc="-30" dirty="0">
                <a:latin typeface="MS Reference Sans Serif"/>
                <a:cs typeface="MS Reference Sans Serif"/>
              </a:rPr>
              <a:t> </a:t>
            </a:r>
            <a:r>
              <a:rPr sz="1000" b="1" spc="10" dirty="0">
                <a:latin typeface="MS Reference Sans Serif"/>
                <a:cs typeface="MS Reference Sans Serif"/>
              </a:rPr>
              <a:t>la</a:t>
            </a:r>
            <a:r>
              <a:rPr sz="1000" b="1" spc="-30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cobertura</a:t>
            </a:r>
            <a:r>
              <a:rPr sz="1000" b="1" spc="-35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de</a:t>
            </a:r>
            <a:r>
              <a:rPr sz="1000" b="1" spc="-10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“Maniobras</a:t>
            </a:r>
            <a:r>
              <a:rPr sz="1000" b="1" spc="-20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de</a:t>
            </a:r>
            <a:r>
              <a:rPr sz="1000" b="1" spc="-5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Carga</a:t>
            </a:r>
            <a:r>
              <a:rPr sz="1000" b="1" spc="-35" dirty="0">
                <a:latin typeface="MS Reference Sans Serif"/>
                <a:cs typeface="MS Reference Sans Serif"/>
              </a:rPr>
              <a:t> </a:t>
            </a:r>
            <a:r>
              <a:rPr sz="1000" b="1" spc="-5" dirty="0">
                <a:latin typeface="MS Reference Sans Serif"/>
                <a:cs typeface="MS Reference Sans Serif"/>
              </a:rPr>
              <a:t>y</a:t>
            </a:r>
            <a:r>
              <a:rPr sz="1000" b="1" spc="5" dirty="0">
                <a:latin typeface="MS Reference Sans Serif"/>
                <a:cs typeface="MS Reference Sans Serif"/>
              </a:rPr>
              <a:t> </a:t>
            </a:r>
            <a:r>
              <a:rPr sz="1000" b="1" dirty="0">
                <a:latin typeface="MS Reference Sans Serif"/>
                <a:cs typeface="MS Reference Sans Serif"/>
              </a:rPr>
              <a:t>Descarga”</a:t>
            </a:r>
            <a:endParaRPr sz="1000" dirty="0">
              <a:latin typeface="MS Reference Sans Serif"/>
              <a:cs typeface="MS Reference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7640" y="586486"/>
            <a:ext cx="4172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Cerocible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Perdida </a:t>
            </a:r>
            <a:r>
              <a:rPr sz="1600" b="1" spc="-3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Total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Daños</a:t>
            </a:r>
            <a:r>
              <a:rPr sz="1600" b="1" spc="-114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Materiales</a:t>
            </a:r>
            <a:endParaRPr sz="1600" dirty="0">
              <a:latin typeface="MS Reference Sans Serif"/>
              <a:cs typeface="MS Reference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824" y="1118996"/>
            <a:ext cx="8364220" cy="1318260"/>
            <a:chOff x="390143" y="2255520"/>
            <a:chExt cx="8364220" cy="1318260"/>
          </a:xfrm>
        </p:grpSpPr>
        <p:sp>
          <p:nvSpPr>
            <p:cNvPr id="15" name="object 15"/>
            <p:cNvSpPr/>
            <p:nvPr/>
          </p:nvSpPr>
          <p:spPr>
            <a:xfrm>
              <a:off x="396239" y="2424684"/>
              <a:ext cx="8351520" cy="1143000"/>
            </a:xfrm>
            <a:custGeom>
              <a:avLst/>
              <a:gdLst/>
              <a:ahLst/>
              <a:cxnLst/>
              <a:rect l="l" t="t" r="r" b="b"/>
              <a:pathLst>
                <a:path w="8351520" h="1143000">
                  <a:moveTo>
                    <a:pt x="0" y="1143000"/>
                  </a:moveTo>
                  <a:lnTo>
                    <a:pt x="8351520" y="1143000"/>
                  </a:lnTo>
                  <a:lnTo>
                    <a:pt x="835152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12192">
              <a:solidFill>
                <a:srgbClr val="0CF4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3815" y="2261616"/>
              <a:ext cx="5846445" cy="326390"/>
            </a:xfrm>
            <a:custGeom>
              <a:avLst/>
              <a:gdLst/>
              <a:ahLst/>
              <a:cxnLst/>
              <a:rect l="l" t="t" r="r" b="b"/>
              <a:pathLst>
                <a:path w="5846445" h="326389">
                  <a:moveTo>
                    <a:pt x="5791708" y="0"/>
                  </a:moveTo>
                  <a:lnTo>
                    <a:pt x="54356" y="0"/>
                  </a:lnTo>
                  <a:lnTo>
                    <a:pt x="33197" y="4278"/>
                  </a:lnTo>
                  <a:lnTo>
                    <a:pt x="15919" y="15938"/>
                  </a:lnTo>
                  <a:lnTo>
                    <a:pt x="4271" y="33218"/>
                  </a:lnTo>
                  <a:lnTo>
                    <a:pt x="0" y="54356"/>
                  </a:lnTo>
                  <a:lnTo>
                    <a:pt x="0" y="271780"/>
                  </a:lnTo>
                  <a:lnTo>
                    <a:pt x="4271" y="292917"/>
                  </a:lnTo>
                  <a:lnTo>
                    <a:pt x="15919" y="310197"/>
                  </a:lnTo>
                  <a:lnTo>
                    <a:pt x="33197" y="321857"/>
                  </a:lnTo>
                  <a:lnTo>
                    <a:pt x="54356" y="326136"/>
                  </a:lnTo>
                  <a:lnTo>
                    <a:pt x="5791708" y="326136"/>
                  </a:lnTo>
                  <a:lnTo>
                    <a:pt x="5812845" y="321857"/>
                  </a:lnTo>
                  <a:lnTo>
                    <a:pt x="5830125" y="310197"/>
                  </a:lnTo>
                  <a:lnTo>
                    <a:pt x="5841785" y="292917"/>
                  </a:lnTo>
                  <a:lnTo>
                    <a:pt x="5846064" y="271780"/>
                  </a:lnTo>
                  <a:lnTo>
                    <a:pt x="5846064" y="54356"/>
                  </a:lnTo>
                  <a:lnTo>
                    <a:pt x="5841785" y="33218"/>
                  </a:lnTo>
                  <a:lnTo>
                    <a:pt x="5830125" y="15938"/>
                  </a:lnTo>
                  <a:lnTo>
                    <a:pt x="5812845" y="4278"/>
                  </a:lnTo>
                  <a:lnTo>
                    <a:pt x="5791708" y="0"/>
                  </a:lnTo>
                  <a:close/>
                </a:path>
              </a:pathLst>
            </a:custGeom>
            <a:solidFill>
              <a:srgbClr val="0C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815" y="2261616"/>
              <a:ext cx="5846445" cy="326390"/>
            </a:xfrm>
            <a:custGeom>
              <a:avLst/>
              <a:gdLst/>
              <a:ahLst/>
              <a:cxnLst/>
              <a:rect l="l" t="t" r="r" b="b"/>
              <a:pathLst>
                <a:path w="5846445" h="326389">
                  <a:moveTo>
                    <a:pt x="0" y="54356"/>
                  </a:moveTo>
                  <a:lnTo>
                    <a:pt x="4271" y="33218"/>
                  </a:lnTo>
                  <a:lnTo>
                    <a:pt x="15919" y="15938"/>
                  </a:lnTo>
                  <a:lnTo>
                    <a:pt x="33197" y="4278"/>
                  </a:lnTo>
                  <a:lnTo>
                    <a:pt x="54356" y="0"/>
                  </a:lnTo>
                  <a:lnTo>
                    <a:pt x="5791708" y="0"/>
                  </a:lnTo>
                  <a:lnTo>
                    <a:pt x="5812845" y="4278"/>
                  </a:lnTo>
                  <a:lnTo>
                    <a:pt x="5830125" y="15938"/>
                  </a:lnTo>
                  <a:lnTo>
                    <a:pt x="5841785" y="33218"/>
                  </a:lnTo>
                  <a:lnTo>
                    <a:pt x="5846064" y="54356"/>
                  </a:lnTo>
                  <a:lnTo>
                    <a:pt x="5846064" y="271780"/>
                  </a:lnTo>
                  <a:lnTo>
                    <a:pt x="5841785" y="292917"/>
                  </a:lnTo>
                  <a:lnTo>
                    <a:pt x="5830125" y="310197"/>
                  </a:lnTo>
                  <a:lnTo>
                    <a:pt x="5812845" y="321857"/>
                  </a:lnTo>
                  <a:lnTo>
                    <a:pt x="5791708" y="326136"/>
                  </a:lnTo>
                  <a:lnTo>
                    <a:pt x="54356" y="326136"/>
                  </a:lnTo>
                  <a:lnTo>
                    <a:pt x="33197" y="321857"/>
                  </a:lnTo>
                  <a:lnTo>
                    <a:pt x="15919" y="310197"/>
                  </a:lnTo>
                  <a:lnTo>
                    <a:pt x="4271" y="292917"/>
                  </a:lnTo>
                  <a:lnTo>
                    <a:pt x="0" y="271780"/>
                  </a:lnTo>
                  <a:lnTo>
                    <a:pt x="0" y="543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36042" y="2668372"/>
            <a:ext cx="8364220" cy="954405"/>
            <a:chOff x="390143" y="3621023"/>
            <a:chExt cx="8364220" cy="954405"/>
          </a:xfrm>
        </p:grpSpPr>
        <p:sp>
          <p:nvSpPr>
            <p:cNvPr id="19" name="object 19"/>
            <p:cNvSpPr/>
            <p:nvPr/>
          </p:nvSpPr>
          <p:spPr>
            <a:xfrm>
              <a:off x="396239" y="3790187"/>
              <a:ext cx="8351520" cy="779145"/>
            </a:xfrm>
            <a:custGeom>
              <a:avLst/>
              <a:gdLst/>
              <a:ahLst/>
              <a:cxnLst/>
              <a:rect l="l" t="t" r="r" b="b"/>
              <a:pathLst>
                <a:path w="8351520" h="779145">
                  <a:moveTo>
                    <a:pt x="0" y="778763"/>
                  </a:moveTo>
                  <a:lnTo>
                    <a:pt x="8351520" y="778763"/>
                  </a:lnTo>
                  <a:lnTo>
                    <a:pt x="8351520" y="0"/>
                  </a:lnTo>
                  <a:lnTo>
                    <a:pt x="0" y="0"/>
                  </a:lnTo>
                  <a:lnTo>
                    <a:pt x="0" y="778763"/>
                  </a:lnTo>
                  <a:close/>
                </a:path>
              </a:pathLst>
            </a:custGeom>
            <a:ln w="12192">
              <a:solidFill>
                <a:srgbClr val="3E05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3815" y="3627119"/>
              <a:ext cx="5846445" cy="325120"/>
            </a:xfrm>
            <a:custGeom>
              <a:avLst/>
              <a:gdLst/>
              <a:ahLst/>
              <a:cxnLst/>
              <a:rect l="l" t="t" r="r" b="b"/>
              <a:pathLst>
                <a:path w="5846445" h="325120">
                  <a:moveTo>
                    <a:pt x="57919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1"/>
                  </a:lnTo>
                  <a:lnTo>
                    <a:pt x="5791962" y="324611"/>
                  </a:lnTo>
                  <a:lnTo>
                    <a:pt x="5813006" y="320355"/>
                  </a:lnTo>
                  <a:lnTo>
                    <a:pt x="5830204" y="308752"/>
                  </a:lnTo>
                  <a:lnTo>
                    <a:pt x="5841807" y="291554"/>
                  </a:lnTo>
                  <a:lnTo>
                    <a:pt x="5846064" y="270509"/>
                  </a:lnTo>
                  <a:lnTo>
                    <a:pt x="5846064" y="54101"/>
                  </a:lnTo>
                  <a:lnTo>
                    <a:pt x="5841807" y="33057"/>
                  </a:lnTo>
                  <a:lnTo>
                    <a:pt x="5830204" y="15859"/>
                  </a:lnTo>
                  <a:lnTo>
                    <a:pt x="5813006" y="4256"/>
                  </a:lnTo>
                  <a:lnTo>
                    <a:pt x="5791962" y="0"/>
                  </a:lnTo>
                  <a:close/>
                </a:path>
              </a:pathLst>
            </a:custGeom>
            <a:solidFill>
              <a:srgbClr val="3E0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3815" y="3627119"/>
              <a:ext cx="5846445" cy="325120"/>
            </a:xfrm>
            <a:custGeom>
              <a:avLst/>
              <a:gdLst/>
              <a:ahLst/>
              <a:cxnLst/>
              <a:rect l="l" t="t" r="r" b="b"/>
              <a:pathLst>
                <a:path w="5846445" h="325120">
                  <a:moveTo>
                    <a:pt x="0" y="54101"/>
                  </a:moveTo>
                  <a:lnTo>
                    <a:pt x="4251" y="33057"/>
                  </a:lnTo>
                  <a:lnTo>
                    <a:pt x="15844" y="15859"/>
                  </a:lnTo>
                  <a:lnTo>
                    <a:pt x="33041" y="4256"/>
                  </a:lnTo>
                  <a:lnTo>
                    <a:pt x="54102" y="0"/>
                  </a:lnTo>
                  <a:lnTo>
                    <a:pt x="5791962" y="0"/>
                  </a:lnTo>
                  <a:lnTo>
                    <a:pt x="5813006" y="4256"/>
                  </a:lnTo>
                  <a:lnTo>
                    <a:pt x="5830204" y="15859"/>
                  </a:lnTo>
                  <a:lnTo>
                    <a:pt x="5841807" y="33057"/>
                  </a:lnTo>
                  <a:lnTo>
                    <a:pt x="5846064" y="54101"/>
                  </a:lnTo>
                  <a:lnTo>
                    <a:pt x="5846064" y="270509"/>
                  </a:lnTo>
                  <a:lnTo>
                    <a:pt x="5841807" y="291554"/>
                  </a:lnTo>
                  <a:lnTo>
                    <a:pt x="5830204" y="308752"/>
                  </a:lnTo>
                  <a:lnTo>
                    <a:pt x="5813006" y="320355"/>
                  </a:lnTo>
                  <a:lnTo>
                    <a:pt x="5791962" y="324611"/>
                  </a:lnTo>
                  <a:lnTo>
                    <a:pt x="54102" y="324611"/>
                  </a:lnTo>
                  <a:lnTo>
                    <a:pt x="33041" y="320355"/>
                  </a:lnTo>
                  <a:lnTo>
                    <a:pt x="15844" y="308752"/>
                  </a:lnTo>
                  <a:lnTo>
                    <a:pt x="4251" y="291554"/>
                  </a:lnTo>
                  <a:lnTo>
                    <a:pt x="0" y="270509"/>
                  </a:lnTo>
                  <a:lnTo>
                    <a:pt x="0" y="5410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92417" y="3953789"/>
            <a:ext cx="8364220" cy="1527175"/>
            <a:chOff x="390143" y="4622291"/>
            <a:chExt cx="8364220" cy="1527175"/>
          </a:xfrm>
        </p:grpSpPr>
        <p:sp>
          <p:nvSpPr>
            <p:cNvPr id="23" name="object 23"/>
            <p:cNvSpPr/>
            <p:nvPr/>
          </p:nvSpPr>
          <p:spPr>
            <a:xfrm>
              <a:off x="396239" y="4791455"/>
              <a:ext cx="8351520" cy="1351915"/>
            </a:xfrm>
            <a:custGeom>
              <a:avLst/>
              <a:gdLst/>
              <a:ahLst/>
              <a:cxnLst/>
              <a:rect l="l" t="t" r="r" b="b"/>
              <a:pathLst>
                <a:path w="8351520" h="1351914">
                  <a:moveTo>
                    <a:pt x="0" y="1351788"/>
                  </a:moveTo>
                  <a:lnTo>
                    <a:pt x="8351520" y="1351788"/>
                  </a:lnTo>
                  <a:lnTo>
                    <a:pt x="8351520" y="0"/>
                  </a:lnTo>
                  <a:lnTo>
                    <a:pt x="0" y="0"/>
                  </a:lnTo>
                  <a:lnTo>
                    <a:pt x="0" y="1351788"/>
                  </a:lnTo>
                  <a:close/>
                </a:path>
              </a:pathLst>
            </a:custGeom>
            <a:ln w="12191">
              <a:solidFill>
                <a:srgbClr val="FF00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3815" y="4628387"/>
              <a:ext cx="5846445" cy="325120"/>
            </a:xfrm>
            <a:custGeom>
              <a:avLst/>
              <a:gdLst/>
              <a:ahLst/>
              <a:cxnLst/>
              <a:rect l="l" t="t" r="r" b="b"/>
              <a:pathLst>
                <a:path w="5846445" h="325120">
                  <a:moveTo>
                    <a:pt x="57919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2"/>
                  </a:lnTo>
                  <a:lnTo>
                    <a:pt x="5791962" y="324612"/>
                  </a:lnTo>
                  <a:lnTo>
                    <a:pt x="5813006" y="320355"/>
                  </a:lnTo>
                  <a:lnTo>
                    <a:pt x="5830204" y="308752"/>
                  </a:lnTo>
                  <a:lnTo>
                    <a:pt x="5841807" y="291554"/>
                  </a:lnTo>
                  <a:lnTo>
                    <a:pt x="5846064" y="270510"/>
                  </a:lnTo>
                  <a:lnTo>
                    <a:pt x="5846064" y="54101"/>
                  </a:lnTo>
                  <a:lnTo>
                    <a:pt x="5841807" y="33057"/>
                  </a:lnTo>
                  <a:lnTo>
                    <a:pt x="5830204" y="15859"/>
                  </a:lnTo>
                  <a:lnTo>
                    <a:pt x="5813006" y="4256"/>
                  </a:lnTo>
                  <a:lnTo>
                    <a:pt x="5791962" y="0"/>
                  </a:lnTo>
                  <a:close/>
                </a:path>
              </a:pathLst>
            </a:custGeom>
            <a:solidFill>
              <a:srgbClr val="FF0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3815" y="4628387"/>
              <a:ext cx="5846445" cy="325120"/>
            </a:xfrm>
            <a:custGeom>
              <a:avLst/>
              <a:gdLst/>
              <a:ahLst/>
              <a:cxnLst/>
              <a:rect l="l" t="t" r="r" b="b"/>
              <a:pathLst>
                <a:path w="5846445" h="325120">
                  <a:moveTo>
                    <a:pt x="0" y="54101"/>
                  </a:moveTo>
                  <a:lnTo>
                    <a:pt x="4251" y="33057"/>
                  </a:lnTo>
                  <a:lnTo>
                    <a:pt x="15844" y="15859"/>
                  </a:lnTo>
                  <a:lnTo>
                    <a:pt x="33041" y="4256"/>
                  </a:lnTo>
                  <a:lnTo>
                    <a:pt x="54102" y="0"/>
                  </a:lnTo>
                  <a:lnTo>
                    <a:pt x="5791962" y="0"/>
                  </a:lnTo>
                  <a:lnTo>
                    <a:pt x="5813006" y="4256"/>
                  </a:lnTo>
                  <a:lnTo>
                    <a:pt x="5830204" y="15859"/>
                  </a:lnTo>
                  <a:lnTo>
                    <a:pt x="5841807" y="33057"/>
                  </a:lnTo>
                  <a:lnTo>
                    <a:pt x="5846064" y="54101"/>
                  </a:lnTo>
                  <a:lnTo>
                    <a:pt x="5846064" y="270510"/>
                  </a:lnTo>
                  <a:lnTo>
                    <a:pt x="5841807" y="291554"/>
                  </a:lnTo>
                  <a:lnTo>
                    <a:pt x="5830204" y="308752"/>
                  </a:lnTo>
                  <a:lnTo>
                    <a:pt x="5813006" y="320355"/>
                  </a:lnTo>
                  <a:lnTo>
                    <a:pt x="5791962" y="324612"/>
                  </a:lnTo>
                  <a:lnTo>
                    <a:pt x="54102" y="324612"/>
                  </a:lnTo>
                  <a:lnTo>
                    <a:pt x="33041" y="320355"/>
                  </a:lnTo>
                  <a:lnTo>
                    <a:pt x="15844" y="308752"/>
                  </a:lnTo>
                  <a:lnTo>
                    <a:pt x="4251" y="291554"/>
                  </a:lnTo>
                  <a:lnTo>
                    <a:pt x="0" y="270510"/>
                  </a:lnTo>
                  <a:lnTo>
                    <a:pt x="0" y="5410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0457" y="-150701"/>
            <a:ext cx="7226809" cy="567815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MS Reference Sans Serif"/>
              <a:cs typeface="MS Reference Sans Serif"/>
            </a:endParaRPr>
          </a:p>
          <a:p>
            <a:pPr marL="19050">
              <a:lnSpc>
                <a:spcPct val="100000"/>
              </a:lnSpc>
            </a:pPr>
            <a:r>
              <a:rPr sz="1600" b="1" dirty="0">
                <a:latin typeface="MS Reference Sans Serif"/>
                <a:cs typeface="MS Reference Sans Serif"/>
              </a:rPr>
              <a:t>Cerocible</a:t>
            </a:r>
            <a:endParaRPr sz="1600" dirty="0">
              <a:latin typeface="MS Reference Sans Serif"/>
              <a:cs typeface="MS Reference Sans Serif"/>
            </a:endParaRPr>
          </a:p>
          <a:p>
            <a:pPr marL="12700" algn="just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MS Reference Sans Serif"/>
                <a:cs typeface="MS Reference Sans Serif"/>
              </a:rPr>
              <a:t>En </a:t>
            </a:r>
            <a:r>
              <a:rPr sz="1100" spc="-5" dirty="0">
                <a:latin typeface="MS Reference Sans Serif"/>
                <a:cs typeface="MS Reference Sans Serif"/>
              </a:rPr>
              <a:t>pérdida total </a:t>
            </a:r>
            <a:r>
              <a:rPr sz="1100" dirty="0">
                <a:latin typeface="MS Reference Sans Serif"/>
                <a:cs typeface="MS Reference Sans Serif"/>
              </a:rPr>
              <a:t>por daños </a:t>
            </a:r>
            <a:r>
              <a:rPr sz="1100" spc="-5" dirty="0">
                <a:latin typeface="MS Reference Sans Serif"/>
                <a:cs typeface="MS Reference Sans Serif"/>
              </a:rPr>
              <a:t>materiales </a:t>
            </a:r>
            <a:r>
              <a:rPr sz="1100" dirty="0">
                <a:latin typeface="MS Reference Sans Serif"/>
                <a:cs typeface="MS Reference Sans Serif"/>
              </a:rPr>
              <a:t>no se cobra</a:t>
            </a:r>
            <a:r>
              <a:rPr sz="1100" spc="-10" dirty="0">
                <a:latin typeface="MS Reference Sans Serif"/>
                <a:cs typeface="MS Reference Sans Serif"/>
              </a:rPr>
              <a:t> </a:t>
            </a:r>
            <a:r>
              <a:rPr sz="1100" spc="-5" dirty="0">
                <a:latin typeface="MS Reference Sans Serif"/>
                <a:cs typeface="MS Reference Sans Serif"/>
              </a:rPr>
              <a:t>deducible</a:t>
            </a:r>
            <a:endParaRPr sz="1100" dirty="0">
              <a:latin typeface="MS Reference Sans Serif"/>
              <a:cs typeface="MS Reference Sans Serif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MS Reference Sans Serif"/>
                <a:cs typeface="MS Reference Sans Serif"/>
              </a:rPr>
              <a:t>En </a:t>
            </a:r>
            <a:r>
              <a:rPr sz="1100" spc="-5" dirty="0">
                <a:latin typeface="MS Reference Sans Serif"/>
                <a:cs typeface="MS Reference Sans Serif"/>
              </a:rPr>
              <a:t>pérdida parcial </a:t>
            </a:r>
            <a:r>
              <a:rPr sz="1100" dirty="0">
                <a:latin typeface="MS Reference Sans Serif"/>
                <a:cs typeface="MS Reference Sans Serif"/>
              </a:rPr>
              <a:t>con tercero </a:t>
            </a:r>
            <a:r>
              <a:rPr sz="1100" spc="-5" dirty="0">
                <a:latin typeface="MS Reference Sans Serif"/>
                <a:cs typeface="MS Reference Sans Serif"/>
              </a:rPr>
              <a:t>identificado </a:t>
            </a:r>
            <a:r>
              <a:rPr sz="1100" dirty="0">
                <a:latin typeface="MS Reference Sans Serif"/>
                <a:cs typeface="MS Reference Sans Serif"/>
              </a:rPr>
              <a:t>no se cobra</a:t>
            </a:r>
            <a:r>
              <a:rPr sz="1100" spc="10" dirty="0">
                <a:latin typeface="MS Reference Sans Serif"/>
                <a:cs typeface="MS Reference Sans Serif"/>
              </a:rPr>
              <a:t> </a:t>
            </a:r>
            <a:r>
              <a:rPr sz="1100" spc="-5" dirty="0">
                <a:latin typeface="MS Reference Sans Serif"/>
                <a:cs typeface="MS Reference Sans Serif"/>
              </a:rPr>
              <a:t>deducible</a:t>
            </a:r>
            <a:endParaRPr sz="1100" dirty="0">
              <a:latin typeface="MS Reference Sans Serif"/>
              <a:cs typeface="MS Reference Sans Serif"/>
            </a:endParaRPr>
          </a:p>
          <a:p>
            <a:pPr marL="70485" marR="5080" indent="-58419" algn="just">
              <a:lnSpc>
                <a:spcPct val="91400"/>
              </a:lnSpc>
              <a:spcBef>
                <a:spcPts val="200"/>
              </a:spcBef>
            </a:pPr>
            <a:r>
              <a:rPr sz="1100" dirty="0">
                <a:latin typeface="MS Reference Sans Serif"/>
                <a:cs typeface="MS Reference Sans Serif"/>
              </a:rPr>
              <a:t>En </a:t>
            </a:r>
            <a:r>
              <a:rPr sz="1100" spc="-5" dirty="0">
                <a:latin typeface="MS Reference Sans Serif"/>
                <a:cs typeface="MS Reference Sans Serif"/>
              </a:rPr>
              <a:t>pérdida </a:t>
            </a:r>
            <a:r>
              <a:rPr sz="1100" dirty="0">
                <a:latin typeface="MS Reference Sans Serif"/>
                <a:cs typeface="MS Reference Sans Serif"/>
              </a:rPr>
              <a:t>parcial sin tercero </a:t>
            </a:r>
            <a:r>
              <a:rPr sz="1100" spc="-5" dirty="0">
                <a:latin typeface="MS Reference Sans Serif"/>
                <a:cs typeface="MS Reference Sans Serif"/>
              </a:rPr>
              <a:t>identificado </a:t>
            </a:r>
            <a:r>
              <a:rPr sz="1100" dirty="0">
                <a:latin typeface="MS Reference Sans Serif"/>
                <a:cs typeface="MS Reference Sans Serif"/>
              </a:rPr>
              <a:t>no se cobrará </a:t>
            </a:r>
            <a:r>
              <a:rPr sz="1100" spc="-5" dirty="0">
                <a:latin typeface="MS Reference Sans Serif"/>
                <a:cs typeface="MS Reference Sans Serif"/>
              </a:rPr>
              <a:t>deducible </a:t>
            </a:r>
            <a:r>
              <a:rPr sz="1100" dirty="0">
                <a:latin typeface="MS Reference Sans Serif"/>
                <a:cs typeface="MS Reference Sans Serif"/>
              </a:rPr>
              <a:t>, </a:t>
            </a:r>
            <a:endParaRPr lang="es-MX" sz="1100" dirty="0" smtClean="0">
              <a:latin typeface="MS Reference Sans Serif"/>
              <a:cs typeface="MS Reference Sans Serif"/>
            </a:endParaRPr>
          </a:p>
          <a:p>
            <a:pPr marL="70485" marR="5080" indent="-58419" algn="just">
              <a:lnSpc>
                <a:spcPct val="91400"/>
              </a:lnSpc>
              <a:spcBef>
                <a:spcPts val="200"/>
              </a:spcBef>
            </a:pPr>
            <a:endParaRPr lang="es-MX" sz="1100" dirty="0">
              <a:latin typeface="MS Reference Sans Serif"/>
              <a:cs typeface="MS Reference Sans Serif"/>
            </a:endParaRPr>
          </a:p>
          <a:p>
            <a:pPr marL="70485" marR="5080" indent="-58419" algn="just">
              <a:lnSpc>
                <a:spcPct val="91400"/>
              </a:lnSpc>
              <a:spcBef>
                <a:spcPts val="200"/>
              </a:spcBef>
            </a:pPr>
            <a:endParaRPr lang="es-MX" sz="1200" dirty="0" smtClean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MS Reference Sans Serif"/>
              <a:cs typeface="MS Reference Sans Serif"/>
            </a:endParaRPr>
          </a:p>
          <a:p>
            <a:pPr marL="1905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Rines y</a:t>
            </a:r>
            <a:r>
              <a:rPr sz="1600" b="1" spc="-2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llantas</a:t>
            </a:r>
            <a:endParaRPr sz="1600" dirty="0">
              <a:latin typeface="MS Reference Sans Serif"/>
              <a:cs typeface="MS Reference Sans Serif"/>
            </a:endParaRPr>
          </a:p>
          <a:p>
            <a:pPr marL="70485" marR="5080" indent="-58419" algn="just">
              <a:lnSpc>
                <a:spcPct val="91400"/>
              </a:lnSpc>
              <a:spcBef>
                <a:spcPts val="930"/>
              </a:spcBef>
            </a:pPr>
            <a:r>
              <a:rPr sz="1100" spc="-5" dirty="0">
                <a:latin typeface="MS Reference Sans Serif"/>
                <a:cs typeface="MS Reference Sans Serif"/>
              </a:rPr>
              <a:t>Ampara </a:t>
            </a:r>
            <a:r>
              <a:rPr sz="1100" spc="-10" dirty="0">
                <a:latin typeface="MS Reference Sans Serif"/>
                <a:cs typeface="MS Reference Sans Serif"/>
              </a:rPr>
              <a:t>la </a:t>
            </a:r>
            <a:r>
              <a:rPr sz="1100" spc="-5" dirty="0">
                <a:latin typeface="MS Reference Sans Serif"/>
                <a:cs typeface="MS Reference Sans Serif"/>
              </a:rPr>
              <a:t>reparación y/o sustitución de las llantas </a:t>
            </a:r>
            <a:r>
              <a:rPr sz="1100" dirty="0">
                <a:latin typeface="MS Reference Sans Serif"/>
                <a:cs typeface="MS Reference Sans Serif"/>
              </a:rPr>
              <a:t>y /o rines del </a:t>
            </a:r>
            <a:r>
              <a:rPr sz="1100" spc="-5" dirty="0">
                <a:latin typeface="MS Reference Sans Serif"/>
                <a:cs typeface="MS Reference Sans Serif"/>
              </a:rPr>
              <a:t>vehículo </a:t>
            </a:r>
            <a:r>
              <a:rPr sz="1100" dirty="0">
                <a:latin typeface="MS Reference Sans Serif"/>
                <a:cs typeface="MS Reference Sans Serif"/>
              </a:rPr>
              <a:t>contra daños por </a:t>
            </a:r>
            <a:r>
              <a:rPr sz="1100" spc="-5" dirty="0">
                <a:latin typeface="MS Reference Sans Serif"/>
                <a:cs typeface="MS Reference Sans Serif"/>
              </a:rPr>
              <a:t>baches,  </a:t>
            </a:r>
            <a:r>
              <a:rPr sz="1100" dirty="0">
                <a:latin typeface="MS Reference Sans Serif"/>
                <a:cs typeface="MS Reference Sans Serif"/>
              </a:rPr>
              <a:t>topes o </a:t>
            </a:r>
            <a:r>
              <a:rPr sz="1100" spc="-5" dirty="0">
                <a:latin typeface="MS Reference Sans Serif"/>
                <a:cs typeface="MS Reference Sans Serif"/>
              </a:rPr>
              <a:t>irregularidades </a:t>
            </a:r>
            <a:r>
              <a:rPr sz="1100" dirty="0">
                <a:latin typeface="MS Reference Sans Serif"/>
                <a:cs typeface="MS Reference Sans Serif"/>
              </a:rPr>
              <a:t>en </a:t>
            </a:r>
            <a:r>
              <a:rPr sz="1100" spc="-5" dirty="0">
                <a:latin typeface="MS Reference Sans Serif"/>
                <a:cs typeface="MS Reference Sans Serif"/>
              </a:rPr>
              <a:t>pavimento, asfalto, </a:t>
            </a:r>
            <a:r>
              <a:rPr sz="1100" dirty="0">
                <a:latin typeface="MS Reference Sans Serif"/>
                <a:cs typeface="MS Reference Sans Serif"/>
              </a:rPr>
              <a:t>o concreto </a:t>
            </a:r>
            <a:r>
              <a:rPr sz="1100" spc="-5" dirty="0">
                <a:latin typeface="MS Reference Sans Serif"/>
                <a:cs typeface="MS Reference Sans Serif"/>
              </a:rPr>
              <a:t>hidráulico, ampara los </a:t>
            </a:r>
            <a:r>
              <a:rPr sz="1100" dirty="0">
                <a:latin typeface="MS Reference Sans Serif"/>
                <a:cs typeface="MS Reference Sans Serif"/>
              </a:rPr>
              <a:t>rines y </a:t>
            </a:r>
            <a:r>
              <a:rPr sz="1100" spc="-5" dirty="0">
                <a:latin typeface="MS Reference Sans Serif"/>
                <a:cs typeface="MS Reference Sans Serif"/>
              </a:rPr>
              <a:t>llantas  descritos </a:t>
            </a:r>
            <a:r>
              <a:rPr sz="1100" dirty="0">
                <a:latin typeface="MS Reference Sans Serif"/>
                <a:cs typeface="MS Reference Sans Serif"/>
              </a:rPr>
              <a:t>por el </a:t>
            </a:r>
            <a:r>
              <a:rPr sz="1100" spc="-5" dirty="0">
                <a:latin typeface="MS Reference Sans Serif"/>
                <a:cs typeface="MS Reference Sans Serif"/>
              </a:rPr>
              <a:t>fabricante </a:t>
            </a:r>
            <a:r>
              <a:rPr sz="1100" dirty="0">
                <a:latin typeface="MS Reference Sans Serif"/>
                <a:cs typeface="MS Reference Sans Serif"/>
              </a:rPr>
              <a:t>del </a:t>
            </a:r>
            <a:r>
              <a:rPr sz="1100" spc="-5" dirty="0">
                <a:latin typeface="MS Reference Sans Serif"/>
                <a:cs typeface="MS Reference Sans Serif"/>
              </a:rPr>
              <a:t>vehículo. </a:t>
            </a:r>
            <a:r>
              <a:rPr sz="1100" dirty="0">
                <a:latin typeface="MS Reference Sans Serif"/>
                <a:cs typeface="MS Reference Sans Serif"/>
              </a:rPr>
              <a:t>(4 años y </a:t>
            </a:r>
            <a:r>
              <a:rPr sz="1100" spc="-5" dirty="0">
                <a:latin typeface="MS Reference Sans Serif"/>
                <a:cs typeface="MS Reference Sans Serif"/>
              </a:rPr>
              <a:t>actual</a:t>
            </a:r>
            <a:r>
              <a:rPr sz="1100" spc="-5" dirty="0" smtClean="0">
                <a:latin typeface="MS Reference Sans Serif"/>
                <a:cs typeface="MS Reference Sans Serif"/>
              </a:rPr>
              <a:t>)</a:t>
            </a:r>
            <a:endParaRPr lang="es-MX" sz="1100" spc="-5" dirty="0" smtClean="0">
              <a:latin typeface="MS Reference Sans Serif"/>
              <a:cs typeface="MS Reference Sans Serif"/>
            </a:endParaRPr>
          </a:p>
          <a:p>
            <a:pPr marL="70485" marR="5080" indent="-58419" algn="just">
              <a:lnSpc>
                <a:spcPct val="91400"/>
              </a:lnSpc>
              <a:spcBef>
                <a:spcPts val="930"/>
              </a:spcBef>
            </a:pPr>
            <a:endParaRPr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MS Reference Sans Serif"/>
              <a:cs typeface="MS Reference Sans Serif"/>
            </a:endParaRPr>
          </a:p>
          <a:p>
            <a:pPr marL="1905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Accidentes</a:t>
            </a:r>
            <a:r>
              <a:rPr sz="1600" b="1" spc="-4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Personales</a:t>
            </a:r>
            <a:endParaRPr sz="1600" dirty="0">
              <a:latin typeface="MS Reference Sans Serif"/>
              <a:cs typeface="MS Reference Sans Serif"/>
            </a:endParaRPr>
          </a:p>
          <a:p>
            <a:pPr marL="70485" marR="7620" indent="-58419">
              <a:lnSpc>
                <a:spcPts val="1200"/>
              </a:lnSpc>
              <a:spcBef>
                <a:spcPts val="955"/>
              </a:spcBef>
            </a:pPr>
            <a:r>
              <a:rPr sz="1100" spc="-5" dirty="0">
                <a:latin typeface="MS Reference Sans Serif"/>
                <a:cs typeface="MS Reference Sans Serif"/>
              </a:rPr>
              <a:t>Sin </a:t>
            </a:r>
            <a:r>
              <a:rPr sz="1100" dirty="0">
                <a:latin typeface="MS Reference Sans Serif"/>
                <a:cs typeface="MS Reference Sans Serif"/>
              </a:rPr>
              <a:t>necesidad del uso </a:t>
            </a:r>
            <a:r>
              <a:rPr sz="1100" spc="-5" dirty="0">
                <a:latin typeface="MS Reference Sans Serif"/>
                <a:cs typeface="MS Reference Sans Serif"/>
              </a:rPr>
              <a:t>de vehículo </a:t>
            </a:r>
            <a:r>
              <a:rPr sz="1100" dirty="0">
                <a:latin typeface="MS Reference Sans Serif"/>
                <a:cs typeface="MS Reference Sans Serif"/>
              </a:rPr>
              <a:t>teniendo como </a:t>
            </a:r>
            <a:r>
              <a:rPr sz="1100" spc="-5" dirty="0">
                <a:latin typeface="MS Reference Sans Serif"/>
                <a:cs typeface="MS Reference Sans Serif"/>
              </a:rPr>
              <a:t>beneficiario </a:t>
            </a:r>
            <a:r>
              <a:rPr sz="1100" dirty="0">
                <a:latin typeface="MS Reference Sans Serif"/>
                <a:cs typeface="MS Reference Sans Serif"/>
              </a:rPr>
              <a:t>a </a:t>
            </a:r>
            <a:r>
              <a:rPr sz="1100" spc="-5" dirty="0">
                <a:latin typeface="MS Reference Sans Serif"/>
                <a:cs typeface="MS Reference Sans Serif"/>
              </a:rPr>
              <a:t>los destinados </a:t>
            </a:r>
            <a:r>
              <a:rPr sz="1100" dirty="0">
                <a:latin typeface="MS Reference Sans Serif"/>
                <a:cs typeface="MS Reference Sans Serif"/>
              </a:rPr>
              <a:t>por </a:t>
            </a:r>
            <a:r>
              <a:rPr sz="1100" spc="5" dirty="0">
                <a:latin typeface="MS Reference Sans Serif"/>
                <a:cs typeface="MS Reference Sans Serif"/>
              </a:rPr>
              <a:t>el </a:t>
            </a:r>
            <a:r>
              <a:rPr sz="1100" dirty="0">
                <a:latin typeface="MS Reference Sans Serif"/>
                <a:cs typeface="MS Reference Sans Serif"/>
              </a:rPr>
              <a:t>asegurado a </a:t>
            </a:r>
            <a:r>
              <a:rPr sz="1100" spc="-15" dirty="0">
                <a:latin typeface="MS Reference Sans Serif"/>
                <a:cs typeface="MS Reference Sans Serif"/>
              </a:rPr>
              <a:t>la  </a:t>
            </a:r>
            <a:r>
              <a:rPr sz="1100" dirty="0">
                <a:latin typeface="MS Reference Sans Serif"/>
                <a:cs typeface="MS Reference Sans Serif"/>
              </a:rPr>
              <a:t>hora </a:t>
            </a:r>
            <a:r>
              <a:rPr sz="1100" spc="-5" dirty="0">
                <a:latin typeface="MS Reference Sans Serif"/>
                <a:cs typeface="MS Reference Sans Serif"/>
              </a:rPr>
              <a:t>de suscribir, cubre </a:t>
            </a:r>
            <a:r>
              <a:rPr sz="1100" dirty="0">
                <a:latin typeface="MS Reference Sans Serif"/>
                <a:cs typeface="MS Reference Sans Serif"/>
              </a:rPr>
              <a:t>3</a:t>
            </a:r>
            <a:r>
              <a:rPr sz="1100" spc="-5" dirty="0">
                <a:latin typeface="MS Reference Sans Serif"/>
                <a:cs typeface="MS Reference Sans Serif"/>
              </a:rPr>
              <a:t> riesgos:</a:t>
            </a:r>
            <a:endParaRPr sz="1100" dirty="0">
              <a:latin typeface="MS Reference Sans Serif"/>
              <a:cs typeface="MS Reference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MS Reference Sans Serif"/>
              <a:cs typeface="MS Reference Sans Serif"/>
            </a:endParaRPr>
          </a:p>
          <a:p>
            <a:pPr marL="89535" indent="-77470">
              <a:lnSpc>
                <a:spcPct val="100000"/>
              </a:lnSpc>
              <a:buSzPct val="90909"/>
              <a:buChar char="•"/>
              <a:tabLst>
                <a:tab pos="90170" algn="l"/>
              </a:tabLst>
            </a:pPr>
            <a:r>
              <a:rPr sz="1100" dirty="0">
                <a:latin typeface="MS Reference Sans Serif"/>
                <a:cs typeface="MS Reference Sans Serif"/>
              </a:rPr>
              <a:t>Muerte</a:t>
            </a:r>
            <a:r>
              <a:rPr sz="1100" spc="-20" dirty="0">
                <a:latin typeface="MS Reference Sans Serif"/>
                <a:cs typeface="MS Reference Sans Serif"/>
              </a:rPr>
              <a:t> </a:t>
            </a:r>
            <a:r>
              <a:rPr sz="1100" spc="-5" dirty="0">
                <a:latin typeface="MS Reference Sans Serif"/>
                <a:cs typeface="MS Reference Sans Serif"/>
              </a:rPr>
              <a:t>Accidental</a:t>
            </a:r>
            <a:endParaRPr sz="1100" dirty="0">
              <a:latin typeface="MS Reference Sans Serif"/>
              <a:cs typeface="MS Reference Sans Serif"/>
            </a:endParaRPr>
          </a:p>
          <a:p>
            <a:pPr marL="89535" indent="-77470">
              <a:lnSpc>
                <a:spcPct val="100000"/>
              </a:lnSpc>
              <a:spcBef>
                <a:spcPts val="95"/>
              </a:spcBef>
              <a:buSzPct val="90909"/>
              <a:buChar char="•"/>
              <a:tabLst>
                <a:tab pos="90170" algn="l"/>
              </a:tabLst>
            </a:pPr>
            <a:r>
              <a:rPr sz="1100" spc="-5" dirty="0">
                <a:latin typeface="MS Reference Sans Serif"/>
                <a:cs typeface="MS Reference Sans Serif"/>
              </a:rPr>
              <a:t>Pérdidas Orgánicas </a:t>
            </a:r>
            <a:r>
              <a:rPr sz="1100" dirty="0">
                <a:latin typeface="MS Reference Sans Serif"/>
                <a:cs typeface="MS Reference Sans Serif"/>
              </a:rPr>
              <a:t>por</a:t>
            </a:r>
            <a:r>
              <a:rPr sz="1100" spc="25" dirty="0">
                <a:latin typeface="MS Reference Sans Serif"/>
                <a:cs typeface="MS Reference Sans Serif"/>
              </a:rPr>
              <a:t> </a:t>
            </a:r>
            <a:r>
              <a:rPr sz="1100" spc="-5" dirty="0">
                <a:latin typeface="MS Reference Sans Serif"/>
                <a:cs typeface="MS Reference Sans Serif"/>
              </a:rPr>
              <a:t>Accidente</a:t>
            </a:r>
            <a:endParaRPr sz="1100" dirty="0">
              <a:latin typeface="MS Reference Sans Serif"/>
              <a:cs typeface="MS Reference Sans Serif"/>
            </a:endParaRPr>
          </a:p>
          <a:p>
            <a:pPr marL="89535" indent="-77470">
              <a:lnSpc>
                <a:spcPct val="100000"/>
              </a:lnSpc>
              <a:spcBef>
                <a:spcPts val="100"/>
              </a:spcBef>
              <a:buSzPct val="90909"/>
              <a:buChar char="•"/>
              <a:tabLst>
                <a:tab pos="90170" algn="l"/>
              </a:tabLst>
            </a:pPr>
            <a:r>
              <a:rPr sz="1100" spc="-5" dirty="0">
                <a:latin typeface="MS Reference Sans Serif"/>
                <a:cs typeface="MS Reference Sans Serif"/>
              </a:rPr>
              <a:t>Invalidez </a:t>
            </a:r>
            <a:r>
              <a:rPr sz="1100" dirty="0">
                <a:latin typeface="MS Reference Sans Serif"/>
                <a:cs typeface="MS Reference Sans Serif"/>
              </a:rPr>
              <a:t>Total y </a:t>
            </a:r>
            <a:r>
              <a:rPr sz="1100" spc="-5" dirty="0">
                <a:latin typeface="MS Reference Sans Serif"/>
                <a:cs typeface="MS Reference Sans Serif"/>
              </a:rPr>
              <a:t>Permanente </a:t>
            </a:r>
            <a:r>
              <a:rPr sz="1100" dirty="0">
                <a:latin typeface="MS Reference Sans Serif"/>
                <a:cs typeface="MS Reference Sans Serif"/>
              </a:rPr>
              <a:t>por</a:t>
            </a:r>
            <a:r>
              <a:rPr sz="1100" spc="5" dirty="0">
                <a:latin typeface="MS Reference Sans Serif"/>
                <a:cs typeface="MS Reference Sans Serif"/>
              </a:rPr>
              <a:t> </a:t>
            </a:r>
            <a:r>
              <a:rPr sz="1100" spc="-5" dirty="0">
                <a:latin typeface="MS Reference Sans Serif"/>
                <a:cs typeface="MS Reference Sans Serif"/>
              </a:rPr>
              <a:t>Accidente</a:t>
            </a:r>
            <a:endParaRPr sz="1100" dirty="0">
              <a:latin typeface="MS Reference Sans Serif"/>
              <a:cs typeface="MS Reference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644" y="99517"/>
            <a:ext cx="2798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S Reference Sans Serif"/>
                <a:cs typeface="MS Reference Sans Serif"/>
              </a:rPr>
              <a:t>Servicios</a:t>
            </a:r>
            <a:r>
              <a:rPr sz="2400" spc="-25" dirty="0">
                <a:latin typeface="MS Reference Sans Serif"/>
                <a:cs typeface="MS Reference Sans Serif"/>
              </a:rPr>
              <a:t> </a:t>
            </a:r>
            <a:r>
              <a:rPr sz="2400" spc="-10" dirty="0">
                <a:latin typeface="MS Reference Sans Serif"/>
                <a:cs typeface="MS Reference Sans Serif"/>
              </a:rPr>
              <a:t>Conexos</a:t>
            </a:r>
            <a:endParaRPr sz="2400">
              <a:latin typeface="MS Reference Sans Serif"/>
              <a:cs typeface="MS Reference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8611" y="244551"/>
            <a:ext cx="50228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Georgia"/>
                <a:cs typeface="Georgia"/>
              </a:rPr>
              <a:t>A</a:t>
            </a:r>
            <a:r>
              <a:rPr sz="900" spc="-5" dirty="0">
                <a:latin typeface="Georgia"/>
                <a:cs typeface="Georgia"/>
              </a:rPr>
              <a:t>g</a:t>
            </a:r>
            <a:r>
              <a:rPr sz="900" spc="-10" dirty="0">
                <a:latin typeface="Georgia"/>
                <a:cs typeface="Georgia"/>
              </a:rPr>
              <a:t>o</a:t>
            </a:r>
            <a:r>
              <a:rPr sz="900" spc="-5" dirty="0">
                <a:latin typeface="Georgia"/>
                <a:cs typeface="Georgia"/>
              </a:rPr>
              <a:t>,</a:t>
            </a:r>
            <a:r>
              <a:rPr sz="900" dirty="0">
                <a:latin typeface="Georgia"/>
                <a:cs typeface="Georgia"/>
              </a:rPr>
              <a:t>20</a:t>
            </a:r>
            <a:r>
              <a:rPr sz="900" spc="-10" dirty="0">
                <a:latin typeface="Georgia"/>
                <a:cs typeface="Georgia"/>
              </a:rPr>
              <a:t>1</a:t>
            </a:r>
            <a:r>
              <a:rPr sz="900" dirty="0">
                <a:latin typeface="Georgia"/>
                <a:cs typeface="Georgia"/>
              </a:rPr>
              <a:t>8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200" y="4708645"/>
            <a:ext cx="5760720" cy="277495"/>
          </a:xfrm>
          <a:prstGeom prst="rect">
            <a:avLst/>
          </a:prstGeom>
          <a:solidFill>
            <a:srgbClr val="FFFF00"/>
          </a:solidFill>
          <a:ln w="2895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200" b="1" dirty="0">
                <a:latin typeface="MS Reference Sans Serif"/>
                <a:cs typeface="MS Reference Sans Serif"/>
              </a:rPr>
              <a:t>Estas </a:t>
            </a:r>
            <a:r>
              <a:rPr sz="1200" b="1" spc="-5" dirty="0">
                <a:latin typeface="MS Reference Sans Serif"/>
                <a:cs typeface="MS Reference Sans Serif"/>
              </a:rPr>
              <a:t>coberturas </a:t>
            </a:r>
            <a:r>
              <a:rPr sz="1200" b="1" dirty="0">
                <a:latin typeface="MS Reference Sans Serif"/>
                <a:cs typeface="MS Reference Sans Serif"/>
              </a:rPr>
              <a:t>son válidas </a:t>
            </a:r>
            <a:r>
              <a:rPr sz="1200" b="1" spc="5" dirty="0">
                <a:latin typeface="MS Reference Sans Serif"/>
                <a:cs typeface="MS Reference Sans Serif"/>
              </a:rPr>
              <a:t>en </a:t>
            </a:r>
            <a:r>
              <a:rPr sz="1200" b="1" dirty="0">
                <a:latin typeface="MS Reference Sans Serif"/>
                <a:cs typeface="MS Reference Sans Serif"/>
              </a:rPr>
              <a:t>territorio</a:t>
            </a:r>
            <a:r>
              <a:rPr sz="1200" b="1" spc="-190" dirty="0">
                <a:latin typeface="MS Reference Sans Serif"/>
                <a:cs typeface="MS Reference Sans Serif"/>
              </a:rPr>
              <a:t> </a:t>
            </a:r>
            <a:r>
              <a:rPr sz="1200" b="1" dirty="0">
                <a:latin typeface="MS Reference Sans Serif"/>
                <a:cs typeface="MS Reference Sans Serif"/>
              </a:rPr>
              <a:t>nacional</a:t>
            </a:r>
            <a:endParaRPr sz="1200" dirty="0">
              <a:latin typeface="MS Reference Sans Serif"/>
              <a:cs typeface="MS Reference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" y="1287780"/>
            <a:ext cx="8425180" cy="1062355"/>
          </a:xfrm>
          <a:custGeom>
            <a:avLst/>
            <a:gdLst/>
            <a:ahLst/>
            <a:cxnLst/>
            <a:rect l="l" t="t" r="r" b="b"/>
            <a:pathLst>
              <a:path w="8425180" h="1062355">
                <a:moveTo>
                  <a:pt x="0" y="1062227"/>
                </a:moveTo>
                <a:lnTo>
                  <a:pt x="8424672" y="1062227"/>
                </a:lnTo>
                <a:lnTo>
                  <a:pt x="8424672" y="0"/>
                </a:lnTo>
                <a:lnTo>
                  <a:pt x="0" y="0"/>
                </a:lnTo>
                <a:lnTo>
                  <a:pt x="0" y="1062227"/>
                </a:lnTo>
                <a:close/>
              </a:path>
            </a:pathLst>
          </a:custGeom>
          <a:ln w="12192">
            <a:solidFill>
              <a:srgbClr val="FF0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6726" y="1779270"/>
            <a:ext cx="7145020" cy="5003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0485" marR="5080" indent="-58419" algn="just">
              <a:lnSpc>
                <a:spcPct val="91400"/>
              </a:lnSpc>
              <a:spcBef>
                <a:spcPts val="215"/>
              </a:spcBef>
            </a:pPr>
            <a:r>
              <a:rPr sz="1100" dirty="0">
                <a:latin typeface="MS Reference Sans Serif"/>
                <a:cs typeface="MS Reference Sans Serif"/>
              </a:rPr>
              <a:t>Ampara </a:t>
            </a:r>
            <a:r>
              <a:rPr sz="1100" spc="-5" dirty="0">
                <a:latin typeface="MS Reference Sans Serif"/>
                <a:cs typeface="MS Reference Sans Serif"/>
              </a:rPr>
              <a:t>baja </a:t>
            </a:r>
            <a:r>
              <a:rPr sz="1100" dirty="0">
                <a:latin typeface="MS Reference Sans Serif"/>
                <a:cs typeface="MS Reference Sans Serif"/>
              </a:rPr>
              <a:t>del </a:t>
            </a:r>
            <a:r>
              <a:rPr sz="1100" spc="-5" dirty="0">
                <a:latin typeface="MS Reference Sans Serif"/>
                <a:cs typeface="MS Reference Sans Serif"/>
              </a:rPr>
              <a:t>vehículo </a:t>
            </a:r>
            <a:r>
              <a:rPr sz="1100" dirty="0">
                <a:latin typeface="MS Reference Sans Serif"/>
                <a:cs typeface="MS Reference Sans Serif"/>
              </a:rPr>
              <a:t>por </a:t>
            </a:r>
            <a:r>
              <a:rPr sz="1100" spc="-5" dirty="0">
                <a:latin typeface="MS Reference Sans Serif"/>
                <a:cs typeface="MS Reference Sans Serif"/>
              </a:rPr>
              <a:t>perdida </a:t>
            </a:r>
            <a:r>
              <a:rPr sz="1100" dirty="0">
                <a:latin typeface="MS Reference Sans Serif"/>
                <a:cs typeface="MS Reference Sans Serif"/>
              </a:rPr>
              <a:t>total, DM o RT </a:t>
            </a:r>
            <a:r>
              <a:rPr sz="1100" spc="-5" dirty="0">
                <a:latin typeface="MS Reference Sans Serif"/>
                <a:cs typeface="MS Reference Sans Serif"/>
              </a:rPr>
              <a:t>Reposición de </a:t>
            </a:r>
            <a:r>
              <a:rPr sz="1100" spc="-10" dirty="0">
                <a:latin typeface="MS Reference Sans Serif"/>
                <a:cs typeface="MS Reference Sans Serif"/>
              </a:rPr>
              <a:t>la </a:t>
            </a:r>
            <a:r>
              <a:rPr sz="1100" dirty="0">
                <a:latin typeface="MS Reference Sans Serif"/>
                <a:cs typeface="MS Reference Sans Serif"/>
              </a:rPr>
              <a:t>tarjeta </a:t>
            </a:r>
            <a:r>
              <a:rPr sz="1100" spc="-5" dirty="0">
                <a:latin typeface="MS Reference Sans Serif"/>
                <a:cs typeface="MS Reference Sans Serif"/>
              </a:rPr>
              <a:t>de circulación </a:t>
            </a:r>
            <a:r>
              <a:rPr sz="1100" dirty="0">
                <a:latin typeface="MS Reference Sans Serif"/>
                <a:cs typeface="MS Reference Sans Serif"/>
              </a:rPr>
              <a:t>por robo  o </a:t>
            </a:r>
            <a:r>
              <a:rPr sz="1100" spc="-5" dirty="0">
                <a:latin typeface="MS Reference Sans Serif"/>
                <a:cs typeface="MS Reference Sans Serif"/>
              </a:rPr>
              <a:t>extravío, cambio </a:t>
            </a:r>
            <a:r>
              <a:rPr sz="1100" dirty="0">
                <a:latin typeface="MS Reference Sans Serif"/>
                <a:cs typeface="MS Reference Sans Serif"/>
              </a:rPr>
              <a:t>de estado </a:t>
            </a:r>
            <a:r>
              <a:rPr sz="1100" spc="-5" dirty="0">
                <a:latin typeface="MS Reference Sans Serif"/>
                <a:cs typeface="MS Reference Sans Serif"/>
              </a:rPr>
              <a:t>Federativo </a:t>
            </a:r>
            <a:r>
              <a:rPr sz="1100" dirty="0">
                <a:latin typeface="MS Reference Sans Serif"/>
                <a:cs typeface="MS Reference Sans Serif"/>
              </a:rPr>
              <a:t>del </a:t>
            </a:r>
            <a:r>
              <a:rPr sz="1100" spc="-5" dirty="0">
                <a:latin typeface="MS Reference Sans Serif"/>
                <a:cs typeface="MS Reference Sans Serif"/>
              </a:rPr>
              <a:t>vehículo </a:t>
            </a:r>
            <a:r>
              <a:rPr sz="1100" dirty="0">
                <a:latin typeface="MS Reference Sans Serif"/>
                <a:cs typeface="MS Reference Sans Serif"/>
              </a:rPr>
              <a:t>Baja y </a:t>
            </a:r>
            <a:r>
              <a:rPr sz="1100" spc="-5" dirty="0">
                <a:latin typeface="MS Reference Sans Serif"/>
                <a:cs typeface="MS Reference Sans Serif"/>
              </a:rPr>
              <a:t>Alta de placas </a:t>
            </a:r>
            <a:r>
              <a:rPr sz="1100" dirty="0">
                <a:latin typeface="MS Reference Sans Serif"/>
                <a:cs typeface="MS Reference Sans Serif"/>
              </a:rPr>
              <a:t>en caso </a:t>
            </a:r>
            <a:r>
              <a:rPr sz="1100" spc="-5" dirty="0">
                <a:latin typeface="MS Reference Sans Serif"/>
                <a:cs typeface="MS Reference Sans Serif"/>
              </a:rPr>
              <a:t>de </a:t>
            </a:r>
            <a:r>
              <a:rPr sz="1100" dirty="0">
                <a:latin typeface="MS Reference Sans Serif"/>
                <a:cs typeface="MS Reference Sans Serif"/>
              </a:rPr>
              <a:t>robo o  </a:t>
            </a:r>
            <a:r>
              <a:rPr sz="1100" spc="-5" dirty="0">
                <a:latin typeface="MS Reference Sans Serif"/>
                <a:cs typeface="MS Reference Sans Serif"/>
              </a:rPr>
              <a:t>extravío, </a:t>
            </a:r>
            <a:r>
              <a:rPr sz="1100" dirty="0">
                <a:latin typeface="MS Reference Sans Serif"/>
                <a:cs typeface="MS Reference Sans Serif"/>
              </a:rPr>
              <a:t>y </a:t>
            </a:r>
            <a:r>
              <a:rPr sz="1100" spc="-5" dirty="0">
                <a:latin typeface="MS Reference Sans Serif"/>
                <a:cs typeface="MS Reference Sans Serif"/>
              </a:rPr>
              <a:t>Cambio de</a:t>
            </a:r>
            <a:r>
              <a:rPr sz="1100" spc="25" dirty="0">
                <a:latin typeface="MS Reference Sans Serif"/>
                <a:cs typeface="MS Reference Sans Serif"/>
              </a:rPr>
              <a:t> </a:t>
            </a:r>
            <a:r>
              <a:rPr sz="1100" spc="-5" dirty="0">
                <a:latin typeface="MS Reference Sans Serif"/>
                <a:cs typeface="MS Reference Sans Serif"/>
              </a:rPr>
              <a:t>propietario.</a:t>
            </a:r>
            <a:endParaRPr sz="1100">
              <a:latin typeface="MS Reference Sans Serif"/>
              <a:cs typeface="MS Reference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0768" y="912875"/>
            <a:ext cx="5910580" cy="749935"/>
            <a:chOff x="810768" y="912875"/>
            <a:chExt cx="5910580" cy="749935"/>
          </a:xfrm>
        </p:grpSpPr>
        <p:sp>
          <p:nvSpPr>
            <p:cNvPr id="8" name="object 8"/>
            <p:cNvSpPr/>
            <p:nvPr/>
          </p:nvSpPr>
          <p:spPr>
            <a:xfrm>
              <a:off x="816864" y="918971"/>
              <a:ext cx="5897880" cy="737870"/>
            </a:xfrm>
            <a:custGeom>
              <a:avLst/>
              <a:gdLst/>
              <a:ahLst/>
              <a:cxnLst/>
              <a:rect l="l" t="t" r="r" b="b"/>
              <a:pathLst>
                <a:path w="5897880" h="737869">
                  <a:moveTo>
                    <a:pt x="5774944" y="0"/>
                  </a:moveTo>
                  <a:lnTo>
                    <a:pt x="122936" y="0"/>
                  </a:lnTo>
                  <a:lnTo>
                    <a:pt x="75084" y="9653"/>
                  </a:lnTo>
                  <a:lnTo>
                    <a:pt x="36007" y="35988"/>
                  </a:lnTo>
                  <a:lnTo>
                    <a:pt x="9661" y="75062"/>
                  </a:lnTo>
                  <a:lnTo>
                    <a:pt x="0" y="122936"/>
                  </a:lnTo>
                  <a:lnTo>
                    <a:pt x="0" y="614679"/>
                  </a:lnTo>
                  <a:lnTo>
                    <a:pt x="9661" y="662553"/>
                  </a:lnTo>
                  <a:lnTo>
                    <a:pt x="36007" y="701627"/>
                  </a:lnTo>
                  <a:lnTo>
                    <a:pt x="75084" y="727962"/>
                  </a:lnTo>
                  <a:lnTo>
                    <a:pt x="122936" y="737615"/>
                  </a:lnTo>
                  <a:lnTo>
                    <a:pt x="5774944" y="737615"/>
                  </a:lnTo>
                  <a:lnTo>
                    <a:pt x="5822817" y="727962"/>
                  </a:lnTo>
                  <a:lnTo>
                    <a:pt x="5861891" y="701627"/>
                  </a:lnTo>
                  <a:lnTo>
                    <a:pt x="5888226" y="662553"/>
                  </a:lnTo>
                  <a:lnTo>
                    <a:pt x="5897880" y="614679"/>
                  </a:lnTo>
                  <a:lnTo>
                    <a:pt x="5897880" y="122936"/>
                  </a:lnTo>
                  <a:lnTo>
                    <a:pt x="5888226" y="75062"/>
                  </a:lnTo>
                  <a:lnTo>
                    <a:pt x="5861891" y="35988"/>
                  </a:lnTo>
                  <a:lnTo>
                    <a:pt x="5822817" y="9653"/>
                  </a:lnTo>
                  <a:lnTo>
                    <a:pt x="5774944" y="0"/>
                  </a:lnTo>
                  <a:close/>
                </a:path>
              </a:pathLst>
            </a:custGeom>
            <a:solidFill>
              <a:srgbClr val="FF00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6864" y="918971"/>
              <a:ext cx="5897880" cy="737870"/>
            </a:xfrm>
            <a:custGeom>
              <a:avLst/>
              <a:gdLst/>
              <a:ahLst/>
              <a:cxnLst/>
              <a:rect l="l" t="t" r="r" b="b"/>
              <a:pathLst>
                <a:path w="5897880" h="737869">
                  <a:moveTo>
                    <a:pt x="0" y="122936"/>
                  </a:moveTo>
                  <a:lnTo>
                    <a:pt x="9661" y="75062"/>
                  </a:lnTo>
                  <a:lnTo>
                    <a:pt x="36007" y="35988"/>
                  </a:lnTo>
                  <a:lnTo>
                    <a:pt x="75084" y="9653"/>
                  </a:lnTo>
                  <a:lnTo>
                    <a:pt x="122936" y="0"/>
                  </a:lnTo>
                  <a:lnTo>
                    <a:pt x="5774944" y="0"/>
                  </a:lnTo>
                  <a:lnTo>
                    <a:pt x="5822817" y="9653"/>
                  </a:lnTo>
                  <a:lnTo>
                    <a:pt x="5861891" y="35988"/>
                  </a:lnTo>
                  <a:lnTo>
                    <a:pt x="5888226" y="75062"/>
                  </a:lnTo>
                  <a:lnTo>
                    <a:pt x="5897880" y="122936"/>
                  </a:lnTo>
                  <a:lnTo>
                    <a:pt x="5897880" y="614679"/>
                  </a:lnTo>
                  <a:lnTo>
                    <a:pt x="5888226" y="662553"/>
                  </a:lnTo>
                  <a:lnTo>
                    <a:pt x="5861891" y="701627"/>
                  </a:lnTo>
                  <a:lnTo>
                    <a:pt x="5822817" y="727962"/>
                  </a:lnTo>
                  <a:lnTo>
                    <a:pt x="5774944" y="737615"/>
                  </a:lnTo>
                  <a:lnTo>
                    <a:pt x="122936" y="737615"/>
                  </a:lnTo>
                  <a:lnTo>
                    <a:pt x="75084" y="727962"/>
                  </a:lnTo>
                  <a:lnTo>
                    <a:pt x="36007" y="701627"/>
                  </a:lnTo>
                  <a:lnTo>
                    <a:pt x="9661" y="662553"/>
                  </a:lnTo>
                  <a:lnTo>
                    <a:pt x="0" y="614679"/>
                  </a:lnTo>
                  <a:lnTo>
                    <a:pt x="0" y="12293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3244" y="1140333"/>
            <a:ext cx="1647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GESTORIA</a:t>
            </a:r>
            <a:r>
              <a:rPr sz="1600" b="1" spc="-100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VIAL</a:t>
            </a:r>
            <a:endParaRPr sz="1600">
              <a:latin typeface="MS Reference Sans Serif"/>
              <a:cs typeface="MS Reference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240" y="2854451"/>
            <a:ext cx="8425180" cy="925194"/>
          </a:xfrm>
          <a:custGeom>
            <a:avLst/>
            <a:gdLst/>
            <a:ahLst/>
            <a:cxnLst/>
            <a:rect l="l" t="t" r="r" b="b"/>
            <a:pathLst>
              <a:path w="8425180" h="925195">
                <a:moveTo>
                  <a:pt x="0" y="925068"/>
                </a:moveTo>
                <a:lnTo>
                  <a:pt x="8424672" y="925068"/>
                </a:lnTo>
                <a:lnTo>
                  <a:pt x="8424672" y="0"/>
                </a:lnTo>
                <a:lnTo>
                  <a:pt x="0" y="0"/>
                </a:lnTo>
                <a:lnTo>
                  <a:pt x="0" y="925068"/>
                </a:lnTo>
                <a:close/>
              </a:path>
            </a:pathLst>
          </a:custGeom>
          <a:ln w="12192">
            <a:solidFill>
              <a:srgbClr val="9309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6726" y="3346830"/>
            <a:ext cx="7145020" cy="346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0485" marR="5080" indent="-58419">
              <a:lnSpc>
                <a:spcPts val="1200"/>
              </a:lnSpc>
              <a:spcBef>
                <a:spcPts val="240"/>
              </a:spcBef>
            </a:pPr>
            <a:r>
              <a:rPr sz="1100" dirty="0">
                <a:latin typeface="MS Reference Sans Serif"/>
                <a:cs typeface="MS Reference Sans Serif"/>
              </a:rPr>
              <a:t>Ampara </a:t>
            </a:r>
            <a:r>
              <a:rPr sz="1100" spc="-5" dirty="0">
                <a:latin typeface="MS Reference Sans Serif"/>
                <a:cs typeface="MS Reference Sans Serif"/>
              </a:rPr>
              <a:t>asesoría legal, Pago de fianza </a:t>
            </a:r>
            <a:r>
              <a:rPr sz="1100" dirty="0">
                <a:latin typeface="MS Reference Sans Serif"/>
                <a:cs typeface="MS Reference Sans Serif"/>
              </a:rPr>
              <a:t>en caso </a:t>
            </a:r>
            <a:r>
              <a:rPr sz="1100" spc="-5" dirty="0">
                <a:latin typeface="MS Reference Sans Serif"/>
                <a:cs typeface="MS Reference Sans Serif"/>
              </a:rPr>
              <a:t>de accidente automovilístico </a:t>
            </a:r>
            <a:r>
              <a:rPr sz="1100" dirty="0">
                <a:latin typeface="MS Reference Sans Serif"/>
                <a:cs typeface="MS Reference Sans Serif"/>
              </a:rPr>
              <a:t>donde </a:t>
            </a:r>
            <a:r>
              <a:rPr sz="1100" spc="-5" dirty="0">
                <a:latin typeface="MS Reference Sans Serif"/>
                <a:cs typeface="MS Reference Sans Serif"/>
              </a:rPr>
              <a:t>existan </a:t>
            </a:r>
            <a:r>
              <a:rPr sz="1100" dirty="0">
                <a:latin typeface="MS Reference Sans Serif"/>
                <a:cs typeface="MS Reference Sans Serif"/>
              </a:rPr>
              <a:t>terceros  </a:t>
            </a:r>
            <a:r>
              <a:rPr sz="1100" spc="-5" dirty="0">
                <a:latin typeface="MS Reference Sans Serif"/>
                <a:cs typeface="MS Reference Sans Serif"/>
              </a:rPr>
              <a:t>lesionados.</a:t>
            </a:r>
            <a:endParaRPr sz="1100">
              <a:latin typeface="MS Reference Sans Serif"/>
              <a:cs typeface="MS Reference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0513" y="2479294"/>
            <a:ext cx="5910580" cy="750570"/>
            <a:chOff x="810513" y="2479294"/>
            <a:chExt cx="5910580" cy="750570"/>
          </a:xfrm>
        </p:grpSpPr>
        <p:sp>
          <p:nvSpPr>
            <p:cNvPr id="14" name="object 14"/>
            <p:cNvSpPr/>
            <p:nvPr/>
          </p:nvSpPr>
          <p:spPr>
            <a:xfrm>
              <a:off x="816863" y="2485644"/>
              <a:ext cx="5897880" cy="737870"/>
            </a:xfrm>
            <a:custGeom>
              <a:avLst/>
              <a:gdLst/>
              <a:ahLst/>
              <a:cxnLst/>
              <a:rect l="l" t="t" r="r" b="b"/>
              <a:pathLst>
                <a:path w="5897880" h="737869">
                  <a:moveTo>
                    <a:pt x="5774944" y="0"/>
                  </a:moveTo>
                  <a:lnTo>
                    <a:pt x="122936" y="0"/>
                  </a:lnTo>
                  <a:lnTo>
                    <a:pt x="75084" y="9653"/>
                  </a:lnTo>
                  <a:lnTo>
                    <a:pt x="36007" y="35988"/>
                  </a:lnTo>
                  <a:lnTo>
                    <a:pt x="9661" y="75062"/>
                  </a:lnTo>
                  <a:lnTo>
                    <a:pt x="0" y="122935"/>
                  </a:lnTo>
                  <a:lnTo>
                    <a:pt x="0" y="614679"/>
                  </a:lnTo>
                  <a:lnTo>
                    <a:pt x="9661" y="662553"/>
                  </a:lnTo>
                  <a:lnTo>
                    <a:pt x="36007" y="701627"/>
                  </a:lnTo>
                  <a:lnTo>
                    <a:pt x="75084" y="727962"/>
                  </a:lnTo>
                  <a:lnTo>
                    <a:pt x="122936" y="737615"/>
                  </a:lnTo>
                  <a:lnTo>
                    <a:pt x="5774944" y="737615"/>
                  </a:lnTo>
                  <a:lnTo>
                    <a:pt x="5822817" y="727962"/>
                  </a:lnTo>
                  <a:lnTo>
                    <a:pt x="5861891" y="701627"/>
                  </a:lnTo>
                  <a:lnTo>
                    <a:pt x="5888226" y="662553"/>
                  </a:lnTo>
                  <a:lnTo>
                    <a:pt x="5897880" y="614679"/>
                  </a:lnTo>
                  <a:lnTo>
                    <a:pt x="5897880" y="122935"/>
                  </a:lnTo>
                  <a:lnTo>
                    <a:pt x="5888226" y="75062"/>
                  </a:lnTo>
                  <a:lnTo>
                    <a:pt x="5861891" y="35988"/>
                  </a:lnTo>
                  <a:lnTo>
                    <a:pt x="5822817" y="9653"/>
                  </a:lnTo>
                  <a:lnTo>
                    <a:pt x="5774944" y="0"/>
                  </a:lnTo>
                  <a:close/>
                </a:path>
              </a:pathLst>
            </a:custGeom>
            <a:solidFill>
              <a:srgbClr val="930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863" y="2485644"/>
              <a:ext cx="5897880" cy="737870"/>
            </a:xfrm>
            <a:custGeom>
              <a:avLst/>
              <a:gdLst/>
              <a:ahLst/>
              <a:cxnLst/>
              <a:rect l="l" t="t" r="r" b="b"/>
              <a:pathLst>
                <a:path w="5897880" h="737869">
                  <a:moveTo>
                    <a:pt x="0" y="122935"/>
                  </a:moveTo>
                  <a:lnTo>
                    <a:pt x="9661" y="75062"/>
                  </a:lnTo>
                  <a:lnTo>
                    <a:pt x="36007" y="35988"/>
                  </a:lnTo>
                  <a:lnTo>
                    <a:pt x="75084" y="9653"/>
                  </a:lnTo>
                  <a:lnTo>
                    <a:pt x="122936" y="0"/>
                  </a:lnTo>
                  <a:lnTo>
                    <a:pt x="5774944" y="0"/>
                  </a:lnTo>
                  <a:lnTo>
                    <a:pt x="5822817" y="9653"/>
                  </a:lnTo>
                  <a:lnTo>
                    <a:pt x="5861891" y="35988"/>
                  </a:lnTo>
                  <a:lnTo>
                    <a:pt x="5888226" y="75062"/>
                  </a:lnTo>
                  <a:lnTo>
                    <a:pt x="5897880" y="122935"/>
                  </a:lnTo>
                  <a:lnTo>
                    <a:pt x="5897880" y="614679"/>
                  </a:lnTo>
                  <a:lnTo>
                    <a:pt x="5888226" y="662553"/>
                  </a:lnTo>
                  <a:lnTo>
                    <a:pt x="5861891" y="701627"/>
                  </a:lnTo>
                  <a:lnTo>
                    <a:pt x="5822817" y="727962"/>
                  </a:lnTo>
                  <a:lnTo>
                    <a:pt x="5774944" y="737615"/>
                  </a:lnTo>
                  <a:lnTo>
                    <a:pt x="122936" y="737615"/>
                  </a:lnTo>
                  <a:lnTo>
                    <a:pt x="75084" y="727962"/>
                  </a:lnTo>
                  <a:lnTo>
                    <a:pt x="36007" y="701627"/>
                  </a:lnTo>
                  <a:lnTo>
                    <a:pt x="9661" y="662553"/>
                  </a:lnTo>
                  <a:lnTo>
                    <a:pt x="0" y="614679"/>
                  </a:lnTo>
                  <a:lnTo>
                    <a:pt x="0" y="122935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63244" y="2707893"/>
            <a:ext cx="4942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ASISTENCIA LEGAL PROVIAL </a:t>
            </a:r>
            <a:r>
              <a:rPr sz="1600" b="1" spc="-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Y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(PROVIAL</a:t>
            </a:r>
            <a:r>
              <a:rPr sz="1600" b="1" spc="-185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 </a:t>
            </a:r>
            <a:r>
              <a:rPr sz="1600" b="1" dirty="0">
                <a:solidFill>
                  <a:srgbClr val="FFFFFF"/>
                </a:solidFill>
                <a:latin typeface="MS Reference Sans Serif"/>
                <a:cs typeface="MS Reference Sans Serif"/>
              </a:rPr>
              <a:t>PLUS)</a:t>
            </a:r>
            <a:endParaRPr sz="1600">
              <a:latin typeface="MS Reference Sans Serif"/>
              <a:cs typeface="MS Reference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1172</Words>
  <Application>Microsoft Office PowerPoint</Application>
  <PresentationFormat>Presentación en pantalla (4:3)</PresentationFormat>
  <Paragraphs>193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Corbel</vt:lpstr>
      <vt:lpstr>Georgia</vt:lpstr>
      <vt:lpstr>MS Reference Sans Serif</vt:lpstr>
      <vt:lpstr>Times New Roman</vt:lpstr>
      <vt:lpstr>Wingdings</vt:lpstr>
      <vt:lpstr>Office Theme</vt:lpstr>
      <vt:lpstr>Presentación de PowerPoint</vt:lpstr>
      <vt:lpstr>PRODUCTOS AUTOS</vt:lpstr>
      <vt:lpstr> RESPONSABILIDAD  CIVIL</vt:lpstr>
      <vt:lpstr>COBERTURAS BASICAS</vt:lpstr>
      <vt:lpstr>Coberturas Básicas</vt:lpstr>
      <vt:lpstr>Coberturas Adicionales</vt:lpstr>
      <vt:lpstr>Coberturas Adicionales</vt:lpstr>
      <vt:lpstr>Cerocible Perdida Total Daños Materiales</vt:lpstr>
      <vt:lpstr>Servicios Conexos</vt:lpstr>
      <vt:lpstr>Asistencia en Viaje</vt:lpstr>
      <vt:lpstr>Cerocible Perdida Total Daños Materiales</vt:lpstr>
      <vt:lpstr>“Consulte alcances, exclusiones y limitaciones de la presente cobertura en la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CHANNEL</dc:title>
  <dc:creator>Urrutia, Gabriel          Intl (Mex-ABA)</dc:creator>
  <cp:lastModifiedBy>Onix-Jessica</cp:lastModifiedBy>
  <cp:revision>8</cp:revision>
  <dcterms:created xsi:type="dcterms:W3CDTF">2020-08-27T04:52:22Z</dcterms:created>
  <dcterms:modified xsi:type="dcterms:W3CDTF">2020-10-23T17:26:36Z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2020-08-27T00:00:00Z</vt:filetime>
  </property>
</Properties>
</file>