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345" r:id="rId4"/>
    <p:sldId id="340" r:id="rId5"/>
    <p:sldId id="341" r:id="rId6"/>
    <p:sldId id="342" r:id="rId7"/>
    <p:sldId id="344" r:id="rId8"/>
    <p:sldId id="346" r:id="rId9"/>
    <p:sldId id="347" r:id="rId10"/>
    <p:sldId id="351" r:id="rId11"/>
    <p:sldId id="338" r:id="rId1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0066"/>
    <a:srgbClr val="FFF7FA"/>
    <a:srgbClr val="FFEBF3"/>
    <a:srgbClr val="FF81B4"/>
    <a:srgbClr val="FFD5E6"/>
    <a:srgbClr val="FFE1ED"/>
    <a:srgbClr val="FFD9E8"/>
    <a:srgbClr val="FF33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1885" autoAdjust="0"/>
  </p:normalViewPr>
  <p:slideViewPr>
    <p:cSldViewPr>
      <p:cViewPr varScale="1">
        <p:scale>
          <a:sx n="61" d="100"/>
          <a:sy n="61" d="100"/>
        </p:scale>
        <p:origin x="147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C06A3814-DE2B-452E-A2EC-CB7F5BA1C208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FEA224-9703-4FA3-844C-FC5FCB8911B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MX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FEA224-9703-4FA3-844C-FC5FCB8911B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375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8C35D0-43F3-46A0-BD10-EB718073D650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48D04E3-9E82-4267-9563-DE650530E034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F75FE2-1DC9-4F41-941D-88570F76F57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8BD2BF-9CCD-4EBC-B5C3-6F242FE6E89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11618A-2135-4A3E-896B-4E7FF2D0260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F6CE97-724B-40D3-B6EA-1FA2B4B5D3F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2674E5-3EA7-49C9-B7A5-9AE5BE17048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55093A2-E54B-42C9-A467-25ED35BBDC0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76AB31-50DC-46AE-98E6-CAF551805E6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E9E2CF5-B817-4718-BE00-D78B10D7F1B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39C5AF3-35F1-4966-8128-EB99763595EB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DAF4CE-5E6C-4127-9B16-911C3C75B03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C01445-E190-48B4-85E8-5EDC7445A13D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592F7E9-B2A0-4469-8EE7-319DB187E043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7E636C-3D0E-400B-9628-95D08FBAFBF7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705AA3D-5E30-429D-B1D6-207D07ABE233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ACB3EA-57EA-443A-B48F-427EB0DE6066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4089C0-8D51-4DC4-A5A9-10CD3E8A8FD9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4114A82-9C81-4274-A85E-D058A218BAE8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3584E6-64D7-4D38-A59F-44747125D7D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51BD58-9B8F-4264-903D-ECAB98FCCF4C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1F34C53-E691-4D26-A002-48DE069DA6EE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3AC2443F-E505-49B1-B5C3-5E9E6C569314}" type="slidenum">
              <a:rPr lang="en-US"/>
              <a:pPr/>
              <a:t>‹Nº›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10079038" cy="7556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60C52F97-6E00-4C7A-B0DF-9BE3345E5155}" type="slidenum">
              <a:rPr lang="en-US"/>
              <a:pPr/>
              <a:t>‹Nº›</a:t>
            </a:fld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10079038" cy="7556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91840" y="2225046"/>
            <a:ext cx="8568705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7200" b="1" dirty="0" smtClean="0">
                <a:solidFill>
                  <a:schemeClr val="bg1"/>
                </a:solidFill>
              </a:rPr>
              <a:t>Lo Pr</a:t>
            </a:r>
            <a:r>
              <a:rPr lang="es-MX" sz="7200" b="1" dirty="0" smtClean="0">
                <a:solidFill>
                  <a:srgbClr val="CC0066"/>
                </a:solidFill>
              </a:rPr>
              <a:t>1</a:t>
            </a:r>
            <a:r>
              <a:rPr lang="es-MX" sz="7200" b="1" dirty="0" smtClean="0">
                <a:solidFill>
                  <a:schemeClr val="bg1"/>
                </a:solidFill>
              </a:rPr>
              <a:t>mero eres tú</a:t>
            </a:r>
            <a:endParaRPr lang="es-MX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3808" y="1259557"/>
            <a:ext cx="6696744" cy="215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 smtClean="0">
                <a:solidFill>
                  <a:schemeClr val="bg1"/>
                </a:solidFill>
              </a:rPr>
              <a:t>Pr</a:t>
            </a:r>
            <a:r>
              <a:rPr lang="es-MX" sz="7200" b="1" dirty="0" smtClean="0">
                <a:solidFill>
                  <a:srgbClr val="CC0066"/>
                </a:solidFill>
              </a:rPr>
              <a:t>1</a:t>
            </a:r>
            <a:r>
              <a:rPr lang="es-MX" sz="7200" b="1" dirty="0" smtClean="0">
                <a:solidFill>
                  <a:schemeClr val="bg1"/>
                </a:solidFill>
              </a:rPr>
              <a:t>mero lo Pr</a:t>
            </a:r>
            <a:r>
              <a:rPr lang="es-MX" sz="7200" b="1" dirty="0" smtClean="0">
                <a:solidFill>
                  <a:srgbClr val="CC0066"/>
                </a:solidFill>
              </a:rPr>
              <a:t>1</a:t>
            </a:r>
            <a:r>
              <a:rPr lang="es-MX" sz="7200" b="1" dirty="0" smtClean="0">
                <a:solidFill>
                  <a:schemeClr val="bg1"/>
                </a:solidFill>
              </a:rPr>
              <a:t>mero…</a:t>
            </a:r>
          </a:p>
        </p:txBody>
      </p:sp>
      <p:pic>
        <p:nvPicPr>
          <p:cNvPr id="3" name="Picture 6" descr="C:\Users\adrian.hernandez\Desktop\Pr1mero_A1 (2)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77" t="27508" r="25534" b="24353"/>
          <a:stretch>
            <a:fillRect/>
          </a:stretch>
        </p:blipFill>
        <p:spPr bwMode="auto">
          <a:xfrm>
            <a:off x="5616376" y="4283893"/>
            <a:ext cx="3744416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CuadroTexto"/>
          <p:cNvSpPr txBox="1"/>
          <p:nvPr/>
        </p:nvSpPr>
        <p:spPr>
          <a:xfrm>
            <a:off x="2036926" y="1763613"/>
            <a:ext cx="6006773" cy="192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Nuevas Coberturas </a:t>
            </a:r>
          </a:p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el </a:t>
            </a:r>
          </a:p>
          <a:p>
            <a:pPr algn="ctr"/>
            <a:r>
              <a:rPr lang="es-MX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Seguro de Auto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-1" y="4643933"/>
            <a:ext cx="10080625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  <p:pic>
        <p:nvPicPr>
          <p:cNvPr id="4" name="Picture 6" descr="C:\Users\adrian.hernandez\Desktop\Pr1mero_A1 (2)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77" t="27508" r="25534" b="24353"/>
          <a:stretch>
            <a:fillRect/>
          </a:stretch>
        </p:blipFill>
        <p:spPr bwMode="auto">
          <a:xfrm>
            <a:off x="2808064" y="4787949"/>
            <a:ext cx="3744416" cy="2016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0358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552480" y="179437"/>
            <a:ext cx="340375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Nuevas coberturas de Autos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7298" y="1055153"/>
            <a:ext cx="323248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u="sng" dirty="0" smtClean="0">
                <a:solidFill>
                  <a:schemeClr val="accent2"/>
                </a:solidFill>
              </a:rPr>
              <a:t>1. REPOSICIÓN </a:t>
            </a:r>
            <a:r>
              <a:rPr lang="es-MX" b="1" u="sng" dirty="0">
                <a:solidFill>
                  <a:schemeClr val="accent2"/>
                </a:solidFill>
              </a:rPr>
              <a:t>DE LLAVES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2697" y="3824569"/>
            <a:ext cx="2651431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ESPEJOS Y FAROS.</a:t>
            </a:r>
            <a:endParaRPr lang="es-MX" sz="1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75488" y="4208392"/>
            <a:ext cx="8353256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 smtClean="0"/>
              <a:t>Amparamos los daños </a:t>
            </a:r>
            <a:r>
              <a:rPr lang="es-MX" sz="1700" dirty="0"/>
              <a:t>materiales que sufra el vehículo asegurado en los bienes </a:t>
            </a:r>
            <a:r>
              <a:rPr lang="es-MX" sz="1700" b="1" dirty="0"/>
              <a:t>Espejos Laterales y/o Faros</a:t>
            </a:r>
            <a:r>
              <a:rPr lang="es-MX" sz="1700" dirty="0"/>
              <a:t>, cuando el monto de los Daños Materiales no haya superado el deducible contratado en la póliza</a:t>
            </a:r>
            <a:r>
              <a:rPr lang="es-MX" sz="1700" dirty="0" smtClean="0"/>
              <a:t>.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dirty="0" smtClean="0"/>
              <a:t>Se limita </a:t>
            </a:r>
            <a:r>
              <a:rPr lang="es-MX" sz="1700" dirty="0"/>
              <a:t>a un máximo de </a:t>
            </a:r>
            <a:r>
              <a:rPr lang="es-MX" sz="1700" b="1" dirty="0"/>
              <a:t>4 piezas</a:t>
            </a:r>
            <a:r>
              <a:rPr lang="es-MX" sz="1700" dirty="0"/>
              <a:t> (entre espejos laterales y/o faros), considerando que la sustitución pudiera presentarse en un máximo de </a:t>
            </a:r>
            <a:r>
              <a:rPr lang="es-MX" sz="1700" b="1" dirty="0"/>
              <a:t>2 eventos</a:t>
            </a:r>
            <a:r>
              <a:rPr lang="es-MX" sz="1700" dirty="0"/>
              <a:t> durante la vigencia de la póliza</a:t>
            </a:r>
            <a:r>
              <a:rPr lang="es-MX" sz="1700" dirty="0" smtClean="0"/>
              <a:t>.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b="1" dirty="0" smtClean="0"/>
              <a:t>Deducible</a:t>
            </a:r>
            <a:r>
              <a:rPr lang="es-MX" sz="1700" dirty="0" smtClean="0"/>
              <a:t>: 20% de la perdida indemnizable.</a:t>
            </a:r>
            <a:endParaRPr lang="es-MX" sz="17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" y="855060"/>
            <a:ext cx="720080" cy="7163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75816" y="1405121"/>
            <a:ext cx="8352928" cy="2038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7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Amparamos la </a:t>
            </a:r>
            <a:r>
              <a:rPr lang="es-MX" sz="17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reposición de las llaves y/o sus respectivos controles remotos con los que el fabricante adaptó originalmente al Vehículo Asegurado, como consecuencia de daños materiales o robo con violencia</a:t>
            </a:r>
            <a:r>
              <a:rPr lang="es-MX" sz="17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s-MX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MX" sz="1700" dirty="0" smtClean="0">
                <a:solidFill>
                  <a:srgbClr val="000000"/>
                </a:solidFill>
                <a:latin typeface="Arial" panose="020B0604020202020204" pitchFamily="34" charset="0"/>
              </a:rPr>
              <a:t>Hasta </a:t>
            </a:r>
            <a:r>
              <a:rPr lang="es-MX" sz="1700" dirty="0" smtClean="0"/>
              <a:t>$</a:t>
            </a:r>
            <a:r>
              <a:rPr lang="es-MX" sz="1700" dirty="0"/>
              <a:t>7,500.00 </a:t>
            </a:r>
            <a:r>
              <a:rPr lang="es-MX" sz="1700" dirty="0" smtClean="0"/>
              <a:t>mn. (Limite máximo de responsabilidad)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b="1" dirty="0" smtClean="0"/>
              <a:t>Deducible</a:t>
            </a:r>
            <a:r>
              <a:rPr lang="es-MX" sz="1700" dirty="0" smtClean="0"/>
              <a:t>: 20% sobre el monto de la perdida.</a:t>
            </a:r>
          </a:p>
          <a:p>
            <a:pPr algn="just"/>
            <a:endParaRPr lang="es-MX" sz="1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8" y="3635821"/>
            <a:ext cx="720080" cy="57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91840" y="928191"/>
            <a:ext cx="3480376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3.REPARACIÓN EN AGENCIA.</a:t>
            </a:r>
            <a:endParaRPr lang="es-MX" sz="1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552480" y="179437"/>
            <a:ext cx="340375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Nuevas coberturas de Autos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7905" y="3536800"/>
            <a:ext cx="266823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4. HOSPITALIZACIÓN. </a:t>
            </a:r>
            <a:endParaRPr lang="es-MX" u="sng" dirty="0">
              <a:solidFill>
                <a:schemeClr val="accent2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153"/>
            <a:ext cx="787905" cy="63242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7824" y="1312014"/>
            <a:ext cx="8280920" cy="203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/>
              <a:t>En caso de que el vehículo asegurado sufra un siniestro amparado por la cobertura Daños Materiales </a:t>
            </a:r>
            <a:r>
              <a:rPr lang="es-MX" sz="1700" dirty="0" smtClean="0"/>
              <a:t>la </a:t>
            </a:r>
            <a:r>
              <a:rPr lang="es-MX" sz="1700" dirty="0"/>
              <a:t>reparación puede ser realizada en una agencia automotriz específica de la marca del vehículo asegurado</a:t>
            </a:r>
            <a:r>
              <a:rPr lang="es-MX" sz="1700" dirty="0" smtClean="0"/>
              <a:t>.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dirty="0" smtClean="0"/>
              <a:t>Se limita hasta 7 años de antigüedad del vehículo. 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b="1" dirty="0" smtClean="0"/>
              <a:t>Deducible</a:t>
            </a:r>
            <a:r>
              <a:rPr lang="es-MX" sz="1700" dirty="0" smtClean="0"/>
              <a:t>: Aplica el de la cobertura de Daños Materiales. </a:t>
            </a:r>
            <a:endParaRPr lang="es-MX" sz="1700" dirty="0"/>
          </a:p>
          <a:p>
            <a:pPr algn="just"/>
            <a:endParaRPr lang="es-MX" sz="17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" y="3350521"/>
            <a:ext cx="864096" cy="66894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0092" y="3886768"/>
            <a:ext cx="8340660" cy="349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 smtClean="0"/>
              <a:t>Con Nosotros el Conductor </a:t>
            </a:r>
            <a:r>
              <a:rPr lang="es-MX" sz="1700" dirty="0"/>
              <a:t>podrá recibir una indemnización </a:t>
            </a:r>
            <a:r>
              <a:rPr lang="es-MX" sz="1700" dirty="0" smtClean="0"/>
              <a:t>diaria, </a:t>
            </a:r>
            <a:r>
              <a:rPr lang="es-MX" sz="1700" dirty="0"/>
              <a:t>siempre y cuando sea a consecuencia directa de un accidente </a:t>
            </a:r>
            <a:r>
              <a:rPr lang="es-MX" sz="1700" dirty="0" smtClean="0"/>
              <a:t>automovilístico y deba </a:t>
            </a:r>
            <a:r>
              <a:rPr lang="es-MX" sz="1700" dirty="0"/>
              <a:t>internarse en un hospital para someterse a tratamiento médico o </a:t>
            </a:r>
            <a:r>
              <a:rPr lang="es-MX" sz="1700" dirty="0" smtClean="0"/>
              <a:t>quirúrgico.</a:t>
            </a:r>
            <a:endParaRPr lang="es-MX" sz="1700" dirty="0"/>
          </a:p>
          <a:p>
            <a:pPr algn="just"/>
            <a:r>
              <a:rPr lang="es-MX" sz="1700" dirty="0"/>
              <a:t> </a:t>
            </a:r>
          </a:p>
          <a:p>
            <a:pPr algn="just"/>
            <a:r>
              <a:rPr lang="es-MX" sz="1700" dirty="0" smtClean="0"/>
              <a:t>-El </a:t>
            </a:r>
            <a:r>
              <a:rPr lang="es-MX" sz="1700" dirty="0"/>
              <a:t>Conductor deberá de permanecer </a:t>
            </a:r>
            <a:r>
              <a:rPr lang="es-MX" sz="1700" dirty="0" smtClean="0"/>
              <a:t> mínimo 24 hrs </a:t>
            </a:r>
            <a:r>
              <a:rPr lang="es-MX" sz="1700" dirty="0"/>
              <a:t>continuas en un </a:t>
            </a:r>
            <a:r>
              <a:rPr lang="es-MX" sz="1700" dirty="0" smtClean="0"/>
              <a:t>hospital.</a:t>
            </a:r>
          </a:p>
          <a:p>
            <a:pPr algn="just"/>
            <a:r>
              <a:rPr lang="es-MX" sz="1700" dirty="0" smtClean="0"/>
              <a:t>-Amparamos hasta un máximo </a:t>
            </a:r>
            <a:r>
              <a:rPr lang="es-MX" sz="1700" dirty="0"/>
              <a:t>de </a:t>
            </a:r>
            <a:r>
              <a:rPr lang="es-MX" sz="1700" dirty="0" smtClean="0"/>
              <a:t>15 </a:t>
            </a:r>
            <a:r>
              <a:rPr lang="es-MX" sz="1700" dirty="0"/>
              <a:t>días, sin importar el número de hospitalizaciones, o hasta el agotamiento de la suma asegurada, lo que ocurra primero</a:t>
            </a:r>
            <a:r>
              <a:rPr lang="es-MX" sz="1700" dirty="0" smtClean="0"/>
              <a:t>.</a:t>
            </a:r>
          </a:p>
          <a:p>
            <a:pPr algn="just"/>
            <a:r>
              <a:rPr lang="es-MX" sz="1700" dirty="0" smtClean="0"/>
              <a:t>-La indemnización empieza después de las 24 </a:t>
            </a:r>
            <a:r>
              <a:rPr lang="es-MX" sz="1700" dirty="0" err="1" smtClean="0"/>
              <a:t>hrs</a:t>
            </a:r>
            <a:r>
              <a:rPr lang="es-MX" sz="1700" dirty="0" smtClean="0"/>
              <a:t>. de estar internado.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dirty="0" smtClean="0"/>
              <a:t>Suma amparada $ 1,000 mn. Diarios hasta un tope de $ 15,000 mn.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b="1" dirty="0" smtClean="0"/>
              <a:t>Deducible</a:t>
            </a:r>
            <a:r>
              <a:rPr lang="es-MX" sz="1700" dirty="0" smtClean="0"/>
              <a:t>: No aplica.</a:t>
            </a:r>
            <a:endParaRPr lang="es-MX" sz="1700" dirty="0"/>
          </a:p>
          <a:p>
            <a:pPr algn="just"/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16697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8934" y="918588"/>
            <a:ext cx="486543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</a:rPr>
              <a:t>5.INDEMNIZACIÓN POR PROCESO LEGAL</a:t>
            </a:r>
            <a:endParaRPr lang="es-MX" u="sng" dirty="0">
              <a:solidFill>
                <a:schemeClr val="accent2"/>
              </a:soli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552480" y="179437"/>
            <a:ext cx="340375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Nuevas coberturas de Autos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03649" y="3916600"/>
            <a:ext cx="2608471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AUTO MÁS NUEVO.</a:t>
            </a:r>
            <a:endParaRPr lang="es-MX" sz="1400" u="sng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84666" y="4269388"/>
            <a:ext cx="8300730" cy="325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 smtClean="0"/>
              <a:t>En </a:t>
            </a:r>
            <a:r>
              <a:rPr lang="es-MX" sz="1700" dirty="0"/>
              <a:t>caso de siniestro procedente </a:t>
            </a:r>
            <a:r>
              <a:rPr lang="es-MX" sz="1700" dirty="0" smtClean="0"/>
              <a:t>por Pérdida </a:t>
            </a:r>
            <a:r>
              <a:rPr lang="es-MX" sz="1700" dirty="0"/>
              <a:t>Total</a:t>
            </a:r>
            <a:r>
              <a:rPr lang="es-MX" sz="1700" b="1" dirty="0"/>
              <a:t> por Daños Materiales </a:t>
            </a:r>
            <a:r>
              <a:rPr lang="es-MX" sz="1700" dirty="0"/>
              <a:t>o </a:t>
            </a:r>
            <a:r>
              <a:rPr lang="es-MX" sz="1700" b="1" dirty="0"/>
              <a:t>Robo Total, </a:t>
            </a:r>
            <a:r>
              <a:rPr lang="es-MX" sz="1700" dirty="0"/>
              <a:t>la </a:t>
            </a:r>
            <a:r>
              <a:rPr lang="es-MX" sz="1700" b="1" dirty="0"/>
              <a:t>Compañía </a:t>
            </a:r>
            <a:r>
              <a:rPr lang="es-MX" sz="1700" dirty="0"/>
              <a:t>procederá con la indemnización del </a:t>
            </a:r>
            <a:r>
              <a:rPr lang="es-MX" sz="1700" dirty="0" smtClean="0"/>
              <a:t>vehículo de 1año de modelo mas reciente, de </a:t>
            </a:r>
            <a:r>
              <a:rPr lang="es-MX" sz="1700" dirty="0"/>
              <a:t>acuerdo a lo siguiente:</a:t>
            </a:r>
          </a:p>
          <a:p>
            <a:pPr algn="just"/>
            <a:r>
              <a:rPr lang="es-MX" sz="1700" dirty="0"/>
              <a:t> </a:t>
            </a:r>
          </a:p>
          <a:p>
            <a:pPr algn="just"/>
            <a:r>
              <a:rPr lang="es-MX" sz="1700" dirty="0" smtClean="0"/>
              <a:t>-Aplica </a:t>
            </a:r>
            <a:r>
              <a:rPr lang="es-MX" sz="1700" dirty="0"/>
              <a:t>sólo para vehículos con una antigüedad mayor de 24 meses, contados a partir de la fecha de facturación del vehículo asegurado</a:t>
            </a:r>
            <a:r>
              <a:rPr lang="es-MX" sz="1700" dirty="0" smtClean="0"/>
              <a:t>.</a:t>
            </a:r>
          </a:p>
          <a:p>
            <a:pPr algn="just"/>
            <a:r>
              <a:rPr lang="es-MX" sz="1700" dirty="0" smtClean="0"/>
              <a:t>-</a:t>
            </a:r>
            <a:r>
              <a:rPr lang="es-MX" sz="1700" b="1" dirty="0" smtClean="0"/>
              <a:t>La indemnización </a:t>
            </a:r>
            <a:r>
              <a:rPr lang="es-MX" sz="1700" dirty="0" smtClean="0"/>
              <a:t>es el diferencial </a:t>
            </a:r>
            <a:r>
              <a:rPr lang="es-MX" sz="1700" dirty="0"/>
              <a:t>que exista entre el </a:t>
            </a:r>
            <a:r>
              <a:rPr lang="es-MX" sz="1700" b="1" dirty="0"/>
              <a:t>valor comercial del vehículo </a:t>
            </a:r>
            <a:r>
              <a:rPr lang="es-MX" sz="1700" dirty="0"/>
              <a:t>asegurado a la fecha de siniestro y el </a:t>
            </a:r>
            <a:r>
              <a:rPr lang="es-MX" sz="1700" b="1" dirty="0"/>
              <a:t>valor correspondiente a un vehículo de la misma marca</a:t>
            </a:r>
            <a:r>
              <a:rPr lang="es-MX" sz="1700" dirty="0"/>
              <a:t>, tipo y versión de 1 año de modelo más reciente</a:t>
            </a:r>
            <a:r>
              <a:rPr lang="es-MX" sz="1700" dirty="0" smtClean="0"/>
              <a:t>.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b="1" dirty="0" smtClean="0"/>
              <a:t>Límite </a:t>
            </a:r>
            <a:r>
              <a:rPr lang="es-MX" sz="1700" b="1" dirty="0"/>
              <a:t>Máximo de Responsabilidad </a:t>
            </a:r>
            <a:r>
              <a:rPr lang="es-MX" sz="1700" dirty="0" smtClean="0"/>
              <a:t>es del 20% </a:t>
            </a:r>
            <a:r>
              <a:rPr lang="es-MX" sz="1700" dirty="0"/>
              <a:t>del Valor Comercial del </a:t>
            </a:r>
            <a:r>
              <a:rPr lang="es-MX" sz="1700" dirty="0" smtClean="0"/>
              <a:t>vehículo.</a:t>
            </a:r>
            <a:endParaRPr lang="es-MX" sz="1700" dirty="0"/>
          </a:p>
          <a:p>
            <a:pPr algn="just"/>
            <a:r>
              <a:rPr lang="es-MX" sz="1700" dirty="0"/>
              <a:t> </a:t>
            </a:r>
          </a:p>
          <a:p>
            <a:pPr algn="just"/>
            <a:endParaRPr lang="es-MX" sz="17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" y="736513"/>
            <a:ext cx="745669" cy="59505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08228" y="1271426"/>
            <a:ext cx="8280920" cy="276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 smtClean="0"/>
              <a:t>Con Nosotros el </a:t>
            </a:r>
            <a:r>
              <a:rPr lang="es-MX" sz="1700" dirty="0"/>
              <a:t>Conductor podrá recibir una indemnización diaria </a:t>
            </a:r>
            <a:r>
              <a:rPr lang="es-MX" sz="1700" dirty="0" smtClean="0"/>
              <a:t> de $1,000 pesos, </a:t>
            </a:r>
            <a:r>
              <a:rPr lang="es-MX" sz="1700" dirty="0"/>
              <a:t>siempre y cuando sea a consecuencia directa de un accidente automovilístico y el asegurado y/o conductor permanezca detenido </a:t>
            </a:r>
            <a:r>
              <a:rPr lang="es-MX" sz="1700" dirty="0" smtClean="0"/>
              <a:t>mínimo 24 </a:t>
            </a:r>
            <a:r>
              <a:rPr lang="es-MX" sz="1700" dirty="0" err="1" smtClean="0"/>
              <a:t>hrs</a:t>
            </a:r>
            <a:r>
              <a:rPr lang="es-MX" sz="1700" dirty="0" smtClean="0"/>
              <a:t> a </a:t>
            </a:r>
            <a:r>
              <a:rPr lang="es-MX" sz="1700" dirty="0"/>
              <a:t>petición de la autoridad para comparecer ante el Agente de Ministerio Publico</a:t>
            </a:r>
            <a:r>
              <a:rPr lang="es-MX" sz="1700" dirty="0" smtClean="0"/>
              <a:t>.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dirty="0"/>
              <a:t>-La indemnización empieza después de las 24 </a:t>
            </a:r>
            <a:r>
              <a:rPr lang="es-MX" sz="1700" dirty="0" err="1"/>
              <a:t>hrs</a:t>
            </a:r>
            <a:r>
              <a:rPr lang="es-MX" sz="1700" dirty="0"/>
              <a:t>. de estar internado.</a:t>
            </a:r>
          </a:p>
          <a:p>
            <a:pPr algn="just"/>
            <a:endParaRPr lang="es-MX" sz="1700" dirty="0" smtClean="0"/>
          </a:p>
          <a:p>
            <a:pPr algn="just"/>
            <a:r>
              <a:rPr lang="es-MX" sz="1700" dirty="0" smtClean="0"/>
              <a:t>Suma </a:t>
            </a:r>
            <a:r>
              <a:rPr lang="es-MX" sz="1700" dirty="0"/>
              <a:t>amparada $ 1,000 </a:t>
            </a:r>
            <a:r>
              <a:rPr lang="es-MX" sz="1700" dirty="0" err="1"/>
              <a:t>mn</a:t>
            </a:r>
            <a:r>
              <a:rPr lang="es-MX" sz="1700" dirty="0"/>
              <a:t>. Diarios hasta un tope de $ 15,000 </a:t>
            </a:r>
            <a:r>
              <a:rPr lang="es-MX" sz="1700" dirty="0" err="1"/>
              <a:t>mn</a:t>
            </a:r>
            <a:r>
              <a:rPr lang="es-MX" sz="1700" dirty="0"/>
              <a:t>.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b="1" dirty="0"/>
              <a:t>Deducible</a:t>
            </a:r>
            <a:r>
              <a:rPr lang="es-MX" sz="1700" dirty="0"/>
              <a:t>: No aplica.</a:t>
            </a:r>
          </a:p>
          <a:p>
            <a:pPr algn="just"/>
            <a:endParaRPr lang="es-MX" sz="17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3" y="3869577"/>
            <a:ext cx="720078" cy="5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7106" y="980840"/>
            <a:ext cx="2398990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</a:rPr>
              <a:t>7.VALOR FACTURA.</a:t>
            </a:r>
            <a:endParaRPr lang="es-MX" u="sng" dirty="0">
              <a:solidFill>
                <a:schemeClr val="accent2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552480" y="179437"/>
            <a:ext cx="340375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Nuevas coberturas de Autos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75816" y="1335736"/>
            <a:ext cx="8280920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/>
              <a:t>En caso de siniestro procedente por Pérdida Total</a:t>
            </a:r>
            <a:r>
              <a:rPr lang="es-MX" sz="1700" b="1" dirty="0"/>
              <a:t> por Daños Materiales </a:t>
            </a:r>
            <a:r>
              <a:rPr lang="es-MX" sz="1700" dirty="0"/>
              <a:t>o </a:t>
            </a:r>
            <a:r>
              <a:rPr lang="es-MX" sz="1700" b="1" dirty="0"/>
              <a:t>Robo Total, </a:t>
            </a:r>
            <a:r>
              <a:rPr lang="es-MX" sz="1700" dirty="0"/>
              <a:t>la </a:t>
            </a:r>
            <a:r>
              <a:rPr lang="es-MX" sz="1700" b="1" dirty="0"/>
              <a:t>Compañía </a:t>
            </a:r>
            <a:r>
              <a:rPr lang="es-MX" sz="1700" dirty="0"/>
              <a:t>procederá con la indemnización del vehículo de acuerdo a lo siguiente: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dirty="0"/>
              <a:t>-Aplica sólo para vehículos con una antigüedad </a:t>
            </a:r>
            <a:r>
              <a:rPr lang="es-MX" sz="1700" dirty="0" smtClean="0"/>
              <a:t>menor </a:t>
            </a:r>
            <a:r>
              <a:rPr lang="es-MX" sz="1700" dirty="0"/>
              <a:t>de 24 meses, contados a partir de la fecha de facturación del vehículo asegurado.</a:t>
            </a:r>
          </a:p>
          <a:p>
            <a:pPr algn="just"/>
            <a:r>
              <a:rPr lang="es-MX" sz="1700" dirty="0"/>
              <a:t>-</a:t>
            </a:r>
            <a:r>
              <a:rPr lang="es-MX" sz="1700" b="1" dirty="0"/>
              <a:t>La indemnización </a:t>
            </a:r>
            <a:r>
              <a:rPr lang="es-MX" sz="1700" dirty="0"/>
              <a:t>es la diferencial que exista entre el </a:t>
            </a:r>
            <a:r>
              <a:rPr lang="es-MX" sz="1700" b="1" dirty="0"/>
              <a:t>valor comercial del vehículo </a:t>
            </a:r>
            <a:r>
              <a:rPr lang="es-MX" sz="1700" dirty="0"/>
              <a:t>asegurado a la fecha de siniestro y el </a:t>
            </a:r>
            <a:r>
              <a:rPr lang="es-MX" sz="1700" b="1" dirty="0"/>
              <a:t>valor factura del vehículo.</a:t>
            </a:r>
            <a:endParaRPr lang="es-MX" sz="1700" dirty="0"/>
          </a:p>
          <a:p>
            <a:pPr algn="just"/>
            <a:endParaRPr lang="es-MX" sz="1700" dirty="0"/>
          </a:p>
        </p:txBody>
      </p:sp>
      <p:sp>
        <p:nvSpPr>
          <p:cNvPr id="7" name="Rectángulo 6"/>
          <p:cNvSpPr/>
          <p:nvPr/>
        </p:nvSpPr>
        <p:spPr>
          <a:xfrm>
            <a:off x="695840" y="3828062"/>
            <a:ext cx="2688288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solidFill>
                  <a:schemeClr val="accent2"/>
                </a:solidFill>
              </a:rPr>
              <a:t>8.LLANTAS Y RINES</a:t>
            </a:r>
            <a:r>
              <a:rPr lang="es-MX" b="1" u="sng" dirty="0" smtClean="0">
                <a:solidFill>
                  <a:schemeClr val="accent2"/>
                </a:solidFill>
              </a:rPr>
              <a:t>.</a:t>
            </a:r>
            <a:endParaRPr lang="es-MX" b="1" u="sng" dirty="0">
              <a:solidFill>
                <a:schemeClr val="accent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83"/>
            <a:ext cx="746177" cy="6324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" y="3685123"/>
            <a:ext cx="752588" cy="63242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6006" y="4211885"/>
            <a:ext cx="8300730" cy="236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 smtClean="0"/>
              <a:t>Con nosotros tus llantas y rines estarán cubiertos cuando </a:t>
            </a:r>
            <a:r>
              <a:rPr lang="es-MX" dirty="0" smtClean="0"/>
              <a:t>se </a:t>
            </a:r>
            <a:r>
              <a:rPr lang="es-MX" dirty="0"/>
              <a:t>dañen por algún tipo de impacto directo en baches, topes o irregularidades en pavimento, asfalto y/o concreto </a:t>
            </a:r>
            <a:r>
              <a:rPr lang="es-MX" dirty="0" smtClean="0"/>
              <a:t>hidráulico.</a:t>
            </a:r>
          </a:p>
          <a:p>
            <a:pPr algn="just"/>
            <a:endParaRPr lang="es-MX" sz="1700" dirty="0"/>
          </a:p>
          <a:p>
            <a:pPr algn="just"/>
            <a:r>
              <a:rPr lang="es-MX" dirty="0" smtClean="0"/>
              <a:t>Limite de Responsabilidad: 2 eventos y/o hasta agotar Suma Asegurada de </a:t>
            </a:r>
            <a:r>
              <a:rPr lang="es-MX" dirty="0"/>
              <a:t>$15,000.00 </a:t>
            </a:r>
            <a:r>
              <a:rPr lang="es-MX" dirty="0" smtClean="0"/>
              <a:t>M.N</a:t>
            </a:r>
          </a:p>
          <a:p>
            <a:pPr algn="just"/>
            <a:endParaRPr lang="es-MX" dirty="0"/>
          </a:p>
          <a:p>
            <a:pPr algn="just"/>
            <a:r>
              <a:rPr lang="es-MX" sz="1700" b="1" dirty="0"/>
              <a:t>Deducible</a:t>
            </a:r>
            <a:r>
              <a:rPr lang="es-MX" sz="1700" b="1" dirty="0" smtClean="0"/>
              <a:t>: </a:t>
            </a:r>
            <a:r>
              <a:rPr lang="es-MX" sz="1700" dirty="0" smtClean="0"/>
              <a:t>20% sobre el valor de reposición de los bienes averiados.</a:t>
            </a:r>
            <a:endParaRPr lang="es-MX" sz="1700" dirty="0"/>
          </a:p>
          <a:p>
            <a:pPr algn="just"/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34399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49466" y="980840"/>
            <a:ext cx="251863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</a:rPr>
              <a:t>9.DEDUCIBLE CERO.</a:t>
            </a:r>
            <a:endParaRPr lang="es-MX" u="sng" dirty="0">
              <a:solidFill>
                <a:schemeClr val="accent2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552480" y="179437"/>
            <a:ext cx="340375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Nuevas coberturas de Autos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02412" y="1291117"/>
            <a:ext cx="8280920" cy="252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 smtClean="0"/>
              <a:t>En </a:t>
            </a:r>
            <a:r>
              <a:rPr lang="es-MX" sz="1700" dirty="0"/>
              <a:t>caso de siniestro procedente </a:t>
            </a:r>
            <a:r>
              <a:rPr lang="es-MX" sz="1700" dirty="0" smtClean="0"/>
              <a:t>por  colisión, vuelco amparados en la cobertura de</a:t>
            </a:r>
            <a:r>
              <a:rPr lang="es-MX" sz="1700" b="1" dirty="0" smtClean="0"/>
              <a:t> </a:t>
            </a:r>
            <a:r>
              <a:rPr lang="es-MX" sz="1700" b="1" dirty="0"/>
              <a:t>Daños </a:t>
            </a:r>
            <a:r>
              <a:rPr lang="es-MX" sz="1700" b="1" dirty="0" smtClean="0"/>
              <a:t>Materiales </a:t>
            </a:r>
            <a:r>
              <a:rPr lang="es-MX" sz="1700" dirty="0" smtClean="0"/>
              <a:t>aplicara esta cobertura.</a:t>
            </a:r>
          </a:p>
          <a:p>
            <a:pPr algn="just"/>
            <a:endParaRPr lang="es-MX" sz="1700" b="1" dirty="0" smtClean="0"/>
          </a:p>
          <a:p>
            <a:pPr algn="just"/>
            <a:r>
              <a:rPr lang="es-MX" sz="1700" dirty="0" smtClean="0"/>
              <a:t>Cuando en la colisión o vuelco haya participado </a:t>
            </a:r>
            <a:r>
              <a:rPr lang="es-MX" sz="1700" dirty="0"/>
              <a:t>al menos otro vehículo identificable, la Compañía indemnizará al Asegurado sin la aplicación del deducible </a:t>
            </a:r>
            <a:r>
              <a:rPr lang="es-MX" sz="1700" dirty="0" smtClean="0"/>
              <a:t>contratado, en caso de que no </a:t>
            </a:r>
            <a:r>
              <a:rPr lang="es-MX" sz="1700" dirty="0"/>
              <a:t>haya participado otro vehículo o este no sea un vehículo </a:t>
            </a:r>
            <a:r>
              <a:rPr lang="es-MX" sz="1700" dirty="0" smtClean="0"/>
              <a:t>identificable la </a:t>
            </a:r>
            <a:r>
              <a:rPr lang="es-MX" sz="1700" dirty="0"/>
              <a:t>Compañía indemnizará </a:t>
            </a:r>
            <a:r>
              <a:rPr lang="es-MX" sz="1700" dirty="0" smtClean="0"/>
              <a:t>sin </a:t>
            </a:r>
            <a:r>
              <a:rPr lang="es-MX" sz="1700" dirty="0"/>
              <a:t>la aplicación del deducible contratado, siempre y cuando el monto del daño sufrido por el Vehículo asegurado sea mayor que el 50% del monto del deducible </a:t>
            </a:r>
            <a:r>
              <a:rPr lang="es-MX" sz="1700" dirty="0" smtClean="0"/>
              <a:t>contratado. </a:t>
            </a:r>
          </a:p>
          <a:p>
            <a:pPr algn="just"/>
            <a:endParaRPr lang="es-MX" sz="1700" dirty="0"/>
          </a:p>
        </p:txBody>
      </p:sp>
      <p:sp>
        <p:nvSpPr>
          <p:cNvPr id="7" name="Rectángulo 6"/>
          <p:cNvSpPr/>
          <p:nvPr/>
        </p:nvSpPr>
        <p:spPr>
          <a:xfrm>
            <a:off x="647824" y="3828062"/>
            <a:ext cx="2688288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</a:rPr>
              <a:t>10.ROBO PARCIAL.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28014" y="4139877"/>
            <a:ext cx="8300730" cy="179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 smtClean="0"/>
              <a:t>Amparamos el  </a:t>
            </a:r>
            <a:r>
              <a:rPr lang="es-MX" sz="1700" dirty="0"/>
              <a:t>robo parcial de las partes que se encuentren fuera del vehículo y que formen parte original del mismo, siempre y cuando que éste no se derive de un Robo Total del Vehículo asegurado.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dirty="0" smtClean="0"/>
              <a:t>Limite de Suma Asegurada de $25,000.00 M.N</a:t>
            </a:r>
          </a:p>
          <a:p>
            <a:pPr algn="just"/>
            <a:endParaRPr lang="es-MX" sz="1700" dirty="0"/>
          </a:p>
          <a:p>
            <a:pPr algn="just"/>
            <a:r>
              <a:rPr lang="es-MX" sz="1700" b="1" dirty="0" smtClean="0"/>
              <a:t>Deducible: </a:t>
            </a:r>
            <a:r>
              <a:rPr lang="es-MX" sz="1700" dirty="0" smtClean="0"/>
              <a:t>20% sobre el monto de la perdida.</a:t>
            </a:r>
            <a:r>
              <a:rPr lang="es-MX" sz="1700" b="1" dirty="0" smtClean="0"/>
              <a:t> </a:t>
            </a:r>
            <a:endParaRPr lang="es-MX" sz="17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958"/>
            <a:ext cx="713528" cy="599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" y="3692300"/>
            <a:ext cx="720078" cy="4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6882" y="980840"/>
            <a:ext cx="1903150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u="sng" dirty="0" smtClean="0">
                <a:solidFill>
                  <a:schemeClr val="accent2"/>
                </a:solidFill>
              </a:rPr>
              <a:t>11.REDUCIBLE</a:t>
            </a:r>
            <a:r>
              <a:rPr lang="es-MX" b="1" dirty="0" smtClean="0">
                <a:solidFill>
                  <a:schemeClr val="accent2"/>
                </a:solidFill>
              </a:rPr>
              <a:t>.</a:t>
            </a:r>
            <a:endParaRPr lang="es-MX" dirty="0">
              <a:solidFill>
                <a:schemeClr val="accent2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552480" y="179437"/>
            <a:ext cx="340375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Nuevas coberturas de Autos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75816" y="1340653"/>
            <a:ext cx="8280920" cy="1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/>
              <a:t>E</a:t>
            </a:r>
            <a:r>
              <a:rPr lang="es-MX" sz="1700" dirty="0" smtClean="0"/>
              <a:t>n </a:t>
            </a:r>
            <a:r>
              <a:rPr lang="es-MX" sz="1700" dirty="0"/>
              <a:t>caso de renovaciones consecutivas de la póliza, y siempre y cuando dicha póliza no haya presentado siniestro en que se determine como responsable al Asegurado y/o titular de la póliza, los Deducibles aplicables a la Coberturas de Daños Materiales, serán los que se indican en la tabla siguiente</a:t>
            </a:r>
            <a:r>
              <a:rPr lang="es-MX" sz="1700" dirty="0" smtClean="0"/>
              <a:t>:</a:t>
            </a:r>
          </a:p>
          <a:p>
            <a:pPr algn="just"/>
            <a:endParaRPr lang="es-MX" sz="1700" dirty="0"/>
          </a:p>
        </p:txBody>
      </p:sp>
      <p:sp>
        <p:nvSpPr>
          <p:cNvPr id="7" name="Rectángulo 6"/>
          <p:cNvSpPr/>
          <p:nvPr/>
        </p:nvSpPr>
        <p:spPr>
          <a:xfrm>
            <a:off x="575816" y="4641457"/>
            <a:ext cx="6904012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u="sng" dirty="0" smtClean="0">
                <a:solidFill>
                  <a:schemeClr val="accent2"/>
                </a:solidFill>
              </a:rPr>
              <a:t>12. </a:t>
            </a:r>
            <a:r>
              <a:rPr lang="es-MX" b="1" u="sng" dirty="0">
                <a:solidFill>
                  <a:schemeClr val="accent2"/>
                </a:solidFill>
              </a:rPr>
              <a:t>ACCIDENTES AUTOMOVILÍSTICOS AL CONDUCTOR.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03808" y="4991425"/>
            <a:ext cx="8300730" cy="1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/>
              <a:t>En caso de estar descrita como amparada en la carátula de la póliza, la Compañía cubrirá al conductor y/o beneficiario el pago de indemnizaciones por lesiones corporales que sufra el Conductor del Vehículo Asegurado como consecuencia directa de un accidente automovilístico y/o cualquier riesgo amparado en esta póliza. </a:t>
            </a:r>
            <a:endParaRPr lang="es-MX" sz="17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" y="719366"/>
            <a:ext cx="621432" cy="6114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7" y="4499917"/>
            <a:ext cx="522659" cy="4915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72" y="2600938"/>
            <a:ext cx="4122969" cy="146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552480" y="179437"/>
            <a:ext cx="3403752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Nuevas coberturas de Autos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9792" y="899517"/>
            <a:ext cx="8711133" cy="578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700" dirty="0">
                <a:solidFill>
                  <a:srgbClr val="000000"/>
                </a:solidFill>
                <a:latin typeface="+mn-lt"/>
              </a:rPr>
              <a:t>La Compañía pagará los </a:t>
            </a:r>
            <a:r>
              <a:rPr lang="es-MX" sz="1700" dirty="0" smtClean="0">
                <a:solidFill>
                  <a:srgbClr val="000000"/>
                </a:solidFill>
                <a:latin typeface="+mn-lt"/>
              </a:rPr>
              <a:t>siguientes porcentajes </a:t>
            </a:r>
            <a:r>
              <a:rPr lang="es-MX" sz="1700" dirty="0">
                <a:solidFill>
                  <a:srgbClr val="000000"/>
                </a:solidFill>
                <a:latin typeface="+mn-lt"/>
              </a:rPr>
              <a:t>sobre el límite </a:t>
            </a:r>
            <a:r>
              <a:rPr lang="es-MX" sz="1700" dirty="0" smtClean="0">
                <a:solidFill>
                  <a:srgbClr val="000000"/>
                </a:solidFill>
                <a:latin typeface="+mn-lt"/>
              </a:rPr>
              <a:t>máximo responsabilidad </a:t>
            </a:r>
            <a:r>
              <a:rPr lang="es-MX" sz="1700" dirty="0">
                <a:solidFill>
                  <a:srgbClr val="000000"/>
                </a:solidFill>
                <a:latin typeface="+mn-lt"/>
              </a:rPr>
              <a:t>contratada para </a:t>
            </a:r>
            <a:r>
              <a:rPr lang="es-MX" sz="1700" dirty="0" smtClean="0">
                <a:solidFill>
                  <a:srgbClr val="000000"/>
                </a:solidFill>
                <a:latin typeface="+mn-lt"/>
              </a:rPr>
              <a:t>esta cobertura:</a:t>
            </a:r>
            <a:endParaRPr lang="es-MX" sz="17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21950"/>
              </p:ext>
            </p:extLst>
          </p:nvPr>
        </p:nvGraphicFramePr>
        <p:xfrm>
          <a:off x="2736056" y="1817344"/>
          <a:ext cx="3312368" cy="3204423"/>
        </p:xfrm>
        <a:graphic>
          <a:graphicData uri="http://schemas.openxmlformats.org/drawingml/2006/table">
            <a:tbl>
              <a:tblPr firstRow="1" firstCol="1" bandRow="1"/>
              <a:tblGrid>
                <a:gridCol w="2130811">
                  <a:extLst>
                    <a:ext uri="{9D8B030D-6E8A-4147-A177-3AD203B41FA5}">
                      <a16:colId xmlns:a16="http://schemas.microsoft.com/office/drawing/2014/main" val="3170298767"/>
                    </a:ext>
                  </a:extLst>
                </a:gridCol>
                <a:gridCol w="1181557">
                  <a:extLst>
                    <a:ext uri="{9D8B030D-6E8A-4147-A177-3AD203B41FA5}">
                      <a16:colId xmlns:a16="http://schemas.microsoft.com/office/drawing/2014/main" val="2476320238"/>
                    </a:ext>
                  </a:extLst>
                </a:gridCol>
              </a:tblGrid>
              <a:tr h="4753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05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 la pérdida de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05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de la Suma Asegurada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539182"/>
                  </a:ext>
                </a:extLst>
              </a:tr>
              <a:tr h="532738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Ambas manos o ambos</a:t>
                      </a:r>
                    </a:p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pies o la vista en ambos</a:t>
                      </a:r>
                    </a:p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ojos</a:t>
                      </a:r>
                      <a:endParaRPr lang="es-MX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s-MX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80905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Una mano y un pie 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88342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Una mano y la vista de</a:t>
                      </a:r>
                    </a:p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un ojo o un pie y la vista</a:t>
                      </a:r>
                    </a:p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 un ojo</a:t>
                      </a:r>
                      <a:endParaRPr lang="es-MX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332293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Una mano o un pie 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</a:t>
                      </a:r>
                      <a:r>
                        <a:rPr lang="es-MX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567036"/>
                  </a:ext>
                </a:extLst>
              </a:tr>
              <a:tr h="182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La vista de un ojo 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786258"/>
                  </a:ext>
                </a:extLst>
              </a:tr>
              <a:tr h="364921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El pulgar de cualquier</a:t>
                      </a:r>
                    </a:p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mano 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983759"/>
                  </a:ext>
                </a:extLst>
              </a:tr>
              <a:tr h="364921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El dedo índice de</a:t>
                      </a:r>
                    </a:p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cualquier mano 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444534"/>
                  </a:ext>
                </a:extLst>
              </a:tr>
              <a:tr h="364921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Cualquier dedo excepto</a:t>
                      </a:r>
                    </a:p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el índice y/o el pulgar</a:t>
                      </a:r>
                    </a:p>
                    <a:p>
                      <a:pPr algn="ctr"/>
                      <a:r>
                        <a:rPr lang="es-MX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 cualquier mano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es-MX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800" b="0" i="0" u="none" strike="noStrike" cap="none" normalizeH="0" baseline="0" dirty="0" smtClean="0">
            <a:ln>
              <a:solidFill>
                <a:schemeClr val="tx1"/>
              </a:solidFill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21838</TotalTime>
  <Words>937</Words>
  <Application>Microsoft Office PowerPoint</Application>
  <PresentationFormat>Personalizado</PresentationFormat>
  <Paragraphs>110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SimSun</vt:lpstr>
      <vt:lpstr>Arial</vt:lpstr>
      <vt:lpstr>Arial Unicode MS</vt:lpstr>
      <vt:lpstr>Calibri</vt:lpstr>
      <vt:lpstr>Times New Roman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Ernesto  Zamora</dc:creator>
  <cp:lastModifiedBy>Onix-Jessica</cp:lastModifiedBy>
  <cp:revision>377</cp:revision>
  <cp:lastPrinted>1601-01-01T00:00:00Z</cp:lastPrinted>
  <dcterms:created xsi:type="dcterms:W3CDTF">2015-01-14T19:15:09Z</dcterms:created>
  <dcterms:modified xsi:type="dcterms:W3CDTF">2020-10-23T15:55:46Z</dcterms:modified>
</cp:coreProperties>
</file>