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6858000" cx="12192000"/>
  <p:notesSz cx="6858000" cy="9144000"/>
  <p:embeddedFontLst>
    <p:embeddedFont>
      <p:font typeface="Overlock"/>
      <p:regular r:id="rId38"/>
      <p:bold r:id="rId39"/>
      <p:italic r:id="rId40"/>
      <p:boldItalic r:id="rId41"/>
    </p:embeddedFont>
    <p:embeddedFont>
      <p:font typeface="Baumans"/>
      <p:regular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566">
          <p15:clr>
            <a:srgbClr val="A4A3A4"/>
          </p15:clr>
        </p15:guide>
        <p15:guide id="2" pos="3817">
          <p15:clr>
            <a:srgbClr val="A4A3A4"/>
          </p15:clr>
        </p15:guide>
      </p15:sldGuideLst>
    </p:ext>
    <p:ext uri="http://customooxmlschemas.google.com/">
      <go:slidesCustomData xmlns:go="http://customooxmlschemas.google.com/" r:id="rId43" roundtripDataSignature="AMtx7mhukyn8znslM/g3h1wbehUevchf6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B1C902F-24D7-4F0D-8816-047878E54059}">
  <a:tblStyle styleId="{FB1C902F-24D7-4F0D-8816-047878E54059}" styleName="Table_0">
    <a:wholeTbl>
      <a:tcTxStyle b="off" i="off">
        <a:font>
          <a:latin typeface="Calibri"/>
          <a:ea typeface="Calibri"/>
          <a:cs typeface="Calibri"/>
        </a:font>
        <a:schemeClr val="dk1"/>
      </a:tcTxStyle>
      <a:tcStyle>
        <a:tcBdr>
          <a:left>
            <a:ln cap="flat" cmpd="sng" w="9525">
              <a:solidFill>
                <a:schemeClr val="accent6"/>
              </a:solidFill>
              <a:prstDash val="solid"/>
              <a:round/>
              <a:headEnd len="sm" w="sm" type="none"/>
              <a:tailEnd len="sm" w="sm" type="none"/>
            </a:ln>
          </a:left>
          <a:right>
            <a:ln cap="flat" cmpd="sng" w="9525">
              <a:solidFill>
                <a:schemeClr val="accent6"/>
              </a:solidFill>
              <a:prstDash val="solid"/>
              <a:round/>
              <a:headEnd len="sm" w="sm" type="none"/>
              <a:tailEnd len="sm" w="sm" type="none"/>
            </a:ln>
          </a:right>
          <a:top>
            <a:ln cap="flat" cmpd="sng" w="9525">
              <a:solidFill>
                <a:schemeClr val="accent6"/>
              </a:solidFill>
              <a:prstDash val="solid"/>
              <a:round/>
              <a:headEnd len="sm" w="sm" type="none"/>
              <a:tailEnd len="sm" w="sm" type="none"/>
            </a:ln>
          </a:top>
          <a:bottom>
            <a:ln cap="flat" cmpd="sng" w="9525">
              <a:solidFill>
                <a:schemeClr val="accent6"/>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tcBdr>
          <a:top>
            <a:ln cap="flat" cmpd="sng" w="9525">
              <a:solidFill>
                <a:schemeClr val="accent6"/>
              </a:solidFill>
              <a:prstDash val="solid"/>
              <a:round/>
              <a:headEnd len="sm" w="sm" type="none"/>
              <a:tailEnd len="sm" w="sm" type="none"/>
            </a:ln>
          </a:top>
          <a:bottom>
            <a:ln cap="flat" cmpd="sng" w="9525">
              <a:solidFill>
                <a:schemeClr val="accent6"/>
              </a:solidFill>
              <a:prstDash val="solid"/>
              <a:round/>
              <a:headEnd len="sm" w="sm" type="none"/>
              <a:tailEnd len="sm" w="sm" type="none"/>
            </a:ln>
          </a:bottom>
        </a:tcBdr>
      </a:tcStyle>
    </a:band1H>
    <a:band2H>
      <a:tcTxStyle/>
    </a:band2H>
    <a:band1V>
      <a:tcTxStyle/>
      <a:tcStyle>
        <a:tcBdr>
          <a:left>
            <a:ln cap="flat" cmpd="sng" w="9525">
              <a:solidFill>
                <a:schemeClr val="accent6"/>
              </a:solidFill>
              <a:prstDash val="solid"/>
              <a:round/>
              <a:headEnd len="sm" w="sm" type="none"/>
              <a:tailEnd len="sm" w="sm" type="none"/>
            </a:ln>
          </a:left>
          <a:right>
            <a:ln cap="flat" cmpd="sng" w="9525">
              <a:solidFill>
                <a:schemeClr val="accent6"/>
              </a:solidFill>
              <a:prstDash val="solid"/>
              <a:round/>
              <a:headEnd len="sm" w="sm" type="none"/>
              <a:tailEnd len="sm" w="sm" type="none"/>
            </a:ln>
          </a:right>
        </a:tcBdr>
      </a:tcStyle>
    </a:band1V>
    <a:band2V>
      <a:tcTxStyle/>
      <a:tcStyle>
        <a:tcBdr>
          <a:left>
            <a:ln cap="flat" cmpd="sng" w="9525">
              <a:solidFill>
                <a:schemeClr val="accent6"/>
              </a:solidFill>
              <a:prstDash val="solid"/>
              <a:round/>
              <a:headEnd len="sm" w="sm" type="none"/>
              <a:tailEnd len="sm" w="sm" type="none"/>
            </a:ln>
          </a:left>
          <a:right>
            <a:ln cap="flat" cmpd="sng" w="9525">
              <a:solidFill>
                <a:schemeClr val="accent6"/>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6"/>
              </a:solidFill>
              <a:prstDash val="solid"/>
              <a:round/>
              <a:headEnd len="sm" w="sm" type="none"/>
              <a:tailEnd len="sm" w="sm" type="none"/>
            </a:ln>
          </a:top>
        </a:tcBdr>
      </a:tcStyle>
    </a:lastRow>
    <a:seCell>
      <a:tcTxStyle/>
    </a:seCell>
    <a:swCell>
      <a:tcTxStyle/>
    </a:swCell>
    <a:firstRow>
      <a:tcTxStyle b="on" i="off">
        <a:font>
          <a:latin typeface="Calibri"/>
          <a:ea typeface="Calibri"/>
          <a:cs typeface="Calibri"/>
        </a:font>
        <a:schemeClr val="lt1"/>
      </a:tcTxStyle>
      <a:tcStyle>
        <a:fill>
          <a:solidFill>
            <a:schemeClr val="accent6"/>
          </a:solidFill>
        </a:fill>
      </a:tcStyle>
    </a:firstRow>
    <a:neCell>
      <a:tcTxStyle/>
    </a:neCell>
    <a:nwCell>
      <a:tcTxStyle/>
    </a:nwCell>
  </a:tblStyle>
  <a:tblStyle styleId="{2DD9B230-4568-4AE2-ACE8-0E985430A6DD}" styleName="Table_1">
    <a:wholeTbl>
      <a:tcTxStyle b="off" i="off">
        <a:font>
          <a:latin typeface="Calibri"/>
          <a:ea typeface="Calibri"/>
          <a:cs typeface="Calibri"/>
        </a:font>
        <a:schemeClr val="dk1"/>
      </a:tcTxStyle>
      <a:tcStyle>
        <a:tcBdr>
          <a:left>
            <a:ln cap="flat" cmpd="sng" w="9525">
              <a:solidFill>
                <a:schemeClr val="accent5"/>
              </a:solidFill>
              <a:prstDash val="solid"/>
              <a:round/>
              <a:headEnd len="sm" w="sm" type="none"/>
              <a:tailEnd len="sm" w="sm" type="none"/>
            </a:ln>
          </a:left>
          <a:right>
            <a:ln cap="flat" cmpd="sng" w="9525">
              <a:solidFill>
                <a:schemeClr val="accent5"/>
              </a:solidFill>
              <a:prstDash val="solid"/>
              <a:round/>
              <a:headEnd len="sm" w="sm" type="none"/>
              <a:tailEnd len="sm" w="sm" type="none"/>
            </a:ln>
          </a:right>
          <a:top>
            <a:ln cap="flat" cmpd="sng" w="9525">
              <a:solidFill>
                <a:schemeClr val="accent5"/>
              </a:solidFill>
              <a:prstDash val="solid"/>
              <a:round/>
              <a:headEnd len="sm" w="sm" type="none"/>
              <a:tailEnd len="sm" w="sm" type="none"/>
            </a:ln>
          </a:top>
          <a:bottom>
            <a:ln cap="flat" cmpd="sng" w="9525">
              <a:solidFill>
                <a:schemeClr val="accent5"/>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tcBdr>
          <a:top>
            <a:ln cap="flat" cmpd="sng" w="9525">
              <a:solidFill>
                <a:schemeClr val="accent5"/>
              </a:solidFill>
              <a:prstDash val="solid"/>
              <a:round/>
              <a:headEnd len="sm" w="sm" type="none"/>
              <a:tailEnd len="sm" w="sm" type="none"/>
            </a:ln>
          </a:top>
          <a:bottom>
            <a:ln cap="flat" cmpd="sng" w="9525">
              <a:solidFill>
                <a:schemeClr val="accent5"/>
              </a:solidFill>
              <a:prstDash val="solid"/>
              <a:round/>
              <a:headEnd len="sm" w="sm" type="none"/>
              <a:tailEnd len="sm" w="sm" type="none"/>
            </a:ln>
          </a:bottom>
        </a:tcBdr>
      </a:tcStyle>
    </a:band1H>
    <a:band2H>
      <a:tcTxStyle/>
    </a:band2H>
    <a:band1V>
      <a:tcTxStyle/>
      <a:tcStyle>
        <a:tcBdr>
          <a:left>
            <a:ln cap="flat" cmpd="sng" w="9525">
              <a:solidFill>
                <a:schemeClr val="accent5"/>
              </a:solidFill>
              <a:prstDash val="solid"/>
              <a:round/>
              <a:headEnd len="sm" w="sm" type="none"/>
              <a:tailEnd len="sm" w="sm" type="none"/>
            </a:ln>
          </a:left>
          <a:right>
            <a:ln cap="flat" cmpd="sng" w="9525">
              <a:solidFill>
                <a:schemeClr val="accent5"/>
              </a:solidFill>
              <a:prstDash val="solid"/>
              <a:round/>
              <a:headEnd len="sm" w="sm" type="none"/>
              <a:tailEnd len="sm" w="sm" type="none"/>
            </a:ln>
          </a:right>
        </a:tcBdr>
      </a:tcStyle>
    </a:band1V>
    <a:band2V>
      <a:tcTxStyle/>
      <a:tcStyle>
        <a:tcBdr>
          <a:left>
            <a:ln cap="flat" cmpd="sng" w="9525">
              <a:solidFill>
                <a:schemeClr val="accent5"/>
              </a:solidFill>
              <a:prstDash val="solid"/>
              <a:round/>
              <a:headEnd len="sm" w="sm" type="none"/>
              <a:tailEnd len="sm" w="sm" type="none"/>
            </a:ln>
          </a:left>
          <a:right>
            <a:ln cap="flat" cmpd="sng" w="9525">
              <a:solidFill>
                <a:schemeClr val="accent5"/>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5"/>
              </a:solidFill>
              <a:prstDash val="solid"/>
              <a:round/>
              <a:headEnd len="sm" w="sm" type="none"/>
              <a:tailEnd len="sm" w="sm" type="none"/>
            </a:ln>
          </a:top>
        </a:tcBdr>
      </a:tcStyle>
    </a:lastRow>
    <a:seCell>
      <a:tcTxStyle/>
    </a:seCell>
    <a:swCell>
      <a:tcTxStyle/>
    </a:swCell>
    <a:firstRow>
      <a:tcTxStyle b="on" i="off">
        <a:font>
          <a:latin typeface="Calibri"/>
          <a:ea typeface="Calibri"/>
          <a:cs typeface="Calibri"/>
        </a:font>
        <a:schemeClr val="lt1"/>
      </a:tcTxStyle>
      <a:tcStyle>
        <a:fill>
          <a:solidFill>
            <a:schemeClr val="accent5"/>
          </a:solidFill>
        </a:fill>
      </a:tcStyle>
    </a:firstRow>
    <a:neCell>
      <a:tcTxStyle/>
    </a:neCell>
    <a:nwCell>
      <a:tcTxStyle/>
    </a:nwCell>
  </a:tblStyle>
  <a:tblStyle styleId="{23E52BBB-DDDA-49E5-B3B2-FA22F7B32D1D}" styleName="Table_2">
    <a:wholeTbl>
      <a:tcTxStyle b="off" i="off">
        <a:font>
          <a:latin typeface="Calibri"/>
          <a:ea typeface="Calibri"/>
          <a:cs typeface="Calibri"/>
        </a:font>
        <a:schemeClr val="dk1"/>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tcBdr>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tcBdr>
      </a:tcStyle>
    </a:band1H>
    <a:band2H>
      <a:tcTxStyle/>
    </a:band2H>
    <a:band1V>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cBdr>
      </a:tcStyle>
    </a:band1V>
    <a:band2V>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tcStyle>
    </a:lastRow>
    <a:seCell>
      <a:tcTxStyle/>
    </a:seCell>
    <a:swCell>
      <a:tcTxStyle/>
    </a:swCell>
    <a:firstRow>
      <a:tcTxStyle b="on" i="off">
        <a:font>
          <a:latin typeface="Calibri"/>
          <a:ea typeface="Calibri"/>
          <a:cs typeface="Calibri"/>
        </a:font>
        <a:schemeClr val="lt1"/>
      </a:tcTxStyle>
      <a:tcStyle>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566" orient="horz"/>
        <p:guide pos="3817"/>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verlock-italic.fntdata"/><Relationship Id="rId20" Type="http://schemas.openxmlformats.org/officeDocument/2006/relationships/slide" Target="slides/slide14.xml"/><Relationship Id="rId42" Type="http://schemas.openxmlformats.org/officeDocument/2006/relationships/font" Target="fonts/Baumans-regular.fntdata"/><Relationship Id="rId41" Type="http://schemas.openxmlformats.org/officeDocument/2006/relationships/font" Target="fonts/Overlock-boldItalic.fntdata"/><Relationship Id="rId22" Type="http://schemas.openxmlformats.org/officeDocument/2006/relationships/slide" Target="slides/slide16.xml"/><Relationship Id="rId21" Type="http://schemas.openxmlformats.org/officeDocument/2006/relationships/slide" Target="slides/slide15.xml"/><Relationship Id="rId43"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Overlock-bold.fntdata"/><Relationship Id="rId16" Type="http://schemas.openxmlformats.org/officeDocument/2006/relationships/slide" Target="slides/slide10.xml"/><Relationship Id="rId38" Type="http://schemas.openxmlformats.org/officeDocument/2006/relationships/font" Target="fonts/Overlock-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1" name="Shape 11"/>
        <p:cNvGrpSpPr/>
        <p:nvPr/>
      </p:nvGrpSpPr>
      <p:grpSpPr>
        <a:xfrm>
          <a:off x="0" y="0"/>
          <a:ext cx="0" cy="0"/>
          <a:chOff x="0" y="0"/>
          <a:chExt cx="0" cy="0"/>
        </a:xfrm>
      </p:grpSpPr>
      <p:sp>
        <p:nvSpPr>
          <p:cNvPr id="12" name="Google Shape;12;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4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5" name="Shape 15"/>
        <p:cNvGrpSpPr/>
        <p:nvPr/>
      </p:nvGrpSpPr>
      <p:grpSpPr>
        <a:xfrm>
          <a:off x="0" y="0"/>
          <a:ext cx="0" cy="0"/>
          <a:chOff x="0" y="0"/>
          <a:chExt cx="0" cy="0"/>
        </a:xfrm>
      </p:grpSpPr>
      <p:sp>
        <p:nvSpPr>
          <p:cNvPr id="16" name="Google Shape;16;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1" name="Shape 21"/>
        <p:cNvGrpSpPr/>
        <p:nvPr/>
      </p:nvGrpSpPr>
      <p:grpSpPr>
        <a:xfrm>
          <a:off x="0" y="0"/>
          <a:ext cx="0" cy="0"/>
          <a:chOff x="0" y="0"/>
          <a:chExt cx="0" cy="0"/>
        </a:xfrm>
      </p:grpSpPr>
      <p:sp>
        <p:nvSpPr>
          <p:cNvPr id="22" name="Google Shape;22;p3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27" name="Shape 27"/>
        <p:cNvGrpSpPr/>
        <p:nvPr/>
      </p:nvGrpSpPr>
      <p:grpSpPr>
        <a:xfrm>
          <a:off x="0" y="0"/>
          <a:ext cx="0" cy="0"/>
          <a:chOff x="0" y="0"/>
          <a:chExt cx="0" cy="0"/>
        </a:xfrm>
      </p:grpSpPr>
      <p:sp>
        <p:nvSpPr>
          <p:cNvPr id="28" name="Google Shape;28;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2" name="Shape 32"/>
        <p:cNvGrpSpPr/>
        <p:nvPr/>
      </p:nvGrpSpPr>
      <p:grpSpPr>
        <a:xfrm>
          <a:off x="0" y="0"/>
          <a:ext cx="0" cy="0"/>
          <a:chOff x="0" y="0"/>
          <a:chExt cx="0" cy="0"/>
        </a:xfrm>
      </p:grpSpPr>
      <p:sp>
        <p:nvSpPr>
          <p:cNvPr id="33" name="Google Shape;33;p3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3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8" name="Shape 38"/>
        <p:cNvGrpSpPr/>
        <p:nvPr/>
      </p:nvGrpSpPr>
      <p:grpSpPr>
        <a:xfrm>
          <a:off x="0" y="0"/>
          <a:ext cx="0" cy="0"/>
          <a:chOff x="0" y="0"/>
          <a:chExt cx="0" cy="0"/>
        </a:xfrm>
      </p:grpSpPr>
      <p:sp>
        <p:nvSpPr>
          <p:cNvPr id="39" name="Google Shape;39;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3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5" name="Shape 45"/>
        <p:cNvGrpSpPr/>
        <p:nvPr/>
      </p:nvGrpSpPr>
      <p:grpSpPr>
        <a:xfrm>
          <a:off x="0" y="0"/>
          <a:ext cx="0" cy="0"/>
          <a:chOff x="0" y="0"/>
          <a:chExt cx="0" cy="0"/>
        </a:xfrm>
      </p:grpSpPr>
      <p:sp>
        <p:nvSpPr>
          <p:cNvPr id="46" name="Google Shape;46;p3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3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3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3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4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4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4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1" Type="http://schemas.openxmlformats.org/officeDocument/2006/relationships/image" Target="../media/image12.png"/><Relationship Id="rId10" Type="http://schemas.openxmlformats.org/officeDocument/2006/relationships/image" Target="../media/image14.png"/><Relationship Id="rId13" Type="http://schemas.openxmlformats.org/officeDocument/2006/relationships/image" Target="../media/image3.png"/><Relationship Id="rId12"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7.png"/><Relationship Id="rId9"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2.png"/><Relationship Id="rId7" Type="http://schemas.openxmlformats.org/officeDocument/2006/relationships/image" Target="../media/image1.png"/><Relationship Id="rId8"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1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9.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Dibujos animados del equipo de doctores | Vector Premium" id="84" name="Google Shape;84;p1"/>
          <p:cNvPicPr preferRelativeResize="0"/>
          <p:nvPr/>
        </p:nvPicPr>
        <p:blipFill rotWithShape="1">
          <a:blip r:embed="rId3">
            <a:alphaModFix/>
          </a:blip>
          <a:srcRect b="0" l="0" r="0" t="0"/>
          <a:stretch/>
        </p:blipFill>
        <p:spPr>
          <a:xfrm>
            <a:off x="678088" y="2050869"/>
            <a:ext cx="4428307" cy="4428307"/>
          </a:xfrm>
          <a:prstGeom prst="rect">
            <a:avLst/>
          </a:prstGeom>
          <a:noFill/>
          <a:ln>
            <a:noFill/>
          </a:ln>
        </p:spPr>
      </p:pic>
      <p:pic>
        <p:nvPicPr>
          <p:cNvPr id="85" name="Google Shape;85;p1"/>
          <p:cNvPicPr preferRelativeResize="0"/>
          <p:nvPr/>
        </p:nvPicPr>
        <p:blipFill rotWithShape="1">
          <a:blip r:embed="rId4">
            <a:alphaModFix/>
          </a:blip>
          <a:srcRect b="0" l="0" r="0" t="0"/>
          <a:stretch/>
        </p:blipFill>
        <p:spPr>
          <a:xfrm>
            <a:off x="782590" y="0"/>
            <a:ext cx="2709239" cy="1593669"/>
          </a:xfrm>
          <a:prstGeom prst="rect">
            <a:avLst/>
          </a:prstGeom>
          <a:noFill/>
          <a:ln>
            <a:noFill/>
          </a:ln>
        </p:spPr>
      </p:pic>
      <p:sp>
        <p:nvSpPr>
          <p:cNvPr id="86" name="Google Shape;86;p1"/>
          <p:cNvSpPr txBox="1"/>
          <p:nvPr/>
        </p:nvSpPr>
        <p:spPr>
          <a:xfrm>
            <a:off x="5666377" y="1268549"/>
            <a:ext cx="5630092" cy="509370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ES" sz="6500" u="none" cap="none" strike="noStrike">
                <a:solidFill>
                  <a:srgbClr val="0070C0"/>
                </a:solidFill>
                <a:latin typeface="Baumans"/>
                <a:ea typeface="Baumans"/>
                <a:cs typeface="Baumans"/>
                <a:sym typeface="Baumans"/>
              </a:rPr>
              <a:t>GASTOS MÉDICOS INDIVIDUAL </a:t>
            </a:r>
            <a:endParaRPr b="0" i="0" sz="6500" u="none" cap="none" strike="noStrike">
              <a:solidFill>
                <a:srgbClr val="0070C0"/>
              </a:solidFill>
              <a:latin typeface="Baumans"/>
              <a:ea typeface="Baumans"/>
              <a:cs typeface="Baumans"/>
              <a:sym typeface="Baumans"/>
            </a:endParaRPr>
          </a:p>
          <a:p>
            <a:pPr indent="0" lvl="0" marL="0" marR="0" rtl="0" algn="ctr">
              <a:spcBef>
                <a:spcPts val="0"/>
              </a:spcBef>
              <a:spcAft>
                <a:spcPts val="0"/>
              </a:spcAft>
              <a:buNone/>
            </a:pPr>
            <a:r>
              <a:rPr b="0" i="0" lang="es-ES" sz="5000" u="none" cap="none" strike="noStrike">
                <a:solidFill>
                  <a:schemeClr val="dk1"/>
                </a:solidFill>
                <a:latin typeface="Calibri"/>
                <a:ea typeface="Calibri"/>
                <a:cs typeface="Calibri"/>
                <a:sym typeface="Calibri"/>
              </a:rPr>
              <a:t>Conceptos  Generales</a:t>
            </a:r>
            <a:endParaRPr/>
          </a:p>
          <a:p>
            <a:pPr indent="0" lvl="0" marL="0" marR="0" rtl="0" algn="ctr">
              <a:spcBef>
                <a:spcPts val="0"/>
              </a:spcBef>
              <a:spcAft>
                <a:spcPts val="0"/>
              </a:spcAft>
              <a:buNone/>
            </a:pPr>
            <a:r>
              <a:rPr b="0" i="0" lang="es-ES" sz="3000" u="none" cap="none" strike="noStrike">
                <a:solidFill>
                  <a:schemeClr val="dk1"/>
                </a:solidFill>
                <a:latin typeface="Calibri"/>
                <a:ea typeface="Calibri"/>
                <a:cs typeface="Calibri"/>
                <a:sym typeface="Calibri"/>
              </a:rPr>
              <a:t>17/DIC/2020</a:t>
            </a:r>
            <a:endParaRPr b="0" i="0" sz="30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0"/>
          <p:cNvSpPr/>
          <p:nvPr/>
        </p:nvSpPr>
        <p:spPr>
          <a:xfrm>
            <a:off x="433238" y="1925690"/>
            <a:ext cx="3246822" cy="1835286"/>
          </a:xfrm>
          <a:prstGeom prst="roundRect">
            <a:avLst>
              <a:gd fmla="val 16667" name="adj"/>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3000">
                <a:solidFill>
                  <a:schemeClr val="lt1"/>
                </a:solidFill>
                <a:latin typeface="Calibri"/>
                <a:ea typeface="Calibri"/>
                <a:cs typeface="Calibri"/>
                <a:sym typeface="Calibri"/>
              </a:rPr>
              <a:t>GNP</a:t>
            </a:r>
            <a:endParaRPr/>
          </a:p>
          <a:p>
            <a:pPr indent="0" lvl="0" marL="0" marR="0" rtl="0" algn="ctr">
              <a:spcBef>
                <a:spcPts val="0"/>
              </a:spcBef>
              <a:spcAft>
                <a:spcPts val="0"/>
              </a:spcAft>
              <a:buNone/>
            </a:pPr>
            <a:r>
              <a:rPr b="1" lang="es-ES" sz="2000">
                <a:solidFill>
                  <a:srgbClr val="FFFF00"/>
                </a:solidFill>
                <a:latin typeface="Calibri"/>
                <a:ea typeface="Calibri"/>
                <a:cs typeface="Calibri"/>
                <a:sym typeface="Calibri"/>
              </a:rPr>
              <a:t>0-70 AÑOS</a:t>
            </a:r>
            <a:endParaRPr/>
          </a:p>
          <a:p>
            <a:pPr indent="0" lvl="0" marL="0" marR="0" rtl="0" algn="ctr">
              <a:spcBef>
                <a:spcPts val="0"/>
              </a:spcBef>
              <a:spcAft>
                <a:spcPts val="0"/>
              </a:spcAft>
              <a:buNone/>
            </a:pPr>
            <a:r>
              <a:rPr lang="es-ES" sz="1600">
                <a:solidFill>
                  <a:schemeClr val="lt1"/>
                </a:solidFill>
                <a:latin typeface="Calibri"/>
                <a:ea typeface="Calibri"/>
                <a:cs typeface="Calibri"/>
                <a:sym typeface="Calibri"/>
              </a:rPr>
              <a:t>DE 65-70, SUJETOS A LA CONTRATACIÓN DE DEDUCIBLE ANUAL.  SE REQUIERE EXAMEN MÉDICO / </a:t>
            </a:r>
            <a:r>
              <a:rPr b="1" lang="es-ES" sz="1600">
                <a:solidFill>
                  <a:schemeClr val="lt1"/>
                </a:solidFill>
                <a:latin typeface="Calibri"/>
                <a:ea typeface="Calibri"/>
                <a:cs typeface="Calibri"/>
                <a:sym typeface="Calibri"/>
              </a:rPr>
              <a:t>VITALICIA</a:t>
            </a:r>
            <a:endParaRPr b="1" sz="1600">
              <a:solidFill>
                <a:schemeClr val="lt1"/>
              </a:solidFill>
              <a:latin typeface="Calibri"/>
              <a:ea typeface="Calibri"/>
              <a:cs typeface="Calibri"/>
              <a:sym typeface="Calibri"/>
            </a:endParaRPr>
          </a:p>
        </p:txBody>
      </p:sp>
      <p:sp>
        <p:nvSpPr>
          <p:cNvPr id="179" name="Google Shape;179;p10"/>
          <p:cNvSpPr/>
          <p:nvPr/>
        </p:nvSpPr>
        <p:spPr>
          <a:xfrm>
            <a:off x="2407950" y="4179777"/>
            <a:ext cx="3365018" cy="1835285"/>
          </a:xfrm>
          <a:prstGeom prst="roundRect">
            <a:avLst>
              <a:gd fmla="val 16667" name="adj"/>
            </a:avLst>
          </a:prstGeom>
          <a:solidFill>
            <a:srgbClr val="1F3864"/>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3000">
                <a:solidFill>
                  <a:schemeClr val="lt1"/>
                </a:solidFill>
                <a:latin typeface="Calibri"/>
                <a:ea typeface="Calibri"/>
                <a:cs typeface="Calibri"/>
                <a:sym typeface="Calibri"/>
              </a:rPr>
              <a:t>AXA</a:t>
            </a:r>
            <a:endParaRPr/>
          </a:p>
          <a:p>
            <a:pPr indent="0" lvl="0" marL="0" marR="0" rtl="0" algn="ctr">
              <a:spcBef>
                <a:spcPts val="0"/>
              </a:spcBef>
              <a:spcAft>
                <a:spcPts val="0"/>
              </a:spcAft>
              <a:buNone/>
            </a:pPr>
            <a:r>
              <a:rPr b="1" lang="es-ES" sz="2000">
                <a:solidFill>
                  <a:srgbClr val="FFFF00"/>
                </a:solidFill>
                <a:latin typeface="Calibri"/>
                <a:ea typeface="Calibri"/>
                <a:cs typeface="Calibri"/>
                <a:sym typeface="Calibri"/>
              </a:rPr>
              <a:t>0-64 AÑOS</a:t>
            </a:r>
            <a:endParaRPr/>
          </a:p>
          <a:p>
            <a:pPr indent="0" lvl="0" marL="0" marR="0" rtl="0" algn="ctr">
              <a:spcBef>
                <a:spcPts val="0"/>
              </a:spcBef>
              <a:spcAft>
                <a:spcPts val="0"/>
              </a:spcAft>
              <a:buNone/>
            </a:pPr>
            <a:r>
              <a:rPr lang="es-E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sp>
        <p:nvSpPr>
          <p:cNvPr id="180" name="Google Shape;180;p10"/>
          <p:cNvSpPr/>
          <p:nvPr/>
        </p:nvSpPr>
        <p:spPr>
          <a:xfrm>
            <a:off x="6684288" y="4179777"/>
            <a:ext cx="3365018" cy="1835285"/>
          </a:xfrm>
          <a:prstGeom prst="roundRect">
            <a:avLst>
              <a:gd fmla="val 16667" name="adj"/>
            </a:avLst>
          </a:prstGeom>
          <a:solidFill>
            <a:srgbClr val="1F3864"/>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3000">
                <a:solidFill>
                  <a:schemeClr val="lt1"/>
                </a:solidFill>
                <a:latin typeface="Calibri"/>
                <a:ea typeface="Calibri"/>
                <a:cs typeface="Calibri"/>
                <a:sym typeface="Calibri"/>
              </a:rPr>
              <a:t>BANORTE</a:t>
            </a:r>
            <a:endParaRPr/>
          </a:p>
          <a:p>
            <a:pPr indent="0" lvl="0" marL="0" marR="0" rtl="0" algn="ctr">
              <a:spcBef>
                <a:spcPts val="0"/>
              </a:spcBef>
              <a:spcAft>
                <a:spcPts val="0"/>
              </a:spcAft>
              <a:buNone/>
            </a:pPr>
            <a:r>
              <a:rPr b="1" lang="es-ES" sz="2000">
                <a:solidFill>
                  <a:srgbClr val="FFFF00"/>
                </a:solidFill>
                <a:latin typeface="Calibri"/>
                <a:ea typeface="Calibri"/>
                <a:cs typeface="Calibri"/>
                <a:sym typeface="Calibri"/>
              </a:rPr>
              <a:t>0-64 AÑOS </a:t>
            </a:r>
            <a:endParaRPr b="1" sz="2000">
              <a:solidFill>
                <a:srgbClr val="FFFF00"/>
              </a:solidFill>
              <a:latin typeface="Calibri"/>
              <a:ea typeface="Calibri"/>
              <a:cs typeface="Calibri"/>
              <a:sym typeface="Calibri"/>
            </a:endParaRPr>
          </a:p>
        </p:txBody>
      </p:sp>
      <p:sp>
        <p:nvSpPr>
          <p:cNvPr id="181" name="Google Shape;181;p10"/>
          <p:cNvSpPr/>
          <p:nvPr/>
        </p:nvSpPr>
        <p:spPr>
          <a:xfrm>
            <a:off x="4340919" y="1957677"/>
            <a:ext cx="3365018" cy="1835285"/>
          </a:xfrm>
          <a:prstGeom prst="roundRect">
            <a:avLst>
              <a:gd fmla="val 16667" name="adj"/>
            </a:avLst>
          </a:prstGeom>
          <a:solidFill>
            <a:srgbClr val="1F3864"/>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3000">
                <a:solidFill>
                  <a:schemeClr val="lt1"/>
                </a:solidFill>
                <a:latin typeface="Calibri"/>
                <a:ea typeface="Calibri"/>
                <a:cs typeface="Calibri"/>
                <a:sym typeface="Calibri"/>
              </a:rPr>
              <a:t>MAPFRE</a:t>
            </a:r>
            <a:endParaRPr/>
          </a:p>
          <a:p>
            <a:pPr indent="0" lvl="0" marL="0" marR="0" rtl="0" algn="ctr">
              <a:spcBef>
                <a:spcPts val="0"/>
              </a:spcBef>
              <a:spcAft>
                <a:spcPts val="0"/>
              </a:spcAft>
              <a:buNone/>
            </a:pPr>
            <a:r>
              <a:rPr b="1" lang="es-ES" sz="2000">
                <a:solidFill>
                  <a:srgbClr val="FFFF00"/>
                </a:solidFill>
                <a:latin typeface="Calibri"/>
                <a:ea typeface="Calibri"/>
                <a:cs typeface="Calibri"/>
                <a:sym typeface="Calibri"/>
              </a:rPr>
              <a:t>0-64 AÑOS  </a:t>
            </a:r>
            <a:r>
              <a:rPr lang="es-ES" sz="2000">
                <a:solidFill>
                  <a:schemeClr val="lt1"/>
                </a:solidFill>
                <a:latin typeface="Calibri"/>
                <a:ea typeface="Calibri"/>
                <a:cs typeface="Calibri"/>
                <a:sym typeface="Calibri"/>
              </a:rPr>
              <a:t>/ </a:t>
            </a:r>
            <a:r>
              <a:rPr b="1" lang="es-ES" sz="2000">
                <a:solidFill>
                  <a:srgbClr val="FFFF00"/>
                </a:solidFill>
                <a:latin typeface="Calibri"/>
                <a:ea typeface="Calibri"/>
                <a:cs typeface="Calibri"/>
                <a:sym typeface="Calibri"/>
              </a:rPr>
              <a:t>69 AÑOS PMM PLAN ESENCIAL</a:t>
            </a:r>
            <a:endParaRPr/>
          </a:p>
          <a:p>
            <a:pPr indent="0" lvl="0" marL="0" marR="0" rtl="0" algn="ctr">
              <a:spcBef>
                <a:spcPts val="0"/>
              </a:spcBef>
              <a:spcAft>
                <a:spcPts val="0"/>
              </a:spcAft>
              <a:buNone/>
            </a:pPr>
            <a:r>
              <a:rPr lang="es-ES" sz="1600">
                <a:solidFill>
                  <a:schemeClr val="lt1"/>
                </a:solidFill>
                <a:latin typeface="Calibri"/>
                <a:ea typeface="Calibri"/>
                <a:cs typeface="Calibri"/>
                <a:sym typeface="Calibri"/>
              </a:rPr>
              <a:t>PMM (ANTES DE LOS 59 AÑOS ES VITALICIA, DESPUÉS DE 59, SE CANCELA A LOS 75)</a:t>
            </a:r>
            <a:endParaRPr sz="1600">
              <a:solidFill>
                <a:schemeClr val="lt1"/>
              </a:solidFill>
              <a:latin typeface="Calibri"/>
              <a:ea typeface="Calibri"/>
              <a:cs typeface="Calibri"/>
              <a:sym typeface="Calibri"/>
            </a:endParaRPr>
          </a:p>
        </p:txBody>
      </p:sp>
      <p:sp>
        <p:nvSpPr>
          <p:cNvPr id="182" name="Google Shape;182;p10"/>
          <p:cNvSpPr/>
          <p:nvPr/>
        </p:nvSpPr>
        <p:spPr>
          <a:xfrm>
            <a:off x="8366797" y="1925690"/>
            <a:ext cx="3365018" cy="1835285"/>
          </a:xfrm>
          <a:prstGeom prst="roundRect">
            <a:avLst>
              <a:gd fmla="val 16667" name="adj"/>
            </a:avLst>
          </a:prstGeom>
          <a:solidFill>
            <a:srgbClr val="1F3864"/>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3000">
                <a:solidFill>
                  <a:schemeClr val="lt1"/>
                </a:solidFill>
                <a:latin typeface="Calibri"/>
                <a:ea typeface="Calibri"/>
                <a:cs typeface="Calibri"/>
                <a:sym typeface="Calibri"/>
              </a:rPr>
              <a:t>BX+</a:t>
            </a:r>
            <a:endParaRPr/>
          </a:p>
          <a:p>
            <a:pPr indent="0" lvl="0" marL="0" marR="0" rtl="0" algn="ctr">
              <a:spcBef>
                <a:spcPts val="0"/>
              </a:spcBef>
              <a:spcAft>
                <a:spcPts val="0"/>
              </a:spcAft>
              <a:buNone/>
            </a:pPr>
            <a:r>
              <a:rPr b="1" lang="es-ES" sz="2000">
                <a:solidFill>
                  <a:srgbClr val="FFFF00"/>
                </a:solidFill>
                <a:latin typeface="Calibri"/>
                <a:ea typeface="Calibri"/>
                <a:cs typeface="Calibri"/>
                <a:sym typeface="Calibri"/>
              </a:rPr>
              <a:t>0-70 AÑOS</a:t>
            </a:r>
            <a:endParaRPr/>
          </a:p>
          <a:p>
            <a:pPr indent="0" lvl="0" marL="0" marR="0" rtl="0" algn="ctr">
              <a:spcBef>
                <a:spcPts val="0"/>
              </a:spcBef>
              <a:spcAft>
                <a:spcPts val="0"/>
              </a:spcAft>
              <a:buNone/>
            </a:pPr>
            <a:r>
              <a:rPr lang="es-ES" sz="1600">
                <a:solidFill>
                  <a:schemeClr val="lt1"/>
                </a:solidFill>
                <a:latin typeface="Calibri"/>
                <a:ea typeface="Calibri"/>
                <a:cs typeface="Calibri"/>
                <a:sym typeface="Calibri"/>
              </a:rPr>
              <a:t>DE 65-70  S.A MÁXIMA 10,000,000 , DEDUCIBLE MÍNIMO 20,000/ </a:t>
            </a:r>
            <a:r>
              <a:rPr b="1" lang="es-ES" sz="1600">
                <a:solidFill>
                  <a:schemeClr val="lt1"/>
                </a:solidFill>
                <a:latin typeface="Calibri"/>
                <a:ea typeface="Calibri"/>
                <a:cs typeface="Calibri"/>
                <a:sym typeface="Calibri"/>
              </a:rPr>
              <a:t>VITALICIA</a:t>
            </a:r>
            <a:endParaRPr b="1" sz="1600">
              <a:solidFill>
                <a:schemeClr val="lt1"/>
              </a:solidFill>
              <a:latin typeface="Calibri"/>
              <a:ea typeface="Calibri"/>
              <a:cs typeface="Calibri"/>
              <a:sym typeface="Calibri"/>
            </a:endParaRPr>
          </a:p>
        </p:txBody>
      </p:sp>
      <p:sp>
        <p:nvSpPr>
          <p:cNvPr id="183" name="Google Shape;183;p10"/>
          <p:cNvSpPr txBox="1"/>
          <p:nvPr/>
        </p:nvSpPr>
        <p:spPr>
          <a:xfrm>
            <a:off x="-3" y="604582"/>
            <a:ext cx="12192000" cy="535284"/>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Calibri"/>
              <a:buNone/>
            </a:pPr>
            <a:r>
              <a:rPr b="1" lang="es-ES" sz="3600">
                <a:solidFill>
                  <a:schemeClr val="dk1"/>
                </a:solidFill>
                <a:latin typeface="Calibri"/>
                <a:ea typeface="Calibri"/>
                <a:cs typeface="Calibri"/>
                <a:sym typeface="Calibri"/>
              </a:rPr>
              <a:t>EDAD MÁXIMA DE ACEPTACIÓN</a:t>
            </a:r>
            <a:endParaRPr/>
          </a:p>
        </p:txBody>
      </p:sp>
      <p:pic>
        <p:nvPicPr>
          <p:cNvPr id="184" name="Google Shape;184;p10"/>
          <p:cNvPicPr preferRelativeResize="0"/>
          <p:nvPr/>
        </p:nvPicPr>
        <p:blipFill rotWithShape="1">
          <a:blip r:embed="rId3">
            <a:alphaModFix/>
          </a:blip>
          <a:srcRect b="0" l="0" r="0" t="0"/>
          <a:stretch/>
        </p:blipFill>
        <p:spPr>
          <a:xfrm>
            <a:off x="10986448" y="1"/>
            <a:ext cx="1027788" cy="604581"/>
          </a:xfrm>
          <a:prstGeom prst="rect">
            <a:avLst/>
          </a:prstGeom>
          <a:noFill/>
          <a:ln>
            <a:noFill/>
          </a:ln>
        </p:spPr>
      </p:pic>
      <p:sp>
        <p:nvSpPr>
          <p:cNvPr id="185" name="Google Shape;185;p10"/>
          <p:cNvSpPr/>
          <p:nvPr/>
        </p:nvSpPr>
        <p:spPr>
          <a:xfrm>
            <a:off x="-3" y="1076673"/>
            <a:ext cx="12192000" cy="106059"/>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6" name="Google Shape;186;p10"/>
          <p:cNvSpPr txBox="1"/>
          <p:nvPr/>
        </p:nvSpPr>
        <p:spPr>
          <a:xfrm>
            <a:off x="3307441" y="6240294"/>
            <a:ext cx="543197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400">
                <a:solidFill>
                  <a:srgbClr val="0070C0"/>
                </a:solidFill>
                <a:latin typeface="Calibri"/>
                <a:ea typeface="Calibri"/>
                <a:cs typeface="Calibri"/>
                <a:sym typeface="Calibri"/>
              </a:rPr>
              <a:t>PLAN SEGURO Y METLIFE ACEPTAN PERSONAS MAYORES DE 65 AÑOS, RENOVACION VITALICIA  EN AMBAS ASEGURADORAS</a:t>
            </a:r>
            <a:endParaRPr b="1" sz="1400">
              <a:solidFill>
                <a:srgbClr val="0070C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1"/>
          <p:cNvSpPr/>
          <p:nvPr/>
        </p:nvSpPr>
        <p:spPr>
          <a:xfrm>
            <a:off x="605157" y="2083289"/>
            <a:ext cx="3245313" cy="1835286"/>
          </a:xfrm>
          <a:prstGeom prst="roundRect">
            <a:avLst>
              <a:gd fmla="val 16667" name="adj"/>
            </a:avLst>
          </a:prstGeom>
          <a:solidFill>
            <a:srgbClr val="1F3864"/>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3000">
                <a:solidFill>
                  <a:schemeClr val="lt1"/>
                </a:solidFill>
                <a:latin typeface="Calibri"/>
                <a:ea typeface="Calibri"/>
                <a:cs typeface="Calibri"/>
                <a:sym typeface="Calibri"/>
              </a:rPr>
              <a:t>GNP</a:t>
            </a:r>
            <a:endParaRPr/>
          </a:p>
          <a:p>
            <a:pPr indent="0" lvl="0" marL="0" marR="0" rtl="0" algn="ctr">
              <a:spcBef>
                <a:spcPts val="0"/>
              </a:spcBef>
              <a:spcAft>
                <a:spcPts val="0"/>
              </a:spcAft>
              <a:buNone/>
            </a:pPr>
            <a:r>
              <a:rPr b="1" lang="es-ES" sz="2000">
                <a:solidFill>
                  <a:srgbClr val="FFFF00"/>
                </a:solidFill>
                <a:latin typeface="Calibri"/>
                <a:ea typeface="Calibri"/>
                <a:cs typeface="Calibri"/>
                <a:sym typeface="Calibri"/>
              </a:rPr>
              <a:t>NO</a:t>
            </a:r>
            <a:r>
              <a:rPr lang="es-ES" sz="1600">
                <a:solidFill>
                  <a:schemeClr val="lt1"/>
                </a:solidFill>
                <a:latin typeface="Calibri"/>
                <a:ea typeface="Calibri"/>
                <a:cs typeface="Calibri"/>
                <a:sym typeface="Calibri"/>
              </a:rPr>
              <a:t> CUENTA  CON RENOVACIÓN AUTOMÁTICA </a:t>
            </a:r>
            <a:endParaRPr/>
          </a:p>
          <a:p>
            <a:pPr indent="0" lvl="0" marL="0" marR="0" rtl="0" algn="ctr">
              <a:spcBef>
                <a:spcPts val="0"/>
              </a:spcBef>
              <a:spcAft>
                <a:spcPts val="0"/>
              </a:spcAft>
              <a:buNone/>
            </a:pPr>
            <a:r>
              <a:rPr lang="es-ES" sz="1600">
                <a:solidFill>
                  <a:schemeClr val="lt1"/>
                </a:solidFill>
                <a:latin typeface="Calibri"/>
                <a:ea typeface="Calibri"/>
                <a:cs typeface="Calibri"/>
                <a:sym typeface="Calibri"/>
              </a:rPr>
              <a:t>30 DÍAS /RECIBOS INICIALES Y SUBSECUENTES </a:t>
            </a:r>
            <a:endParaRPr sz="1600">
              <a:solidFill>
                <a:schemeClr val="lt1"/>
              </a:solidFill>
              <a:latin typeface="Calibri"/>
              <a:ea typeface="Calibri"/>
              <a:cs typeface="Calibri"/>
              <a:sym typeface="Calibri"/>
            </a:endParaRPr>
          </a:p>
        </p:txBody>
      </p:sp>
      <p:sp>
        <p:nvSpPr>
          <p:cNvPr id="192" name="Google Shape;192;p11"/>
          <p:cNvSpPr/>
          <p:nvPr/>
        </p:nvSpPr>
        <p:spPr>
          <a:xfrm>
            <a:off x="4485940" y="2083289"/>
            <a:ext cx="3220113" cy="1835286"/>
          </a:xfrm>
          <a:prstGeom prst="roundRect">
            <a:avLst>
              <a:gd fmla="val 16667" name="adj"/>
            </a:avLst>
          </a:prstGeom>
          <a:solidFill>
            <a:srgbClr val="1F3864"/>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2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b="1" sz="2200">
              <a:solidFill>
                <a:schemeClr val="lt1"/>
              </a:solidFill>
              <a:latin typeface="Calibri"/>
              <a:ea typeface="Calibri"/>
              <a:cs typeface="Calibri"/>
              <a:sym typeface="Calibri"/>
            </a:endParaRPr>
          </a:p>
          <a:p>
            <a:pPr indent="0" lvl="0" marL="0" marR="0" rtl="0" algn="ctr">
              <a:spcBef>
                <a:spcPts val="0"/>
              </a:spcBef>
              <a:spcAft>
                <a:spcPts val="0"/>
              </a:spcAft>
              <a:buNone/>
            </a:pPr>
            <a:r>
              <a:rPr b="1" lang="es-ES" sz="3000">
                <a:solidFill>
                  <a:schemeClr val="lt1"/>
                </a:solidFill>
                <a:latin typeface="Calibri"/>
                <a:ea typeface="Calibri"/>
                <a:cs typeface="Calibri"/>
                <a:sym typeface="Calibri"/>
              </a:rPr>
              <a:t>AXA</a:t>
            </a:r>
            <a:endParaRPr/>
          </a:p>
          <a:p>
            <a:pPr indent="0" lvl="0" marL="0" marR="0" rtl="0" algn="ctr">
              <a:spcBef>
                <a:spcPts val="0"/>
              </a:spcBef>
              <a:spcAft>
                <a:spcPts val="0"/>
              </a:spcAft>
              <a:buNone/>
            </a:pPr>
            <a:r>
              <a:rPr b="1" lang="es-ES" sz="2000">
                <a:solidFill>
                  <a:srgbClr val="FFFF00"/>
                </a:solidFill>
                <a:latin typeface="Calibri"/>
                <a:ea typeface="Calibri"/>
                <a:cs typeface="Calibri"/>
                <a:sym typeface="Calibri"/>
              </a:rPr>
              <a:t>SI</a:t>
            </a:r>
            <a:r>
              <a:rPr lang="es-ES" sz="2000">
                <a:solidFill>
                  <a:schemeClr val="lt1"/>
                </a:solidFill>
                <a:latin typeface="Calibri"/>
                <a:ea typeface="Calibri"/>
                <a:cs typeface="Calibri"/>
                <a:sym typeface="Calibri"/>
              </a:rPr>
              <a:t> </a:t>
            </a:r>
            <a:r>
              <a:rPr lang="es-ES" sz="1400">
                <a:solidFill>
                  <a:schemeClr val="lt1"/>
                </a:solidFill>
                <a:latin typeface="Calibri"/>
                <a:ea typeface="Calibri"/>
                <a:cs typeface="Calibri"/>
                <a:sym typeface="Calibri"/>
              </a:rPr>
              <a:t> </a:t>
            </a:r>
            <a:r>
              <a:rPr lang="es-ES" sz="1600">
                <a:solidFill>
                  <a:schemeClr val="lt1"/>
                </a:solidFill>
                <a:latin typeface="Calibri"/>
                <a:ea typeface="Calibri"/>
                <a:cs typeface="Calibri"/>
                <a:sym typeface="Calibri"/>
              </a:rPr>
              <a:t>CUENTA CON RENOVACIÓN AUTOMÁTICA </a:t>
            </a:r>
            <a:endParaRPr/>
          </a:p>
          <a:p>
            <a:pPr indent="0" lvl="0" marL="0" marR="0" rtl="0" algn="ctr">
              <a:spcBef>
                <a:spcPts val="0"/>
              </a:spcBef>
              <a:spcAft>
                <a:spcPts val="0"/>
              </a:spcAft>
              <a:buNone/>
            </a:pPr>
            <a:r>
              <a:rPr lang="es-ES" sz="1600">
                <a:solidFill>
                  <a:schemeClr val="lt1"/>
                </a:solidFill>
                <a:latin typeface="Calibri"/>
                <a:ea typeface="Calibri"/>
                <a:cs typeface="Calibri"/>
                <a:sym typeface="Calibri"/>
              </a:rPr>
              <a:t>30 DÍAS /RECIBOS INICIALES Y SUBSECUENTES</a:t>
            </a:r>
            <a:endParaRPr/>
          </a:p>
          <a:p>
            <a:pPr indent="0" lvl="0" marL="0" marR="0" rtl="0" algn="ctr">
              <a:spcBef>
                <a:spcPts val="0"/>
              </a:spcBef>
              <a:spcAft>
                <a:spcPts val="0"/>
              </a:spcAft>
              <a:buNone/>
            </a:pPr>
            <a:r>
              <a:rPr lang="es-ES" sz="2400">
                <a:solidFill>
                  <a:schemeClr val="lt1"/>
                </a:solidFill>
                <a:latin typeface="Calibri"/>
                <a:ea typeface="Calibri"/>
                <a:cs typeface="Calibri"/>
                <a:sym typeface="Calibri"/>
              </a:rPr>
              <a:t> </a:t>
            </a:r>
            <a:endParaRPr sz="2400">
              <a:solidFill>
                <a:schemeClr val="lt1"/>
              </a:solidFill>
              <a:latin typeface="Calibri"/>
              <a:ea typeface="Calibri"/>
              <a:cs typeface="Calibri"/>
              <a:sym typeface="Calibri"/>
            </a:endParaRPr>
          </a:p>
          <a:p>
            <a:pPr indent="0" lvl="0" marL="0" marR="0" rtl="0" algn="ctr">
              <a:spcBef>
                <a:spcPts val="0"/>
              </a:spcBef>
              <a:spcAft>
                <a:spcPts val="0"/>
              </a:spcAft>
              <a:buNone/>
            </a:pPr>
            <a:r>
              <a:t/>
            </a:r>
            <a:endParaRPr b="1" sz="2200">
              <a:solidFill>
                <a:schemeClr val="lt1"/>
              </a:solidFill>
              <a:latin typeface="Calibri"/>
              <a:ea typeface="Calibri"/>
              <a:cs typeface="Calibri"/>
              <a:sym typeface="Calibri"/>
            </a:endParaRPr>
          </a:p>
        </p:txBody>
      </p:sp>
      <p:sp>
        <p:nvSpPr>
          <p:cNvPr id="193" name="Google Shape;193;p11"/>
          <p:cNvSpPr/>
          <p:nvPr/>
        </p:nvSpPr>
        <p:spPr>
          <a:xfrm>
            <a:off x="8341523" y="2083289"/>
            <a:ext cx="3338885" cy="1835286"/>
          </a:xfrm>
          <a:prstGeom prst="roundRect">
            <a:avLst>
              <a:gd fmla="val 16667" name="adj"/>
            </a:avLst>
          </a:prstGeom>
          <a:solidFill>
            <a:srgbClr val="1F3864"/>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3000">
                <a:solidFill>
                  <a:schemeClr val="lt1"/>
                </a:solidFill>
                <a:latin typeface="Calibri"/>
                <a:ea typeface="Calibri"/>
                <a:cs typeface="Calibri"/>
                <a:sym typeface="Calibri"/>
              </a:rPr>
              <a:t>BANORTE</a:t>
            </a:r>
            <a:endParaRPr/>
          </a:p>
          <a:p>
            <a:pPr indent="0" lvl="0" marL="0" marR="0" rtl="0" algn="ctr">
              <a:spcBef>
                <a:spcPts val="0"/>
              </a:spcBef>
              <a:spcAft>
                <a:spcPts val="0"/>
              </a:spcAft>
              <a:buNone/>
            </a:pPr>
            <a:r>
              <a:rPr b="1" lang="es-ES" sz="2000">
                <a:solidFill>
                  <a:srgbClr val="FFFF00"/>
                </a:solidFill>
                <a:latin typeface="Calibri"/>
                <a:ea typeface="Calibri"/>
                <a:cs typeface="Calibri"/>
                <a:sym typeface="Calibri"/>
              </a:rPr>
              <a:t>SI</a:t>
            </a:r>
            <a:r>
              <a:rPr b="1" lang="es-ES" sz="1400">
                <a:solidFill>
                  <a:srgbClr val="FFFF00"/>
                </a:solidFill>
                <a:latin typeface="Calibri"/>
                <a:ea typeface="Calibri"/>
                <a:cs typeface="Calibri"/>
                <a:sym typeface="Calibri"/>
              </a:rPr>
              <a:t> </a:t>
            </a:r>
            <a:r>
              <a:rPr lang="es-ES" sz="1600">
                <a:solidFill>
                  <a:schemeClr val="lt1"/>
                </a:solidFill>
                <a:latin typeface="Calibri"/>
                <a:ea typeface="Calibri"/>
                <a:cs typeface="Calibri"/>
                <a:sym typeface="Calibri"/>
              </a:rPr>
              <a:t>CUENTA CON RENOVACIÓN AUTOMÁTICA </a:t>
            </a:r>
            <a:endParaRPr/>
          </a:p>
          <a:p>
            <a:pPr indent="0" lvl="0" marL="0" marR="0" rtl="0" algn="ctr">
              <a:spcBef>
                <a:spcPts val="0"/>
              </a:spcBef>
              <a:spcAft>
                <a:spcPts val="0"/>
              </a:spcAft>
              <a:buNone/>
            </a:pPr>
            <a:r>
              <a:rPr lang="es-ES" sz="1600">
                <a:solidFill>
                  <a:schemeClr val="lt1"/>
                </a:solidFill>
                <a:latin typeface="Calibri"/>
                <a:ea typeface="Calibri"/>
                <a:cs typeface="Calibri"/>
                <a:sym typeface="Calibri"/>
              </a:rPr>
              <a:t>30 DÍAS /RECIBOS INICIALES Y SUBSECUENTES</a:t>
            </a:r>
            <a:endParaRPr sz="1600">
              <a:solidFill>
                <a:schemeClr val="lt1"/>
              </a:solidFill>
              <a:latin typeface="Calibri"/>
              <a:ea typeface="Calibri"/>
              <a:cs typeface="Calibri"/>
              <a:sym typeface="Calibri"/>
            </a:endParaRPr>
          </a:p>
        </p:txBody>
      </p:sp>
      <p:sp>
        <p:nvSpPr>
          <p:cNvPr id="194" name="Google Shape;194;p11"/>
          <p:cNvSpPr/>
          <p:nvPr/>
        </p:nvSpPr>
        <p:spPr>
          <a:xfrm>
            <a:off x="2227813" y="4438382"/>
            <a:ext cx="3323772" cy="1835286"/>
          </a:xfrm>
          <a:prstGeom prst="roundRect">
            <a:avLst>
              <a:gd fmla="val 16667" name="adj"/>
            </a:avLst>
          </a:prstGeom>
          <a:solidFill>
            <a:srgbClr val="1F3864"/>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3000">
                <a:solidFill>
                  <a:schemeClr val="lt1"/>
                </a:solidFill>
                <a:latin typeface="Calibri"/>
                <a:ea typeface="Calibri"/>
                <a:cs typeface="Calibri"/>
                <a:sym typeface="Calibri"/>
              </a:rPr>
              <a:t>MAPRE</a:t>
            </a:r>
            <a:endParaRPr/>
          </a:p>
          <a:p>
            <a:pPr indent="0" lvl="0" marL="0" marR="0" rtl="0" algn="ctr">
              <a:spcBef>
                <a:spcPts val="0"/>
              </a:spcBef>
              <a:spcAft>
                <a:spcPts val="0"/>
              </a:spcAft>
              <a:buNone/>
            </a:pPr>
            <a:r>
              <a:rPr b="1" lang="es-ES" sz="2000">
                <a:solidFill>
                  <a:srgbClr val="FFFF00"/>
                </a:solidFill>
                <a:latin typeface="Calibri"/>
                <a:ea typeface="Calibri"/>
                <a:cs typeface="Calibri"/>
                <a:sym typeface="Calibri"/>
              </a:rPr>
              <a:t>SI</a:t>
            </a:r>
            <a:r>
              <a:rPr lang="es-ES" sz="2000">
                <a:solidFill>
                  <a:schemeClr val="lt1"/>
                </a:solidFill>
                <a:latin typeface="Calibri"/>
                <a:ea typeface="Calibri"/>
                <a:cs typeface="Calibri"/>
                <a:sym typeface="Calibri"/>
              </a:rPr>
              <a:t> </a:t>
            </a:r>
            <a:r>
              <a:rPr lang="es-ES" sz="1600">
                <a:solidFill>
                  <a:schemeClr val="lt1"/>
                </a:solidFill>
                <a:latin typeface="Calibri"/>
                <a:ea typeface="Calibri"/>
                <a:cs typeface="Calibri"/>
                <a:sym typeface="Calibri"/>
              </a:rPr>
              <a:t>CUENTA CON RENOVACIÓN AUTOMÁTICA</a:t>
            </a:r>
            <a:endParaRPr/>
          </a:p>
          <a:p>
            <a:pPr indent="0" lvl="0" marL="0" marR="0" rtl="0" algn="ctr">
              <a:spcBef>
                <a:spcPts val="0"/>
              </a:spcBef>
              <a:spcAft>
                <a:spcPts val="0"/>
              </a:spcAft>
              <a:buNone/>
            </a:pPr>
            <a:r>
              <a:rPr lang="es-ES" sz="1600">
                <a:solidFill>
                  <a:schemeClr val="lt1"/>
                </a:solidFill>
                <a:latin typeface="Calibri"/>
                <a:ea typeface="Calibri"/>
                <a:cs typeface="Calibri"/>
                <a:sym typeface="Calibri"/>
              </a:rPr>
              <a:t>30 DÍAS /RECIBOS  INICIALES Y SUBSECUENTES</a:t>
            </a:r>
            <a:endParaRPr sz="1600">
              <a:solidFill>
                <a:schemeClr val="lt1"/>
              </a:solidFill>
              <a:latin typeface="Calibri"/>
              <a:ea typeface="Calibri"/>
              <a:cs typeface="Calibri"/>
              <a:sym typeface="Calibri"/>
            </a:endParaRPr>
          </a:p>
        </p:txBody>
      </p:sp>
      <p:sp>
        <p:nvSpPr>
          <p:cNvPr id="195" name="Google Shape;195;p11"/>
          <p:cNvSpPr/>
          <p:nvPr/>
        </p:nvSpPr>
        <p:spPr>
          <a:xfrm>
            <a:off x="6706066" y="4435393"/>
            <a:ext cx="3270913" cy="1835286"/>
          </a:xfrm>
          <a:prstGeom prst="roundRect">
            <a:avLst>
              <a:gd fmla="val 16667" name="adj"/>
            </a:avLst>
          </a:prstGeom>
          <a:solidFill>
            <a:srgbClr val="1F3864"/>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3000">
                <a:solidFill>
                  <a:schemeClr val="lt1"/>
                </a:solidFill>
                <a:latin typeface="Calibri"/>
                <a:ea typeface="Calibri"/>
                <a:cs typeface="Calibri"/>
                <a:sym typeface="Calibri"/>
              </a:rPr>
              <a:t>BX+</a:t>
            </a:r>
            <a:endParaRPr/>
          </a:p>
          <a:p>
            <a:pPr indent="0" lvl="0" marL="0" marR="0" rtl="0" algn="ctr">
              <a:spcBef>
                <a:spcPts val="0"/>
              </a:spcBef>
              <a:spcAft>
                <a:spcPts val="0"/>
              </a:spcAft>
              <a:buNone/>
            </a:pPr>
            <a:r>
              <a:rPr b="1" lang="es-ES" sz="2000">
                <a:solidFill>
                  <a:srgbClr val="FFFF00"/>
                </a:solidFill>
                <a:latin typeface="Calibri"/>
                <a:ea typeface="Calibri"/>
                <a:cs typeface="Calibri"/>
                <a:sym typeface="Calibri"/>
              </a:rPr>
              <a:t>SI</a:t>
            </a:r>
            <a:r>
              <a:rPr b="1" lang="es-ES" sz="2200">
                <a:solidFill>
                  <a:srgbClr val="FFFF00"/>
                </a:solidFill>
                <a:latin typeface="Calibri"/>
                <a:ea typeface="Calibri"/>
                <a:cs typeface="Calibri"/>
                <a:sym typeface="Calibri"/>
              </a:rPr>
              <a:t> </a:t>
            </a:r>
            <a:r>
              <a:rPr lang="es-ES" sz="1600">
                <a:solidFill>
                  <a:schemeClr val="lt1"/>
                </a:solidFill>
                <a:latin typeface="Calibri"/>
                <a:ea typeface="Calibri"/>
                <a:cs typeface="Calibri"/>
                <a:sym typeface="Calibri"/>
              </a:rPr>
              <a:t>CUENTA CON RENOVACIÓN AUTOMÁTICA</a:t>
            </a:r>
            <a:endParaRPr/>
          </a:p>
          <a:p>
            <a:pPr indent="0" lvl="0" marL="0" marR="0" rtl="0" algn="ctr">
              <a:spcBef>
                <a:spcPts val="0"/>
              </a:spcBef>
              <a:spcAft>
                <a:spcPts val="0"/>
              </a:spcAft>
              <a:buNone/>
            </a:pPr>
            <a:r>
              <a:rPr lang="es-ES" sz="1600">
                <a:solidFill>
                  <a:schemeClr val="lt1"/>
                </a:solidFill>
                <a:latin typeface="Calibri"/>
                <a:ea typeface="Calibri"/>
                <a:cs typeface="Calibri"/>
                <a:sym typeface="Calibri"/>
              </a:rPr>
              <a:t>30 DÍAS/ RECIBOS INICIALES Y SUBSECUENTES </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6" name="Google Shape;196;p11"/>
          <p:cNvSpPr txBox="1"/>
          <p:nvPr/>
        </p:nvSpPr>
        <p:spPr>
          <a:xfrm>
            <a:off x="-3" y="604582"/>
            <a:ext cx="12192000" cy="535284"/>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Calibri"/>
              <a:buNone/>
            </a:pPr>
            <a:r>
              <a:rPr b="1" lang="es-ES" sz="3600">
                <a:solidFill>
                  <a:schemeClr val="dk1"/>
                </a:solidFill>
                <a:latin typeface="Calibri"/>
                <a:ea typeface="Calibri"/>
                <a:cs typeface="Calibri"/>
                <a:sym typeface="Calibri"/>
              </a:rPr>
              <a:t>RENOVACIONES Y PERÍODOS DE GRACIA </a:t>
            </a:r>
            <a:endParaRPr/>
          </a:p>
        </p:txBody>
      </p:sp>
      <p:pic>
        <p:nvPicPr>
          <p:cNvPr id="197" name="Google Shape;197;p11"/>
          <p:cNvPicPr preferRelativeResize="0"/>
          <p:nvPr/>
        </p:nvPicPr>
        <p:blipFill rotWithShape="1">
          <a:blip r:embed="rId3">
            <a:alphaModFix/>
          </a:blip>
          <a:srcRect b="0" l="0" r="0" t="0"/>
          <a:stretch/>
        </p:blipFill>
        <p:spPr>
          <a:xfrm>
            <a:off x="10986448" y="1"/>
            <a:ext cx="1027788" cy="604581"/>
          </a:xfrm>
          <a:prstGeom prst="rect">
            <a:avLst/>
          </a:prstGeom>
          <a:noFill/>
          <a:ln>
            <a:noFill/>
          </a:ln>
        </p:spPr>
      </p:pic>
      <p:sp>
        <p:nvSpPr>
          <p:cNvPr id="198" name="Google Shape;198;p11"/>
          <p:cNvSpPr/>
          <p:nvPr/>
        </p:nvSpPr>
        <p:spPr>
          <a:xfrm>
            <a:off x="-3" y="1076673"/>
            <a:ext cx="12192000" cy="106059"/>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2"/>
          <p:cNvSpPr/>
          <p:nvPr/>
        </p:nvSpPr>
        <p:spPr>
          <a:xfrm>
            <a:off x="1698170" y="1457364"/>
            <a:ext cx="9655632" cy="966651"/>
          </a:xfrm>
          <a:prstGeom prst="roundRect">
            <a:avLst>
              <a:gd fmla="val 16667" name="adj"/>
            </a:avLst>
          </a:prstGeom>
          <a:solidFill>
            <a:schemeClr val="l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s-ES" sz="1800">
                <a:solidFill>
                  <a:schemeClr val="lt1"/>
                </a:solidFill>
                <a:latin typeface="Calibri"/>
                <a:ea typeface="Calibri"/>
                <a:cs typeface="Calibri"/>
                <a:sym typeface="Calibri"/>
              </a:rPr>
              <a:t>SESE</a:t>
            </a:r>
            <a:endParaRPr sz="1800">
              <a:solidFill>
                <a:schemeClr val="lt1"/>
              </a:solidFill>
              <a:latin typeface="Calibri"/>
              <a:ea typeface="Calibri"/>
              <a:cs typeface="Calibri"/>
              <a:sym typeface="Calibri"/>
            </a:endParaRPr>
          </a:p>
        </p:txBody>
      </p:sp>
      <p:sp>
        <p:nvSpPr>
          <p:cNvPr id="204" name="Google Shape;204;p12"/>
          <p:cNvSpPr/>
          <p:nvPr/>
        </p:nvSpPr>
        <p:spPr>
          <a:xfrm>
            <a:off x="1698172" y="2507128"/>
            <a:ext cx="9655630" cy="966651"/>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5" name="Google Shape;205;p12"/>
          <p:cNvSpPr/>
          <p:nvPr/>
        </p:nvSpPr>
        <p:spPr>
          <a:xfrm>
            <a:off x="1698172" y="3553159"/>
            <a:ext cx="9655630" cy="966651"/>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s-E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sp>
        <p:nvSpPr>
          <p:cNvPr id="206" name="Google Shape;206;p12"/>
          <p:cNvSpPr/>
          <p:nvPr/>
        </p:nvSpPr>
        <p:spPr>
          <a:xfrm>
            <a:off x="1698172" y="4584676"/>
            <a:ext cx="9655630" cy="966651"/>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7" name="Google Shape;207;p12"/>
          <p:cNvSpPr/>
          <p:nvPr/>
        </p:nvSpPr>
        <p:spPr>
          <a:xfrm>
            <a:off x="1698172" y="5630707"/>
            <a:ext cx="9655630" cy="966651"/>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8" name="Google Shape;208;p12"/>
          <p:cNvSpPr/>
          <p:nvPr/>
        </p:nvSpPr>
        <p:spPr>
          <a:xfrm>
            <a:off x="450670" y="1613821"/>
            <a:ext cx="1502227" cy="619358"/>
          </a:xfrm>
          <a:prstGeom prst="flowChartTerminator">
            <a:avLst/>
          </a:prstGeom>
          <a:solidFill>
            <a:srgbClr val="1F3864"/>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chemeClr val="lt1"/>
                </a:solidFill>
                <a:latin typeface="Calibri"/>
                <a:ea typeface="Calibri"/>
                <a:cs typeface="Calibri"/>
                <a:sym typeface="Calibri"/>
              </a:rPr>
              <a:t>GNP</a:t>
            </a:r>
            <a:endParaRPr b="1" sz="1800">
              <a:solidFill>
                <a:schemeClr val="lt1"/>
              </a:solidFill>
              <a:latin typeface="Calibri"/>
              <a:ea typeface="Calibri"/>
              <a:cs typeface="Calibri"/>
              <a:sym typeface="Calibri"/>
            </a:endParaRPr>
          </a:p>
        </p:txBody>
      </p:sp>
      <p:sp>
        <p:nvSpPr>
          <p:cNvPr id="209" name="Google Shape;209;p12"/>
          <p:cNvSpPr/>
          <p:nvPr/>
        </p:nvSpPr>
        <p:spPr>
          <a:xfrm>
            <a:off x="450671" y="2661536"/>
            <a:ext cx="1502227" cy="619358"/>
          </a:xfrm>
          <a:prstGeom prst="flowChartTerminator">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chemeClr val="lt1"/>
                </a:solidFill>
                <a:latin typeface="Calibri"/>
                <a:ea typeface="Calibri"/>
                <a:cs typeface="Calibri"/>
                <a:sym typeface="Calibri"/>
              </a:rPr>
              <a:t>AXA</a:t>
            </a:r>
            <a:endParaRPr b="1" sz="1800">
              <a:solidFill>
                <a:schemeClr val="lt1"/>
              </a:solidFill>
              <a:latin typeface="Calibri"/>
              <a:ea typeface="Calibri"/>
              <a:cs typeface="Calibri"/>
              <a:sym typeface="Calibri"/>
            </a:endParaRPr>
          </a:p>
        </p:txBody>
      </p:sp>
      <p:sp>
        <p:nvSpPr>
          <p:cNvPr id="210" name="Google Shape;210;p12"/>
          <p:cNvSpPr/>
          <p:nvPr/>
        </p:nvSpPr>
        <p:spPr>
          <a:xfrm>
            <a:off x="450670" y="3707567"/>
            <a:ext cx="1502227" cy="619358"/>
          </a:xfrm>
          <a:prstGeom prst="flowChartTerminator">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chemeClr val="lt1"/>
                </a:solidFill>
                <a:latin typeface="Calibri"/>
                <a:ea typeface="Calibri"/>
                <a:cs typeface="Calibri"/>
                <a:sym typeface="Calibri"/>
              </a:rPr>
              <a:t>BANORTE</a:t>
            </a:r>
            <a:endParaRPr b="1" sz="1800">
              <a:solidFill>
                <a:schemeClr val="lt1"/>
              </a:solidFill>
              <a:latin typeface="Calibri"/>
              <a:ea typeface="Calibri"/>
              <a:cs typeface="Calibri"/>
              <a:sym typeface="Calibri"/>
            </a:endParaRPr>
          </a:p>
        </p:txBody>
      </p:sp>
      <p:sp>
        <p:nvSpPr>
          <p:cNvPr id="211" name="Google Shape;211;p12"/>
          <p:cNvSpPr/>
          <p:nvPr/>
        </p:nvSpPr>
        <p:spPr>
          <a:xfrm>
            <a:off x="450670" y="4739084"/>
            <a:ext cx="1502227" cy="619358"/>
          </a:xfrm>
          <a:prstGeom prst="flowChartTerminator">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chemeClr val="lt1"/>
                </a:solidFill>
                <a:latin typeface="Calibri"/>
                <a:ea typeface="Calibri"/>
                <a:cs typeface="Calibri"/>
                <a:sym typeface="Calibri"/>
              </a:rPr>
              <a:t>MAPFRE</a:t>
            </a:r>
            <a:endParaRPr b="1" sz="1800">
              <a:solidFill>
                <a:schemeClr val="lt1"/>
              </a:solidFill>
              <a:latin typeface="Calibri"/>
              <a:ea typeface="Calibri"/>
              <a:cs typeface="Calibri"/>
              <a:sym typeface="Calibri"/>
            </a:endParaRPr>
          </a:p>
        </p:txBody>
      </p:sp>
      <p:sp>
        <p:nvSpPr>
          <p:cNvPr id="212" name="Google Shape;212;p12"/>
          <p:cNvSpPr/>
          <p:nvPr/>
        </p:nvSpPr>
        <p:spPr>
          <a:xfrm>
            <a:off x="450670" y="5785115"/>
            <a:ext cx="1502227" cy="619358"/>
          </a:xfrm>
          <a:prstGeom prst="flowChartTerminator">
            <a:avLst/>
          </a:prstGeom>
          <a:solidFill>
            <a:srgbClr val="1F3864"/>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chemeClr val="lt1"/>
                </a:solidFill>
                <a:latin typeface="Calibri"/>
                <a:ea typeface="Calibri"/>
                <a:cs typeface="Calibri"/>
                <a:sym typeface="Calibri"/>
              </a:rPr>
              <a:t>BX+</a:t>
            </a:r>
            <a:endParaRPr b="1" sz="1800">
              <a:solidFill>
                <a:schemeClr val="lt1"/>
              </a:solidFill>
              <a:latin typeface="Calibri"/>
              <a:ea typeface="Calibri"/>
              <a:cs typeface="Calibri"/>
              <a:sym typeface="Calibri"/>
            </a:endParaRPr>
          </a:p>
        </p:txBody>
      </p:sp>
      <p:sp>
        <p:nvSpPr>
          <p:cNvPr id="213" name="Google Shape;213;p12"/>
          <p:cNvSpPr txBox="1"/>
          <p:nvPr/>
        </p:nvSpPr>
        <p:spPr>
          <a:xfrm>
            <a:off x="2103117" y="4675586"/>
            <a:ext cx="9078689"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chemeClr val="dk1"/>
                </a:solidFill>
                <a:latin typeface="Calibri"/>
                <a:ea typeface="Calibri"/>
                <a:cs typeface="Calibri"/>
                <a:sym typeface="Calibri"/>
              </a:rPr>
              <a:t>DEL DÍA 31 AL 60 IMPLICA UN PERÍODO AL DESCUBIERTO Y SE MANTIENE SU ANTIGÜEDAD, DEL DIA 61 AL 75 IMPLICA PERÍODO AL DESCUBIERTO Y PÉRDIDA DE ANTIGÜEDAD, DEL DÍA 76 EN ADELANTE YA NO SE PUEDE REHABILITAR, SE TENDRÁ QUE HACER PÓLIZA NUEVA.</a:t>
            </a:r>
            <a:endParaRPr/>
          </a:p>
        </p:txBody>
      </p:sp>
      <p:sp>
        <p:nvSpPr>
          <p:cNvPr id="214" name="Google Shape;214;p12"/>
          <p:cNvSpPr txBox="1"/>
          <p:nvPr/>
        </p:nvSpPr>
        <p:spPr>
          <a:xfrm>
            <a:off x="2103122" y="3624831"/>
            <a:ext cx="8869680"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chemeClr val="dk1"/>
                </a:solidFill>
                <a:latin typeface="Calibri"/>
                <a:ea typeface="Calibri"/>
                <a:cs typeface="Calibri"/>
                <a:sym typeface="Calibri"/>
              </a:rPr>
              <a:t>SE PUEDE REHABILITAR SIEMPRE Y CUANDO NO PASE DE 90 DÍAS Y SOLO SE PODRÁ HACER UNA VEZ POR VIGENCIA. IMPLICA PERÍODO AL DESCUBIERTO Y NO HAY PÉRDIDA DE LA ANTIGÜEDAD. DESPUÉS DE LOS 90 DÍAS SE TENDRÍA QUE HACER COMO PÓLIZA NUEVA. TODA REHABILITACIÓN REQUIERE DE AUTORIZACIÓN.</a:t>
            </a:r>
            <a:endParaRPr sz="1400">
              <a:solidFill>
                <a:schemeClr val="dk1"/>
              </a:solidFill>
              <a:latin typeface="Calibri"/>
              <a:ea typeface="Calibri"/>
              <a:cs typeface="Calibri"/>
              <a:sym typeface="Calibri"/>
            </a:endParaRPr>
          </a:p>
        </p:txBody>
      </p:sp>
      <p:sp>
        <p:nvSpPr>
          <p:cNvPr id="215" name="Google Shape;215;p12"/>
          <p:cNvSpPr txBox="1"/>
          <p:nvPr/>
        </p:nvSpPr>
        <p:spPr>
          <a:xfrm>
            <a:off x="2103117" y="2740525"/>
            <a:ext cx="876517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chemeClr val="dk1"/>
                </a:solidFill>
                <a:latin typeface="Calibri"/>
                <a:ea typeface="Calibri"/>
                <a:cs typeface="Calibri"/>
                <a:sym typeface="Calibri"/>
              </a:rPr>
              <a:t>SI LA PÓLIZA CUENTA CON MÁS DE 60 DÍAS DE CANCELADA DEBERÁ PRESENTAR CUESTIONARIO MÉDICO FIRMADO POR EL CONTRATANTE/TITULAR Y AUTORIZACIÓN CORRESPONDIENTE. IMPLICA PERÍODO AL DESCUBIERTO.</a:t>
            </a:r>
            <a:endParaRPr sz="1400">
              <a:solidFill>
                <a:schemeClr val="dk1"/>
              </a:solidFill>
              <a:latin typeface="Calibri"/>
              <a:ea typeface="Calibri"/>
              <a:cs typeface="Calibri"/>
              <a:sym typeface="Calibri"/>
            </a:endParaRPr>
          </a:p>
        </p:txBody>
      </p:sp>
      <p:sp>
        <p:nvSpPr>
          <p:cNvPr id="216" name="Google Shape;216;p12"/>
          <p:cNvSpPr txBox="1"/>
          <p:nvPr/>
        </p:nvSpPr>
        <p:spPr>
          <a:xfrm>
            <a:off x="2155368" y="1541852"/>
            <a:ext cx="8974185" cy="1169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chemeClr val="dk1"/>
                </a:solidFill>
                <a:latin typeface="Calibri"/>
                <a:ea typeface="Calibri"/>
                <a:cs typeface="Calibri"/>
                <a:sym typeface="Calibri"/>
              </a:rPr>
              <a:t>DE 46 A 60 DÍAS SE PAGA. NO REQUIERE DOCUMENTACIÓN, RECARGO DEL 2%.</a:t>
            </a:r>
            <a:endParaRPr/>
          </a:p>
          <a:p>
            <a:pPr indent="0" lvl="0" marL="0" marR="0" rtl="0" algn="l">
              <a:spcBef>
                <a:spcPts val="0"/>
              </a:spcBef>
              <a:spcAft>
                <a:spcPts val="0"/>
              </a:spcAft>
              <a:buNone/>
            </a:pPr>
            <a:r>
              <a:rPr lang="es-ES" sz="1400">
                <a:solidFill>
                  <a:schemeClr val="dk1"/>
                </a:solidFill>
                <a:latin typeface="Calibri"/>
                <a:ea typeface="Calibri"/>
                <a:cs typeface="Calibri"/>
                <a:sym typeface="Calibri"/>
              </a:rPr>
              <a:t>DE 61 A 90 DÍAS ES NECESARIO FORMATO H107 Y FORMATO DE DECLARACIÓN DE SALUD. RECARGO DEL 4%.</a:t>
            </a:r>
            <a:endParaRPr/>
          </a:p>
          <a:p>
            <a:pPr indent="0" lvl="0" marL="0" marR="0" rtl="0" algn="l">
              <a:spcBef>
                <a:spcPts val="0"/>
              </a:spcBef>
              <a:spcAft>
                <a:spcPts val="0"/>
              </a:spcAft>
              <a:buNone/>
            </a:pPr>
            <a:r>
              <a:rPr lang="es-ES" sz="1400">
                <a:solidFill>
                  <a:schemeClr val="dk1"/>
                </a:solidFill>
                <a:latin typeface="Calibri"/>
                <a:ea typeface="Calibri"/>
                <a:cs typeface="Calibri"/>
                <a:sym typeface="Calibri"/>
              </a:rPr>
              <a:t>DE 91 A 120 DÍAS ES NECESARIO FORMATO H107 Y FORMATO DE DECLARACIÓN DE SALUD, RECARGO DEL 6%.</a:t>
            </a:r>
            <a:endParaRPr/>
          </a:p>
          <a:p>
            <a:pPr indent="0" lvl="0" marL="0" marR="0" rtl="0" algn="l">
              <a:spcBef>
                <a:spcPts val="0"/>
              </a:spcBef>
              <a:spcAft>
                <a:spcPts val="0"/>
              </a:spcAft>
              <a:buNone/>
            </a:pPr>
            <a:r>
              <a:rPr lang="es-ES" sz="1400">
                <a:solidFill>
                  <a:schemeClr val="dk1"/>
                </a:solidFill>
                <a:latin typeface="Calibri"/>
                <a:ea typeface="Calibri"/>
                <a:cs typeface="Calibri"/>
                <a:sym typeface="Calibri"/>
              </a:rPr>
              <a:t>IMPLICA PERÍODO AL DESCUBIERTO.</a:t>
            </a:r>
            <a:endParaRPr/>
          </a:p>
          <a:p>
            <a:pPr indent="0" lvl="0" marL="0" marR="0" rtl="0" algn="l">
              <a:spcBef>
                <a:spcPts val="0"/>
              </a:spcBef>
              <a:spcAft>
                <a:spcPts val="0"/>
              </a:spcAft>
              <a:buNone/>
            </a:pPr>
            <a:r>
              <a:rPr lang="es-ES" sz="1400">
                <a:solidFill>
                  <a:schemeClr val="dk1"/>
                </a:solidFill>
                <a:latin typeface="Calibri"/>
                <a:ea typeface="Calibri"/>
                <a:cs typeface="Calibri"/>
                <a:sym typeface="Calibri"/>
              </a:rPr>
              <a:t> </a:t>
            </a:r>
            <a:endParaRPr sz="1400">
              <a:solidFill>
                <a:schemeClr val="dk1"/>
              </a:solidFill>
              <a:latin typeface="Calibri"/>
              <a:ea typeface="Calibri"/>
              <a:cs typeface="Calibri"/>
              <a:sym typeface="Calibri"/>
            </a:endParaRPr>
          </a:p>
        </p:txBody>
      </p:sp>
      <p:sp>
        <p:nvSpPr>
          <p:cNvPr id="217" name="Google Shape;217;p12"/>
          <p:cNvSpPr txBox="1"/>
          <p:nvPr/>
        </p:nvSpPr>
        <p:spPr>
          <a:xfrm>
            <a:off x="2103116" y="5744700"/>
            <a:ext cx="8765177"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chemeClr val="dk1"/>
                </a:solidFill>
                <a:latin typeface="Calibri"/>
                <a:ea typeface="Calibri"/>
                <a:cs typeface="Calibri"/>
                <a:sym typeface="Calibri"/>
              </a:rPr>
              <a:t>SE PUEDE REHABILITAR SIEMPRE Y CUANDO NO PASE DE LOS 30 DÍAS SIGUIENTES A LA FECHA DE CANCELACIÓN, SE VALORARÁ A TRAVÉS DEL ÁREA DE SUSCRIPCIÓN, LA CUAL DETERMINARÁ SI SE CONSERVA LA ANTIGÜEDAD Y TIENE O NO PERÍODO AL DESCUBIERTO . </a:t>
            </a:r>
            <a:endParaRPr sz="1400">
              <a:solidFill>
                <a:schemeClr val="dk1"/>
              </a:solidFill>
              <a:latin typeface="Calibri"/>
              <a:ea typeface="Calibri"/>
              <a:cs typeface="Calibri"/>
              <a:sym typeface="Calibri"/>
            </a:endParaRPr>
          </a:p>
        </p:txBody>
      </p:sp>
      <p:sp>
        <p:nvSpPr>
          <p:cNvPr id="218" name="Google Shape;218;p12"/>
          <p:cNvSpPr txBox="1"/>
          <p:nvPr/>
        </p:nvSpPr>
        <p:spPr>
          <a:xfrm>
            <a:off x="-3" y="604582"/>
            <a:ext cx="12192000" cy="535284"/>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Calibri"/>
              <a:buNone/>
            </a:pPr>
            <a:r>
              <a:rPr b="1" lang="es-ES" sz="3600">
                <a:solidFill>
                  <a:schemeClr val="dk1"/>
                </a:solidFill>
                <a:latin typeface="Calibri"/>
                <a:ea typeface="Calibri"/>
                <a:cs typeface="Calibri"/>
                <a:sym typeface="Calibri"/>
              </a:rPr>
              <a:t>REHABILITACIONES </a:t>
            </a:r>
            <a:endParaRPr/>
          </a:p>
        </p:txBody>
      </p:sp>
      <p:pic>
        <p:nvPicPr>
          <p:cNvPr id="219" name="Google Shape;219;p12"/>
          <p:cNvPicPr preferRelativeResize="0"/>
          <p:nvPr/>
        </p:nvPicPr>
        <p:blipFill rotWithShape="1">
          <a:blip r:embed="rId3">
            <a:alphaModFix/>
          </a:blip>
          <a:srcRect b="0" l="0" r="0" t="0"/>
          <a:stretch/>
        </p:blipFill>
        <p:spPr>
          <a:xfrm>
            <a:off x="10986448" y="1"/>
            <a:ext cx="1027788" cy="604581"/>
          </a:xfrm>
          <a:prstGeom prst="rect">
            <a:avLst/>
          </a:prstGeom>
          <a:noFill/>
          <a:ln>
            <a:noFill/>
          </a:ln>
        </p:spPr>
      </p:pic>
      <p:sp>
        <p:nvSpPr>
          <p:cNvPr id="220" name="Google Shape;220;p12"/>
          <p:cNvSpPr/>
          <p:nvPr/>
        </p:nvSpPr>
        <p:spPr>
          <a:xfrm>
            <a:off x="-3" y="1076673"/>
            <a:ext cx="12192000" cy="106059"/>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3"/>
          <p:cNvSpPr/>
          <p:nvPr/>
        </p:nvSpPr>
        <p:spPr>
          <a:xfrm>
            <a:off x="1698170" y="1457364"/>
            <a:ext cx="9655632" cy="966651"/>
          </a:xfrm>
          <a:prstGeom prst="roundRect">
            <a:avLst>
              <a:gd fmla="val 16667" name="adj"/>
            </a:avLst>
          </a:prstGeom>
          <a:solidFill>
            <a:schemeClr val="l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s-ES" sz="1800">
                <a:solidFill>
                  <a:schemeClr val="lt1"/>
                </a:solidFill>
                <a:latin typeface="Calibri"/>
                <a:ea typeface="Calibri"/>
                <a:cs typeface="Calibri"/>
                <a:sym typeface="Calibri"/>
              </a:rPr>
              <a:t>SESE</a:t>
            </a:r>
            <a:endParaRPr sz="1800">
              <a:solidFill>
                <a:schemeClr val="lt1"/>
              </a:solidFill>
              <a:latin typeface="Calibri"/>
              <a:ea typeface="Calibri"/>
              <a:cs typeface="Calibri"/>
              <a:sym typeface="Calibri"/>
            </a:endParaRPr>
          </a:p>
        </p:txBody>
      </p:sp>
      <p:sp>
        <p:nvSpPr>
          <p:cNvPr id="226" name="Google Shape;226;p13"/>
          <p:cNvSpPr/>
          <p:nvPr/>
        </p:nvSpPr>
        <p:spPr>
          <a:xfrm>
            <a:off x="1698172" y="2507128"/>
            <a:ext cx="9655630" cy="966651"/>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 name="Google Shape;227;p13"/>
          <p:cNvSpPr/>
          <p:nvPr/>
        </p:nvSpPr>
        <p:spPr>
          <a:xfrm>
            <a:off x="1698172" y="3553159"/>
            <a:ext cx="9655630" cy="966651"/>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s-E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sp>
        <p:nvSpPr>
          <p:cNvPr id="228" name="Google Shape;228;p13"/>
          <p:cNvSpPr/>
          <p:nvPr/>
        </p:nvSpPr>
        <p:spPr>
          <a:xfrm>
            <a:off x="1698172" y="4584676"/>
            <a:ext cx="9655630" cy="966651"/>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9" name="Google Shape;229;p13"/>
          <p:cNvSpPr/>
          <p:nvPr/>
        </p:nvSpPr>
        <p:spPr>
          <a:xfrm>
            <a:off x="1698172" y="5630707"/>
            <a:ext cx="9655630" cy="966651"/>
          </a:xfrm>
          <a:prstGeom prst="roundRect">
            <a:avLst>
              <a:gd fmla="val 16667" name="adj"/>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0" name="Google Shape;230;p13"/>
          <p:cNvSpPr/>
          <p:nvPr/>
        </p:nvSpPr>
        <p:spPr>
          <a:xfrm>
            <a:off x="450670" y="1613821"/>
            <a:ext cx="1502227" cy="619358"/>
          </a:xfrm>
          <a:prstGeom prst="flowChartTerminator">
            <a:avLst/>
          </a:prstGeom>
          <a:solidFill>
            <a:srgbClr val="1F3864"/>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chemeClr val="lt1"/>
                </a:solidFill>
                <a:latin typeface="Calibri"/>
                <a:ea typeface="Calibri"/>
                <a:cs typeface="Calibri"/>
                <a:sym typeface="Calibri"/>
              </a:rPr>
              <a:t>GNP</a:t>
            </a:r>
            <a:endParaRPr b="1" sz="1800">
              <a:solidFill>
                <a:schemeClr val="lt1"/>
              </a:solidFill>
              <a:latin typeface="Calibri"/>
              <a:ea typeface="Calibri"/>
              <a:cs typeface="Calibri"/>
              <a:sym typeface="Calibri"/>
            </a:endParaRPr>
          </a:p>
        </p:txBody>
      </p:sp>
      <p:sp>
        <p:nvSpPr>
          <p:cNvPr id="231" name="Google Shape;231;p13"/>
          <p:cNvSpPr/>
          <p:nvPr/>
        </p:nvSpPr>
        <p:spPr>
          <a:xfrm>
            <a:off x="450671" y="2661536"/>
            <a:ext cx="1502227" cy="619358"/>
          </a:xfrm>
          <a:prstGeom prst="flowChartTerminator">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chemeClr val="lt1"/>
                </a:solidFill>
                <a:latin typeface="Calibri"/>
                <a:ea typeface="Calibri"/>
                <a:cs typeface="Calibri"/>
                <a:sym typeface="Calibri"/>
              </a:rPr>
              <a:t>AXA</a:t>
            </a:r>
            <a:endParaRPr b="1" sz="1800">
              <a:solidFill>
                <a:schemeClr val="lt1"/>
              </a:solidFill>
              <a:latin typeface="Calibri"/>
              <a:ea typeface="Calibri"/>
              <a:cs typeface="Calibri"/>
              <a:sym typeface="Calibri"/>
            </a:endParaRPr>
          </a:p>
        </p:txBody>
      </p:sp>
      <p:sp>
        <p:nvSpPr>
          <p:cNvPr id="232" name="Google Shape;232;p13"/>
          <p:cNvSpPr/>
          <p:nvPr/>
        </p:nvSpPr>
        <p:spPr>
          <a:xfrm>
            <a:off x="450670" y="3707567"/>
            <a:ext cx="1502227" cy="619358"/>
          </a:xfrm>
          <a:prstGeom prst="flowChartTerminator">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chemeClr val="lt1"/>
                </a:solidFill>
                <a:latin typeface="Calibri"/>
                <a:ea typeface="Calibri"/>
                <a:cs typeface="Calibri"/>
                <a:sym typeface="Calibri"/>
              </a:rPr>
              <a:t>BANORTE</a:t>
            </a:r>
            <a:endParaRPr b="1" sz="1800">
              <a:solidFill>
                <a:schemeClr val="lt1"/>
              </a:solidFill>
              <a:latin typeface="Calibri"/>
              <a:ea typeface="Calibri"/>
              <a:cs typeface="Calibri"/>
              <a:sym typeface="Calibri"/>
            </a:endParaRPr>
          </a:p>
        </p:txBody>
      </p:sp>
      <p:sp>
        <p:nvSpPr>
          <p:cNvPr id="233" name="Google Shape;233;p13"/>
          <p:cNvSpPr/>
          <p:nvPr/>
        </p:nvSpPr>
        <p:spPr>
          <a:xfrm>
            <a:off x="450670" y="4739084"/>
            <a:ext cx="1502227" cy="619358"/>
          </a:xfrm>
          <a:prstGeom prst="flowChartTerminator">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chemeClr val="lt1"/>
                </a:solidFill>
                <a:latin typeface="Calibri"/>
                <a:ea typeface="Calibri"/>
                <a:cs typeface="Calibri"/>
                <a:sym typeface="Calibri"/>
              </a:rPr>
              <a:t>MAPFRE</a:t>
            </a:r>
            <a:endParaRPr b="1" sz="1800">
              <a:solidFill>
                <a:schemeClr val="lt1"/>
              </a:solidFill>
              <a:latin typeface="Calibri"/>
              <a:ea typeface="Calibri"/>
              <a:cs typeface="Calibri"/>
              <a:sym typeface="Calibri"/>
            </a:endParaRPr>
          </a:p>
        </p:txBody>
      </p:sp>
      <p:sp>
        <p:nvSpPr>
          <p:cNvPr id="234" name="Google Shape;234;p13"/>
          <p:cNvSpPr/>
          <p:nvPr/>
        </p:nvSpPr>
        <p:spPr>
          <a:xfrm>
            <a:off x="450670" y="5785115"/>
            <a:ext cx="1502227" cy="619358"/>
          </a:xfrm>
          <a:prstGeom prst="flowChartTerminator">
            <a:avLst/>
          </a:prstGeom>
          <a:solidFill>
            <a:srgbClr val="1F3864"/>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chemeClr val="lt1"/>
                </a:solidFill>
                <a:latin typeface="Calibri"/>
                <a:ea typeface="Calibri"/>
                <a:cs typeface="Calibri"/>
                <a:sym typeface="Calibri"/>
              </a:rPr>
              <a:t>BX+</a:t>
            </a:r>
            <a:endParaRPr b="1" sz="1800">
              <a:solidFill>
                <a:schemeClr val="lt1"/>
              </a:solidFill>
              <a:latin typeface="Calibri"/>
              <a:ea typeface="Calibri"/>
              <a:cs typeface="Calibri"/>
              <a:sym typeface="Calibri"/>
            </a:endParaRPr>
          </a:p>
        </p:txBody>
      </p:sp>
      <p:pic>
        <p:nvPicPr>
          <p:cNvPr id="235" name="Google Shape;235;p13"/>
          <p:cNvPicPr preferRelativeResize="0"/>
          <p:nvPr/>
        </p:nvPicPr>
        <p:blipFill rotWithShape="1">
          <a:blip r:embed="rId3">
            <a:alphaModFix/>
          </a:blip>
          <a:srcRect b="0" l="0" r="0" t="0"/>
          <a:stretch/>
        </p:blipFill>
        <p:spPr>
          <a:xfrm>
            <a:off x="10986448" y="1"/>
            <a:ext cx="1027788" cy="604581"/>
          </a:xfrm>
          <a:prstGeom prst="rect">
            <a:avLst/>
          </a:prstGeom>
          <a:noFill/>
          <a:ln>
            <a:noFill/>
          </a:ln>
        </p:spPr>
      </p:pic>
      <p:sp>
        <p:nvSpPr>
          <p:cNvPr id="236" name="Google Shape;236;p13"/>
          <p:cNvSpPr/>
          <p:nvPr/>
        </p:nvSpPr>
        <p:spPr>
          <a:xfrm>
            <a:off x="-3" y="1076673"/>
            <a:ext cx="12192000" cy="106059"/>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7" name="Google Shape;237;p13"/>
          <p:cNvSpPr txBox="1"/>
          <p:nvPr/>
        </p:nvSpPr>
        <p:spPr>
          <a:xfrm>
            <a:off x="2114006" y="2592575"/>
            <a:ext cx="9078686"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chemeClr val="dk1"/>
                </a:solidFill>
                <a:latin typeface="Calibri"/>
                <a:ea typeface="Calibri"/>
                <a:cs typeface="Calibri"/>
                <a:sym typeface="Calibri"/>
              </a:rPr>
              <a:t>APLICA DEDUCIBLE $0 PESOS EN CASO DE QUE EL MONTO DE LOS GASTOS CUBIERTOS POR ACCIDENTE SEA SUPERIOR A LOS $2,000. </a:t>
            </a:r>
            <a:r>
              <a:rPr b="1" lang="es-ES" sz="1400">
                <a:solidFill>
                  <a:schemeClr val="dk1"/>
                </a:solidFill>
                <a:latin typeface="Calibri"/>
                <a:ea typeface="Calibri"/>
                <a:cs typeface="Calibri"/>
                <a:sym typeface="Calibri"/>
              </a:rPr>
              <a:t>CUANDO EL DEDUCIBLE POR ENFERMEDAD REBASE  $40,000, SE ELIMINA LA COBERTURA DE CERO DEDUCIBLE POR ACCIDENTE.</a:t>
            </a:r>
            <a:endParaRPr b="1" sz="1400">
              <a:solidFill>
                <a:schemeClr val="dk1"/>
              </a:solidFill>
              <a:latin typeface="Calibri"/>
              <a:ea typeface="Calibri"/>
              <a:cs typeface="Calibri"/>
              <a:sym typeface="Calibri"/>
            </a:endParaRPr>
          </a:p>
        </p:txBody>
      </p:sp>
      <p:sp>
        <p:nvSpPr>
          <p:cNvPr id="238" name="Google Shape;238;p13"/>
          <p:cNvSpPr txBox="1"/>
          <p:nvPr/>
        </p:nvSpPr>
        <p:spPr>
          <a:xfrm flipH="1">
            <a:off x="2074816" y="3643113"/>
            <a:ext cx="8902339"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chemeClr val="dk1"/>
                </a:solidFill>
                <a:latin typeface="Calibri"/>
                <a:ea typeface="Calibri"/>
                <a:cs typeface="Calibri"/>
                <a:sym typeface="Calibri"/>
              </a:rPr>
              <a:t>APLICA DEDUCIBLE $0 PESOS EN CASO DE QUE EL MONTO DE LOS GASTOS CUBIERTOS POR ACCIDENTE SEA SUPERIOR A LOS $2,000. </a:t>
            </a:r>
            <a:r>
              <a:rPr b="1" lang="es-ES" sz="1400">
                <a:solidFill>
                  <a:schemeClr val="dk1"/>
                </a:solidFill>
                <a:latin typeface="Calibri"/>
                <a:ea typeface="Calibri"/>
                <a:cs typeface="Calibri"/>
                <a:sym typeface="Calibri"/>
              </a:rPr>
              <a:t>CUANDO EL DEDUCIBLE POR ENFERMEDAD REBASE $50,000</a:t>
            </a:r>
            <a:r>
              <a:rPr lang="es-ES" sz="1400">
                <a:solidFill>
                  <a:schemeClr val="dk1"/>
                </a:solidFill>
                <a:latin typeface="Calibri"/>
                <a:ea typeface="Calibri"/>
                <a:cs typeface="Calibri"/>
                <a:sym typeface="Calibri"/>
              </a:rPr>
              <a:t>,</a:t>
            </a:r>
            <a:r>
              <a:rPr b="1" lang="es-ES" sz="1400">
                <a:solidFill>
                  <a:schemeClr val="dk1"/>
                </a:solidFill>
                <a:latin typeface="Calibri"/>
                <a:ea typeface="Calibri"/>
                <a:cs typeface="Calibri"/>
                <a:sym typeface="Calibri"/>
              </a:rPr>
              <a:t> SE ELIMINA LA COBERTURA DE CERO DEDUCIBLE POR ACCIDENTE. </a:t>
            </a:r>
            <a:endParaRPr b="1" sz="1400">
              <a:solidFill>
                <a:schemeClr val="dk1"/>
              </a:solidFill>
              <a:latin typeface="Calibri"/>
              <a:ea typeface="Calibri"/>
              <a:cs typeface="Calibri"/>
              <a:sym typeface="Calibri"/>
            </a:endParaRPr>
          </a:p>
          <a:p>
            <a:pPr indent="0" lvl="0" marL="0" marR="0" rtl="0" algn="l">
              <a:spcBef>
                <a:spcPts val="0"/>
              </a:spcBef>
              <a:spcAft>
                <a:spcPts val="0"/>
              </a:spcAft>
              <a:buNone/>
            </a:pPr>
            <a:r>
              <a:rPr lang="es-ES" sz="1400">
                <a:solidFill>
                  <a:schemeClr val="dk1"/>
                </a:solidFill>
                <a:latin typeface="Calibri"/>
                <a:ea typeface="Calibri"/>
                <a:cs typeface="Calibri"/>
                <a:sym typeface="Calibri"/>
              </a:rPr>
              <a:t> </a:t>
            </a:r>
            <a:endParaRPr b="1" sz="1400">
              <a:solidFill>
                <a:schemeClr val="dk1"/>
              </a:solidFill>
              <a:latin typeface="Calibri"/>
              <a:ea typeface="Calibri"/>
              <a:cs typeface="Calibri"/>
              <a:sym typeface="Calibri"/>
            </a:endParaRPr>
          </a:p>
        </p:txBody>
      </p:sp>
      <p:sp>
        <p:nvSpPr>
          <p:cNvPr id="239" name="Google Shape;239;p13"/>
          <p:cNvSpPr txBox="1"/>
          <p:nvPr/>
        </p:nvSpPr>
        <p:spPr>
          <a:xfrm>
            <a:off x="2084109" y="1571538"/>
            <a:ext cx="8902339"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chemeClr val="dk1"/>
                </a:solidFill>
                <a:latin typeface="Calibri"/>
                <a:ea typeface="Calibri"/>
                <a:cs typeface="Calibri"/>
                <a:sym typeface="Calibri"/>
              </a:rPr>
              <a:t>EXENTA AL ASEGURADO DEL PAGO DEL DEDUCIBLE CONTRATADO SIEMPRE QUE LA PRIMERA ATENCIÓN Y GASTO MÉDICO SE REALICEN DURANTE LOS SIGUIENTES 10 DÍAS NATURALES A PARTIR DE LA FECHA EN QUE OCURRA EL ACCIDENTE. </a:t>
            </a:r>
            <a:r>
              <a:rPr b="1" lang="es-ES" sz="1400">
                <a:solidFill>
                  <a:schemeClr val="dk1"/>
                </a:solidFill>
                <a:latin typeface="Calibri"/>
                <a:ea typeface="Calibri"/>
                <a:cs typeface="Calibri"/>
                <a:sym typeface="Calibri"/>
              </a:rPr>
              <a:t>NO HAY TOPE DE DEDUCIBLE.</a:t>
            </a:r>
            <a:endParaRPr b="1" sz="1400">
              <a:solidFill>
                <a:schemeClr val="dk1"/>
              </a:solidFill>
              <a:latin typeface="Calibri"/>
              <a:ea typeface="Calibri"/>
              <a:cs typeface="Calibri"/>
              <a:sym typeface="Calibri"/>
            </a:endParaRPr>
          </a:p>
        </p:txBody>
      </p:sp>
      <p:sp>
        <p:nvSpPr>
          <p:cNvPr id="240" name="Google Shape;240;p13"/>
          <p:cNvSpPr txBox="1"/>
          <p:nvPr/>
        </p:nvSpPr>
        <p:spPr>
          <a:xfrm flipH="1">
            <a:off x="2084109" y="5708117"/>
            <a:ext cx="8379824"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chemeClr val="dk1"/>
                </a:solidFill>
                <a:latin typeface="Calibri"/>
                <a:ea typeface="Calibri"/>
                <a:cs typeface="Calibri"/>
                <a:sym typeface="Calibri"/>
              </a:rPr>
              <a:t>APLICA DEDUCIBLE $0 PESOS EN CASO DE QUE EL MONTO DE LOS GASTOS CUBIERTOS POR ACCIDENTE SEA SUPERIOR A LOS 3,000 (UNIKUZ), 2,000 ( PLAN TRADICIONAL). </a:t>
            </a:r>
            <a:r>
              <a:rPr b="1" lang="es-ES" sz="1400">
                <a:solidFill>
                  <a:schemeClr val="dk1"/>
                </a:solidFill>
                <a:latin typeface="Calibri"/>
                <a:ea typeface="Calibri"/>
                <a:cs typeface="Calibri"/>
                <a:sym typeface="Calibri"/>
              </a:rPr>
              <a:t>CUANDO EL DEDUCIBLE POR ENFERMEDAD REBASE $50,000 </a:t>
            </a:r>
            <a:r>
              <a:rPr lang="es-ES" sz="1400">
                <a:solidFill>
                  <a:schemeClr val="dk1"/>
                </a:solidFill>
                <a:latin typeface="Calibri"/>
                <a:ea typeface="Calibri"/>
                <a:cs typeface="Calibri"/>
                <a:sym typeface="Calibri"/>
              </a:rPr>
              <a:t>(PLAN TRADICIONAL) y </a:t>
            </a:r>
            <a:r>
              <a:rPr b="1" lang="es-ES" sz="1400">
                <a:solidFill>
                  <a:schemeClr val="dk1"/>
                </a:solidFill>
                <a:latin typeface="Calibri"/>
                <a:ea typeface="Calibri"/>
                <a:cs typeface="Calibri"/>
                <a:sym typeface="Calibri"/>
              </a:rPr>
              <a:t>$30,000  </a:t>
            </a:r>
            <a:r>
              <a:rPr lang="es-ES" sz="1400">
                <a:solidFill>
                  <a:schemeClr val="dk1"/>
                </a:solidFill>
                <a:latin typeface="Calibri"/>
                <a:ea typeface="Calibri"/>
                <a:cs typeface="Calibri"/>
                <a:sym typeface="Calibri"/>
              </a:rPr>
              <a:t>(UNIKUZ), SE ELIMINA LA COBERTURA DE CERO DEDUCIBLE POR ACCIDENTE. </a:t>
            </a:r>
            <a:endParaRPr sz="1400">
              <a:solidFill>
                <a:schemeClr val="dk1"/>
              </a:solidFill>
              <a:latin typeface="Calibri"/>
              <a:ea typeface="Calibri"/>
              <a:cs typeface="Calibri"/>
              <a:sym typeface="Calibri"/>
            </a:endParaRPr>
          </a:p>
        </p:txBody>
      </p:sp>
      <p:sp>
        <p:nvSpPr>
          <p:cNvPr id="241" name="Google Shape;241;p13"/>
          <p:cNvSpPr txBox="1"/>
          <p:nvPr/>
        </p:nvSpPr>
        <p:spPr>
          <a:xfrm>
            <a:off x="2084109" y="4806187"/>
            <a:ext cx="881416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400">
                <a:solidFill>
                  <a:schemeClr val="dk1"/>
                </a:solidFill>
                <a:latin typeface="Calibri"/>
                <a:ea typeface="Calibri"/>
                <a:cs typeface="Calibri"/>
                <a:sym typeface="Calibri"/>
              </a:rPr>
              <a:t>EXENTA AL ASEGURADO DEL PAGO DEL DEDUCIBLE CONTRATADO EN CASO DE ACCIDENTE. </a:t>
            </a:r>
            <a:r>
              <a:rPr b="1" lang="es-ES" sz="1400">
                <a:solidFill>
                  <a:schemeClr val="dk1"/>
                </a:solidFill>
                <a:latin typeface="Calibri"/>
                <a:ea typeface="Calibri"/>
                <a:cs typeface="Calibri"/>
                <a:sym typeface="Calibri"/>
              </a:rPr>
              <a:t>NO CUENTA CON TOPE DE DEDUCIBLE.</a:t>
            </a:r>
            <a:endParaRPr b="1" sz="1400">
              <a:solidFill>
                <a:schemeClr val="dk1"/>
              </a:solidFill>
              <a:latin typeface="Calibri"/>
              <a:ea typeface="Calibri"/>
              <a:cs typeface="Calibri"/>
              <a:sym typeface="Calibri"/>
            </a:endParaRPr>
          </a:p>
        </p:txBody>
      </p:sp>
      <p:sp>
        <p:nvSpPr>
          <p:cNvPr id="242" name="Google Shape;242;p13"/>
          <p:cNvSpPr txBox="1"/>
          <p:nvPr/>
        </p:nvSpPr>
        <p:spPr>
          <a:xfrm>
            <a:off x="-3" y="604582"/>
            <a:ext cx="12192000" cy="535284"/>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Calibri"/>
              <a:buNone/>
            </a:pPr>
            <a:r>
              <a:rPr b="1" lang="es-ES" sz="3600">
                <a:solidFill>
                  <a:schemeClr val="dk1"/>
                </a:solidFill>
                <a:latin typeface="Calibri"/>
                <a:ea typeface="Calibri"/>
                <a:cs typeface="Calibri"/>
                <a:sym typeface="Calibri"/>
              </a:rPr>
              <a:t>CERO DEDUCIBLE POR ACCIDENTE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4"/>
          <p:cNvSpPr txBox="1"/>
          <p:nvPr/>
        </p:nvSpPr>
        <p:spPr>
          <a:xfrm>
            <a:off x="155574" y="2949771"/>
            <a:ext cx="7217683" cy="34470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2000">
                <a:solidFill>
                  <a:srgbClr val="0070C0"/>
                </a:solidFill>
                <a:latin typeface="Calibri"/>
                <a:ea typeface="Calibri"/>
                <a:cs typeface="Calibri"/>
                <a:sym typeface="Calibri"/>
              </a:rPr>
              <a:t>¿POR QUÉ ES IMPORTANTE CONSERVAR MI ANTIGÜEDAD?</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Noto Sans Symbols"/>
              <a:buChar char="✔"/>
            </a:pPr>
            <a:r>
              <a:rPr lang="es-ES" sz="1800">
                <a:solidFill>
                  <a:schemeClr val="dk1"/>
                </a:solidFill>
                <a:latin typeface="Calibri"/>
                <a:ea typeface="Calibri"/>
                <a:cs typeface="Calibri"/>
                <a:sym typeface="Calibri"/>
              </a:rPr>
              <a:t>Porque todas  las pólizas de Gastos Médicos tienen ciertas enfermedades con períodos de espera de 1 ó 2 años. Si estuve asegurado en una compañía durante 1 año, al cambiar a otra aseguradora me faltará un año para tener cubiertas las enfermedades con 2 años de período de espera. </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Noto Sans Symbols"/>
              <a:buChar char="✔"/>
            </a:pPr>
            <a:r>
              <a:rPr lang="es-ES" sz="1800">
                <a:solidFill>
                  <a:schemeClr val="dk1"/>
                </a:solidFill>
                <a:latin typeface="Calibri"/>
                <a:ea typeface="Calibri"/>
                <a:cs typeface="Calibri"/>
                <a:sym typeface="Calibri"/>
              </a:rPr>
              <a:t>Normalmente las compañías reconocen antigüedad de otras compañías siempre que se compruebe que estuvo asegurado y que no han pasado más de 30 días desde que terminó la cobertura con su seguro anterior (o fue dado de baja de la póliza grupal, en seguros empresariales).</a:t>
            </a:r>
            <a:endParaRPr sz="1800">
              <a:solidFill>
                <a:schemeClr val="dk1"/>
              </a:solidFill>
              <a:latin typeface="Calibri"/>
              <a:ea typeface="Calibri"/>
              <a:cs typeface="Calibri"/>
              <a:sym typeface="Calibri"/>
            </a:endParaRPr>
          </a:p>
        </p:txBody>
      </p:sp>
      <p:pic>
        <p:nvPicPr>
          <p:cNvPr id="248" name="Google Shape;248;p14"/>
          <p:cNvPicPr preferRelativeResize="0"/>
          <p:nvPr/>
        </p:nvPicPr>
        <p:blipFill rotWithShape="1">
          <a:blip r:embed="rId3">
            <a:alphaModFix/>
          </a:blip>
          <a:srcRect b="0" l="0" r="0" t="0"/>
          <a:stretch/>
        </p:blipFill>
        <p:spPr>
          <a:xfrm>
            <a:off x="10986448" y="1"/>
            <a:ext cx="1027788" cy="604581"/>
          </a:xfrm>
          <a:prstGeom prst="rect">
            <a:avLst/>
          </a:prstGeom>
          <a:noFill/>
          <a:ln>
            <a:noFill/>
          </a:ln>
        </p:spPr>
      </p:pic>
      <p:sp>
        <p:nvSpPr>
          <p:cNvPr id="249" name="Google Shape;249;p14"/>
          <p:cNvSpPr/>
          <p:nvPr/>
        </p:nvSpPr>
        <p:spPr>
          <a:xfrm>
            <a:off x="-3" y="1076673"/>
            <a:ext cx="12192000" cy="106059"/>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0" name="Google Shape;250;p14"/>
          <p:cNvSpPr txBox="1"/>
          <p:nvPr/>
        </p:nvSpPr>
        <p:spPr>
          <a:xfrm>
            <a:off x="-3" y="604582"/>
            <a:ext cx="12192000" cy="535284"/>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Calibri"/>
              <a:buNone/>
            </a:pPr>
            <a:r>
              <a:rPr b="1" lang="es-ES" sz="3600">
                <a:solidFill>
                  <a:schemeClr val="dk1"/>
                </a:solidFill>
                <a:latin typeface="Calibri"/>
                <a:ea typeface="Calibri"/>
                <a:cs typeface="Calibri"/>
                <a:sym typeface="Calibri"/>
              </a:rPr>
              <a:t>¿QUÉ ES LA ANTIGÜEDAD Y POR QUÉ DEBO CONSERVARLA? </a:t>
            </a:r>
            <a:endParaRPr/>
          </a:p>
        </p:txBody>
      </p:sp>
      <p:sp>
        <p:nvSpPr>
          <p:cNvPr descr="blob:https://web.whatsapp.com/08c64eeb-48c6-4602-8d8f-c6d08bd7f36d" id="251" name="Google Shape;251;p1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blob:https://web.whatsapp.com/08c64eeb-48c6-4602-8d8f-c6d08bd7f36d" id="252" name="Google Shape;252;p14"/>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blob:https://web.whatsapp.com/f55f746d-9260-400c-911d-85becb31eb37" id="253" name="Google Shape;253;p14"/>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 name="Google Shape;254;p14"/>
          <p:cNvSpPr txBox="1"/>
          <p:nvPr/>
        </p:nvSpPr>
        <p:spPr>
          <a:xfrm>
            <a:off x="155574" y="1681186"/>
            <a:ext cx="1185866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1800">
                <a:solidFill>
                  <a:schemeClr val="dk1"/>
                </a:solidFill>
                <a:latin typeface="Calibri"/>
                <a:ea typeface="Calibri"/>
                <a:cs typeface="Calibri"/>
                <a:sym typeface="Calibri"/>
              </a:rPr>
              <a:t>LA ANTIGÜEDAD  ES EL TIEMPO EN EL QUE EL ASEGURADO HA ESTADO CUBIERTO EN FORMA CONTINUA EN LA COMPAÑÍA ASEGURADORA.</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Empresario DE Dibujos Animados Con Reloj DE Arena Vector" id="255" name="Google Shape;255;p14"/>
          <p:cNvPicPr preferRelativeResize="0"/>
          <p:nvPr/>
        </p:nvPicPr>
        <p:blipFill rotWithShape="1">
          <a:blip r:embed="rId4">
            <a:alphaModFix/>
          </a:blip>
          <a:srcRect b="5439" l="0" r="0" t="0"/>
          <a:stretch/>
        </p:blipFill>
        <p:spPr>
          <a:xfrm>
            <a:off x="8019720" y="3126619"/>
            <a:ext cx="3370401" cy="3187096"/>
          </a:xfrm>
          <a:prstGeom prst="rect">
            <a:avLst/>
          </a:prstGeom>
          <a:noFill/>
          <a:ln>
            <a:noFill/>
          </a:ln>
        </p:spPr>
      </p:pic>
      <p:sp>
        <p:nvSpPr>
          <p:cNvPr descr="blob:https://web.whatsapp.com/add04a6b-0257-4e96-8154-a75607133b23" id="256" name="Google Shape;256;p14"/>
          <p:cNvSpPr/>
          <p:nvPr/>
        </p:nvSpPr>
        <p:spPr>
          <a:xfrm>
            <a:off x="612775" y="3127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 name="Google Shape;257;p14"/>
          <p:cNvSpPr txBox="1"/>
          <p:nvPr/>
        </p:nvSpPr>
        <p:spPr>
          <a:xfrm>
            <a:off x="9405257" y="5196113"/>
            <a:ext cx="1581191" cy="377372"/>
          </a:xfrm>
          <a:prstGeom prst="rect">
            <a:avLst/>
          </a:prstGeom>
          <a:solidFill>
            <a:srgbClr val="BFBFB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58" name="Google Shape;258;p14"/>
          <p:cNvPicPr preferRelativeResize="0"/>
          <p:nvPr/>
        </p:nvPicPr>
        <p:blipFill rotWithShape="1">
          <a:blip r:embed="rId3">
            <a:alphaModFix/>
          </a:blip>
          <a:srcRect b="0" l="0" r="0" t="0"/>
          <a:stretch/>
        </p:blipFill>
        <p:spPr>
          <a:xfrm>
            <a:off x="9405257" y="5086153"/>
            <a:ext cx="1027788" cy="60458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959"/>
              <a:buFont typeface="Calibri"/>
              <a:buNone/>
            </a:pPr>
            <a:br>
              <a:rPr b="1" lang="es-ES" sz="3959">
                <a:latin typeface="Calibri"/>
                <a:ea typeface="Calibri"/>
                <a:cs typeface="Calibri"/>
                <a:sym typeface="Calibri"/>
              </a:rPr>
            </a:br>
            <a:endParaRPr b="1" sz="4410">
              <a:latin typeface="Calibri"/>
              <a:ea typeface="Calibri"/>
              <a:cs typeface="Calibri"/>
              <a:sym typeface="Calibri"/>
            </a:endParaRPr>
          </a:p>
        </p:txBody>
      </p:sp>
      <p:sp>
        <p:nvSpPr>
          <p:cNvPr id="264" name="Google Shape;264;p15"/>
          <p:cNvSpPr txBox="1"/>
          <p:nvPr/>
        </p:nvSpPr>
        <p:spPr>
          <a:xfrm>
            <a:off x="1397726" y="1690688"/>
            <a:ext cx="9956074" cy="443198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ES" sz="2400">
                <a:solidFill>
                  <a:schemeClr val="dk1"/>
                </a:solidFill>
                <a:latin typeface="Calibri"/>
                <a:ea typeface="Calibri"/>
                <a:cs typeface="Calibri"/>
                <a:sym typeface="Calibri"/>
              </a:rPr>
              <a:t>Los padecimientos preexistentes son aquellos que aparecieron antes de la contratación del seguro, por ejemplo:</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Noto Sans Symbols"/>
              <a:buChar char="✔"/>
            </a:pPr>
            <a:r>
              <a:rPr lang="es-ES" sz="2400">
                <a:solidFill>
                  <a:schemeClr val="dk1"/>
                </a:solidFill>
                <a:latin typeface="Calibri"/>
                <a:ea typeface="Calibri"/>
                <a:cs typeface="Calibri"/>
                <a:sym typeface="Calibri"/>
              </a:rPr>
              <a:t> La enfermedad ya ha sido diagnosticada por un médico.</a:t>
            </a:r>
            <a:endParaRPr/>
          </a:p>
          <a:p>
            <a:pPr indent="-342900" lvl="0" marL="342900" marR="0" rtl="0" algn="l">
              <a:spcBef>
                <a:spcPts val="0"/>
              </a:spcBef>
              <a:spcAft>
                <a:spcPts val="0"/>
              </a:spcAft>
              <a:buClr>
                <a:schemeClr val="dk1"/>
              </a:buClr>
              <a:buSzPts val="2400"/>
              <a:buFont typeface="Noto Sans Symbols"/>
              <a:buChar char="✔"/>
            </a:pPr>
            <a:r>
              <a:rPr lang="es-ES" sz="2400">
                <a:solidFill>
                  <a:schemeClr val="dk1"/>
                </a:solidFill>
                <a:latin typeface="Calibri"/>
                <a:ea typeface="Calibri"/>
                <a:cs typeface="Calibri"/>
                <a:sym typeface="Calibri"/>
              </a:rPr>
              <a:t> Cuando ya se han erogado gastos por esa enfermedad.</a:t>
            </a:r>
            <a:endParaRPr/>
          </a:p>
          <a:p>
            <a:pPr indent="-342900" lvl="0" marL="342900" marR="0" rtl="0" algn="l">
              <a:spcBef>
                <a:spcPts val="0"/>
              </a:spcBef>
              <a:spcAft>
                <a:spcPts val="0"/>
              </a:spcAft>
              <a:buClr>
                <a:schemeClr val="dk1"/>
              </a:buClr>
              <a:buSzPts val="2400"/>
              <a:buFont typeface="Noto Sans Symbols"/>
              <a:buChar char="✔"/>
            </a:pPr>
            <a:r>
              <a:rPr lang="es-ES" sz="2400">
                <a:solidFill>
                  <a:schemeClr val="dk1"/>
                </a:solidFill>
                <a:latin typeface="Calibri"/>
                <a:ea typeface="Calibri"/>
                <a:cs typeface="Calibri"/>
                <a:sym typeface="Calibri"/>
              </a:rPr>
              <a:t>Que por sus signos o síntomas no pudo pasar desapercibido.</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s-ES" sz="2400">
                <a:solidFill>
                  <a:schemeClr val="dk1"/>
                </a:solidFill>
                <a:latin typeface="Calibri"/>
                <a:ea typeface="Calibri"/>
                <a:cs typeface="Calibri"/>
                <a:sym typeface="Calibri"/>
              </a:rPr>
              <a:t>SI ACTUALMENTE TUVIERA ALGUNA ENFERMEDAD QUE NO CONOZCO, NO HA APARECIDO NI DA MOLESTIAS, NO HA SIDO DETECTADA Y MENOS HE EROGADO GASTOS POR ELLA, </a:t>
            </a:r>
            <a:r>
              <a:rPr b="1" lang="es-ES" sz="2400" u="sng">
                <a:solidFill>
                  <a:schemeClr val="dk1"/>
                </a:solidFill>
                <a:latin typeface="Calibri"/>
                <a:ea typeface="Calibri"/>
                <a:cs typeface="Calibri"/>
                <a:sym typeface="Calibri"/>
              </a:rPr>
              <a:t>ENTONCES NO ES UNA ENFERMEDAD PREEXISTENTE. </a:t>
            </a:r>
            <a:endParaRPr sz="3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 name="Google Shape;265;p15"/>
          <p:cNvSpPr txBox="1"/>
          <p:nvPr/>
        </p:nvSpPr>
        <p:spPr>
          <a:xfrm>
            <a:off x="-3" y="604582"/>
            <a:ext cx="12192000" cy="535284"/>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Calibri"/>
              <a:buNone/>
            </a:pPr>
            <a:r>
              <a:rPr b="1" lang="es-ES" sz="3600">
                <a:solidFill>
                  <a:schemeClr val="dk1"/>
                </a:solidFill>
                <a:latin typeface="Calibri"/>
                <a:ea typeface="Calibri"/>
                <a:cs typeface="Calibri"/>
                <a:sym typeface="Calibri"/>
              </a:rPr>
              <a:t>PREEXISTENCIA </a:t>
            </a:r>
            <a:endParaRPr/>
          </a:p>
        </p:txBody>
      </p:sp>
      <p:pic>
        <p:nvPicPr>
          <p:cNvPr id="266" name="Google Shape;266;p15"/>
          <p:cNvPicPr preferRelativeResize="0"/>
          <p:nvPr/>
        </p:nvPicPr>
        <p:blipFill rotWithShape="1">
          <a:blip r:embed="rId3">
            <a:alphaModFix/>
          </a:blip>
          <a:srcRect b="0" l="0" r="0" t="0"/>
          <a:stretch/>
        </p:blipFill>
        <p:spPr>
          <a:xfrm>
            <a:off x="10986448" y="1"/>
            <a:ext cx="1027788" cy="604581"/>
          </a:xfrm>
          <a:prstGeom prst="rect">
            <a:avLst/>
          </a:prstGeom>
          <a:noFill/>
          <a:ln>
            <a:noFill/>
          </a:ln>
        </p:spPr>
      </p:pic>
      <p:sp>
        <p:nvSpPr>
          <p:cNvPr id="267" name="Google Shape;267;p15"/>
          <p:cNvSpPr/>
          <p:nvPr/>
        </p:nvSpPr>
        <p:spPr>
          <a:xfrm>
            <a:off x="-3" y="1076673"/>
            <a:ext cx="12192000" cy="106059"/>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6"/>
          <p:cNvSpPr/>
          <p:nvPr/>
        </p:nvSpPr>
        <p:spPr>
          <a:xfrm>
            <a:off x="838199" y="1750423"/>
            <a:ext cx="5523411" cy="4976948"/>
          </a:xfrm>
          <a:prstGeom prst="rect">
            <a:avLst/>
          </a:prstGeom>
          <a:solidFill>
            <a:schemeClr val="l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lt1"/>
                </a:solidFill>
                <a:latin typeface="Calibri"/>
                <a:ea typeface="Calibri"/>
                <a:cs typeface="Calibri"/>
                <a:sym typeface="Calibri"/>
              </a:rPr>
              <a:t>DKFDKJFKDJ</a:t>
            </a:r>
            <a:endParaRPr sz="1800">
              <a:solidFill>
                <a:schemeClr val="lt1"/>
              </a:solidFill>
              <a:latin typeface="Calibri"/>
              <a:ea typeface="Calibri"/>
              <a:cs typeface="Calibri"/>
              <a:sym typeface="Calibri"/>
            </a:endParaRPr>
          </a:p>
        </p:txBody>
      </p:sp>
      <p:sp>
        <p:nvSpPr>
          <p:cNvPr id="273" name="Google Shape;273;p16"/>
          <p:cNvSpPr/>
          <p:nvPr/>
        </p:nvSpPr>
        <p:spPr>
          <a:xfrm>
            <a:off x="6516187" y="1750423"/>
            <a:ext cx="5523411" cy="4976948"/>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4" name="Google Shape;274;p16"/>
          <p:cNvSpPr/>
          <p:nvPr/>
        </p:nvSpPr>
        <p:spPr>
          <a:xfrm>
            <a:off x="2169521" y="1367861"/>
            <a:ext cx="2860766"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5" name="Google Shape;275;p16"/>
          <p:cNvSpPr/>
          <p:nvPr/>
        </p:nvSpPr>
        <p:spPr>
          <a:xfrm>
            <a:off x="2175777" y="1367861"/>
            <a:ext cx="2860766" cy="914400"/>
          </a:xfrm>
          <a:prstGeom prst="rect">
            <a:avLst/>
          </a:prstGeom>
          <a:solidFill>
            <a:srgbClr val="1F3864"/>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2500">
                <a:solidFill>
                  <a:schemeClr val="lt1"/>
                </a:solidFill>
                <a:latin typeface="Calibri"/>
                <a:ea typeface="Calibri"/>
                <a:cs typeface="Calibri"/>
                <a:sym typeface="Calibri"/>
              </a:rPr>
              <a:t>GNP</a:t>
            </a:r>
            <a:endParaRPr b="1" sz="2500">
              <a:solidFill>
                <a:schemeClr val="lt1"/>
              </a:solidFill>
              <a:latin typeface="Calibri"/>
              <a:ea typeface="Calibri"/>
              <a:cs typeface="Calibri"/>
              <a:sym typeface="Calibri"/>
            </a:endParaRPr>
          </a:p>
        </p:txBody>
      </p:sp>
      <p:sp>
        <p:nvSpPr>
          <p:cNvPr id="276" name="Google Shape;276;p16"/>
          <p:cNvSpPr/>
          <p:nvPr/>
        </p:nvSpPr>
        <p:spPr>
          <a:xfrm>
            <a:off x="7811585" y="1367861"/>
            <a:ext cx="2860766" cy="914400"/>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2500">
                <a:solidFill>
                  <a:schemeClr val="lt1"/>
                </a:solidFill>
                <a:latin typeface="Calibri"/>
                <a:ea typeface="Calibri"/>
                <a:cs typeface="Calibri"/>
                <a:sym typeface="Calibri"/>
              </a:rPr>
              <a:t>AXA (Flex Plus)</a:t>
            </a:r>
            <a:endParaRPr b="1" sz="2500">
              <a:solidFill>
                <a:schemeClr val="lt1"/>
              </a:solidFill>
              <a:latin typeface="Calibri"/>
              <a:ea typeface="Calibri"/>
              <a:cs typeface="Calibri"/>
              <a:sym typeface="Calibri"/>
            </a:endParaRPr>
          </a:p>
        </p:txBody>
      </p:sp>
      <p:sp>
        <p:nvSpPr>
          <p:cNvPr id="277" name="Google Shape;277;p16"/>
          <p:cNvSpPr txBox="1"/>
          <p:nvPr/>
        </p:nvSpPr>
        <p:spPr>
          <a:xfrm>
            <a:off x="1089117" y="2143338"/>
            <a:ext cx="5097780" cy="418576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600">
              <a:solidFill>
                <a:srgbClr val="0070C0"/>
              </a:solidFill>
              <a:latin typeface="Calibri"/>
              <a:ea typeface="Calibri"/>
              <a:cs typeface="Calibri"/>
              <a:sym typeface="Calibri"/>
            </a:endParaRPr>
          </a:p>
          <a:p>
            <a:pPr indent="0" lvl="0" marL="0" marR="0" rtl="0" algn="just">
              <a:spcBef>
                <a:spcPts val="0"/>
              </a:spcBef>
              <a:spcAft>
                <a:spcPts val="0"/>
              </a:spcAft>
              <a:buNone/>
            </a:pPr>
            <a:r>
              <a:rPr b="1" lang="es-ES" sz="1500">
                <a:solidFill>
                  <a:srgbClr val="0070C0"/>
                </a:solidFill>
                <a:latin typeface="Calibri"/>
                <a:ea typeface="Calibri"/>
                <a:cs typeface="Calibri"/>
                <a:sym typeface="Calibri"/>
              </a:rPr>
              <a:t>6 MESES</a:t>
            </a:r>
            <a:r>
              <a:rPr lang="es-ES" sz="1500">
                <a:solidFill>
                  <a:srgbClr val="0070C0"/>
                </a:solidFill>
                <a:latin typeface="Calibri"/>
                <a:ea typeface="Calibri"/>
                <a:cs typeface="Calibri"/>
                <a:sym typeface="Calibri"/>
              </a:rPr>
              <a:t>: </a:t>
            </a:r>
            <a:r>
              <a:rPr lang="es-ES" sz="1300">
                <a:solidFill>
                  <a:schemeClr val="dk1"/>
                </a:solidFill>
                <a:latin typeface="Calibri"/>
                <a:ea typeface="Calibri"/>
                <a:cs typeface="Calibri"/>
                <a:sym typeface="Calibri"/>
              </a:rPr>
              <a:t>LEUCEMIA, TRANSPLANTE DE HÍGADO, CORAZÓN, CÉLULAS MADRE Y PADECIMIENTOS CONGÉNITOS FUERA DE LA VIGENCIA. </a:t>
            </a:r>
            <a:endParaRPr/>
          </a:p>
          <a:p>
            <a:pPr indent="0" lvl="0" marL="0" marR="0" rtl="0" algn="just">
              <a:spcBef>
                <a:spcPts val="0"/>
              </a:spcBef>
              <a:spcAft>
                <a:spcPts val="0"/>
              </a:spcAft>
              <a:buNone/>
            </a:pPr>
            <a:r>
              <a:rPr b="1" lang="es-ES" sz="1500">
                <a:solidFill>
                  <a:srgbClr val="0070C0"/>
                </a:solidFill>
                <a:latin typeface="Calibri"/>
                <a:ea typeface="Calibri"/>
                <a:cs typeface="Calibri"/>
                <a:sym typeface="Calibri"/>
              </a:rPr>
              <a:t>10 MESES</a:t>
            </a:r>
            <a:r>
              <a:rPr lang="es-ES" sz="1500">
                <a:solidFill>
                  <a:srgbClr val="0070C0"/>
                </a:solidFill>
                <a:latin typeface="Calibri"/>
                <a:ea typeface="Calibri"/>
                <a:cs typeface="Calibri"/>
                <a:sym typeface="Calibri"/>
              </a:rPr>
              <a:t>: </a:t>
            </a:r>
            <a:r>
              <a:rPr lang="es-ES" sz="1300">
                <a:solidFill>
                  <a:schemeClr val="dk1"/>
                </a:solidFill>
                <a:latin typeface="Calibri"/>
                <a:ea typeface="Calibri"/>
                <a:cs typeface="Calibri"/>
                <a:sym typeface="Calibri"/>
              </a:rPr>
              <a:t>PARTO NORMAL O CESÁREA, CIRUGÍA FETAL, COMPLICACIONES DEL EMBARAZO O PUERPERIO, COBERTURA DEL RECIÉN NACIDO. (ESPECIFICACIONES DE CADA UNA DE ELLAS EN CONDICIONES GENERALES).</a:t>
            </a:r>
            <a:endParaRPr/>
          </a:p>
          <a:p>
            <a:pPr indent="0" lvl="0" marL="0" marR="0" rtl="0" algn="just">
              <a:spcBef>
                <a:spcPts val="0"/>
              </a:spcBef>
              <a:spcAft>
                <a:spcPts val="0"/>
              </a:spcAft>
              <a:buNone/>
            </a:pPr>
            <a:r>
              <a:rPr b="1" lang="es-ES" sz="1500">
                <a:solidFill>
                  <a:srgbClr val="0070C0"/>
                </a:solidFill>
                <a:latin typeface="Calibri"/>
                <a:ea typeface="Calibri"/>
                <a:cs typeface="Calibri"/>
                <a:sym typeface="Calibri"/>
              </a:rPr>
              <a:t>12 MESES: </a:t>
            </a:r>
            <a:r>
              <a:rPr lang="es-ES" sz="1300">
                <a:solidFill>
                  <a:schemeClr val="dk1"/>
                </a:solidFill>
                <a:latin typeface="Calibri"/>
                <a:ea typeface="Calibri"/>
                <a:cs typeface="Calibri"/>
                <a:sym typeface="Calibri"/>
              </a:rPr>
              <a:t>CÁNCER (APARATO RESPIRATORIO Y APARATO DIGESTIVO).</a:t>
            </a:r>
            <a:endParaRPr sz="1300">
              <a:solidFill>
                <a:schemeClr val="dk1"/>
              </a:solidFill>
              <a:latin typeface="Calibri"/>
              <a:ea typeface="Calibri"/>
              <a:cs typeface="Calibri"/>
              <a:sym typeface="Calibri"/>
            </a:endParaRPr>
          </a:p>
          <a:p>
            <a:pPr indent="0" lvl="0" marL="0" marR="0" rtl="0" algn="just">
              <a:spcBef>
                <a:spcPts val="0"/>
              </a:spcBef>
              <a:spcAft>
                <a:spcPts val="0"/>
              </a:spcAft>
              <a:buNone/>
            </a:pPr>
            <a:r>
              <a:rPr b="1" lang="es-ES" sz="1500">
                <a:solidFill>
                  <a:srgbClr val="0070C0"/>
                </a:solidFill>
                <a:latin typeface="Calibri"/>
                <a:ea typeface="Calibri"/>
                <a:cs typeface="Calibri"/>
                <a:sym typeface="Calibri"/>
              </a:rPr>
              <a:t>24 MESES: </a:t>
            </a:r>
            <a:r>
              <a:rPr lang="es-ES" sz="1300">
                <a:solidFill>
                  <a:schemeClr val="dk1"/>
                </a:solidFill>
                <a:latin typeface="Calibri"/>
                <a:ea typeface="Calibri"/>
                <a:cs typeface="Calibri"/>
                <a:sym typeface="Calibri"/>
              </a:rPr>
              <a:t>NARÍZ, SENOS PARANASALES, AMÍGDALAS, ADENOIDES, HERNIAS DE CUALQUIER TIPO, TUMORACIONES MAMARIAS, PADECIMIENTOS ANORECTALES PROSTÁTICOS, GINECOLÓGICOS, VARICES, INSUFICIENCIA DEL PISO PERINEAL, VESÍCULA Y VÍAS BILIARES, CATARATAS, LITIASIS RENAL Y EN VÍAS URINARIAS, PADECIMIENTOS EN RODILLAS, ENFERMEDADES ÁCIDO-PÉPTICAS, Y PADECIMIENTOS EN COLUMNA VERTEBRAL, EXCEPTO EN URGENCIAS MÉDICAS O ACCIDENTES.</a:t>
            </a:r>
            <a:endParaRPr/>
          </a:p>
          <a:p>
            <a:pPr indent="0" lvl="0" marL="0" marR="0" rtl="0" algn="just">
              <a:spcBef>
                <a:spcPts val="0"/>
              </a:spcBef>
              <a:spcAft>
                <a:spcPts val="0"/>
              </a:spcAft>
              <a:buNone/>
            </a:pPr>
            <a:r>
              <a:rPr b="1" lang="es-ES" sz="1500">
                <a:solidFill>
                  <a:srgbClr val="0070C0"/>
                </a:solidFill>
                <a:latin typeface="Calibri"/>
                <a:ea typeface="Calibri"/>
                <a:cs typeface="Calibri"/>
                <a:sym typeface="Calibri"/>
              </a:rPr>
              <a:t>48 MESES: </a:t>
            </a:r>
            <a:r>
              <a:rPr lang="es-ES" sz="1300">
                <a:solidFill>
                  <a:schemeClr val="dk1"/>
                </a:solidFill>
                <a:latin typeface="Calibri"/>
                <a:ea typeface="Calibri"/>
                <a:cs typeface="Calibri"/>
                <a:sym typeface="Calibri"/>
              </a:rPr>
              <a:t>SIDA, CUBIERTO SIEMPRE Y CUANDO EL VIRUS NO HAYA SIDO DETECTADO ANTES O DURANTE ESE PERÍODO. </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78" name="Google Shape;278;p16"/>
          <p:cNvSpPr txBox="1"/>
          <p:nvPr/>
        </p:nvSpPr>
        <p:spPr>
          <a:xfrm>
            <a:off x="6740434" y="2090056"/>
            <a:ext cx="5172892" cy="417037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b="1" lang="es-ES" sz="1500">
                <a:solidFill>
                  <a:srgbClr val="0070C0"/>
                </a:solidFill>
                <a:latin typeface="Calibri"/>
                <a:ea typeface="Calibri"/>
                <a:cs typeface="Calibri"/>
                <a:sym typeface="Calibri"/>
              </a:rPr>
              <a:t>10 MESES: </a:t>
            </a:r>
            <a:r>
              <a:rPr lang="es-ES" sz="1300">
                <a:solidFill>
                  <a:schemeClr val="dk1"/>
                </a:solidFill>
                <a:latin typeface="Calibri"/>
                <a:ea typeface="Calibri"/>
                <a:cs typeface="Calibri"/>
                <a:sym typeface="Calibri"/>
              </a:rPr>
              <a:t>AYUDA POR MATERNIDAD, COMPLICACIONES DEL EMBARAZO, COBERTURAS DEL RECIÉN NACIDO.</a:t>
            </a:r>
            <a:endParaRPr/>
          </a:p>
          <a:p>
            <a:pPr indent="0" lvl="0" marL="0" marR="0" rtl="0" algn="just">
              <a:spcBef>
                <a:spcPts val="0"/>
              </a:spcBef>
              <a:spcAft>
                <a:spcPts val="0"/>
              </a:spcAft>
              <a:buNone/>
            </a:pPr>
            <a:r>
              <a:rPr b="1" lang="es-ES" sz="1500">
                <a:solidFill>
                  <a:srgbClr val="0070C0"/>
                </a:solidFill>
                <a:latin typeface="Calibri"/>
                <a:ea typeface="Calibri"/>
                <a:cs typeface="Calibri"/>
                <a:sym typeface="Calibri"/>
              </a:rPr>
              <a:t>12 MESES:</a:t>
            </a:r>
            <a:r>
              <a:rPr lang="es-ES" sz="1500">
                <a:solidFill>
                  <a:schemeClr val="dk1"/>
                </a:solidFill>
                <a:latin typeface="Calibri"/>
                <a:ea typeface="Calibri"/>
                <a:cs typeface="Calibri"/>
                <a:sym typeface="Calibri"/>
              </a:rPr>
              <a:t> </a:t>
            </a:r>
            <a:r>
              <a:rPr lang="es-ES" sz="1300">
                <a:solidFill>
                  <a:schemeClr val="dk1"/>
                </a:solidFill>
                <a:latin typeface="Calibri"/>
                <a:ea typeface="Calibri"/>
                <a:cs typeface="Calibri"/>
                <a:sym typeface="Calibri"/>
              </a:rPr>
              <a:t>ENFERMEDADES DE LA COLUMNA VERTEBRAL EXCEPTO HERNIAS DE DISCO, ENFERMEDADES DE VÍAS URINARIAS, VESÍCULA Y VÍAS BILIARES, ENFERMEDADES GINECOLÓGICAS, ENFERMEDADES DEL PISO PÉLVICO, INSUFICIENCIA VENOSA DE MIEMBROS INFERIORES, VARICOCELE Y VÁRICES EN LA VULVA, ENFERMEDADES DE RODILLA, ENFERMEDADES ÁCIDO-PÉPTICAS, ENFERMEDADES DEL REFLUJO GÁSTRICO. </a:t>
            </a:r>
            <a:endParaRPr/>
          </a:p>
          <a:p>
            <a:pPr indent="0" lvl="0" marL="0" marR="0" rtl="0" algn="just">
              <a:spcBef>
                <a:spcPts val="0"/>
              </a:spcBef>
              <a:spcAft>
                <a:spcPts val="0"/>
              </a:spcAft>
              <a:buNone/>
            </a:pPr>
            <a:r>
              <a:rPr b="1" lang="es-ES" sz="1500">
                <a:solidFill>
                  <a:srgbClr val="0070C0"/>
                </a:solidFill>
                <a:latin typeface="Calibri"/>
                <a:ea typeface="Calibri"/>
                <a:cs typeface="Calibri"/>
                <a:sym typeface="Calibri"/>
              </a:rPr>
              <a:t>24 MESES:  </a:t>
            </a:r>
            <a:r>
              <a:rPr lang="es-ES" sz="1300">
                <a:solidFill>
                  <a:schemeClr val="dk1"/>
                </a:solidFill>
                <a:latin typeface="Calibri"/>
                <a:ea typeface="Calibri"/>
                <a:cs typeface="Calibri"/>
                <a:sym typeface="Calibri"/>
              </a:rPr>
              <a:t>NARIZ Y SENOS PARANASALES, ENFERMEDADES ANORECTALES, AMÍGDALAS Y ADENOIDES, HERNIAS INCLUYENDO HERNIAS DE DISCO,  CIRCUNCISIÓN  PARA ASEGURADOS NACIDOS SIN BENEFICIO AXA, ÚNICAMENTE POR FIMOSIS, ENFERMEDADES DE PRÓSTATA, CIRUGÍA PARA CORRECCIÓN DE CATARATAS, INCLUYENDO LENTE OCULAR. </a:t>
            </a:r>
            <a:endParaRPr/>
          </a:p>
          <a:p>
            <a:pPr indent="0" lvl="0" marL="0" marR="0" rtl="0" algn="just">
              <a:spcBef>
                <a:spcPts val="0"/>
              </a:spcBef>
              <a:spcAft>
                <a:spcPts val="0"/>
              </a:spcAft>
              <a:buNone/>
            </a:pPr>
            <a:r>
              <a:rPr b="1" lang="es-ES" sz="1500">
                <a:solidFill>
                  <a:srgbClr val="0070C0"/>
                </a:solidFill>
                <a:latin typeface="Calibri"/>
                <a:ea typeface="Calibri"/>
                <a:cs typeface="Calibri"/>
                <a:sym typeface="Calibri"/>
              </a:rPr>
              <a:t>48 MESES:  </a:t>
            </a:r>
            <a:r>
              <a:rPr lang="es-ES" sz="1300">
                <a:solidFill>
                  <a:schemeClr val="dk1"/>
                </a:solidFill>
                <a:latin typeface="Calibri"/>
                <a:ea typeface="Calibri"/>
                <a:cs typeface="Calibri"/>
                <a:sym typeface="Calibri"/>
              </a:rPr>
              <a:t>VIH Y SIDA, CIRUGÍA BARIÁTRICA, GASTRECTOMÍA DE MANGA (MANGA GÁSTRICA), COLOCACIÓN DE MANGA GÁSTRICA AJUSTABLE, BYPASS GÁSTRICO, SWITCH DUODENAL.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9" name="Google Shape;279;p16"/>
          <p:cNvSpPr txBox="1"/>
          <p:nvPr/>
        </p:nvSpPr>
        <p:spPr>
          <a:xfrm>
            <a:off x="-3" y="604582"/>
            <a:ext cx="12192000" cy="535284"/>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Calibri"/>
              <a:buNone/>
            </a:pPr>
            <a:r>
              <a:rPr b="1" lang="es-ES" sz="3600">
                <a:solidFill>
                  <a:schemeClr val="dk1"/>
                </a:solidFill>
                <a:latin typeface="Calibri"/>
                <a:ea typeface="Calibri"/>
                <a:cs typeface="Calibri"/>
                <a:sym typeface="Calibri"/>
              </a:rPr>
              <a:t>PERIODOS DE ESPERA</a:t>
            </a:r>
            <a:endParaRPr b="1" sz="3600">
              <a:solidFill>
                <a:schemeClr val="dk1"/>
              </a:solidFill>
              <a:latin typeface="Calibri"/>
              <a:ea typeface="Calibri"/>
              <a:cs typeface="Calibri"/>
              <a:sym typeface="Calibri"/>
            </a:endParaRPr>
          </a:p>
        </p:txBody>
      </p:sp>
      <p:pic>
        <p:nvPicPr>
          <p:cNvPr id="280" name="Google Shape;280;p16"/>
          <p:cNvPicPr preferRelativeResize="0"/>
          <p:nvPr/>
        </p:nvPicPr>
        <p:blipFill rotWithShape="1">
          <a:blip r:embed="rId3">
            <a:alphaModFix/>
          </a:blip>
          <a:srcRect b="0" l="0" r="0" t="0"/>
          <a:stretch/>
        </p:blipFill>
        <p:spPr>
          <a:xfrm>
            <a:off x="10986448" y="1"/>
            <a:ext cx="1027788" cy="604581"/>
          </a:xfrm>
          <a:prstGeom prst="rect">
            <a:avLst/>
          </a:prstGeom>
          <a:noFill/>
          <a:ln>
            <a:noFill/>
          </a:ln>
        </p:spPr>
      </p:pic>
      <p:sp>
        <p:nvSpPr>
          <p:cNvPr id="281" name="Google Shape;281;p16"/>
          <p:cNvSpPr/>
          <p:nvPr/>
        </p:nvSpPr>
        <p:spPr>
          <a:xfrm>
            <a:off x="-3" y="1076673"/>
            <a:ext cx="12192000" cy="106059"/>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7"/>
          <p:cNvSpPr/>
          <p:nvPr/>
        </p:nvSpPr>
        <p:spPr>
          <a:xfrm>
            <a:off x="838199" y="1750423"/>
            <a:ext cx="5523411" cy="4976948"/>
          </a:xfrm>
          <a:prstGeom prst="rect">
            <a:avLst/>
          </a:prstGeom>
          <a:solidFill>
            <a:schemeClr val="l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lt1"/>
                </a:solidFill>
                <a:latin typeface="Calibri"/>
                <a:ea typeface="Calibri"/>
                <a:cs typeface="Calibri"/>
                <a:sym typeface="Calibri"/>
              </a:rPr>
              <a:t>DKFDKJFKDJ</a:t>
            </a:r>
            <a:endParaRPr sz="1800">
              <a:solidFill>
                <a:schemeClr val="lt1"/>
              </a:solidFill>
              <a:latin typeface="Calibri"/>
              <a:ea typeface="Calibri"/>
              <a:cs typeface="Calibri"/>
              <a:sym typeface="Calibri"/>
            </a:endParaRPr>
          </a:p>
        </p:txBody>
      </p:sp>
      <p:sp>
        <p:nvSpPr>
          <p:cNvPr id="287" name="Google Shape;287;p17"/>
          <p:cNvSpPr/>
          <p:nvPr/>
        </p:nvSpPr>
        <p:spPr>
          <a:xfrm>
            <a:off x="6516187" y="1750423"/>
            <a:ext cx="5523411" cy="4976948"/>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8" name="Google Shape;288;p17"/>
          <p:cNvSpPr/>
          <p:nvPr/>
        </p:nvSpPr>
        <p:spPr>
          <a:xfrm>
            <a:off x="2169521" y="1367861"/>
            <a:ext cx="2860766" cy="9144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9" name="Google Shape;289;p17"/>
          <p:cNvSpPr/>
          <p:nvPr/>
        </p:nvSpPr>
        <p:spPr>
          <a:xfrm>
            <a:off x="2155371" y="1384664"/>
            <a:ext cx="2860766" cy="914400"/>
          </a:xfrm>
          <a:prstGeom prst="rect">
            <a:avLst/>
          </a:prstGeom>
          <a:solidFill>
            <a:srgbClr val="1F38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2500">
                <a:solidFill>
                  <a:schemeClr val="lt1"/>
                </a:solidFill>
                <a:latin typeface="Calibri"/>
                <a:ea typeface="Calibri"/>
                <a:cs typeface="Calibri"/>
                <a:sym typeface="Calibri"/>
              </a:rPr>
              <a:t>BANORTE TRANSFORMA</a:t>
            </a:r>
            <a:endParaRPr b="1" sz="2500">
              <a:solidFill>
                <a:schemeClr val="lt1"/>
              </a:solidFill>
              <a:latin typeface="Calibri"/>
              <a:ea typeface="Calibri"/>
              <a:cs typeface="Calibri"/>
              <a:sym typeface="Calibri"/>
            </a:endParaRPr>
          </a:p>
        </p:txBody>
      </p:sp>
      <p:sp>
        <p:nvSpPr>
          <p:cNvPr id="290" name="Google Shape;290;p17"/>
          <p:cNvSpPr/>
          <p:nvPr/>
        </p:nvSpPr>
        <p:spPr>
          <a:xfrm>
            <a:off x="7847509" y="1328672"/>
            <a:ext cx="2860766" cy="914400"/>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2500">
                <a:solidFill>
                  <a:schemeClr val="lt1"/>
                </a:solidFill>
                <a:latin typeface="Calibri"/>
                <a:ea typeface="Calibri"/>
                <a:cs typeface="Calibri"/>
                <a:sym typeface="Calibri"/>
              </a:rPr>
              <a:t>MAPFRE PMM</a:t>
            </a:r>
            <a:endParaRPr b="1" sz="2500">
              <a:solidFill>
                <a:schemeClr val="lt1"/>
              </a:solidFill>
              <a:latin typeface="Calibri"/>
              <a:ea typeface="Calibri"/>
              <a:cs typeface="Calibri"/>
              <a:sym typeface="Calibri"/>
            </a:endParaRPr>
          </a:p>
        </p:txBody>
      </p:sp>
      <p:sp>
        <p:nvSpPr>
          <p:cNvPr id="291" name="Google Shape;291;p17"/>
          <p:cNvSpPr txBox="1"/>
          <p:nvPr/>
        </p:nvSpPr>
        <p:spPr>
          <a:xfrm>
            <a:off x="1036864" y="2230011"/>
            <a:ext cx="5097780" cy="384720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just">
              <a:spcBef>
                <a:spcPts val="0"/>
              </a:spcBef>
              <a:spcAft>
                <a:spcPts val="0"/>
              </a:spcAft>
              <a:buNone/>
            </a:pPr>
            <a:r>
              <a:rPr b="1" lang="es-ES" sz="1500">
                <a:solidFill>
                  <a:srgbClr val="0070C0"/>
                </a:solidFill>
                <a:latin typeface="Calibri"/>
                <a:ea typeface="Calibri"/>
                <a:cs typeface="Calibri"/>
                <a:sym typeface="Calibri"/>
              </a:rPr>
              <a:t>10 MESES</a:t>
            </a:r>
            <a:r>
              <a:rPr lang="es-ES" sz="1500">
                <a:solidFill>
                  <a:srgbClr val="0070C0"/>
                </a:solidFill>
                <a:latin typeface="Calibri"/>
                <a:ea typeface="Calibri"/>
                <a:cs typeface="Calibri"/>
                <a:sym typeface="Calibri"/>
              </a:rPr>
              <a:t>: </a:t>
            </a:r>
            <a:r>
              <a:rPr lang="es-ES" sz="1300">
                <a:solidFill>
                  <a:schemeClr val="dk1"/>
                </a:solidFill>
                <a:latin typeface="Calibri"/>
                <a:ea typeface="Calibri"/>
                <a:cs typeface="Calibri"/>
                <a:sym typeface="Calibri"/>
              </a:rPr>
              <a:t>PADECIMIENTOS CONGÉNITOS, COMPLICACIONES DEL EMBARAZO O PARTO.  </a:t>
            </a:r>
            <a:endParaRPr/>
          </a:p>
          <a:p>
            <a:pPr indent="0" lvl="0" marL="0" marR="0" rtl="0" algn="just">
              <a:spcBef>
                <a:spcPts val="0"/>
              </a:spcBef>
              <a:spcAft>
                <a:spcPts val="0"/>
              </a:spcAft>
              <a:buNone/>
            </a:pPr>
            <a:r>
              <a:rPr b="1" lang="es-ES" sz="1500">
                <a:solidFill>
                  <a:srgbClr val="0070C0"/>
                </a:solidFill>
                <a:latin typeface="Calibri"/>
                <a:ea typeface="Calibri"/>
                <a:cs typeface="Calibri"/>
                <a:sym typeface="Calibri"/>
              </a:rPr>
              <a:t>12 MESES: </a:t>
            </a:r>
            <a:r>
              <a:rPr lang="es-ES" sz="1300">
                <a:solidFill>
                  <a:schemeClr val="dk1"/>
                </a:solidFill>
                <a:latin typeface="Calibri"/>
                <a:ea typeface="Calibri"/>
                <a:cs typeface="Calibri"/>
                <a:sym typeface="Calibri"/>
              </a:rPr>
              <a:t>PADECIMIENTOS CONGÉNITOS NACIDOS FUERA DE LA VIGENCIA, PADECIMIENTOS GINECOLÓGICOS, LITIASIS REUNOURETERAL Y VIAS URINARIAS, VESÍCULA Y VÍAS BILIARES, TRATAMIENTO MÉDICO O QUIRÚRGICO DE RODILLA,  CIRUGÍAS DEL PISO PERINEAL, CATARATAS Y LENTE OCULAR, CIRCUNCISIÓN, VÁRICES, CÁNCER, ENFERMEDADES ÁCIDO-PÉPTICAS.</a:t>
            </a:r>
            <a:endParaRPr/>
          </a:p>
          <a:p>
            <a:pPr indent="0" lvl="0" marL="0" marR="0" rtl="0" algn="just">
              <a:spcBef>
                <a:spcPts val="0"/>
              </a:spcBef>
              <a:spcAft>
                <a:spcPts val="0"/>
              </a:spcAft>
              <a:buNone/>
            </a:pPr>
            <a:r>
              <a:rPr b="1" lang="es-ES" sz="1500">
                <a:solidFill>
                  <a:srgbClr val="0070C0"/>
                </a:solidFill>
                <a:latin typeface="Calibri"/>
                <a:ea typeface="Calibri"/>
                <a:cs typeface="Calibri"/>
                <a:sym typeface="Calibri"/>
              </a:rPr>
              <a:t>18 MESES</a:t>
            </a:r>
            <a:r>
              <a:rPr lang="es-ES" sz="1500">
                <a:solidFill>
                  <a:schemeClr val="dk1"/>
                </a:solidFill>
                <a:latin typeface="Calibri"/>
                <a:ea typeface="Calibri"/>
                <a:cs typeface="Calibri"/>
                <a:sym typeface="Calibri"/>
              </a:rPr>
              <a:t>: </a:t>
            </a:r>
            <a:r>
              <a:rPr lang="es-ES" sz="1300">
                <a:solidFill>
                  <a:schemeClr val="dk1"/>
                </a:solidFill>
                <a:latin typeface="Calibri"/>
                <a:ea typeface="Calibri"/>
                <a:cs typeface="Calibri"/>
                <a:sym typeface="Calibri"/>
              </a:rPr>
              <a:t>TRASTORNOS VISUALES.</a:t>
            </a:r>
            <a:endParaRPr/>
          </a:p>
          <a:p>
            <a:pPr indent="0" lvl="0" marL="0" marR="0" rtl="0" algn="just">
              <a:spcBef>
                <a:spcPts val="0"/>
              </a:spcBef>
              <a:spcAft>
                <a:spcPts val="0"/>
              </a:spcAft>
              <a:buNone/>
            </a:pPr>
            <a:r>
              <a:rPr b="1" lang="es-ES" sz="1500">
                <a:solidFill>
                  <a:srgbClr val="0070C0"/>
                </a:solidFill>
                <a:latin typeface="Calibri"/>
                <a:ea typeface="Calibri"/>
                <a:cs typeface="Calibri"/>
                <a:sym typeface="Calibri"/>
              </a:rPr>
              <a:t>24 MESES: </a:t>
            </a:r>
            <a:r>
              <a:rPr lang="es-ES" sz="1300">
                <a:solidFill>
                  <a:schemeClr val="dk1"/>
                </a:solidFill>
                <a:latin typeface="Calibri"/>
                <a:ea typeface="Calibri"/>
                <a:cs typeface="Calibri"/>
                <a:sym typeface="Calibri"/>
              </a:rPr>
              <a:t>TUMORACIONES MAMARIAS (MALIGNAS O BENIGNAS), PAD. ANORRECTALES, HERNIAS  INCLUYENDO HIATAL Y DE DISCO, AMÍGDALAS Y ADENOIDES, TRATAMIENTO MÉDICO O QUIRÚRGICO DE LA PRÓSTATA, TRATAMIENTO MÉDICO O QUIRÚRGICO DE SENOS PARANASALES, XIFOSIS, LORDOSIS, ESCOLIOSIS, PREEXISTENCIA DECLARADA.</a:t>
            </a:r>
            <a:endParaRPr/>
          </a:p>
          <a:p>
            <a:pPr indent="0" lvl="0" marL="0" marR="0" rtl="0" algn="just">
              <a:spcBef>
                <a:spcPts val="0"/>
              </a:spcBef>
              <a:spcAft>
                <a:spcPts val="0"/>
              </a:spcAft>
              <a:buNone/>
            </a:pPr>
            <a:r>
              <a:rPr b="1" lang="es-ES" sz="1500">
                <a:solidFill>
                  <a:srgbClr val="0070C0"/>
                </a:solidFill>
                <a:latin typeface="Calibri"/>
                <a:ea typeface="Calibri"/>
                <a:cs typeface="Calibri"/>
                <a:sym typeface="Calibri"/>
              </a:rPr>
              <a:t>48 MESES</a:t>
            </a:r>
            <a:r>
              <a:rPr lang="es-ES" sz="1500">
                <a:solidFill>
                  <a:srgbClr val="0070C0"/>
                </a:solidFill>
                <a:latin typeface="Calibri"/>
                <a:ea typeface="Calibri"/>
                <a:cs typeface="Calibri"/>
                <a:sym typeface="Calibri"/>
              </a:rPr>
              <a:t>: </a:t>
            </a:r>
            <a:r>
              <a:rPr lang="es-ES" sz="1300">
                <a:solidFill>
                  <a:schemeClr val="dk1"/>
                </a:solidFill>
                <a:latin typeface="Calibri"/>
                <a:ea typeface="Calibri"/>
                <a:cs typeface="Calibri"/>
                <a:sym typeface="Calibri"/>
              </a:rPr>
              <a:t>SIDA.</a:t>
            </a:r>
            <a:endParaRPr/>
          </a:p>
          <a:p>
            <a:pPr indent="0" lvl="0" marL="0" marR="0" rtl="0" algn="just">
              <a:spcBef>
                <a:spcPts val="0"/>
              </a:spcBef>
              <a:spcAft>
                <a:spcPts val="0"/>
              </a:spcAft>
              <a:buNone/>
            </a:pPr>
            <a:r>
              <a:t/>
            </a:r>
            <a:endParaRPr sz="1300">
              <a:solidFill>
                <a:schemeClr val="dk1"/>
              </a:solidFill>
              <a:latin typeface="Calibri"/>
              <a:ea typeface="Calibri"/>
              <a:cs typeface="Calibri"/>
              <a:sym typeface="Calibri"/>
            </a:endParaRPr>
          </a:p>
        </p:txBody>
      </p:sp>
      <p:sp>
        <p:nvSpPr>
          <p:cNvPr id="292" name="Google Shape;292;p17"/>
          <p:cNvSpPr txBox="1"/>
          <p:nvPr/>
        </p:nvSpPr>
        <p:spPr>
          <a:xfrm>
            <a:off x="6691446" y="2126111"/>
            <a:ext cx="5172892" cy="46012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b="1" lang="es-ES" sz="1500">
                <a:solidFill>
                  <a:srgbClr val="0070C0"/>
                </a:solidFill>
                <a:latin typeface="Calibri"/>
                <a:ea typeface="Calibri"/>
                <a:cs typeface="Calibri"/>
                <a:sym typeface="Calibri"/>
              </a:rPr>
              <a:t>6 MESES:</a:t>
            </a:r>
            <a:r>
              <a:rPr b="1" lang="es-ES" sz="1500">
                <a:solidFill>
                  <a:schemeClr val="dk1"/>
                </a:solidFill>
                <a:latin typeface="Calibri"/>
                <a:ea typeface="Calibri"/>
                <a:cs typeface="Calibri"/>
                <a:sym typeface="Calibri"/>
              </a:rPr>
              <a:t>  </a:t>
            </a:r>
            <a:r>
              <a:rPr lang="es-ES" sz="1300">
                <a:solidFill>
                  <a:schemeClr val="dk1"/>
                </a:solidFill>
                <a:latin typeface="Calibri"/>
                <a:ea typeface="Calibri"/>
                <a:cs typeface="Calibri"/>
                <a:sym typeface="Calibri"/>
              </a:rPr>
              <a:t>RODILLA Y ENFERMEDADES ÁCIDO-PÉPTICAS</a:t>
            </a:r>
            <a:endParaRPr/>
          </a:p>
          <a:p>
            <a:pPr indent="0" lvl="0" marL="0" marR="0" rtl="0" algn="just">
              <a:spcBef>
                <a:spcPts val="0"/>
              </a:spcBef>
              <a:spcAft>
                <a:spcPts val="0"/>
              </a:spcAft>
              <a:buNone/>
            </a:pPr>
            <a:r>
              <a:rPr b="1" lang="es-ES" sz="1500">
                <a:solidFill>
                  <a:srgbClr val="0070C0"/>
                </a:solidFill>
                <a:latin typeface="Calibri"/>
                <a:ea typeface="Calibri"/>
                <a:cs typeface="Calibri"/>
                <a:sym typeface="Calibri"/>
              </a:rPr>
              <a:t>10 MESES</a:t>
            </a:r>
            <a:r>
              <a:rPr lang="es-ES" sz="1500">
                <a:solidFill>
                  <a:srgbClr val="0070C0"/>
                </a:solidFill>
                <a:latin typeface="Calibri"/>
                <a:ea typeface="Calibri"/>
                <a:cs typeface="Calibri"/>
                <a:sym typeface="Calibri"/>
              </a:rPr>
              <a:t>: </a:t>
            </a:r>
            <a:r>
              <a:rPr lang="es-ES" sz="1300">
                <a:solidFill>
                  <a:schemeClr val="dk1"/>
                </a:solidFill>
                <a:latin typeface="Calibri"/>
                <a:ea typeface="Calibri"/>
                <a:cs typeface="Calibri"/>
                <a:sym typeface="Calibri"/>
              </a:rPr>
              <a:t>PADECIMIENTOS Y MALFORMACIONES CONGÉNITAS AL ASEGURADO NACIDO DENTRO DE LA VIGENCIA DE LA PÓLIZA, MATERNIDAD, SIEMPRE Y CUANDO LA ASEGURADA CUENTE CON LA COBERTURA. </a:t>
            </a:r>
            <a:endParaRPr/>
          </a:p>
          <a:p>
            <a:pPr indent="0" lvl="0" marL="0" marR="0" rtl="0" algn="just">
              <a:spcBef>
                <a:spcPts val="0"/>
              </a:spcBef>
              <a:spcAft>
                <a:spcPts val="0"/>
              </a:spcAft>
              <a:buNone/>
            </a:pPr>
            <a:r>
              <a:rPr b="1" lang="es-ES" sz="1500">
                <a:solidFill>
                  <a:srgbClr val="0070C0"/>
                </a:solidFill>
                <a:latin typeface="Calibri"/>
                <a:ea typeface="Calibri"/>
                <a:cs typeface="Calibri"/>
                <a:sym typeface="Calibri"/>
              </a:rPr>
              <a:t>12 MESES:</a:t>
            </a:r>
            <a:r>
              <a:rPr b="1" lang="es-ES" sz="1500">
                <a:solidFill>
                  <a:schemeClr val="dk1"/>
                </a:solidFill>
                <a:latin typeface="Calibri"/>
                <a:ea typeface="Calibri"/>
                <a:cs typeface="Calibri"/>
                <a:sym typeface="Calibri"/>
              </a:rPr>
              <a:t> </a:t>
            </a:r>
            <a:r>
              <a:rPr lang="es-ES" sz="1300">
                <a:solidFill>
                  <a:schemeClr val="dk1"/>
                </a:solidFill>
                <a:latin typeface="Calibri"/>
                <a:ea typeface="Calibri"/>
                <a:cs typeface="Calibri"/>
                <a:sym typeface="Calibri"/>
              </a:rPr>
              <a:t>PADECIMIENTOS GINECOLÓGICOS, INSUFICIENCIA DEL PISO PERINEAL, VESÍCULA Y VÍAS BILIARES, LITIASIS DEL SISTEMA URINARIO, VÁRICES, HIPERTENSIÓN ARTERIAL, DIABETES MIELLITUS, HERNIAS INGUINALES, INGUINOESCROTALES Y POST, INCISIONALES, GLÁNDULAS MAMARIAS, EN CASO DE FIBROSIS QUISTICA MAMARIA O CUALQUIER OTRA AFECCIÓN TUMORAL, PADECIMIENTO DE NARÍZ Y SENOS PARANASALES, CIRUGÍA DE PARED Y HERNIAS ABDOMINALES, CÁNCER (TUMOR MALIGNO), PADECIMIENTOS DE LA COLUMNA VERTEBRAL. </a:t>
            </a:r>
            <a:endParaRPr/>
          </a:p>
          <a:p>
            <a:pPr indent="0" lvl="0" marL="0" marR="0" rtl="0" algn="just">
              <a:spcBef>
                <a:spcPts val="0"/>
              </a:spcBef>
              <a:spcAft>
                <a:spcPts val="0"/>
              </a:spcAft>
              <a:buNone/>
            </a:pPr>
            <a:r>
              <a:rPr b="1" lang="es-ES" sz="1500">
                <a:solidFill>
                  <a:srgbClr val="0070C0"/>
                </a:solidFill>
                <a:latin typeface="Calibri"/>
                <a:ea typeface="Calibri"/>
                <a:cs typeface="Calibri"/>
                <a:sym typeface="Calibri"/>
              </a:rPr>
              <a:t>24 MESES:  </a:t>
            </a:r>
            <a:r>
              <a:rPr lang="es-ES" sz="1300">
                <a:solidFill>
                  <a:schemeClr val="dk1"/>
                </a:solidFill>
                <a:latin typeface="Calibri"/>
                <a:ea typeface="Calibri"/>
                <a:cs typeface="Calibri"/>
                <a:sym typeface="Calibri"/>
              </a:rPr>
              <a:t>CIRCUNCISIÓN (NO PROFILAXIS), CATARATAS (REVISAR CG), AMÍGDALAS Y ADENOIDES, ANORECTALES, PROSTÁTICO Y ARTRITIS REUMATOIDE, JUANETES, APNEA OBSTRUCTIVA, APARATOS AUDITIVOS (REVISAR CG), PROBLEMAS DE REFRACCIÓN (MIOPÍA HIPERMETROPÍA Y ASTIGMATISMO MÁS DE 5 DIOPTRÍAS (REVISAR CG).</a:t>
            </a:r>
            <a:endParaRPr/>
          </a:p>
          <a:p>
            <a:pPr indent="0" lvl="0" marL="0" marR="0" rtl="0" algn="just">
              <a:spcBef>
                <a:spcPts val="0"/>
              </a:spcBef>
              <a:spcAft>
                <a:spcPts val="0"/>
              </a:spcAft>
              <a:buNone/>
            </a:pPr>
            <a:r>
              <a:rPr b="1" lang="es-ES" sz="1500">
                <a:solidFill>
                  <a:srgbClr val="0070C0"/>
                </a:solidFill>
                <a:latin typeface="Calibri"/>
                <a:ea typeface="Calibri"/>
                <a:cs typeface="Calibri"/>
                <a:sym typeface="Calibri"/>
              </a:rPr>
              <a:t>48 MESES</a:t>
            </a:r>
            <a:r>
              <a:rPr lang="es-ES" sz="1500">
                <a:solidFill>
                  <a:schemeClr val="dk1"/>
                </a:solidFill>
                <a:latin typeface="Calibri"/>
                <a:ea typeface="Calibri"/>
                <a:cs typeface="Calibri"/>
                <a:sym typeface="Calibri"/>
              </a:rPr>
              <a:t>:  </a:t>
            </a:r>
            <a:r>
              <a:rPr lang="es-ES" sz="1300">
                <a:solidFill>
                  <a:schemeClr val="dk1"/>
                </a:solidFill>
                <a:latin typeface="Calibri"/>
                <a:ea typeface="Calibri"/>
                <a:cs typeface="Calibri"/>
                <a:sym typeface="Calibri"/>
              </a:rPr>
              <a:t>VIH Y SIDA, PROBLEMAS DE REFRACCIÓN, MENOS DE 5 DIOPTRÍAS.</a:t>
            </a:r>
            <a:endParaRPr sz="1300">
              <a:solidFill>
                <a:schemeClr val="dk1"/>
              </a:solidFill>
              <a:latin typeface="Calibri"/>
              <a:ea typeface="Calibri"/>
              <a:cs typeface="Calibri"/>
              <a:sym typeface="Calibri"/>
            </a:endParaRPr>
          </a:p>
        </p:txBody>
      </p:sp>
      <p:sp>
        <p:nvSpPr>
          <p:cNvPr id="293" name="Google Shape;293;p17"/>
          <p:cNvSpPr txBox="1"/>
          <p:nvPr/>
        </p:nvSpPr>
        <p:spPr>
          <a:xfrm>
            <a:off x="-3" y="604582"/>
            <a:ext cx="12192000" cy="535284"/>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Calibri"/>
              <a:buNone/>
            </a:pPr>
            <a:r>
              <a:rPr b="1" lang="es-ES" sz="3600">
                <a:solidFill>
                  <a:schemeClr val="dk1"/>
                </a:solidFill>
                <a:latin typeface="Calibri"/>
                <a:ea typeface="Calibri"/>
                <a:cs typeface="Calibri"/>
                <a:sym typeface="Calibri"/>
              </a:rPr>
              <a:t>PERIODOS DE ESPERA </a:t>
            </a:r>
            <a:endParaRPr/>
          </a:p>
        </p:txBody>
      </p:sp>
      <p:pic>
        <p:nvPicPr>
          <p:cNvPr id="294" name="Google Shape;294;p17"/>
          <p:cNvPicPr preferRelativeResize="0"/>
          <p:nvPr/>
        </p:nvPicPr>
        <p:blipFill rotWithShape="1">
          <a:blip r:embed="rId3">
            <a:alphaModFix/>
          </a:blip>
          <a:srcRect b="0" l="0" r="0" t="0"/>
          <a:stretch/>
        </p:blipFill>
        <p:spPr>
          <a:xfrm>
            <a:off x="10986448" y="1"/>
            <a:ext cx="1027788" cy="604581"/>
          </a:xfrm>
          <a:prstGeom prst="rect">
            <a:avLst/>
          </a:prstGeom>
          <a:noFill/>
          <a:ln>
            <a:noFill/>
          </a:ln>
        </p:spPr>
      </p:pic>
      <p:sp>
        <p:nvSpPr>
          <p:cNvPr id="295" name="Google Shape;295;p17"/>
          <p:cNvSpPr/>
          <p:nvPr/>
        </p:nvSpPr>
        <p:spPr>
          <a:xfrm>
            <a:off x="-3" y="1076673"/>
            <a:ext cx="12192000" cy="106059"/>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8"/>
          <p:cNvSpPr/>
          <p:nvPr/>
        </p:nvSpPr>
        <p:spPr>
          <a:xfrm>
            <a:off x="572589" y="1763639"/>
            <a:ext cx="11118669" cy="4976948"/>
          </a:xfrm>
          <a:prstGeom prst="rect">
            <a:avLst/>
          </a:prstGeom>
          <a:solidFill>
            <a:schemeClr val="l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lt1"/>
                </a:solidFill>
                <a:latin typeface="Calibri"/>
                <a:ea typeface="Calibri"/>
                <a:cs typeface="Calibri"/>
                <a:sym typeface="Calibri"/>
              </a:rPr>
              <a:t>DKFDKJFKDJ</a:t>
            </a:r>
            <a:endParaRPr sz="1800">
              <a:solidFill>
                <a:schemeClr val="lt1"/>
              </a:solidFill>
              <a:latin typeface="Calibri"/>
              <a:ea typeface="Calibri"/>
              <a:cs typeface="Calibri"/>
              <a:sym typeface="Calibri"/>
            </a:endParaRPr>
          </a:p>
        </p:txBody>
      </p:sp>
      <p:sp>
        <p:nvSpPr>
          <p:cNvPr id="301" name="Google Shape;301;p18"/>
          <p:cNvSpPr/>
          <p:nvPr/>
        </p:nvSpPr>
        <p:spPr>
          <a:xfrm>
            <a:off x="4453346" y="1455760"/>
            <a:ext cx="3019696" cy="914400"/>
          </a:xfrm>
          <a:prstGeom prst="rect">
            <a:avLst/>
          </a:prstGeom>
          <a:solidFill>
            <a:srgbClr val="1F3864"/>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2800">
                <a:solidFill>
                  <a:schemeClr val="lt1"/>
                </a:solidFill>
                <a:latin typeface="Calibri"/>
                <a:ea typeface="Calibri"/>
                <a:cs typeface="Calibri"/>
                <a:sym typeface="Calibri"/>
              </a:rPr>
              <a:t>BX+ UNIKUZ</a:t>
            </a:r>
            <a:endParaRPr b="1" sz="2800">
              <a:solidFill>
                <a:schemeClr val="lt1"/>
              </a:solidFill>
              <a:latin typeface="Calibri"/>
              <a:ea typeface="Calibri"/>
              <a:cs typeface="Calibri"/>
              <a:sym typeface="Calibri"/>
            </a:endParaRPr>
          </a:p>
        </p:txBody>
      </p:sp>
      <p:sp>
        <p:nvSpPr>
          <p:cNvPr id="302" name="Google Shape;302;p18"/>
          <p:cNvSpPr txBox="1"/>
          <p:nvPr/>
        </p:nvSpPr>
        <p:spPr>
          <a:xfrm>
            <a:off x="572589" y="2670453"/>
            <a:ext cx="10781211" cy="324704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ES" sz="1500">
                <a:solidFill>
                  <a:srgbClr val="0070C0"/>
                </a:solidFill>
                <a:latin typeface="Calibri"/>
                <a:ea typeface="Calibri"/>
                <a:cs typeface="Calibri"/>
                <a:sym typeface="Calibri"/>
              </a:rPr>
              <a:t>6 MESES: </a:t>
            </a:r>
            <a:r>
              <a:rPr lang="es-ES" sz="1500">
                <a:solidFill>
                  <a:schemeClr val="dk1"/>
                </a:solidFill>
                <a:latin typeface="Calibri"/>
                <a:ea typeface="Calibri"/>
                <a:cs typeface="Calibri"/>
                <a:sym typeface="Calibri"/>
              </a:rPr>
              <a:t> </a:t>
            </a:r>
            <a:r>
              <a:rPr lang="es-ES" sz="1300">
                <a:solidFill>
                  <a:schemeClr val="dk1"/>
                </a:solidFill>
                <a:latin typeface="Calibri"/>
                <a:ea typeface="Calibri"/>
                <a:cs typeface="Calibri"/>
                <a:sym typeface="Calibri"/>
              </a:rPr>
              <a:t>PADECIMIENTOS CONGÉNITOS.</a:t>
            </a:r>
            <a:endParaRPr/>
          </a:p>
          <a:p>
            <a:pPr indent="0" lvl="0" marL="0" marR="0" rtl="0" algn="just">
              <a:spcBef>
                <a:spcPts val="0"/>
              </a:spcBef>
              <a:spcAft>
                <a:spcPts val="0"/>
              </a:spcAft>
              <a:buNone/>
            </a:pPr>
            <a:r>
              <a:rPr b="1" lang="es-ES" sz="1500">
                <a:solidFill>
                  <a:srgbClr val="0070C0"/>
                </a:solidFill>
                <a:latin typeface="Calibri"/>
                <a:ea typeface="Calibri"/>
                <a:cs typeface="Calibri"/>
                <a:sym typeface="Calibri"/>
              </a:rPr>
              <a:t>12 MESES: </a:t>
            </a:r>
            <a:r>
              <a:rPr lang="es-ES" sz="1300">
                <a:solidFill>
                  <a:schemeClr val="dk1"/>
                </a:solidFill>
                <a:latin typeface="Calibri"/>
                <a:ea typeface="Calibri"/>
                <a:cs typeface="Calibri"/>
                <a:sym typeface="Calibri"/>
              </a:rPr>
              <a:t>PADECIMIENTOS GINECOLÓGICOS, GLÁNDULAS MAMARIAS INCLUYENDO CÁNCER,  VÍAS URINARIAS, LITIASIS RENAL Y PADECIMIENTOS DEL RIÑÓN, VESÍCULA Y VÍAS BILIARES, PISO PÉLVICO, VÁRICES, VARICOCELE E INSUFICIENCIA VENOSA DE EXTREMIDADES INFERIORES, ENFERMEDADES ÁCIDO- PÉPTICAS INCLUYENDO REFLUJO GASTROESOFÁGICO</a:t>
            </a:r>
            <a:r>
              <a:rPr b="1" lang="es-ES" sz="1300">
                <a:solidFill>
                  <a:schemeClr val="dk1"/>
                </a:solidFill>
                <a:latin typeface="Calibri"/>
                <a:ea typeface="Calibri"/>
                <a:cs typeface="Calibri"/>
                <a:sym typeface="Calibri"/>
              </a:rPr>
              <a:t>.  APLICA RECONOCIMIENTO DE ANTIGÜEDAD. </a:t>
            </a:r>
            <a:r>
              <a:rPr lang="es-ES" sz="1300">
                <a:solidFill>
                  <a:schemeClr val="dk1"/>
                </a:solidFill>
                <a:latin typeface="Calibri"/>
                <a:ea typeface="Calibri"/>
                <a:cs typeface="Calibri"/>
                <a:sym typeface="Calibri"/>
              </a:rPr>
              <a:t>CIRUGÍA PARA CORREGIR TRASTORNOS DE REFRACCIÓN OCULAR (REVISAR CG), </a:t>
            </a:r>
            <a:r>
              <a:rPr b="1" lang="es-ES" sz="1300">
                <a:solidFill>
                  <a:schemeClr val="dk1"/>
                </a:solidFill>
                <a:latin typeface="Calibri"/>
                <a:ea typeface="Calibri"/>
                <a:cs typeface="Calibri"/>
                <a:sym typeface="Calibri"/>
              </a:rPr>
              <a:t>NO APLICA RECONOCIMIENTO DE ANTIGÜEDAD.</a:t>
            </a:r>
            <a:endParaRPr/>
          </a:p>
          <a:p>
            <a:pPr indent="0" lvl="0" marL="0" marR="0" rtl="0" algn="just">
              <a:spcBef>
                <a:spcPts val="0"/>
              </a:spcBef>
              <a:spcAft>
                <a:spcPts val="0"/>
              </a:spcAft>
              <a:buNone/>
            </a:pPr>
            <a:r>
              <a:rPr b="1" lang="es-ES" sz="1500">
                <a:solidFill>
                  <a:srgbClr val="0070C0"/>
                </a:solidFill>
                <a:latin typeface="Calibri"/>
                <a:ea typeface="Calibri"/>
                <a:cs typeface="Calibri"/>
                <a:sym typeface="Calibri"/>
              </a:rPr>
              <a:t>18 MESES: </a:t>
            </a:r>
            <a:r>
              <a:rPr lang="es-ES" sz="1300">
                <a:solidFill>
                  <a:schemeClr val="dk1"/>
                </a:solidFill>
                <a:latin typeface="Calibri"/>
                <a:ea typeface="Calibri"/>
                <a:cs typeface="Calibri"/>
                <a:sym typeface="Calibri"/>
              </a:rPr>
              <a:t>NARÍZ Y SENOS PARANASALES, PADECIMIENTOS DE RODILLA, COLUMNA VERTEBRAL INCLUYENDO HERNIAS DE DISCO, PADECIMIENTOS DE CADERA, </a:t>
            </a:r>
            <a:r>
              <a:rPr b="1" lang="es-ES" sz="1300">
                <a:solidFill>
                  <a:schemeClr val="dk1"/>
                </a:solidFill>
                <a:latin typeface="Calibri"/>
                <a:ea typeface="Calibri"/>
                <a:cs typeface="Calibri"/>
                <a:sym typeface="Calibri"/>
              </a:rPr>
              <a:t>APLICA RECONOCIMIENTO DE ANTIGÜEDAD.  EN CASO DE ACCIDENTE QUEDARÁN CUBIERTOS SIN PERÍODOS DE ESPERA, APLICANDO COASEGURO DEL 50% NO APLICA TOPE DE COASEGURO, NO QUEDARÁN CUBIERTOS SI SON PREEXISTENTES.</a:t>
            </a:r>
            <a:endParaRPr/>
          </a:p>
          <a:p>
            <a:pPr indent="0" lvl="0" marL="0" marR="0" rtl="0" algn="just">
              <a:spcBef>
                <a:spcPts val="0"/>
              </a:spcBef>
              <a:spcAft>
                <a:spcPts val="0"/>
              </a:spcAft>
              <a:buNone/>
            </a:pPr>
            <a:r>
              <a:rPr b="1" lang="es-ES" sz="1500">
                <a:solidFill>
                  <a:srgbClr val="0070C0"/>
                </a:solidFill>
                <a:latin typeface="Calibri"/>
                <a:ea typeface="Calibri"/>
                <a:cs typeface="Calibri"/>
                <a:sym typeface="Calibri"/>
              </a:rPr>
              <a:t>24 MESES: </a:t>
            </a:r>
            <a:r>
              <a:rPr lang="es-ES" sz="1300">
                <a:solidFill>
                  <a:schemeClr val="dk1"/>
                </a:solidFill>
                <a:latin typeface="Calibri"/>
                <a:ea typeface="Calibri"/>
                <a:cs typeface="Calibri"/>
                <a:sym typeface="Calibri"/>
              </a:rPr>
              <a:t>HEMORROIDES Y ENFERMEDADES ANO-RECTALES, AMÍGDALAS Y ADENOIDES, HERNIAS DE CUALQUIER TIPO, CIRCUNCISIÓN POR FIMOSIS (FUERA DE VIGENCIA), PRÓSTATA, CATARATAS (REVISAR CG), </a:t>
            </a:r>
            <a:r>
              <a:rPr b="1" lang="es-ES" sz="1300">
                <a:solidFill>
                  <a:schemeClr val="dk1"/>
                </a:solidFill>
                <a:latin typeface="Calibri"/>
                <a:ea typeface="Calibri"/>
                <a:cs typeface="Calibri"/>
                <a:sym typeface="Calibri"/>
              </a:rPr>
              <a:t>APLICA RECONOCIMIENTO DE ANTIGÜEDAD.</a:t>
            </a:r>
            <a:endParaRPr/>
          </a:p>
          <a:p>
            <a:pPr indent="0" lvl="0" marL="0" marR="0" rtl="0" algn="just">
              <a:spcBef>
                <a:spcPts val="0"/>
              </a:spcBef>
              <a:spcAft>
                <a:spcPts val="0"/>
              </a:spcAft>
              <a:buNone/>
            </a:pPr>
            <a:r>
              <a:t/>
            </a:r>
            <a:endParaRPr b="1" sz="1300">
              <a:solidFill>
                <a:schemeClr val="dk1"/>
              </a:solidFill>
              <a:latin typeface="Calibri"/>
              <a:ea typeface="Calibri"/>
              <a:cs typeface="Calibri"/>
              <a:sym typeface="Calibri"/>
            </a:endParaRPr>
          </a:p>
          <a:p>
            <a:pPr indent="0" lvl="0" marL="0" marR="0" rtl="0" algn="just">
              <a:spcBef>
                <a:spcPts val="0"/>
              </a:spcBef>
              <a:spcAft>
                <a:spcPts val="0"/>
              </a:spcAft>
              <a:buNone/>
            </a:pPr>
            <a:r>
              <a:rPr b="1" lang="es-ES" sz="1300">
                <a:solidFill>
                  <a:schemeClr val="dk1"/>
                </a:solidFill>
                <a:latin typeface="Calibri"/>
                <a:ea typeface="Calibri"/>
                <a:cs typeface="Calibri"/>
                <a:sym typeface="Calibri"/>
              </a:rPr>
              <a:t>ESTOS PADECIMIENTOS NO QUEDARÁN CUBIERTOS SI SON PREEXISTENTES: </a:t>
            </a:r>
            <a:r>
              <a:rPr lang="es-ES" sz="1300">
                <a:solidFill>
                  <a:schemeClr val="dk1"/>
                </a:solidFill>
                <a:latin typeface="Calibri"/>
                <a:ea typeface="Calibri"/>
                <a:cs typeface="Calibri"/>
                <a:sym typeface="Calibri"/>
              </a:rPr>
              <a:t>CIRUGÍA DE PÁRPADOS , </a:t>
            </a:r>
            <a:r>
              <a:rPr b="1" lang="es-ES" sz="1300">
                <a:solidFill>
                  <a:schemeClr val="dk1"/>
                </a:solidFill>
                <a:latin typeface="Calibri"/>
                <a:ea typeface="Calibri"/>
                <a:cs typeface="Calibri"/>
                <a:sym typeface="Calibri"/>
              </a:rPr>
              <a:t>NO APLICA RECONOCIMIENTO DE ANTIGUEDAD.</a:t>
            </a:r>
            <a:endParaRPr/>
          </a:p>
          <a:p>
            <a:pPr indent="0" lvl="0" marL="0" marR="0" rtl="0" algn="just">
              <a:spcBef>
                <a:spcPts val="0"/>
              </a:spcBef>
              <a:spcAft>
                <a:spcPts val="0"/>
              </a:spcAft>
              <a:buNone/>
            </a:pPr>
            <a:r>
              <a:t/>
            </a:r>
            <a:endParaRPr b="1" sz="1300">
              <a:solidFill>
                <a:srgbClr val="0070C0"/>
              </a:solidFill>
              <a:latin typeface="Calibri"/>
              <a:ea typeface="Calibri"/>
              <a:cs typeface="Calibri"/>
              <a:sym typeface="Calibri"/>
            </a:endParaRPr>
          </a:p>
          <a:p>
            <a:pPr indent="0" lvl="0" marL="0" marR="0" rtl="0" algn="just">
              <a:spcBef>
                <a:spcPts val="0"/>
              </a:spcBef>
              <a:spcAft>
                <a:spcPts val="0"/>
              </a:spcAft>
              <a:buNone/>
            </a:pPr>
            <a:r>
              <a:rPr b="1" lang="es-ES" sz="1500">
                <a:solidFill>
                  <a:srgbClr val="0070C0"/>
                </a:solidFill>
                <a:latin typeface="Calibri"/>
                <a:ea typeface="Calibri"/>
                <a:cs typeface="Calibri"/>
                <a:sym typeface="Calibri"/>
              </a:rPr>
              <a:t>48 MESES:  </a:t>
            </a:r>
            <a:r>
              <a:rPr lang="es-ES" sz="1300">
                <a:solidFill>
                  <a:schemeClr val="dk1"/>
                </a:solidFill>
                <a:latin typeface="Calibri"/>
                <a:ea typeface="Calibri"/>
                <a:cs typeface="Calibri"/>
                <a:sym typeface="Calibri"/>
              </a:rPr>
              <a:t>VIH Y SIDA</a:t>
            </a:r>
            <a:r>
              <a:rPr b="1" lang="es-ES" sz="1300">
                <a:solidFill>
                  <a:schemeClr val="dk1"/>
                </a:solidFill>
                <a:latin typeface="Calibri"/>
                <a:ea typeface="Calibri"/>
                <a:cs typeface="Calibri"/>
                <a:sym typeface="Calibri"/>
              </a:rPr>
              <a:t>, </a:t>
            </a:r>
            <a:r>
              <a:rPr lang="es-ES" sz="1300">
                <a:solidFill>
                  <a:schemeClr val="dk1"/>
                </a:solidFill>
                <a:latin typeface="Calibri"/>
                <a:ea typeface="Calibri"/>
                <a:cs typeface="Calibri"/>
                <a:sym typeface="Calibri"/>
              </a:rPr>
              <a:t>CIRUGÍA BARIÁTRICA, DIABETES MIELLITUS, HIPERTENSIÓN ARTERIAL, </a:t>
            </a:r>
            <a:r>
              <a:rPr b="1" lang="es-ES" sz="1300">
                <a:solidFill>
                  <a:schemeClr val="dk1"/>
                </a:solidFill>
                <a:latin typeface="Calibri"/>
                <a:ea typeface="Calibri"/>
                <a:cs typeface="Calibri"/>
                <a:sym typeface="Calibri"/>
              </a:rPr>
              <a:t>(NO APLICA RECONOCIMIENTO DE ANTIGÜEDAD).</a:t>
            </a:r>
            <a:endParaRPr sz="1300">
              <a:solidFill>
                <a:schemeClr val="dk1"/>
              </a:solidFill>
              <a:latin typeface="Calibri"/>
              <a:ea typeface="Calibri"/>
              <a:cs typeface="Calibri"/>
              <a:sym typeface="Calibri"/>
            </a:endParaRPr>
          </a:p>
          <a:p>
            <a:pPr indent="0" lvl="0" marL="0" marR="0" rtl="0" algn="just">
              <a:spcBef>
                <a:spcPts val="0"/>
              </a:spcBef>
              <a:spcAft>
                <a:spcPts val="0"/>
              </a:spcAft>
              <a:buNone/>
            </a:pPr>
            <a:r>
              <a:rPr b="1" lang="es-ES" sz="1300">
                <a:solidFill>
                  <a:schemeClr val="dk1"/>
                </a:solidFill>
                <a:latin typeface="Calibri"/>
                <a:ea typeface="Calibri"/>
                <a:cs typeface="Calibri"/>
                <a:sym typeface="Calibri"/>
              </a:rPr>
              <a:t> </a:t>
            </a:r>
            <a:endParaRPr/>
          </a:p>
        </p:txBody>
      </p:sp>
      <p:sp>
        <p:nvSpPr>
          <p:cNvPr id="303" name="Google Shape;303;p18"/>
          <p:cNvSpPr txBox="1"/>
          <p:nvPr/>
        </p:nvSpPr>
        <p:spPr>
          <a:xfrm>
            <a:off x="-3" y="604582"/>
            <a:ext cx="12192000" cy="535284"/>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Calibri"/>
              <a:buNone/>
            </a:pPr>
            <a:r>
              <a:rPr b="1" lang="es-ES" sz="3600">
                <a:solidFill>
                  <a:schemeClr val="dk1"/>
                </a:solidFill>
                <a:latin typeface="Calibri"/>
                <a:ea typeface="Calibri"/>
                <a:cs typeface="Calibri"/>
                <a:sym typeface="Calibri"/>
              </a:rPr>
              <a:t>PERIODOS DE ESPERA </a:t>
            </a:r>
            <a:endParaRPr/>
          </a:p>
        </p:txBody>
      </p:sp>
      <p:pic>
        <p:nvPicPr>
          <p:cNvPr id="304" name="Google Shape;304;p18"/>
          <p:cNvPicPr preferRelativeResize="0"/>
          <p:nvPr/>
        </p:nvPicPr>
        <p:blipFill rotWithShape="1">
          <a:blip r:embed="rId3">
            <a:alphaModFix/>
          </a:blip>
          <a:srcRect b="0" l="0" r="0" t="0"/>
          <a:stretch/>
        </p:blipFill>
        <p:spPr>
          <a:xfrm>
            <a:off x="10986448" y="1"/>
            <a:ext cx="1027788" cy="604581"/>
          </a:xfrm>
          <a:prstGeom prst="rect">
            <a:avLst/>
          </a:prstGeom>
          <a:noFill/>
          <a:ln>
            <a:noFill/>
          </a:ln>
        </p:spPr>
      </p:pic>
      <p:sp>
        <p:nvSpPr>
          <p:cNvPr id="305" name="Google Shape;305;p18"/>
          <p:cNvSpPr/>
          <p:nvPr/>
        </p:nvSpPr>
        <p:spPr>
          <a:xfrm>
            <a:off x="-3" y="1076673"/>
            <a:ext cx="12192000" cy="106059"/>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9"/>
          <p:cNvSpPr txBox="1"/>
          <p:nvPr>
            <p:ph idx="1" type="body"/>
          </p:nvPr>
        </p:nvSpPr>
        <p:spPr>
          <a:xfrm>
            <a:off x="507977" y="1496253"/>
            <a:ext cx="11176039" cy="5035176"/>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220"/>
              <a:buNone/>
            </a:pPr>
            <a:r>
              <a:rPr b="1" lang="es-ES" sz="1850"/>
              <a:t>¿A PARTIR DE CUÁNDO SE CUBREN LAS ENFERMEDADES Y ACCIDENTES EN LA PÓLIZA?</a:t>
            </a:r>
            <a:r>
              <a:rPr lang="es-ES" sz="1850"/>
              <a:t>                 </a:t>
            </a:r>
            <a:endParaRPr/>
          </a:p>
          <a:p>
            <a:pPr indent="0" lvl="0" marL="0" rtl="0" algn="l">
              <a:lnSpc>
                <a:spcPct val="80000"/>
              </a:lnSpc>
              <a:spcBef>
                <a:spcPts val="1000"/>
              </a:spcBef>
              <a:spcAft>
                <a:spcPts val="0"/>
              </a:spcAft>
              <a:buClr>
                <a:srgbClr val="0070C0"/>
              </a:buClr>
              <a:buSzPts val="2108"/>
              <a:buNone/>
            </a:pPr>
            <a:r>
              <a:rPr b="1" lang="es-ES" sz="1757">
                <a:solidFill>
                  <a:srgbClr val="0070C0"/>
                </a:solidFill>
                <a:latin typeface="Calibri"/>
                <a:ea typeface="Calibri"/>
                <a:cs typeface="Calibri"/>
                <a:sym typeface="Calibri"/>
              </a:rPr>
              <a:t>       - Enfermedades</a:t>
            </a:r>
            <a:r>
              <a:rPr lang="es-ES" sz="1757">
                <a:latin typeface="Calibri"/>
                <a:ea typeface="Calibri"/>
                <a:cs typeface="Calibri"/>
                <a:sym typeface="Calibri"/>
              </a:rPr>
              <a:t> </a:t>
            </a:r>
            <a:r>
              <a:rPr b="1" lang="es-ES" sz="1757">
                <a:solidFill>
                  <a:srgbClr val="0070C0"/>
                </a:solidFill>
                <a:latin typeface="Calibri"/>
                <a:ea typeface="Calibri"/>
                <a:cs typeface="Calibri"/>
                <a:sym typeface="Calibri"/>
              </a:rPr>
              <a:t>después de 30 días de estar asegurado y Accidentes a partir de 24 horas de estar asegurado</a:t>
            </a:r>
            <a:r>
              <a:rPr b="1" lang="es-ES" sz="1757">
                <a:solidFill>
                  <a:srgbClr val="0070C0"/>
                </a:solidFill>
              </a:rPr>
              <a:t>. </a:t>
            </a:r>
            <a:r>
              <a:rPr b="1" lang="es-ES" sz="1757">
                <a:solidFill>
                  <a:srgbClr val="0070C0"/>
                </a:solidFill>
                <a:latin typeface="Calibri"/>
                <a:ea typeface="Calibri"/>
                <a:cs typeface="Calibri"/>
                <a:sym typeface="Calibri"/>
              </a:rPr>
              <a:t>No aplica para Renovaciones.</a:t>
            </a:r>
            <a:endParaRPr b="1" sz="1757">
              <a:solidFill>
                <a:srgbClr val="0070C0"/>
              </a:solidFill>
              <a:latin typeface="Calibri"/>
              <a:ea typeface="Calibri"/>
              <a:cs typeface="Calibri"/>
              <a:sym typeface="Calibri"/>
            </a:endParaRPr>
          </a:p>
          <a:p>
            <a:pPr indent="0" lvl="0" marL="0" rtl="0" algn="l">
              <a:lnSpc>
                <a:spcPct val="80000"/>
              </a:lnSpc>
              <a:spcBef>
                <a:spcPts val="1000"/>
              </a:spcBef>
              <a:spcAft>
                <a:spcPts val="0"/>
              </a:spcAft>
              <a:buClr>
                <a:schemeClr val="dk1"/>
              </a:buClr>
              <a:buSzPts val="1850"/>
              <a:buNone/>
            </a:pPr>
            <a:r>
              <a:rPr b="1" lang="es-ES" sz="1850"/>
              <a:t>¿EN QUÉ PADECIMIENTOS NO SE ELIMINAN LOS PERÍODOS DE ESPERA AL CAMBIAR DE ASEGURADORA? </a:t>
            </a:r>
            <a:endParaRPr/>
          </a:p>
          <a:p>
            <a:pPr indent="0" lvl="0" marL="0" rtl="0" algn="l">
              <a:lnSpc>
                <a:spcPct val="80000"/>
              </a:lnSpc>
              <a:spcBef>
                <a:spcPts val="1000"/>
              </a:spcBef>
              <a:spcAft>
                <a:spcPts val="0"/>
              </a:spcAft>
              <a:buClr>
                <a:srgbClr val="0070C0"/>
              </a:buClr>
              <a:buSzPts val="1757"/>
              <a:buNone/>
            </a:pPr>
            <a:r>
              <a:rPr b="1" lang="es-ES" sz="1757">
                <a:solidFill>
                  <a:srgbClr val="0070C0"/>
                </a:solidFill>
                <a:latin typeface="Calibri"/>
                <a:ea typeface="Calibri"/>
                <a:cs typeface="Calibri"/>
                <a:sym typeface="Calibri"/>
              </a:rPr>
              <a:t>       - Maternidad y SIDA</a:t>
            </a:r>
            <a:r>
              <a:rPr lang="es-ES" sz="1757">
                <a:solidFill>
                  <a:srgbClr val="0070C0"/>
                </a:solidFill>
              </a:rPr>
              <a:t>.</a:t>
            </a:r>
            <a:endParaRPr/>
          </a:p>
          <a:p>
            <a:pPr indent="0" lvl="0" marL="0" rtl="0" algn="l">
              <a:lnSpc>
                <a:spcPct val="80000"/>
              </a:lnSpc>
              <a:spcBef>
                <a:spcPts val="1000"/>
              </a:spcBef>
              <a:spcAft>
                <a:spcPts val="0"/>
              </a:spcAft>
              <a:buClr>
                <a:schemeClr val="dk1"/>
              </a:buClr>
              <a:buSzPts val="1850"/>
              <a:buNone/>
            </a:pPr>
            <a:r>
              <a:rPr b="1" lang="es-ES" sz="1850"/>
              <a:t>¿QUÉ ES UN TABULADOR MÉDICO? </a:t>
            </a:r>
            <a:endParaRPr/>
          </a:p>
          <a:p>
            <a:pPr indent="0" lvl="0" marL="0" rtl="0" algn="l">
              <a:lnSpc>
                <a:spcPct val="80000"/>
              </a:lnSpc>
              <a:spcBef>
                <a:spcPts val="1000"/>
              </a:spcBef>
              <a:spcAft>
                <a:spcPts val="0"/>
              </a:spcAft>
              <a:buClr>
                <a:srgbClr val="0070C0"/>
              </a:buClr>
              <a:buSzPts val="1757"/>
              <a:buNone/>
            </a:pPr>
            <a:r>
              <a:rPr b="1" lang="es-ES" sz="1757">
                <a:solidFill>
                  <a:srgbClr val="0070C0"/>
                </a:solidFill>
                <a:latin typeface="Calibri"/>
                <a:ea typeface="Calibri"/>
                <a:cs typeface="Calibri"/>
                <a:sym typeface="Calibri"/>
              </a:rPr>
              <a:t>       - Es un listado de procedimientos médicos y quirúrgicos en donde se especifican los montos máximos por conceptos de honorarios médicos que la compañía cubrirá para cada uno de estos procedimientos. Es seleccionado libremente por el asegurado al momento de la contratación. El nombre del tabulador médico contratado se encuentra especificado en la carátula de la póliza.  La cantidad del tabulador médico es la máxima a cubrir independientemente de la suma asegurada que se tenga contratada. </a:t>
            </a:r>
            <a:endParaRPr b="1" sz="1757">
              <a:solidFill>
                <a:srgbClr val="0070C0"/>
              </a:solidFill>
              <a:latin typeface="Calibri"/>
              <a:ea typeface="Calibri"/>
              <a:cs typeface="Calibri"/>
              <a:sym typeface="Calibri"/>
            </a:endParaRPr>
          </a:p>
          <a:p>
            <a:pPr indent="0" lvl="0" marL="0" rtl="0" algn="l">
              <a:lnSpc>
                <a:spcPct val="80000"/>
              </a:lnSpc>
              <a:spcBef>
                <a:spcPts val="1000"/>
              </a:spcBef>
              <a:spcAft>
                <a:spcPts val="0"/>
              </a:spcAft>
              <a:buClr>
                <a:schemeClr val="dk1"/>
              </a:buClr>
              <a:buSzPts val="1850"/>
              <a:buNone/>
            </a:pPr>
            <a:r>
              <a:rPr b="1" lang="es-ES" sz="1850"/>
              <a:t>¿QUÉ PASA SI SUBIMOS EL DEDUCIBLE DE LA PÓLIZA?</a:t>
            </a:r>
            <a:r>
              <a:rPr b="1" lang="es-ES" sz="1850">
                <a:solidFill>
                  <a:srgbClr val="0070C0"/>
                </a:solidFill>
              </a:rPr>
              <a:t> </a:t>
            </a:r>
            <a:endParaRPr/>
          </a:p>
          <a:p>
            <a:pPr indent="0" lvl="0" marL="0" rtl="0" algn="l">
              <a:lnSpc>
                <a:spcPct val="80000"/>
              </a:lnSpc>
              <a:spcBef>
                <a:spcPts val="1000"/>
              </a:spcBef>
              <a:spcAft>
                <a:spcPts val="0"/>
              </a:spcAft>
              <a:buClr>
                <a:srgbClr val="0070C0"/>
              </a:buClr>
              <a:buSzPts val="1850"/>
              <a:buNone/>
            </a:pPr>
            <a:r>
              <a:rPr b="1" lang="es-ES" sz="1850">
                <a:solidFill>
                  <a:srgbClr val="0070C0"/>
                </a:solidFill>
                <a:latin typeface="Calibri"/>
                <a:ea typeface="Calibri"/>
                <a:cs typeface="Calibri"/>
                <a:sym typeface="Calibri"/>
              </a:rPr>
              <a:t>       </a:t>
            </a:r>
            <a:r>
              <a:rPr b="1" lang="es-ES" sz="1757">
                <a:solidFill>
                  <a:srgbClr val="0070C0"/>
                </a:solidFill>
                <a:latin typeface="Calibri"/>
                <a:ea typeface="Calibri"/>
                <a:cs typeface="Calibri"/>
                <a:sym typeface="Calibri"/>
              </a:rPr>
              <a:t>- El seguro costará menos, sin embargo, hay riesgos que pueden afectar a los asegurados. Hay aseguradoras que ya no cubrirán la maternidad, o no tendrán acceso a la cobertura de cero deducible por accidente. Además, el asegurado deberá de pagar la diferencia entre los deducibles cuando haya reclamaciones subsecuentes.  </a:t>
            </a:r>
            <a:endParaRPr b="1" sz="1757">
              <a:solidFill>
                <a:srgbClr val="0070C0"/>
              </a:solidFill>
              <a:latin typeface="Calibri"/>
              <a:ea typeface="Calibri"/>
              <a:cs typeface="Calibri"/>
              <a:sym typeface="Calibri"/>
            </a:endParaRPr>
          </a:p>
          <a:p>
            <a:pPr indent="0" lvl="0" marL="0" rtl="0" algn="l">
              <a:lnSpc>
                <a:spcPct val="80000"/>
              </a:lnSpc>
              <a:spcBef>
                <a:spcPts val="1000"/>
              </a:spcBef>
              <a:spcAft>
                <a:spcPts val="0"/>
              </a:spcAft>
              <a:buClr>
                <a:schemeClr val="dk1"/>
              </a:buClr>
              <a:buSzPts val="1665"/>
              <a:buNone/>
            </a:pPr>
            <a:r>
              <a:rPr b="1" lang="es-ES" sz="1665"/>
              <a:t>¿QUÉ ASEGURADORAS ACEPTAN MENORES DE EDAD SOLOS EN LA POLIZA?</a:t>
            </a:r>
            <a:endParaRPr/>
          </a:p>
          <a:p>
            <a:pPr indent="0" lvl="0" marL="0" rtl="0" algn="l">
              <a:lnSpc>
                <a:spcPct val="80000"/>
              </a:lnSpc>
              <a:spcBef>
                <a:spcPts val="1000"/>
              </a:spcBef>
              <a:spcAft>
                <a:spcPts val="0"/>
              </a:spcAft>
              <a:buClr>
                <a:srgbClr val="0070C0"/>
              </a:buClr>
              <a:buSzPts val="1757"/>
              <a:buNone/>
            </a:pPr>
            <a:r>
              <a:rPr b="1" lang="es-ES" sz="1757">
                <a:solidFill>
                  <a:srgbClr val="0070C0"/>
                </a:solidFill>
                <a:latin typeface="Calibri"/>
                <a:ea typeface="Calibri"/>
                <a:cs typeface="Calibri"/>
                <a:sym typeface="Calibri"/>
              </a:rPr>
              <a:t>       -Todas las aseguradoras aceptan menores de edad solos siempre y cuando el contratante sea Mayor de edad. </a:t>
            </a:r>
            <a:endParaRPr b="1" sz="1757">
              <a:solidFill>
                <a:srgbClr val="0070C0"/>
              </a:solidFill>
              <a:latin typeface="Calibri"/>
              <a:ea typeface="Calibri"/>
              <a:cs typeface="Calibri"/>
              <a:sym typeface="Calibri"/>
            </a:endParaRPr>
          </a:p>
          <a:p>
            <a:pPr indent="0" lvl="0" marL="0" rtl="0" algn="l">
              <a:lnSpc>
                <a:spcPct val="80000"/>
              </a:lnSpc>
              <a:spcBef>
                <a:spcPts val="1000"/>
              </a:spcBef>
              <a:spcAft>
                <a:spcPts val="0"/>
              </a:spcAft>
              <a:buClr>
                <a:schemeClr val="dk1"/>
              </a:buClr>
              <a:buSzPts val="1757"/>
              <a:buNone/>
            </a:pPr>
            <a:r>
              <a:t/>
            </a:r>
            <a:endParaRPr b="1" sz="1757">
              <a:solidFill>
                <a:srgbClr val="0070C0"/>
              </a:solidFill>
              <a:latin typeface="Calibri"/>
              <a:ea typeface="Calibri"/>
              <a:cs typeface="Calibri"/>
              <a:sym typeface="Calibri"/>
            </a:endParaRPr>
          </a:p>
          <a:p>
            <a:pPr indent="0" lvl="0" marL="0" rtl="0" algn="l">
              <a:lnSpc>
                <a:spcPct val="80000"/>
              </a:lnSpc>
              <a:spcBef>
                <a:spcPts val="1000"/>
              </a:spcBef>
              <a:spcAft>
                <a:spcPts val="0"/>
              </a:spcAft>
              <a:buClr>
                <a:schemeClr val="dk1"/>
              </a:buClr>
              <a:buSzPts val="1757"/>
              <a:buNone/>
            </a:pPr>
            <a:r>
              <a:t/>
            </a:r>
            <a:endParaRPr b="1" sz="1757">
              <a:solidFill>
                <a:srgbClr val="0070C0"/>
              </a:solidFill>
              <a:latin typeface="Calibri"/>
              <a:ea typeface="Calibri"/>
              <a:cs typeface="Calibri"/>
              <a:sym typeface="Calibri"/>
            </a:endParaRPr>
          </a:p>
          <a:p>
            <a:pPr indent="-396875" lvl="0" marL="514350" rtl="0" algn="l">
              <a:lnSpc>
                <a:spcPct val="80000"/>
              </a:lnSpc>
              <a:spcBef>
                <a:spcPts val="1000"/>
              </a:spcBef>
              <a:spcAft>
                <a:spcPts val="0"/>
              </a:spcAft>
              <a:buClr>
                <a:schemeClr val="dk1"/>
              </a:buClr>
              <a:buSzPts val="1850"/>
              <a:buFont typeface="Calibri"/>
              <a:buNone/>
            </a:pPr>
            <a:r>
              <a:t/>
            </a:r>
            <a:endParaRPr sz="1850">
              <a:latin typeface="Calibri"/>
              <a:ea typeface="Calibri"/>
              <a:cs typeface="Calibri"/>
              <a:sym typeface="Calibri"/>
            </a:endParaRPr>
          </a:p>
          <a:p>
            <a:pPr indent="-396875" lvl="0" marL="514350" rtl="0" algn="l">
              <a:lnSpc>
                <a:spcPct val="80000"/>
              </a:lnSpc>
              <a:spcBef>
                <a:spcPts val="1000"/>
              </a:spcBef>
              <a:spcAft>
                <a:spcPts val="0"/>
              </a:spcAft>
              <a:buClr>
                <a:schemeClr val="dk1"/>
              </a:buClr>
              <a:buSzPts val="1850"/>
              <a:buFont typeface="Calibri"/>
              <a:buNone/>
            </a:pPr>
            <a:r>
              <a:t/>
            </a:r>
            <a:endParaRPr sz="1850">
              <a:solidFill>
                <a:srgbClr val="FF0000"/>
              </a:solidFill>
            </a:endParaRPr>
          </a:p>
          <a:p>
            <a:pPr indent="-396875" lvl="0" marL="514350" rtl="0" algn="l">
              <a:lnSpc>
                <a:spcPct val="80000"/>
              </a:lnSpc>
              <a:spcBef>
                <a:spcPts val="1000"/>
              </a:spcBef>
              <a:spcAft>
                <a:spcPts val="0"/>
              </a:spcAft>
              <a:buClr>
                <a:schemeClr val="dk1"/>
              </a:buClr>
              <a:buSzPts val="1850"/>
              <a:buFont typeface="Calibri"/>
              <a:buNone/>
            </a:pPr>
            <a:r>
              <a:t/>
            </a:r>
            <a:endParaRPr sz="1850"/>
          </a:p>
          <a:p>
            <a:pPr indent="0" lvl="0" marL="0" rtl="0" algn="l">
              <a:lnSpc>
                <a:spcPct val="80000"/>
              </a:lnSpc>
              <a:spcBef>
                <a:spcPts val="1000"/>
              </a:spcBef>
              <a:spcAft>
                <a:spcPts val="0"/>
              </a:spcAft>
              <a:buClr>
                <a:schemeClr val="dk1"/>
              </a:buClr>
              <a:buSzPts val="1850"/>
              <a:buNone/>
            </a:pPr>
            <a:r>
              <a:t/>
            </a:r>
            <a:endParaRPr sz="1850"/>
          </a:p>
          <a:p>
            <a:pPr indent="0" lvl="0" marL="0" rtl="0" algn="l">
              <a:lnSpc>
                <a:spcPct val="80000"/>
              </a:lnSpc>
              <a:spcBef>
                <a:spcPts val="1000"/>
              </a:spcBef>
              <a:spcAft>
                <a:spcPts val="0"/>
              </a:spcAft>
              <a:buClr>
                <a:schemeClr val="dk1"/>
              </a:buClr>
              <a:buSzPts val="2590"/>
              <a:buNone/>
            </a:pPr>
            <a:r>
              <a:t/>
            </a:r>
            <a:endParaRPr sz="2590"/>
          </a:p>
        </p:txBody>
      </p:sp>
      <p:sp>
        <p:nvSpPr>
          <p:cNvPr id="311" name="Google Shape;311;p19"/>
          <p:cNvSpPr txBox="1"/>
          <p:nvPr/>
        </p:nvSpPr>
        <p:spPr>
          <a:xfrm>
            <a:off x="-3" y="604582"/>
            <a:ext cx="12192000" cy="535284"/>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Calibri"/>
              <a:buNone/>
            </a:pPr>
            <a:r>
              <a:rPr b="1" lang="es-ES" sz="3600">
                <a:solidFill>
                  <a:schemeClr val="dk1"/>
                </a:solidFill>
                <a:latin typeface="Calibri"/>
                <a:ea typeface="Calibri"/>
                <a:cs typeface="Calibri"/>
                <a:sym typeface="Calibri"/>
              </a:rPr>
              <a:t>PREGUNTAS FRECUENTES I</a:t>
            </a:r>
            <a:endParaRPr b="1" sz="3600">
              <a:solidFill>
                <a:schemeClr val="dk1"/>
              </a:solidFill>
              <a:latin typeface="Calibri"/>
              <a:ea typeface="Calibri"/>
              <a:cs typeface="Calibri"/>
              <a:sym typeface="Calibri"/>
            </a:endParaRPr>
          </a:p>
        </p:txBody>
      </p:sp>
      <p:pic>
        <p:nvPicPr>
          <p:cNvPr id="312" name="Google Shape;312;p19"/>
          <p:cNvPicPr preferRelativeResize="0"/>
          <p:nvPr/>
        </p:nvPicPr>
        <p:blipFill rotWithShape="1">
          <a:blip r:embed="rId3">
            <a:alphaModFix/>
          </a:blip>
          <a:srcRect b="0" l="0" r="0" t="0"/>
          <a:stretch/>
        </p:blipFill>
        <p:spPr>
          <a:xfrm>
            <a:off x="10986448" y="1"/>
            <a:ext cx="1027788" cy="604581"/>
          </a:xfrm>
          <a:prstGeom prst="rect">
            <a:avLst/>
          </a:prstGeom>
          <a:noFill/>
          <a:ln>
            <a:noFill/>
          </a:ln>
        </p:spPr>
      </p:pic>
      <p:sp>
        <p:nvSpPr>
          <p:cNvPr id="313" name="Google Shape;313;p19"/>
          <p:cNvSpPr/>
          <p:nvPr/>
        </p:nvSpPr>
        <p:spPr>
          <a:xfrm>
            <a:off x="-3" y="1076673"/>
            <a:ext cx="12192000" cy="106059"/>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3" y="686470"/>
            <a:ext cx="12192000" cy="35849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600"/>
              <a:buFont typeface="Calibri"/>
              <a:buNone/>
            </a:pPr>
            <a:r>
              <a:rPr b="1" lang="es-ES" sz="3600">
                <a:latin typeface="Calibri"/>
                <a:ea typeface="Calibri"/>
                <a:cs typeface="Calibri"/>
                <a:sym typeface="Calibri"/>
              </a:rPr>
              <a:t>OBJETIVO DEL SEGURO DE GASTOS MÉDICOS MAYORES</a:t>
            </a:r>
            <a:endParaRPr b="1" sz="3600">
              <a:latin typeface="Calibri"/>
              <a:ea typeface="Calibri"/>
              <a:cs typeface="Calibri"/>
              <a:sym typeface="Calibri"/>
            </a:endParaRPr>
          </a:p>
        </p:txBody>
      </p:sp>
      <p:pic>
        <p:nvPicPr>
          <p:cNvPr descr="Tu sito Web+Vídeo e imágenes promocionales | Imagenes de medicos, Medico  dibujo, Doctor" id="92" name="Google Shape;92;p2"/>
          <p:cNvPicPr preferRelativeResize="0"/>
          <p:nvPr>
            <p:ph idx="1" type="body"/>
          </p:nvPr>
        </p:nvPicPr>
        <p:blipFill rotWithShape="1">
          <a:blip r:embed="rId3">
            <a:alphaModFix/>
          </a:blip>
          <a:srcRect b="0" l="0" r="0" t="0"/>
          <a:stretch/>
        </p:blipFill>
        <p:spPr>
          <a:xfrm>
            <a:off x="349215" y="1828800"/>
            <a:ext cx="4301807" cy="4342730"/>
          </a:xfrm>
          <a:prstGeom prst="rect">
            <a:avLst/>
          </a:prstGeom>
          <a:noFill/>
          <a:ln>
            <a:noFill/>
          </a:ln>
        </p:spPr>
      </p:pic>
      <p:sp>
        <p:nvSpPr>
          <p:cNvPr id="93" name="Google Shape;93;p2"/>
          <p:cNvSpPr txBox="1"/>
          <p:nvPr/>
        </p:nvSpPr>
        <p:spPr>
          <a:xfrm>
            <a:off x="5068735" y="2365007"/>
            <a:ext cx="6431607" cy="313932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ES" sz="1800" u="none" cap="none" strike="noStrike">
                <a:solidFill>
                  <a:schemeClr val="dk1"/>
                </a:solidFill>
                <a:latin typeface="Calibri"/>
                <a:ea typeface="Calibri"/>
                <a:cs typeface="Calibri"/>
                <a:sym typeface="Calibri"/>
              </a:rPr>
              <a:t>Los seguros de Gastos Médicos Mayores solo cubren padecimientos (enfermedades y accidentes) debidamente diagnosticados por un médico titulado, siempre que los padecimientos no estén excluidos por la póliza y ocurran después de la fecha en que fue contratada la misma.</a:t>
            </a:r>
            <a:endParaRPr/>
          </a:p>
          <a:p>
            <a:pPr indent="0" lvl="0" marL="0" marR="0" rtl="0" algn="just">
              <a:spcBef>
                <a:spcPts val="0"/>
              </a:spcBef>
              <a:spcAft>
                <a:spcPts val="0"/>
              </a:spcAft>
              <a:buNone/>
            </a:pPr>
            <a:r>
              <a:rPr b="0" i="0" lang="es-ES" sz="1800" u="none" cap="none" strike="noStrike">
                <a:solidFill>
                  <a:schemeClr val="dk1"/>
                </a:solidFill>
                <a:latin typeface="Calibri"/>
                <a:ea typeface="Calibri"/>
                <a:cs typeface="Calibri"/>
                <a:sym typeface="Calibri"/>
              </a:rPr>
              <a:t>Adicionalmente también se da un apoyo limitado para maternidad.</a:t>
            </a:r>
            <a:endParaRPr/>
          </a:p>
          <a:p>
            <a:pPr indent="0" lvl="0" marL="0" marR="0" rtl="0" algn="just">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rPr b="1" i="0" lang="es-ES" sz="1800" u="none" cap="none" strike="noStrike">
                <a:solidFill>
                  <a:schemeClr val="dk1"/>
                </a:solidFill>
                <a:latin typeface="Calibri"/>
                <a:ea typeface="Calibri"/>
                <a:cs typeface="Calibri"/>
                <a:sym typeface="Calibri"/>
              </a:rPr>
              <a:t>NOTA:</a:t>
            </a:r>
            <a:r>
              <a:rPr b="0" i="0" lang="es-ES" sz="1800" u="none" cap="none" strike="noStrike">
                <a:solidFill>
                  <a:schemeClr val="dk1"/>
                </a:solidFill>
                <a:latin typeface="Calibri"/>
                <a:ea typeface="Calibri"/>
                <a:cs typeface="Calibri"/>
                <a:sym typeface="Calibri"/>
              </a:rPr>
              <a:t> ES IMPORTANTE ACLARAR QUE TODAS LAS PÓLIZAS DE G.M.M. TIENEN EXCLUSIONES Y ALGUNAS LIMITACIONES EN SUMAS ASEGURADAS Y COBERTURAS, LAS CUALES HAY QUE REVISAR PERIÓDICAMENTE. </a:t>
            </a:r>
            <a:endParaRPr b="0" i="0" sz="1800" u="none" cap="none" strike="noStrike">
              <a:solidFill>
                <a:schemeClr val="dk1"/>
              </a:solidFill>
              <a:latin typeface="Calibri"/>
              <a:ea typeface="Calibri"/>
              <a:cs typeface="Calibri"/>
              <a:sym typeface="Calibri"/>
            </a:endParaRPr>
          </a:p>
        </p:txBody>
      </p:sp>
      <p:pic>
        <p:nvPicPr>
          <p:cNvPr id="94" name="Google Shape;94;p2"/>
          <p:cNvPicPr preferRelativeResize="0"/>
          <p:nvPr/>
        </p:nvPicPr>
        <p:blipFill rotWithShape="1">
          <a:blip r:embed="rId4">
            <a:alphaModFix/>
          </a:blip>
          <a:srcRect b="0" l="0" r="0" t="0"/>
          <a:stretch/>
        </p:blipFill>
        <p:spPr>
          <a:xfrm>
            <a:off x="10986448" y="1"/>
            <a:ext cx="1027788" cy="604581"/>
          </a:xfrm>
          <a:prstGeom prst="rect">
            <a:avLst/>
          </a:prstGeom>
          <a:noFill/>
          <a:ln>
            <a:noFill/>
          </a:ln>
        </p:spPr>
      </p:pic>
      <p:pic>
        <p:nvPicPr>
          <p:cNvPr id="95" name="Google Shape;95;p2"/>
          <p:cNvPicPr preferRelativeResize="0"/>
          <p:nvPr/>
        </p:nvPicPr>
        <p:blipFill rotWithShape="1">
          <a:blip r:embed="rId4">
            <a:alphaModFix/>
          </a:blip>
          <a:srcRect b="0" l="0" r="0" t="0"/>
          <a:stretch/>
        </p:blipFill>
        <p:spPr>
          <a:xfrm>
            <a:off x="10986448" y="1"/>
            <a:ext cx="1027788" cy="604581"/>
          </a:xfrm>
          <a:prstGeom prst="rect">
            <a:avLst/>
          </a:prstGeom>
          <a:noFill/>
          <a:ln>
            <a:noFill/>
          </a:ln>
        </p:spPr>
      </p:pic>
      <p:sp>
        <p:nvSpPr>
          <p:cNvPr id="96" name="Google Shape;96;p2"/>
          <p:cNvSpPr/>
          <p:nvPr/>
        </p:nvSpPr>
        <p:spPr>
          <a:xfrm>
            <a:off x="-3" y="1076673"/>
            <a:ext cx="12192000" cy="106059"/>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0"/>
          <p:cNvSpPr txBox="1"/>
          <p:nvPr>
            <p:ph idx="1" type="body"/>
          </p:nvPr>
        </p:nvSpPr>
        <p:spPr>
          <a:xfrm>
            <a:off x="838197" y="1654823"/>
            <a:ext cx="10515600" cy="4984432"/>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1700"/>
              <a:buNone/>
            </a:pPr>
            <a:r>
              <a:rPr b="1" lang="es-ES" sz="1700"/>
              <a:t>¿CÓMO FUNCIONA LA COBERTURA DE MATERNIDAD?</a:t>
            </a:r>
            <a:endParaRPr b="1" sz="1700">
              <a:solidFill>
                <a:srgbClr val="0070C0"/>
              </a:solidFill>
            </a:endParaRPr>
          </a:p>
          <a:p>
            <a:pPr indent="0" lvl="0" marL="0" rtl="0" algn="l">
              <a:lnSpc>
                <a:spcPct val="80000"/>
              </a:lnSpc>
              <a:spcBef>
                <a:spcPts val="1000"/>
              </a:spcBef>
              <a:spcAft>
                <a:spcPts val="0"/>
              </a:spcAft>
              <a:buClr>
                <a:srgbClr val="0070C0"/>
              </a:buClr>
              <a:buSzPts val="1700"/>
              <a:buNone/>
            </a:pPr>
            <a:r>
              <a:rPr b="1" lang="es-ES" sz="1700">
                <a:solidFill>
                  <a:srgbClr val="0070C0"/>
                </a:solidFill>
                <a:latin typeface="Calibri"/>
                <a:ea typeface="Calibri"/>
                <a:cs typeface="Calibri"/>
                <a:sym typeface="Calibri"/>
              </a:rPr>
              <a:t>         - Es una Suma Asegurada fija y limitada. No aplica deducible ni coaseguro. </a:t>
            </a:r>
            <a:endParaRPr/>
          </a:p>
          <a:p>
            <a:pPr indent="0" lvl="0" marL="0" rtl="0" algn="l">
              <a:lnSpc>
                <a:spcPct val="80000"/>
              </a:lnSpc>
              <a:spcBef>
                <a:spcPts val="1000"/>
              </a:spcBef>
              <a:spcAft>
                <a:spcPts val="0"/>
              </a:spcAft>
              <a:buClr>
                <a:schemeClr val="dk1"/>
              </a:buClr>
              <a:buSzPts val="1700"/>
              <a:buNone/>
            </a:pPr>
            <a:r>
              <a:rPr b="1" lang="es-ES" sz="1700"/>
              <a:t>¿CUÁLES SON LAS FORMAS DE REALIZAR UNA RECLAMACIÓN?</a:t>
            </a:r>
            <a:endParaRPr/>
          </a:p>
          <a:p>
            <a:pPr indent="0" lvl="0" marL="538163" rtl="0" algn="l">
              <a:lnSpc>
                <a:spcPct val="80000"/>
              </a:lnSpc>
              <a:spcBef>
                <a:spcPts val="1000"/>
              </a:spcBef>
              <a:spcAft>
                <a:spcPts val="0"/>
              </a:spcAft>
              <a:buClr>
                <a:srgbClr val="0070C0"/>
              </a:buClr>
              <a:buSzPts val="1700"/>
              <a:buNone/>
            </a:pPr>
            <a:r>
              <a:rPr lang="es-ES" sz="1700">
                <a:solidFill>
                  <a:srgbClr val="0070C0"/>
                </a:solidFill>
              </a:rPr>
              <a:t>-</a:t>
            </a:r>
            <a:r>
              <a:rPr b="1" lang="es-ES" sz="1700">
                <a:solidFill>
                  <a:srgbClr val="0070C0"/>
                </a:solidFill>
              </a:rPr>
              <a:t> </a:t>
            </a:r>
            <a:r>
              <a:rPr b="1" lang="es-ES" sz="1700">
                <a:solidFill>
                  <a:srgbClr val="0070C0"/>
                </a:solidFill>
                <a:latin typeface="Calibri"/>
                <a:ea typeface="Calibri"/>
                <a:cs typeface="Calibri"/>
                <a:sym typeface="Calibri"/>
              </a:rPr>
              <a:t>Programación de cirugía: Recomendable. Realizar con 10 días mínimo de anticipación la programación, ingresando  los documentos necesarios para su aprobación.</a:t>
            </a:r>
            <a:endParaRPr/>
          </a:p>
          <a:p>
            <a:pPr indent="-538163" lvl="0" marL="538163" rtl="0" algn="l">
              <a:lnSpc>
                <a:spcPct val="80000"/>
              </a:lnSpc>
              <a:spcBef>
                <a:spcPts val="1000"/>
              </a:spcBef>
              <a:spcAft>
                <a:spcPts val="0"/>
              </a:spcAft>
              <a:buClr>
                <a:srgbClr val="0070C0"/>
              </a:buClr>
              <a:buSzPts val="1700"/>
              <a:buNone/>
            </a:pPr>
            <a:r>
              <a:rPr b="1" lang="es-ES" sz="1700">
                <a:solidFill>
                  <a:srgbClr val="0070C0"/>
                </a:solidFill>
                <a:latin typeface="Calibri"/>
                <a:ea typeface="Calibri"/>
                <a:cs typeface="Calibri"/>
                <a:sym typeface="Calibri"/>
              </a:rPr>
              <a:t>           - Pago Directo: Ingresar al hospital la información necesaria. Informe Médico y Aviso de Accidente y/o Enfermedad </a:t>
            </a:r>
            <a:endParaRPr/>
          </a:p>
          <a:p>
            <a:pPr indent="-538163" lvl="0" marL="538163" rtl="0" algn="l">
              <a:lnSpc>
                <a:spcPct val="80000"/>
              </a:lnSpc>
              <a:spcBef>
                <a:spcPts val="1000"/>
              </a:spcBef>
              <a:spcAft>
                <a:spcPts val="0"/>
              </a:spcAft>
              <a:buClr>
                <a:srgbClr val="0070C0"/>
              </a:buClr>
              <a:buSzPts val="1700"/>
              <a:buNone/>
            </a:pPr>
            <a:r>
              <a:rPr b="1" lang="es-ES" sz="1700">
                <a:solidFill>
                  <a:srgbClr val="0070C0"/>
                </a:solidFill>
                <a:latin typeface="Calibri"/>
                <a:ea typeface="Calibri"/>
                <a:cs typeface="Calibri"/>
                <a:sym typeface="Calibri"/>
              </a:rPr>
              <a:t>	- Reembolso: Ingresar a la Aseguradora la información necesaria. Informe Médico, Aviso de Accidente y/o Enfermedad, facturas, receta, honorarios médicos, estudios, laboratorio, etc.</a:t>
            </a:r>
            <a:endParaRPr/>
          </a:p>
          <a:p>
            <a:pPr indent="0" lvl="0" marL="0" rtl="0" algn="l">
              <a:lnSpc>
                <a:spcPct val="80000"/>
              </a:lnSpc>
              <a:spcBef>
                <a:spcPts val="1000"/>
              </a:spcBef>
              <a:spcAft>
                <a:spcPts val="0"/>
              </a:spcAft>
              <a:buClr>
                <a:schemeClr val="dk1"/>
              </a:buClr>
              <a:buSzPts val="1700"/>
              <a:buNone/>
            </a:pPr>
            <a:r>
              <a:rPr b="1" lang="es-ES" sz="1700"/>
              <a:t>¿CÓMO FUNCIONA EL PAGO DE UN REEMBOLSO? </a:t>
            </a:r>
            <a:endParaRPr/>
          </a:p>
          <a:p>
            <a:pPr indent="0" lvl="0" marL="0" rtl="0" algn="l">
              <a:lnSpc>
                <a:spcPct val="80000"/>
              </a:lnSpc>
              <a:spcBef>
                <a:spcPts val="1000"/>
              </a:spcBef>
              <a:spcAft>
                <a:spcPts val="0"/>
              </a:spcAft>
              <a:buClr>
                <a:srgbClr val="002060"/>
              </a:buClr>
              <a:buSzPts val="1700"/>
              <a:buNone/>
            </a:pPr>
            <a:r>
              <a:rPr lang="es-ES" sz="1700">
                <a:solidFill>
                  <a:srgbClr val="002060"/>
                </a:solidFill>
                <a:latin typeface="Calibri"/>
                <a:ea typeface="Calibri"/>
                <a:cs typeface="Calibri"/>
                <a:sym typeface="Calibri"/>
              </a:rPr>
              <a:t>         </a:t>
            </a:r>
            <a:r>
              <a:rPr b="1" lang="es-ES" sz="1700">
                <a:solidFill>
                  <a:srgbClr val="002060"/>
                </a:solidFill>
                <a:latin typeface="Calibri"/>
                <a:ea typeface="Calibri"/>
                <a:cs typeface="Calibri"/>
                <a:sym typeface="Calibri"/>
              </a:rPr>
              <a:t> - </a:t>
            </a:r>
            <a:r>
              <a:rPr b="1" lang="es-ES" sz="1700">
                <a:solidFill>
                  <a:srgbClr val="0070C0"/>
                </a:solidFill>
                <a:latin typeface="Calibri"/>
                <a:ea typeface="Calibri"/>
                <a:cs typeface="Calibri"/>
                <a:sym typeface="Calibri"/>
              </a:rPr>
              <a:t>A los Gastos presentados se le restan los pagos no procedentes.</a:t>
            </a:r>
            <a:endParaRPr/>
          </a:p>
          <a:p>
            <a:pPr indent="0" lvl="0" marL="0" rtl="0" algn="l">
              <a:lnSpc>
                <a:spcPct val="80000"/>
              </a:lnSpc>
              <a:spcBef>
                <a:spcPts val="1000"/>
              </a:spcBef>
              <a:spcAft>
                <a:spcPts val="0"/>
              </a:spcAft>
              <a:buClr>
                <a:srgbClr val="0070C0"/>
              </a:buClr>
              <a:buSzPts val="1700"/>
              <a:buNone/>
            </a:pPr>
            <a:r>
              <a:rPr b="1" lang="es-ES" sz="1700">
                <a:solidFill>
                  <a:srgbClr val="0070C0"/>
                </a:solidFill>
                <a:latin typeface="Calibri"/>
                <a:ea typeface="Calibri"/>
                <a:cs typeface="Calibri"/>
                <a:sym typeface="Calibri"/>
              </a:rPr>
              <a:t>          - A los Gastos procedentes se le restan los ajustes por tabulador.</a:t>
            </a:r>
            <a:endParaRPr/>
          </a:p>
          <a:p>
            <a:pPr indent="0" lvl="0" marL="0" rtl="0" algn="l">
              <a:lnSpc>
                <a:spcPct val="80000"/>
              </a:lnSpc>
              <a:spcBef>
                <a:spcPts val="1000"/>
              </a:spcBef>
              <a:spcAft>
                <a:spcPts val="0"/>
              </a:spcAft>
              <a:buClr>
                <a:srgbClr val="0070C0"/>
              </a:buClr>
              <a:buSzPts val="1700"/>
              <a:buNone/>
            </a:pPr>
            <a:r>
              <a:rPr b="1" lang="es-ES" sz="1700">
                <a:solidFill>
                  <a:srgbClr val="0070C0"/>
                </a:solidFill>
                <a:latin typeface="Calibri"/>
                <a:ea typeface="Calibri"/>
                <a:cs typeface="Calibri"/>
                <a:sym typeface="Calibri"/>
              </a:rPr>
              <a:t>          - Al resto se le descuenta el deducible.</a:t>
            </a:r>
            <a:endParaRPr/>
          </a:p>
          <a:p>
            <a:pPr indent="0" lvl="0" marL="0" rtl="0" algn="l">
              <a:lnSpc>
                <a:spcPct val="80000"/>
              </a:lnSpc>
              <a:spcBef>
                <a:spcPts val="1000"/>
              </a:spcBef>
              <a:spcAft>
                <a:spcPts val="0"/>
              </a:spcAft>
              <a:buClr>
                <a:srgbClr val="0070C0"/>
              </a:buClr>
              <a:buSzPts val="1700"/>
              <a:buNone/>
            </a:pPr>
            <a:r>
              <a:rPr b="1" lang="es-ES" sz="1700">
                <a:solidFill>
                  <a:srgbClr val="0070C0"/>
                </a:solidFill>
                <a:latin typeface="Calibri"/>
                <a:ea typeface="Calibri"/>
                <a:cs typeface="Calibri"/>
                <a:sym typeface="Calibri"/>
              </a:rPr>
              <a:t>          - Al resto se le aplica el coaseguro.</a:t>
            </a:r>
            <a:endParaRPr/>
          </a:p>
          <a:p>
            <a:pPr indent="0" lvl="0" marL="0" rtl="0" algn="l">
              <a:lnSpc>
                <a:spcPct val="80000"/>
              </a:lnSpc>
              <a:spcBef>
                <a:spcPts val="1000"/>
              </a:spcBef>
              <a:spcAft>
                <a:spcPts val="0"/>
              </a:spcAft>
              <a:buClr>
                <a:schemeClr val="dk1"/>
              </a:buClr>
              <a:buSzPts val="1700"/>
              <a:buNone/>
            </a:pPr>
            <a:r>
              <a:t/>
            </a:r>
            <a:endParaRPr b="1" sz="1700">
              <a:solidFill>
                <a:srgbClr val="0070C0"/>
              </a:solidFill>
              <a:latin typeface="Calibri"/>
              <a:ea typeface="Calibri"/>
              <a:cs typeface="Calibri"/>
              <a:sym typeface="Calibri"/>
            </a:endParaRPr>
          </a:p>
          <a:p>
            <a:pPr indent="0" lvl="0" marL="0" rtl="0" algn="just">
              <a:lnSpc>
                <a:spcPct val="80000"/>
              </a:lnSpc>
              <a:spcBef>
                <a:spcPts val="1000"/>
              </a:spcBef>
              <a:spcAft>
                <a:spcPts val="0"/>
              </a:spcAft>
              <a:buClr>
                <a:schemeClr val="accent2"/>
              </a:buClr>
              <a:buSzPts val="1700"/>
              <a:buNone/>
            </a:pPr>
            <a:r>
              <a:rPr b="1" i="1" lang="es-ES" sz="1700">
                <a:solidFill>
                  <a:schemeClr val="accent2"/>
                </a:solidFill>
                <a:latin typeface="Calibri"/>
                <a:ea typeface="Calibri"/>
                <a:cs typeface="Calibri"/>
                <a:sym typeface="Calibri"/>
              </a:rPr>
              <a:t>El pago del reembolso generalmente se realiza entre 7 y 10 días hábiles aproximadamente después de ingresar los documentos completos para tramitar el reembolso. </a:t>
            </a:r>
            <a:endParaRPr b="1" i="1" sz="1700">
              <a:solidFill>
                <a:schemeClr val="accent2"/>
              </a:solidFill>
            </a:endParaRPr>
          </a:p>
          <a:p>
            <a:pPr indent="0" lvl="0" marL="0" rtl="0" algn="l">
              <a:lnSpc>
                <a:spcPct val="80000"/>
              </a:lnSpc>
              <a:spcBef>
                <a:spcPts val="1000"/>
              </a:spcBef>
              <a:spcAft>
                <a:spcPts val="0"/>
              </a:spcAft>
              <a:buClr>
                <a:schemeClr val="dk1"/>
              </a:buClr>
              <a:buSzPts val="1700"/>
              <a:buNone/>
            </a:pPr>
            <a:r>
              <a:t/>
            </a:r>
            <a:endParaRPr b="1" sz="1700">
              <a:solidFill>
                <a:srgbClr val="0070C0"/>
              </a:solidFill>
            </a:endParaRPr>
          </a:p>
          <a:p>
            <a:pPr indent="0" lvl="0" marL="0" rtl="0" algn="l">
              <a:lnSpc>
                <a:spcPct val="80000"/>
              </a:lnSpc>
              <a:spcBef>
                <a:spcPts val="1000"/>
              </a:spcBef>
              <a:spcAft>
                <a:spcPts val="0"/>
              </a:spcAft>
              <a:buClr>
                <a:schemeClr val="dk1"/>
              </a:buClr>
              <a:buSzPts val="1700"/>
              <a:buNone/>
            </a:pPr>
            <a:r>
              <a:t/>
            </a:r>
            <a:endParaRPr b="1" sz="1700">
              <a:solidFill>
                <a:srgbClr val="0070C0"/>
              </a:solidFill>
            </a:endParaRPr>
          </a:p>
          <a:p>
            <a:pPr indent="0" lvl="0" marL="0" rtl="0" algn="l">
              <a:lnSpc>
                <a:spcPct val="80000"/>
              </a:lnSpc>
              <a:spcBef>
                <a:spcPts val="1000"/>
              </a:spcBef>
              <a:spcAft>
                <a:spcPts val="0"/>
              </a:spcAft>
              <a:buClr>
                <a:schemeClr val="dk1"/>
              </a:buClr>
              <a:buSzPts val="1700"/>
              <a:buNone/>
            </a:pPr>
            <a:r>
              <a:t/>
            </a:r>
            <a:endParaRPr b="1" sz="1700">
              <a:solidFill>
                <a:srgbClr val="0070C0"/>
              </a:solidFill>
            </a:endParaRPr>
          </a:p>
          <a:p>
            <a:pPr indent="0" lvl="0" marL="0" rtl="0" algn="l">
              <a:lnSpc>
                <a:spcPct val="80000"/>
              </a:lnSpc>
              <a:spcBef>
                <a:spcPts val="1000"/>
              </a:spcBef>
              <a:spcAft>
                <a:spcPts val="0"/>
              </a:spcAft>
              <a:buClr>
                <a:schemeClr val="dk1"/>
              </a:buClr>
              <a:buSzPts val="1700"/>
              <a:buNone/>
            </a:pPr>
            <a:r>
              <a:t/>
            </a:r>
            <a:endParaRPr b="1" sz="1700">
              <a:solidFill>
                <a:srgbClr val="0070C0"/>
              </a:solidFill>
            </a:endParaRPr>
          </a:p>
          <a:p>
            <a:pPr indent="0" lvl="0" marL="0" rtl="0" algn="l">
              <a:lnSpc>
                <a:spcPct val="80000"/>
              </a:lnSpc>
              <a:spcBef>
                <a:spcPts val="1000"/>
              </a:spcBef>
              <a:spcAft>
                <a:spcPts val="0"/>
              </a:spcAft>
              <a:buClr>
                <a:schemeClr val="dk1"/>
              </a:buClr>
              <a:buSzPts val="1700"/>
              <a:buNone/>
            </a:pPr>
            <a:r>
              <a:t/>
            </a:r>
            <a:endParaRPr b="1" sz="1700">
              <a:solidFill>
                <a:srgbClr val="0070C0"/>
              </a:solidFill>
            </a:endParaRPr>
          </a:p>
          <a:p>
            <a:pPr indent="0" lvl="0" marL="0" rtl="0" algn="l">
              <a:lnSpc>
                <a:spcPct val="80000"/>
              </a:lnSpc>
              <a:spcBef>
                <a:spcPts val="1000"/>
              </a:spcBef>
              <a:spcAft>
                <a:spcPts val="0"/>
              </a:spcAft>
              <a:buClr>
                <a:schemeClr val="dk1"/>
              </a:buClr>
              <a:buSzPts val="1700"/>
              <a:buNone/>
            </a:pPr>
            <a:r>
              <a:t/>
            </a:r>
            <a:endParaRPr b="1" sz="1700">
              <a:solidFill>
                <a:srgbClr val="0070C0"/>
              </a:solidFill>
            </a:endParaRPr>
          </a:p>
          <a:p>
            <a:pPr indent="0" lvl="0" marL="0" rtl="0" algn="l">
              <a:lnSpc>
                <a:spcPct val="80000"/>
              </a:lnSpc>
              <a:spcBef>
                <a:spcPts val="1000"/>
              </a:spcBef>
              <a:spcAft>
                <a:spcPts val="0"/>
              </a:spcAft>
              <a:buClr>
                <a:schemeClr val="dk1"/>
              </a:buClr>
              <a:buSzPts val="1700"/>
              <a:buNone/>
            </a:pPr>
            <a:r>
              <a:t/>
            </a:r>
            <a:endParaRPr b="1" sz="1700">
              <a:solidFill>
                <a:srgbClr val="0070C0"/>
              </a:solidFill>
            </a:endParaRPr>
          </a:p>
        </p:txBody>
      </p:sp>
      <p:sp>
        <p:nvSpPr>
          <p:cNvPr id="319" name="Google Shape;319;p20"/>
          <p:cNvSpPr txBox="1"/>
          <p:nvPr/>
        </p:nvSpPr>
        <p:spPr>
          <a:xfrm>
            <a:off x="-3" y="604582"/>
            <a:ext cx="12192000" cy="535284"/>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Calibri"/>
              <a:buNone/>
            </a:pPr>
            <a:r>
              <a:rPr b="1" lang="es-ES" sz="3600">
                <a:solidFill>
                  <a:schemeClr val="dk1"/>
                </a:solidFill>
                <a:latin typeface="Calibri"/>
                <a:ea typeface="Calibri"/>
                <a:cs typeface="Calibri"/>
                <a:sym typeface="Calibri"/>
              </a:rPr>
              <a:t>PREGUNTAS FRECUENTES II </a:t>
            </a:r>
            <a:endParaRPr/>
          </a:p>
        </p:txBody>
      </p:sp>
      <p:pic>
        <p:nvPicPr>
          <p:cNvPr id="320" name="Google Shape;320;p20"/>
          <p:cNvPicPr preferRelativeResize="0"/>
          <p:nvPr/>
        </p:nvPicPr>
        <p:blipFill rotWithShape="1">
          <a:blip r:embed="rId3">
            <a:alphaModFix/>
          </a:blip>
          <a:srcRect b="0" l="0" r="0" t="0"/>
          <a:stretch/>
        </p:blipFill>
        <p:spPr>
          <a:xfrm>
            <a:off x="10986448" y="1"/>
            <a:ext cx="1027788" cy="604581"/>
          </a:xfrm>
          <a:prstGeom prst="rect">
            <a:avLst/>
          </a:prstGeom>
          <a:noFill/>
          <a:ln>
            <a:noFill/>
          </a:ln>
        </p:spPr>
      </p:pic>
      <p:sp>
        <p:nvSpPr>
          <p:cNvPr id="321" name="Google Shape;321;p20"/>
          <p:cNvSpPr/>
          <p:nvPr/>
        </p:nvSpPr>
        <p:spPr>
          <a:xfrm>
            <a:off x="-3" y="1076673"/>
            <a:ext cx="12192000" cy="106059"/>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1"/>
          <p:cNvSpPr txBox="1"/>
          <p:nvPr>
            <p:ph idx="1" type="body"/>
          </p:nvPr>
        </p:nvSpPr>
        <p:spPr>
          <a:xfrm>
            <a:off x="838200" y="1825625"/>
            <a:ext cx="10515600" cy="4535986"/>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200"/>
              <a:buNone/>
            </a:pPr>
            <a:r>
              <a:rPr lang="es-ES" sz="2200"/>
              <a:t>EJEMPLO: Reclamación de enfermedad por reembolso:</a:t>
            </a:r>
            <a:r>
              <a:rPr lang="es-ES"/>
              <a:t>	</a:t>
            </a:r>
            <a:endParaRPr/>
          </a:p>
          <a:p>
            <a:pPr indent="0" lvl="0" marL="0" rtl="0" algn="l">
              <a:lnSpc>
                <a:spcPct val="80000"/>
              </a:lnSpc>
              <a:spcBef>
                <a:spcPts val="1000"/>
              </a:spcBef>
              <a:spcAft>
                <a:spcPts val="0"/>
              </a:spcAft>
              <a:buClr>
                <a:schemeClr val="dk1"/>
              </a:buClr>
              <a:buSzPts val="2400"/>
              <a:buNone/>
            </a:pPr>
            <a:r>
              <a:t/>
            </a:r>
            <a:endParaRPr sz="2400"/>
          </a:p>
          <a:p>
            <a:pPr indent="0" lvl="0" marL="0" rtl="0" algn="l">
              <a:lnSpc>
                <a:spcPct val="80000"/>
              </a:lnSpc>
              <a:spcBef>
                <a:spcPts val="1000"/>
              </a:spcBef>
              <a:spcAft>
                <a:spcPts val="0"/>
              </a:spcAft>
              <a:buClr>
                <a:schemeClr val="dk1"/>
              </a:buClr>
              <a:buSzPts val="1700"/>
              <a:buNone/>
            </a:pPr>
            <a:r>
              <a:rPr b="1" lang="es-ES" sz="1700"/>
              <a:t>	Póliza con Suma Asegurada: 		$50,000,000.00</a:t>
            </a:r>
            <a:endParaRPr/>
          </a:p>
          <a:p>
            <a:pPr indent="0" lvl="0" marL="0" rtl="0" algn="l">
              <a:lnSpc>
                <a:spcPct val="80000"/>
              </a:lnSpc>
              <a:spcBef>
                <a:spcPts val="1000"/>
              </a:spcBef>
              <a:spcAft>
                <a:spcPts val="0"/>
              </a:spcAft>
              <a:buClr>
                <a:schemeClr val="dk1"/>
              </a:buClr>
              <a:buSzPts val="1700"/>
              <a:buNone/>
            </a:pPr>
            <a:r>
              <a:rPr b="1" lang="es-ES" sz="1700"/>
              <a:t>	Deducible por enfermedad:  	                   $30,000.00</a:t>
            </a:r>
            <a:endParaRPr/>
          </a:p>
          <a:p>
            <a:pPr indent="0" lvl="0" marL="0" rtl="0" algn="l">
              <a:lnSpc>
                <a:spcPct val="80000"/>
              </a:lnSpc>
              <a:spcBef>
                <a:spcPts val="1000"/>
              </a:spcBef>
              <a:spcAft>
                <a:spcPts val="0"/>
              </a:spcAft>
              <a:buClr>
                <a:schemeClr val="dk1"/>
              </a:buClr>
              <a:buSzPts val="1700"/>
              <a:buNone/>
            </a:pPr>
            <a:r>
              <a:rPr b="1" lang="es-ES" sz="1700"/>
              <a:t>	Coaseguro:			        10%.	                c/Tope de $40,000.00</a:t>
            </a:r>
            <a:endParaRPr/>
          </a:p>
          <a:p>
            <a:pPr indent="0" lvl="0" marL="0" rtl="0" algn="l">
              <a:lnSpc>
                <a:spcPct val="90000"/>
              </a:lnSpc>
              <a:spcBef>
                <a:spcPts val="300"/>
              </a:spcBef>
              <a:spcAft>
                <a:spcPts val="0"/>
              </a:spcAft>
              <a:buClr>
                <a:schemeClr val="dk1"/>
              </a:buClr>
              <a:buSzPts val="1800"/>
              <a:buNone/>
            </a:pPr>
            <a:r>
              <a:t/>
            </a:r>
            <a:endParaRPr sz="1800"/>
          </a:p>
          <a:p>
            <a:pPr indent="0" lvl="0" marL="0" rtl="0" algn="l">
              <a:lnSpc>
                <a:spcPct val="90000"/>
              </a:lnSpc>
              <a:spcBef>
                <a:spcPts val="300"/>
              </a:spcBef>
              <a:spcAft>
                <a:spcPts val="0"/>
              </a:spcAft>
              <a:buClr>
                <a:schemeClr val="dk1"/>
              </a:buClr>
              <a:buSzPts val="1800"/>
              <a:buNone/>
            </a:pPr>
            <a:r>
              <a:rPr b="1" lang="es-ES" sz="1800"/>
              <a:t>GASTOS TOTALES PARA RECLAMAR POR REEMBOLSO</a:t>
            </a:r>
            <a:r>
              <a:rPr lang="es-ES" sz="1800"/>
              <a:t>:                                              $1,000,000.00 </a:t>
            </a:r>
            <a:endParaRPr/>
          </a:p>
          <a:p>
            <a:pPr indent="0" lvl="0" marL="0" rtl="0" algn="l">
              <a:lnSpc>
                <a:spcPct val="90000"/>
              </a:lnSpc>
              <a:spcBef>
                <a:spcPts val="300"/>
              </a:spcBef>
              <a:spcAft>
                <a:spcPts val="0"/>
              </a:spcAft>
              <a:buClr>
                <a:schemeClr val="dk1"/>
              </a:buClr>
              <a:buSzPts val="1800"/>
              <a:buNone/>
            </a:pPr>
            <a:r>
              <a:rPr lang="es-ES" sz="1800"/>
              <a:t>      Menos gastos no procedentes y ajustes de tabulador</a:t>
            </a:r>
            <a:r>
              <a:rPr lang="es-ES" sz="1800">
                <a:solidFill>
                  <a:srgbClr val="0070C0"/>
                </a:solidFill>
              </a:rPr>
              <a:t>:                                           </a:t>
            </a:r>
            <a:r>
              <a:rPr lang="es-ES" sz="1800" u="sng">
                <a:solidFill>
                  <a:srgbClr val="0070C0"/>
                </a:solidFill>
              </a:rPr>
              <a:t>   -$50,000.00</a:t>
            </a:r>
            <a:endParaRPr/>
          </a:p>
          <a:p>
            <a:pPr indent="0" lvl="0" marL="0" rtl="0" algn="l">
              <a:lnSpc>
                <a:spcPct val="90000"/>
              </a:lnSpc>
              <a:spcBef>
                <a:spcPts val="300"/>
              </a:spcBef>
              <a:spcAft>
                <a:spcPts val="0"/>
              </a:spcAft>
              <a:buClr>
                <a:schemeClr val="dk1"/>
              </a:buClr>
              <a:buSzPts val="1800"/>
              <a:buNone/>
            </a:pPr>
            <a:r>
              <a:rPr lang="es-ES" sz="1800"/>
              <a:t>		</a:t>
            </a:r>
            <a:r>
              <a:rPr b="1" lang="es-ES" sz="1800"/>
              <a:t>TOTAL DE GASTOS PROCEDENTES</a:t>
            </a:r>
            <a:r>
              <a:rPr lang="es-ES" sz="1800"/>
              <a:t>:		                       $950,000.00</a:t>
            </a:r>
            <a:endParaRPr sz="1800">
              <a:solidFill>
                <a:srgbClr val="FF0000"/>
              </a:solidFill>
            </a:endParaRPr>
          </a:p>
          <a:p>
            <a:pPr indent="0" lvl="0" marL="0" rtl="0" algn="l">
              <a:lnSpc>
                <a:spcPct val="90000"/>
              </a:lnSpc>
              <a:spcBef>
                <a:spcPts val="300"/>
              </a:spcBef>
              <a:spcAft>
                <a:spcPts val="0"/>
              </a:spcAft>
              <a:buClr>
                <a:srgbClr val="FF0000"/>
              </a:buClr>
              <a:buSzPts val="1800"/>
              <a:buNone/>
            </a:pPr>
            <a:r>
              <a:rPr lang="es-ES" sz="1800">
                <a:solidFill>
                  <a:srgbClr val="FF0000"/>
                </a:solidFill>
              </a:rPr>
              <a:t>      </a:t>
            </a:r>
            <a:r>
              <a:rPr lang="es-ES" sz="1800"/>
              <a:t>Menos deducible por enfermedad:        		                                         </a:t>
            </a:r>
            <a:r>
              <a:rPr lang="es-ES" sz="1800">
                <a:solidFill>
                  <a:srgbClr val="0070C0"/>
                </a:solidFill>
              </a:rPr>
              <a:t>-$30,000.00</a:t>
            </a:r>
            <a:endParaRPr/>
          </a:p>
          <a:p>
            <a:pPr indent="0" lvl="0" marL="0" rtl="0" algn="l">
              <a:lnSpc>
                <a:spcPct val="90000"/>
              </a:lnSpc>
              <a:spcBef>
                <a:spcPts val="300"/>
              </a:spcBef>
              <a:spcAft>
                <a:spcPts val="0"/>
              </a:spcAft>
              <a:buClr>
                <a:schemeClr val="dk1"/>
              </a:buClr>
              <a:buSzPts val="1800"/>
              <a:buNone/>
            </a:pPr>
            <a:r>
              <a:rPr lang="es-ES" sz="1800"/>
              <a:t>      Menos coaseguro del 10% ($950,000.00 - $30,000.00 = $920,000 x 10%):         </a:t>
            </a:r>
            <a:r>
              <a:rPr lang="es-ES" sz="1800" u="sng">
                <a:solidFill>
                  <a:srgbClr val="0070C0"/>
                </a:solidFill>
              </a:rPr>
              <a:t>  -$40,000.00</a:t>
            </a:r>
            <a:r>
              <a:rPr lang="es-ES" sz="1800">
                <a:solidFill>
                  <a:srgbClr val="0070C0"/>
                </a:solidFill>
              </a:rPr>
              <a:t>__    </a:t>
            </a:r>
            <a:r>
              <a:rPr b="1" lang="es-ES" sz="1800">
                <a:solidFill>
                  <a:srgbClr val="0070C0"/>
                </a:solidFill>
              </a:rPr>
              <a:t>Topado</a:t>
            </a:r>
            <a:endParaRPr/>
          </a:p>
          <a:p>
            <a:pPr indent="0" lvl="0" marL="0" rtl="0" algn="l">
              <a:lnSpc>
                <a:spcPct val="80000"/>
              </a:lnSpc>
              <a:spcBef>
                <a:spcPts val="1000"/>
              </a:spcBef>
              <a:spcAft>
                <a:spcPts val="0"/>
              </a:spcAft>
              <a:buClr>
                <a:schemeClr val="dk1"/>
              </a:buClr>
              <a:buSzPts val="1700"/>
              <a:buNone/>
            </a:pPr>
            <a:r>
              <a:rPr b="1" lang="es-ES" sz="1700"/>
              <a:t>		</a:t>
            </a:r>
            <a:r>
              <a:rPr lang="es-ES" sz="1700"/>
              <a:t>TOTAL A PAGAR POR LA ASEGURADORA			</a:t>
            </a:r>
            <a:r>
              <a:rPr b="1" lang="es-ES" sz="1700"/>
              <a:t>         880,000.00</a:t>
            </a:r>
            <a:endParaRPr/>
          </a:p>
          <a:p>
            <a:pPr indent="0" lvl="4" marL="1828800" rtl="0" algn="l">
              <a:lnSpc>
                <a:spcPct val="80000"/>
              </a:lnSpc>
              <a:spcBef>
                <a:spcPts val="500"/>
              </a:spcBef>
              <a:spcAft>
                <a:spcPts val="0"/>
              </a:spcAft>
              <a:buClr>
                <a:schemeClr val="dk1"/>
              </a:buClr>
              <a:buSzPts val="1800"/>
              <a:buNone/>
            </a:pPr>
            <a:r>
              <a:rPr b="1" lang="es-ES"/>
              <a:t>TOTAL A PAGAR POR EL ASEGURADO</a:t>
            </a:r>
            <a:r>
              <a:rPr lang="es-ES"/>
              <a:t>		</a:t>
            </a:r>
            <a:endParaRPr/>
          </a:p>
        </p:txBody>
      </p:sp>
      <p:sp>
        <p:nvSpPr>
          <p:cNvPr id="327" name="Google Shape;327;p21"/>
          <p:cNvSpPr txBox="1"/>
          <p:nvPr/>
        </p:nvSpPr>
        <p:spPr>
          <a:xfrm>
            <a:off x="-3" y="604582"/>
            <a:ext cx="12192000" cy="535284"/>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Calibri"/>
              <a:buNone/>
            </a:pPr>
            <a:r>
              <a:rPr b="1" lang="es-ES" sz="3600">
                <a:solidFill>
                  <a:schemeClr val="dk1"/>
                </a:solidFill>
                <a:latin typeface="Calibri"/>
                <a:ea typeface="Calibri"/>
                <a:cs typeface="Calibri"/>
                <a:sym typeface="Calibri"/>
              </a:rPr>
              <a:t>PREGUNTAS FRECUENTES III</a:t>
            </a:r>
            <a:endParaRPr b="1" sz="3600">
              <a:solidFill>
                <a:schemeClr val="dk1"/>
              </a:solidFill>
              <a:latin typeface="Calibri"/>
              <a:ea typeface="Calibri"/>
              <a:cs typeface="Calibri"/>
              <a:sym typeface="Calibri"/>
            </a:endParaRPr>
          </a:p>
        </p:txBody>
      </p:sp>
      <p:pic>
        <p:nvPicPr>
          <p:cNvPr id="328" name="Google Shape;328;p21"/>
          <p:cNvPicPr preferRelativeResize="0"/>
          <p:nvPr/>
        </p:nvPicPr>
        <p:blipFill rotWithShape="1">
          <a:blip r:embed="rId3">
            <a:alphaModFix/>
          </a:blip>
          <a:srcRect b="0" l="0" r="0" t="0"/>
          <a:stretch/>
        </p:blipFill>
        <p:spPr>
          <a:xfrm>
            <a:off x="11164209" y="131489"/>
            <a:ext cx="1027788" cy="604581"/>
          </a:xfrm>
          <a:prstGeom prst="rect">
            <a:avLst/>
          </a:prstGeom>
          <a:noFill/>
          <a:ln>
            <a:noFill/>
          </a:ln>
        </p:spPr>
      </p:pic>
      <p:sp>
        <p:nvSpPr>
          <p:cNvPr id="329" name="Google Shape;329;p21"/>
          <p:cNvSpPr/>
          <p:nvPr/>
        </p:nvSpPr>
        <p:spPr>
          <a:xfrm>
            <a:off x="-3" y="1076673"/>
            <a:ext cx="12192000" cy="106059"/>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0" name="Google Shape;330;p21"/>
          <p:cNvSpPr/>
          <p:nvPr/>
        </p:nvSpPr>
        <p:spPr>
          <a:xfrm>
            <a:off x="8582297" y="5403273"/>
            <a:ext cx="1291376" cy="239881"/>
          </a:xfrm>
          <a:prstGeom prst="rect">
            <a:avLst/>
          </a:prstGeom>
          <a:solidFill>
            <a:srgbClr val="7030A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600">
                <a:solidFill>
                  <a:schemeClr val="lt1"/>
                </a:solidFill>
                <a:latin typeface="Calibri"/>
                <a:ea typeface="Calibri"/>
                <a:cs typeface="Calibri"/>
                <a:sym typeface="Calibri"/>
              </a:rPr>
              <a:t>$880,000.00</a:t>
            </a:r>
            <a:endParaRPr b="1" sz="1600">
              <a:solidFill>
                <a:schemeClr val="lt1"/>
              </a:solidFill>
              <a:latin typeface="Calibri"/>
              <a:ea typeface="Calibri"/>
              <a:cs typeface="Calibri"/>
              <a:sym typeface="Calibri"/>
            </a:endParaRPr>
          </a:p>
        </p:txBody>
      </p:sp>
      <p:sp>
        <p:nvSpPr>
          <p:cNvPr id="331" name="Google Shape;331;p21"/>
          <p:cNvSpPr/>
          <p:nvPr/>
        </p:nvSpPr>
        <p:spPr>
          <a:xfrm>
            <a:off x="8582297" y="5747657"/>
            <a:ext cx="1291376" cy="228270"/>
          </a:xfrm>
          <a:prstGeom prst="rect">
            <a:avLst/>
          </a:prstGeom>
          <a:solidFill>
            <a:srgbClr val="7030A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600">
                <a:solidFill>
                  <a:schemeClr val="lt1"/>
                </a:solidFill>
                <a:latin typeface="Calibri"/>
                <a:ea typeface="Calibri"/>
                <a:cs typeface="Calibri"/>
                <a:sym typeface="Calibri"/>
              </a:rPr>
              <a:t>$120,000.0</a:t>
            </a:r>
            <a:r>
              <a:rPr b="1" lang="es-ES" sz="1700">
                <a:solidFill>
                  <a:schemeClr val="lt1"/>
                </a:solidFill>
                <a:latin typeface="Calibri"/>
                <a:ea typeface="Calibri"/>
                <a:cs typeface="Calibri"/>
                <a:sym typeface="Calibri"/>
              </a:rPr>
              <a:t>0</a:t>
            </a:r>
            <a:endParaRPr b="1" sz="1700">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2"/>
          <p:cNvSpPr txBox="1"/>
          <p:nvPr>
            <p:ph idx="1" type="body"/>
          </p:nvPr>
        </p:nvSpPr>
        <p:spPr>
          <a:xfrm>
            <a:off x="838197" y="1611957"/>
            <a:ext cx="10515600" cy="4447364"/>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1812"/>
              <a:buNone/>
            </a:pPr>
            <a:r>
              <a:rPr b="1" lang="es-ES" sz="1812"/>
              <a:t>¿QUÉ SUCEDE SI SE PRESENTA UN SINIESTRO MIENTRAS LA PÓLIZA SE ENCUENTRA EN PERÍODO DE GRACIA? </a:t>
            </a:r>
            <a:endParaRPr/>
          </a:p>
          <a:p>
            <a:pPr indent="0" lvl="0" marL="0" rtl="0" algn="just">
              <a:lnSpc>
                <a:spcPct val="70000"/>
              </a:lnSpc>
              <a:spcBef>
                <a:spcPts val="1000"/>
              </a:spcBef>
              <a:spcAft>
                <a:spcPts val="0"/>
              </a:spcAft>
              <a:buClr>
                <a:srgbClr val="0070C0"/>
              </a:buClr>
              <a:buSzPts val="1562"/>
              <a:buNone/>
            </a:pPr>
            <a:r>
              <a:rPr b="1" lang="es-ES" sz="1562">
                <a:solidFill>
                  <a:srgbClr val="0070C0"/>
                </a:solidFill>
                <a:latin typeface="Calibri"/>
                <a:ea typeface="Calibri"/>
                <a:cs typeface="Calibri"/>
                <a:sym typeface="Calibri"/>
              </a:rPr>
              <a:t>     -</a:t>
            </a:r>
            <a:r>
              <a:rPr b="1" lang="es-ES" sz="1750">
                <a:solidFill>
                  <a:srgbClr val="0070C0"/>
                </a:solidFill>
                <a:latin typeface="Calibri"/>
                <a:ea typeface="Calibri"/>
                <a:cs typeface="Calibri"/>
                <a:sym typeface="Calibri"/>
              </a:rPr>
              <a:t>Si el Asegurado paga la póliza unos días antes de salir del hospital, la Aseguradora analizará la procedencia del pago directo en el hospital y en su caso pagará.</a:t>
            </a:r>
            <a:endParaRPr/>
          </a:p>
          <a:p>
            <a:pPr indent="0" lvl="0" marL="0" rtl="0" algn="just">
              <a:lnSpc>
                <a:spcPct val="70000"/>
              </a:lnSpc>
              <a:spcBef>
                <a:spcPts val="1000"/>
              </a:spcBef>
              <a:spcAft>
                <a:spcPts val="0"/>
              </a:spcAft>
              <a:buClr>
                <a:srgbClr val="0070C0"/>
              </a:buClr>
              <a:buSzPts val="1750"/>
              <a:buNone/>
            </a:pPr>
            <a:r>
              <a:rPr b="1" lang="es-ES" sz="1750">
                <a:solidFill>
                  <a:srgbClr val="0070C0"/>
                </a:solidFill>
                <a:latin typeface="Calibri"/>
                <a:ea typeface="Calibri"/>
                <a:cs typeface="Calibri"/>
                <a:sym typeface="Calibri"/>
              </a:rPr>
              <a:t>    - Si el Asegurado paga la póliza después de salir del hospital, dentro del período de gracia, la Aseguradora analizará la procedencia del pago por reembolso, y en su caso pagará.</a:t>
            </a:r>
            <a:endParaRPr/>
          </a:p>
          <a:p>
            <a:pPr indent="0" lvl="0" marL="0" rtl="0" algn="just">
              <a:lnSpc>
                <a:spcPct val="70000"/>
              </a:lnSpc>
              <a:spcBef>
                <a:spcPts val="1000"/>
              </a:spcBef>
              <a:spcAft>
                <a:spcPts val="0"/>
              </a:spcAft>
              <a:buClr>
                <a:srgbClr val="0070C0"/>
              </a:buClr>
              <a:buSzPts val="1750"/>
              <a:buNone/>
            </a:pPr>
            <a:r>
              <a:rPr b="1" lang="es-ES" sz="1750">
                <a:solidFill>
                  <a:srgbClr val="0070C0"/>
                </a:solidFill>
                <a:latin typeface="Calibri"/>
                <a:ea typeface="Calibri"/>
                <a:cs typeface="Calibri"/>
                <a:sym typeface="Calibri"/>
              </a:rPr>
              <a:t>    - Si el Asegurado paga la póliza fuera del período de gracia, muy probablemente la Aseguradora </a:t>
            </a:r>
            <a:r>
              <a:rPr b="1" lang="es-ES" sz="1812" u="sng">
                <a:solidFill>
                  <a:srgbClr val="0070C0"/>
                </a:solidFill>
                <a:latin typeface="Calibri"/>
                <a:ea typeface="Calibri"/>
                <a:cs typeface="Calibri"/>
                <a:sym typeface="Calibri"/>
              </a:rPr>
              <a:t>NO PAGARÁ </a:t>
            </a:r>
            <a:r>
              <a:rPr b="1" lang="es-ES" sz="1750">
                <a:solidFill>
                  <a:srgbClr val="0070C0"/>
                </a:solidFill>
                <a:latin typeface="Calibri"/>
                <a:ea typeface="Calibri"/>
                <a:cs typeface="Calibri"/>
                <a:sym typeface="Calibri"/>
              </a:rPr>
              <a:t>el siniestro.</a:t>
            </a:r>
            <a:endParaRPr b="1" sz="2000">
              <a:solidFill>
                <a:srgbClr val="0070C0"/>
              </a:solidFill>
              <a:latin typeface="Calibri"/>
              <a:ea typeface="Calibri"/>
              <a:cs typeface="Calibri"/>
              <a:sym typeface="Calibri"/>
            </a:endParaRPr>
          </a:p>
          <a:p>
            <a:pPr indent="0" lvl="0" marL="0" rtl="0" algn="l">
              <a:lnSpc>
                <a:spcPct val="70000"/>
              </a:lnSpc>
              <a:spcBef>
                <a:spcPts val="1000"/>
              </a:spcBef>
              <a:spcAft>
                <a:spcPts val="0"/>
              </a:spcAft>
              <a:buClr>
                <a:schemeClr val="dk1"/>
              </a:buClr>
              <a:buSzPts val="1187"/>
              <a:buNone/>
            </a:pPr>
            <a:r>
              <a:t/>
            </a:r>
            <a:endParaRPr b="1" sz="1187">
              <a:solidFill>
                <a:srgbClr val="0070C0"/>
              </a:solidFill>
            </a:endParaRPr>
          </a:p>
          <a:p>
            <a:pPr indent="0" lvl="0" marL="0" rtl="0" algn="l">
              <a:lnSpc>
                <a:spcPct val="70000"/>
              </a:lnSpc>
              <a:spcBef>
                <a:spcPts val="1000"/>
              </a:spcBef>
              <a:spcAft>
                <a:spcPts val="0"/>
              </a:spcAft>
              <a:buClr>
                <a:schemeClr val="dk1"/>
              </a:buClr>
              <a:buSzPts val="1812"/>
              <a:buNone/>
            </a:pPr>
            <a:r>
              <a:rPr b="1" lang="es-ES" sz="1812"/>
              <a:t>¿ACTUALMENTE QUÉ ASEGURADORAS CUBREN EL COVID-19, DESPUÉS DE LOS 30 DÍAS DE HABER CONTRATADO LA PÓLIZA? </a:t>
            </a:r>
            <a:endParaRPr/>
          </a:p>
          <a:p>
            <a:pPr indent="0" lvl="0" marL="0" rtl="0" algn="l">
              <a:lnSpc>
                <a:spcPct val="70000"/>
              </a:lnSpc>
              <a:spcBef>
                <a:spcPts val="1000"/>
              </a:spcBef>
              <a:spcAft>
                <a:spcPts val="0"/>
              </a:spcAft>
              <a:buClr>
                <a:srgbClr val="0070C0"/>
              </a:buClr>
              <a:buSzPts val="1562"/>
              <a:buNone/>
            </a:pPr>
            <a:r>
              <a:rPr b="1" lang="es-ES" sz="1562">
                <a:solidFill>
                  <a:srgbClr val="0070C0"/>
                </a:solidFill>
                <a:latin typeface="Calibri"/>
                <a:ea typeface="Calibri"/>
                <a:cs typeface="Calibri"/>
                <a:sym typeface="Calibri"/>
              </a:rPr>
              <a:t>     - </a:t>
            </a:r>
            <a:r>
              <a:rPr b="1" lang="es-ES" sz="1812">
                <a:solidFill>
                  <a:srgbClr val="0070C0"/>
                </a:solidFill>
                <a:latin typeface="Calibri"/>
                <a:ea typeface="Calibri"/>
                <a:cs typeface="Calibri"/>
                <a:sym typeface="Calibri"/>
              </a:rPr>
              <a:t>Todas</a:t>
            </a:r>
            <a:endParaRPr b="1" sz="1812">
              <a:solidFill>
                <a:srgbClr val="0070C0"/>
              </a:solidFill>
              <a:latin typeface="Calibri"/>
              <a:ea typeface="Calibri"/>
              <a:cs typeface="Calibri"/>
              <a:sym typeface="Calibri"/>
            </a:endParaRPr>
          </a:p>
          <a:p>
            <a:pPr indent="0" lvl="0" marL="0" rtl="0" algn="l">
              <a:lnSpc>
                <a:spcPct val="70000"/>
              </a:lnSpc>
              <a:spcBef>
                <a:spcPts val="1000"/>
              </a:spcBef>
              <a:spcAft>
                <a:spcPts val="0"/>
              </a:spcAft>
              <a:buClr>
                <a:schemeClr val="dk1"/>
              </a:buClr>
              <a:buSzPts val="1250"/>
              <a:buNone/>
            </a:pPr>
            <a:r>
              <a:rPr b="1" lang="es-ES" sz="1250"/>
              <a:t> </a:t>
            </a:r>
            <a:endParaRPr/>
          </a:p>
          <a:p>
            <a:pPr indent="0" lvl="0" marL="0" rtl="0" algn="l">
              <a:lnSpc>
                <a:spcPct val="70000"/>
              </a:lnSpc>
              <a:spcBef>
                <a:spcPts val="1000"/>
              </a:spcBef>
              <a:spcAft>
                <a:spcPts val="0"/>
              </a:spcAft>
              <a:buClr>
                <a:schemeClr val="dk1"/>
              </a:buClr>
              <a:buSzPts val="1812"/>
              <a:buNone/>
            </a:pPr>
            <a:r>
              <a:rPr b="1" lang="es-ES" sz="1812"/>
              <a:t>¿QUÉ ASEGURADORAS CUBRE EL COVID-19 SIN PERÍODO DE ESPERA? </a:t>
            </a:r>
            <a:endParaRPr/>
          </a:p>
          <a:p>
            <a:pPr indent="0" lvl="0" marL="0" rtl="0" algn="l">
              <a:lnSpc>
                <a:spcPct val="70000"/>
              </a:lnSpc>
              <a:spcBef>
                <a:spcPts val="1000"/>
              </a:spcBef>
              <a:spcAft>
                <a:spcPts val="0"/>
              </a:spcAft>
              <a:buClr>
                <a:srgbClr val="0070C0"/>
              </a:buClr>
              <a:buSzPts val="1562"/>
              <a:buNone/>
            </a:pPr>
            <a:r>
              <a:rPr b="1" lang="es-ES" sz="1562">
                <a:solidFill>
                  <a:srgbClr val="0070C0"/>
                </a:solidFill>
                <a:latin typeface="Calibri"/>
                <a:ea typeface="Calibri"/>
                <a:cs typeface="Calibri"/>
                <a:sym typeface="Calibri"/>
              </a:rPr>
              <a:t>      - GNP  Y </a:t>
            </a:r>
            <a:r>
              <a:rPr b="1" lang="es-ES" sz="1812">
                <a:solidFill>
                  <a:srgbClr val="0070C0"/>
                </a:solidFill>
                <a:latin typeface="Calibri"/>
                <a:ea typeface="Calibri"/>
                <a:cs typeface="Calibri"/>
                <a:sym typeface="Calibri"/>
              </a:rPr>
              <a:t>Axa, cubren COVID 19 sin período de espera rebasando el deducible contratado, gastos hospitalarios, tratamientos, medicamentos entre otros, prueba de Covid 19 una vez diagnosticado positivo</a:t>
            </a:r>
            <a:r>
              <a:rPr b="1" lang="es-ES" sz="1812" u="sng">
                <a:solidFill>
                  <a:srgbClr val="0070C0"/>
                </a:solidFill>
                <a:latin typeface="Calibri"/>
                <a:ea typeface="Calibri"/>
                <a:cs typeface="Calibri"/>
                <a:sym typeface="Calibri"/>
              </a:rPr>
              <a:t>. Importante</a:t>
            </a:r>
            <a:r>
              <a:rPr b="1" lang="es-ES" sz="1812">
                <a:solidFill>
                  <a:srgbClr val="0070C0"/>
                </a:solidFill>
                <a:latin typeface="Calibri"/>
                <a:ea typeface="Calibri"/>
                <a:cs typeface="Calibri"/>
                <a:sym typeface="Calibri"/>
              </a:rPr>
              <a:t>: Si el asegurado es diagnosticado previo a la contratación de la póliza, será considerado como preexistencia, por lo tanto no estará cubierto.</a:t>
            </a:r>
            <a:endParaRPr/>
          </a:p>
          <a:p>
            <a:pPr indent="0" lvl="0" marL="0" rtl="0" algn="l">
              <a:lnSpc>
                <a:spcPct val="70000"/>
              </a:lnSpc>
              <a:spcBef>
                <a:spcPts val="1000"/>
              </a:spcBef>
              <a:spcAft>
                <a:spcPts val="0"/>
              </a:spcAft>
              <a:buClr>
                <a:schemeClr val="dk1"/>
              </a:buClr>
              <a:buSzPts val="1812"/>
              <a:buNone/>
            </a:pPr>
            <a:r>
              <a:t/>
            </a:r>
            <a:endParaRPr sz="1812"/>
          </a:p>
          <a:p>
            <a:pPr indent="0" lvl="0" marL="0" rtl="0" algn="l">
              <a:lnSpc>
                <a:spcPct val="70000"/>
              </a:lnSpc>
              <a:spcBef>
                <a:spcPts val="1000"/>
              </a:spcBef>
              <a:spcAft>
                <a:spcPts val="0"/>
              </a:spcAft>
              <a:buClr>
                <a:schemeClr val="dk1"/>
              </a:buClr>
              <a:buSzPts val="1250"/>
              <a:buNone/>
            </a:pPr>
            <a:r>
              <a:t/>
            </a:r>
            <a:endParaRPr b="1" sz="1250">
              <a:solidFill>
                <a:srgbClr val="0070C0"/>
              </a:solidFill>
              <a:latin typeface="Calibri"/>
              <a:ea typeface="Calibri"/>
              <a:cs typeface="Calibri"/>
              <a:sym typeface="Calibri"/>
            </a:endParaRPr>
          </a:p>
          <a:p>
            <a:pPr indent="0" lvl="0" marL="0" rtl="0" algn="l">
              <a:lnSpc>
                <a:spcPct val="70000"/>
              </a:lnSpc>
              <a:spcBef>
                <a:spcPts val="1000"/>
              </a:spcBef>
              <a:spcAft>
                <a:spcPts val="0"/>
              </a:spcAft>
              <a:buClr>
                <a:schemeClr val="dk1"/>
              </a:buClr>
              <a:buSzPts val="1250"/>
              <a:buNone/>
            </a:pPr>
            <a:r>
              <a:t/>
            </a:r>
            <a:endParaRPr sz="1250"/>
          </a:p>
        </p:txBody>
      </p:sp>
      <p:sp>
        <p:nvSpPr>
          <p:cNvPr id="337" name="Google Shape;337;p22"/>
          <p:cNvSpPr txBox="1"/>
          <p:nvPr/>
        </p:nvSpPr>
        <p:spPr>
          <a:xfrm>
            <a:off x="-3" y="604582"/>
            <a:ext cx="12192000" cy="535284"/>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Calibri"/>
              <a:buNone/>
            </a:pPr>
            <a:r>
              <a:rPr b="1" lang="es-ES" sz="3600">
                <a:solidFill>
                  <a:schemeClr val="dk1"/>
                </a:solidFill>
                <a:latin typeface="Calibri"/>
                <a:ea typeface="Calibri"/>
                <a:cs typeface="Calibri"/>
                <a:sym typeface="Calibri"/>
              </a:rPr>
              <a:t>PREGUNTAS FRECUENTES IV</a:t>
            </a:r>
            <a:endParaRPr b="1" sz="3600">
              <a:solidFill>
                <a:schemeClr val="dk1"/>
              </a:solidFill>
              <a:latin typeface="Calibri"/>
              <a:ea typeface="Calibri"/>
              <a:cs typeface="Calibri"/>
              <a:sym typeface="Calibri"/>
            </a:endParaRPr>
          </a:p>
        </p:txBody>
      </p:sp>
      <p:pic>
        <p:nvPicPr>
          <p:cNvPr id="338" name="Google Shape;338;p22"/>
          <p:cNvPicPr preferRelativeResize="0"/>
          <p:nvPr/>
        </p:nvPicPr>
        <p:blipFill rotWithShape="1">
          <a:blip r:embed="rId3">
            <a:alphaModFix/>
          </a:blip>
          <a:srcRect b="0" l="0" r="0" t="0"/>
          <a:stretch/>
        </p:blipFill>
        <p:spPr>
          <a:xfrm>
            <a:off x="11164209" y="131489"/>
            <a:ext cx="1027788" cy="604581"/>
          </a:xfrm>
          <a:prstGeom prst="rect">
            <a:avLst/>
          </a:prstGeom>
          <a:noFill/>
          <a:ln>
            <a:noFill/>
          </a:ln>
        </p:spPr>
      </p:pic>
      <p:sp>
        <p:nvSpPr>
          <p:cNvPr id="339" name="Google Shape;339;p22"/>
          <p:cNvSpPr/>
          <p:nvPr/>
        </p:nvSpPr>
        <p:spPr>
          <a:xfrm>
            <a:off x="-3" y="1076673"/>
            <a:ext cx="12192000" cy="106059"/>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3"/>
          <p:cNvSpPr txBox="1"/>
          <p:nvPr>
            <p:ph idx="1" type="body"/>
          </p:nvPr>
        </p:nvSpPr>
        <p:spPr>
          <a:xfrm>
            <a:off x="838197" y="2338251"/>
            <a:ext cx="10515600" cy="343553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Noto Sans Symbols"/>
              <a:buChar char="✔"/>
            </a:pPr>
            <a:r>
              <a:rPr lang="es-ES"/>
              <a:t> </a:t>
            </a:r>
            <a:r>
              <a:rPr lang="es-ES" sz="2500"/>
              <a:t>LA PÓLIZA DEBE DE ESTAR EN VIGOR Y PAGADA. </a:t>
            </a:r>
            <a:endParaRPr sz="2500"/>
          </a:p>
          <a:p>
            <a:pPr indent="-228600" lvl="0" marL="228600" rtl="0" algn="l">
              <a:lnSpc>
                <a:spcPct val="90000"/>
              </a:lnSpc>
              <a:spcBef>
                <a:spcPts val="1000"/>
              </a:spcBef>
              <a:spcAft>
                <a:spcPts val="0"/>
              </a:spcAft>
              <a:buClr>
                <a:schemeClr val="dk1"/>
              </a:buClr>
              <a:buSzPts val="2500"/>
              <a:buFont typeface="Noto Sans Symbols"/>
              <a:buChar char="✔"/>
            </a:pPr>
            <a:r>
              <a:rPr lang="es-ES" sz="2500"/>
              <a:t>  DEBE DE HABER UN DIAGNÓSTICO DEFINITIVO DEL MÉDICO TRATANTE     SOBRE UN PADECIMIENTO Y ESTE DEBE DE ESTAR CUBIERTO POR LA PÓLIZA. </a:t>
            </a:r>
            <a:endParaRPr/>
          </a:p>
          <a:p>
            <a:pPr indent="-228600" lvl="0" marL="228600" rtl="0" algn="l">
              <a:lnSpc>
                <a:spcPct val="90000"/>
              </a:lnSpc>
              <a:spcBef>
                <a:spcPts val="1000"/>
              </a:spcBef>
              <a:spcAft>
                <a:spcPts val="0"/>
              </a:spcAft>
              <a:buClr>
                <a:schemeClr val="dk1"/>
              </a:buClr>
              <a:buSzPts val="2500"/>
              <a:buFont typeface="Noto Sans Symbols"/>
              <a:buChar char="✔"/>
            </a:pPr>
            <a:r>
              <a:rPr lang="es-ES" sz="2500"/>
              <a:t>  EL GASTO DEBE DE REBASAR EL DEDUCIBLE CONTRATADO.</a:t>
            </a:r>
            <a:endParaRPr/>
          </a:p>
          <a:p>
            <a:pPr indent="-228600" lvl="0" marL="228600" rtl="0" algn="l">
              <a:lnSpc>
                <a:spcPct val="90000"/>
              </a:lnSpc>
              <a:spcBef>
                <a:spcPts val="1000"/>
              </a:spcBef>
              <a:spcAft>
                <a:spcPts val="0"/>
              </a:spcAft>
              <a:buClr>
                <a:schemeClr val="dk1"/>
              </a:buClr>
              <a:buSzPts val="2500"/>
              <a:buFont typeface="Noto Sans Symbols"/>
              <a:buChar char="✔"/>
            </a:pPr>
            <a:r>
              <a:rPr lang="es-ES" sz="2500"/>
              <a:t>  DEBEN DE INGRESARSE A LA ASEGURADORA LOS DOCUMENTOS NECESARIOS PARA EL TRÁMITE DE LA RECLAMACIÓN.</a:t>
            </a:r>
            <a:endParaRPr sz="2500"/>
          </a:p>
        </p:txBody>
      </p:sp>
      <p:sp>
        <p:nvSpPr>
          <p:cNvPr id="345" name="Google Shape;345;p23"/>
          <p:cNvSpPr txBox="1"/>
          <p:nvPr/>
        </p:nvSpPr>
        <p:spPr>
          <a:xfrm>
            <a:off x="-3" y="604582"/>
            <a:ext cx="12192000" cy="535284"/>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Calibri"/>
              <a:buNone/>
            </a:pPr>
            <a:r>
              <a:rPr b="1" lang="es-ES" sz="3600">
                <a:solidFill>
                  <a:schemeClr val="dk1"/>
                </a:solidFill>
                <a:latin typeface="Calibri"/>
                <a:ea typeface="Calibri"/>
                <a:cs typeface="Calibri"/>
                <a:sym typeface="Calibri"/>
              </a:rPr>
              <a:t>REQUISITOS PARA QUE PROCEDA UNA RECLAMACIÓN</a:t>
            </a:r>
            <a:endParaRPr b="1" sz="3600">
              <a:solidFill>
                <a:schemeClr val="dk1"/>
              </a:solidFill>
              <a:latin typeface="Calibri"/>
              <a:ea typeface="Calibri"/>
              <a:cs typeface="Calibri"/>
              <a:sym typeface="Calibri"/>
            </a:endParaRPr>
          </a:p>
        </p:txBody>
      </p:sp>
      <p:pic>
        <p:nvPicPr>
          <p:cNvPr id="346" name="Google Shape;346;p23"/>
          <p:cNvPicPr preferRelativeResize="0"/>
          <p:nvPr/>
        </p:nvPicPr>
        <p:blipFill rotWithShape="1">
          <a:blip r:embed="rId3">
            <a:alphaModFix/>
          </a:blip>
          <a:srcRect b="0" l="0" r="0" t="0"/>
          <a:stretch/>
        </p:blipFill>
        <p:spPr>
          <a:xfrm>
            <a:off x="11164209" y="131489"/>
            <a:ext cx="1027788" cy="604581"/>
          </a:xfrm>
          <a:prstGeom prst="rect">
            <a:avLst/>
          </a:prstGeom>
          <a:noFill/>
          <a:ln>
            <a:noFill/>
          </a:ln>
        </p:spPr>
      </p:pic>
      <p:sp>
        <p:nvSpPr>
          <p:cNvPr id="347" name="Google Shape;347;p23"/>
          <p:cNvSpPr/>
          <p:nvPr/>
        </p:nvSpPr>
        <p:spPr>
          <a:xfrm>
            <a:off x="-3" y="1076673"/>
            <a:ext cx="12192000" cy="106059"/>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4"/>
          <p:cNvSpPr txBox="1"/>
          <p:nvPr>
            <p:ph idx="1" type="body"/>
          </p:nvPr>
        </p:nvSpPr>
        <p:spPr>
          <a:xfrm>
            <a:off x="838197" y="1825624"/>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500"/>
              <a:buFont typeface="Noto Sans Symbols"/>
              <a:buChar char="✔"/>
            </a:pPr>
            <a:r>
              <a:rPr lang="es-ES" sz="2500"/>
              <a:t>Los convenios con los hospitales pueden cambiar dentro de la vigencia de la póliza, por lo que es muy importante que el asegurado o nosotros llamemos a la aseguradora o bien revisemos en el portal de la misma los </a:t>
            </a:r>
            <a:r>
              <a:rPr b="1" lang="es-ES" sz="2500" u="sng"/>
              <a:t>hospitales de convenio </a:t>
            </a:r>
            <a:r>
              <a:rPr lang="es-ES" sz="2500"/>
              <a:t>actuales antes de acudir a tratarse en el hospital. De lo contrario habrá que pagar </a:t>
            </a:r>
            <a:r>
              <a:rPr b="1" lang="es-ES" sz="2500" u="sng">
                <a:solidFill>
                  <a:srgbClr val="0070C0"/>
                </a:solidFill>
              </a:rPr>
              <a:t>penalización</a:t>
            </a:r>
            <a:r>
              <a:rPr lang="es-ES" sz="2500"/>
              <a:t> de hasta el 30% sobre la cuenta del hospital (adicionalmente al deducible y al coaseguro). </a:t>
            </a:r>
            <a:endParaRPr/>
          </a:p>
          <a:p>
            <a:pPr indent="-69850" lvl="0" marL="228600" rtl="0" algn="just">
              <a:lnSpc>
                <a:spcPct val="90000"/>
              </a:lnSpc>
              <a:spcBef>
                <a:spcPts val="1000"/>
              </a:spcBef>
              <a:spcAft>
                <a:spcPts val="0"/>
              </a:spcAft>
              <a:buClr>
                <a:schemeClr val="dk1"/>
              </a:buClr>
              <a:buSzPts val="2500"/>
              <a:buFont typeface="Noto Sans Symbols"/>
              <a:buNone/>
            </a:pPr>
            <a:r>
              <a:t/>
            </a:r>
            <a:endParaRPr sz="2500"/>
          </a:p>
          <a:p>
            <a:pPr indent="-228600" lvl="0" marL="228600" rtl="0" algn="just">
              <a:lnSpc>
                <a:spcPct val="90000"/>
              </a:lnSpc>
              <a:spcBef>
                <a:spcPts val="1000"/>
              </a:spcBef>
              <a:spcAft>
                <a:spcPts val="0"/>
              </a:spcAft>
              <a:buClr>
                <a:schemeClr val="dk1"/>
              </a:buClr>
              <a:buSzPts val="2500"/>
              <a:buFont typeface="Noto Sans Symbols"/>
              <a:buChar char="✔"/>
            </a:pPr>
            <a:r>
              <a:rPr lang="es-ES" sz="2500"/>
              <a:t>Todos los formatos, cuestionarios y papelería relacionada se encuentran en el apartado de gastos médicos en el portal de Grupo Ónix. </a:t>
            </a:r>
            <a:endParaRPr/>
          </a:p>
          <a:p>
            <a:pPr indent="0" lvl="0" marL="0" rtl="0" algn="just">
              <a:lnSpc>
                <a:spcPct val="90000"/>
              </a:lnSpc>
              <a:spcBef>
                <a:spcPts val="1000"/>
              </a:spcBef>
              <a:spcAft>
                <a:spcPts val="0"/>
              </a:spcAft>
              <a:buClr>
                <a:schemeClr val="dk1"/>
              </a:buClr>
              <a:buSzPts val="2800"/>
              <a:buNone/>
            </a:pPr>
            <a:r>
              <a:t/>
            </a:r>
            <a:endParaRPr/>
          </a:p>
        </p:txBody>
      </p:sp>
      <p:sp>
        <p:nvSpPr>
          <p:cNvPr id="353" name="Google Shape;353;p24"/>
          <p:cNvSpPr txBox="1"/>
          <p:nvPr/>
        </p:nvSpPr>
        <p:spPr>
          <a:xfrm>
            <a:off x="-3" y="604582"/>
            <a:ext cx="12192000" cy="535284"/>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Calibri"/>
              <a:buNone/>
            </a:pPr>
            <a:r>
              <a:rPr b="1" lang="es-ES" sz="3600">
                <a:solidFill>
                  <a:schemeClr val="dk1"/>
                </a:solidFill>
                <a:latin typeface="Calibri"/>
                <a:ea typeface="Calibri"/>
                <a:cs typeface="Calibri"/>
                <a:sym typeface="Calibri"/>
              </a:rPr>
              <a:t>INFORMACIÓN IMPORTANTE</a:t>
            </a:r>
            <a:endParaRPr b="1" sz="3600">
              <a:solidFill>
                <a:schemeClr val="dk1"/>
              </a:solidFill>
              <a:latin typeface="Calibri"/>
              <a:ea typeface="Calibri"/>
              <a:cs typeface="Calibri"/>
              <a:sym typeface="Calibri"/>
            </a:endParaRPr>
          </a:p>
        </p:txBody>
      </p:sp>
      <p:pic>
        <p:nvPicPr>
          <p:cNvPr id="354" name="Google Shape;354;p24"/>
          <p:cNvPicPr preferRelativeResize="0"/>
          <p:nvPr/>
        </p:nvPicPr>
        <p:blipFill rotWithShape="1">
          <a:blip r:embed="rId3">
            <a:alphaModFix/>
          </a:blip>
          <a:srcRect b="0" l="0" r="0" t="0"/>
          <a:stretch/>
        </p:blipFill>
        <p:spPr>
          <a:xfrm>
            <a:off x="11164209" y="131489"/>
            <a:ext cx="1027788" cy="604581"/>
          </a:xfrm>
          <a:prstGeom prst="rect">
            <a:avLst/>
          </a:prstGeom>
          <a:noFill/>
          <a:ln>
            <a:noFill/>
          </a:ln>
        </p:spPr>
      </p:pic>
      <p:sp>
        <p:nvSpPr>
          <p:cNvPr id="355" name="Google Shape;355;p24"/>
          <p:cNvSpPr/>
          <p:nvPr/>
        </p:nvSpPr>
        <p:spPr>
          <a:xfrm>
            <a:off x="-3" y="1076673"/>
            <a:ext cx="12192000" cy="106059"/>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5"/>
          <p:cNvSpPr/>
          <p:nvPr/>
        </p:nvSpPr>
        <p:spPr>
          <a:xfrm>
            <a:off x="1181100" y="2390502"/>
            <a:ext cx="4663440" cy="4101738"/>
          </a:xfrm>
          <a:prstGeom prst="round2SameRect">
            <a:avLst>
              <a:gd fmla="val 0" name="adj1"/>
              <a:gd fmla="val 0" name="adj2"/>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1" name="Google Shape;361;p25"/>
          <p:cNvSpPr/>
          <p:nvPr/>
        </p:nvSpPr>
        <p:spPr>
          <a:xfrm>
            <a:off x="6187440" y="2390502"/>
            <a:ext cx="4663440" cy="4101738"/>
          </a:xfrm>
          <a:prstGeom prst="round2SameRect">
            <a:avLst>
              <a:gd fmla="val 0" name="adj1"/>
              <a:gd fmla="val 0" name="adj2"/>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2" name="Google Shape;362;p25"/>
          <p:cNvSpPr/>
          <p:nvPr/>
        </p:nvSpPr>
        <p:spPr>
          <a:xfrm>
            <a:off x="1181100" y="1834627"/>
            <a:ext cx="4663440" cy="947761"/>
          </a:xfrm>
          <a:prstGeom prst="rect">
            <a:avLst/>
          </a:prstGeom>
          <a:solidFill>
            <a:srgbClr val="1F3864"/>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3000">
                <a:solidFill>
                  <a:schemeClr val="lt1"/>
                </a:solidFill>
                <a:latin typeface="Calibri"/>
                <a:ea typeface="Calibri"/>
                <a:cs typeface="Calibri"/>
                <a:sym typeface="Calibri"/>
              </a:rPr>
              <a:t>GNP</a:t>
            </a:r>
            <a:endParaRPr b="1" sz="3000">
              <a:solidFill>
                <a:schemeClr val="lt1"/>
              </a:solidFill>
              <a:latin typeface="Calibri"/>
              <a:ea typeface="Calibri"/>
              <a:cs typeface="Calibri"/>
              <a:sym typeface="Calibri"/>
            </a:endParaRPr>
          </a:p>
        </p:txBody>
      </p:sp>
      <p:sp>
        <p:nvSpPr>
          <p:cNvPr id="363" name="Google Shape;363;p25"/>
          <p:cNvSpPr/>
          <p:nvPr/>
        </p:nvSpPr>
        <p:spPr>
          <a:xfrm>
            <a:off x="6187440" y="1834627"/>
            <a:ext cx="4663440" cy="947761"/>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3000">
                <a:solidFill>
                  <a:schemeClr val="lt1"/>
                </a:solidFill>
                <a:latin typeface="Calibri"/>
                <a:ea typeface="Calibri"/>
                <a:cs typeface="Calibri"/>
                <a:sym typeface="Calibri"/>
              </a:rPr>
              <a:t>AXA</a:t>
            </a:r>
            <a:endParaRPr b="1" sz="3000">
              <a:solidFill>
                <a:schemeClr val="lt1"/>
              </a:solidFill>
              <a:latin typeface="Calibri"/>
              <a:ea typeface="Calibri"/>
              <a:cs typeface="Calibri"/>
              <a:sym typeface="Calibri"/>
            </a:endParaRPr>
          </a:p>
        </p:txBody>
      </p:sp>
      <p:sp>
        <p:nvSpPr>
          <p:cNvPr id="364" name="Google Shape;364;p25"/>
          <p:cNvSpPr/>
          <p:nvPr/>
        </p:nvSpPr>
        <p:spPr>
          <a:xfrm>
            <a:off x="1181100" y="2989828"/>
            <a:ext cx="2319746" cy="3502411"/>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5" name="Google Shape;365;p25"/>
          <p:cNvSpPr/>
          <p:nvPr/>
        </p:nvSpPr>
        <p:spPr>
          <a:xfrm>
            <a:off x="3500846" y="2989827"/>
            <a:ext cx="2319746" cy="3502412"/>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66" name="Google Shape;366;p25"/>
          <p:cNvSpPr/>
          <p:nvPr/>
        </p:nvSpPr>
        <p:spPr>
          <a:xfrm>
            <a:off x="6199414" y="2956960"/>
            <a:ext cx="2319746" cy="3535279"/>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67" name="Google Shape;367;p25"/>
          <p:cNvSpPr/>
          <p:nvPr/>
        </p:nvSpPr>
        <p:spPr>
          <a:xfrm>
            <a:off x="8519160" y="2956960"/>
            <a:ext cx="2319746" cy="353528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68" name="Google Shape;368;p25"/>
          <p:cNvSpPr/>
          <p:nvPr/>
        </p:nvSpPr>
        <p:spPr>
          <a:xfrm>
            <a:off x="1169126" y="2515948"/>
            <a:ext cx="2331720" cy="473881"/>
          </a:xfrm>
          <a:prstGeom prst="rect">
            <a:avLst/>
          </a:prstGeom>
          <a:solidFill>
            <a:srgbClr val="FFFF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ctr">
              <a:spcBef>
                <a:spcPts val="0"/>
              </a:spcBef>
              <a:spcAft>
                <a:spcPts val="0"/>
              </a:spcAft>
              <a:buNone/>
            </a:pPr>
            <a:r>
              <a:rPr b="1" lang="es-ES" sz="1800">
                <a:solidFill>
                  <a:schemeClr val="dk1"/>
                </a:solidFill>
                <a:latin typeface="Calibri"/>
                <a:ea typeface="Calibri"/>
                <a:cs typeface="Calibri"/>
                <a:sym typeface="Calibri"/>
              </a:rPr>
              <a:t>REEMBOLSO</a:t>
            </a:r>
            <a:endParaRPr/>
          </a:p>
          <a:p>
            <a:pPr indent="0" lvl="0" marL="0" marR="0" rtl="0" algn="ctr">
              <a:spcBef>
                <a:spcPts val="0"/>
              </a:spcBef>
              <a:spcAft>
                <a:spcPts val="0"/>
              </a:spcAft>
              <a:buNone/>
            </a:pPr>
            <a:r>
              <a:t/>
            </a:r>
            <a:endParaRPr b="1" sz="1600">
              <a:solidFill>
                <a:schemeClr val="dk1"/>
              </a:solidFill>
              <a:latin typeface="Calibri"/>
              <a:ea typeface="Calibri"/>
              <a:cs typeface="Calibri"/>
              <a:sym typeface="Calibri"/>
            </a:endParaRPr>
          </a:p>
        </p:txBody>
      </p:sp>
      <p:sp>
        <p:nvSpPr>
          <p:cNvPr id="369" name="Google Shape;369;p25"/>
          <p:cNvSpPr/>
          <p:nvPr/>
        </p:nvSpPr>
        <p:spPr>
          <a:xfrm>
            <a:off x="3500846" y="2515948"/>
            <a:ext cx="2331720" cy="473881"/>
          </a:xfrm>
          <a:prstGeom prst="rect">
            <a:avLst/>
          </a:prstGeom>
          <a:solidFill>
            <a:srgbClr val="FFFF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ctr">
              <a:spcBef>
                <a:spcPts val="0"/>
              </a:spcBef>
              <a:spcAft>
                <a:spcPts val="0"/>
              </a:spcAft>
              <a:buNone/>
            </a:pPr>
            <a:r>
              <a:rPr b="1" lang="es-ES" sz="1800">
                <a:solidFill>
                  <a:schemeClr val="dk1"/>
                </a:solidFill>
                <a:latin typeface="Calibri"/>
                <a:ea typeface="Calibri"/>
                <a:cs typeface="Calibri"/>
                <a:sym typeface="Calibri"/>
              </a:rPr>
              <a:t>REHABILITACIÓN</a:t>
            </a:r>
            <a:endParaRPr/>
          </a:p>
          <a:p>
            <a:pPr indent="0" lvl="0" marL="0" marR="0" rtl="0" algn="ctr">
              <a:spcBef>
                <a:spcPts val="0"/>
              </a:spcBef>
              <a:spcAft>
                <a:spcPts val="0"/>
              </a:spcAft>
              <a:buNone/>
            </a:pPr>
            <a:r>
              <a:t/>
            </a:r>
            <a:endParaRPr b="1" sz="1600">
              <a:solidFill>
                <a:schemeClr val="dk1"/>
              </a:solidFill>
              <a:latin typeface="Calibri"/>
              <a:ea typeface="Calibri"/>
              <a:cs typeface="Calibri"/>
              <a:sym typeface="Calibri"/>
            </a:endParaRPr>
          </a:p>
        </p:txBody>
      </p:sp>
      <p:sp>
        <p:nvSpPr>
          <p:cNvPr id="370" name="Google Shape;370;p25"/>
          <p:cNvSpPr/>
          <p:nvPr/>
        </p:nvSpPr>
        <p:spPr>
          <a:xfrm>
            <a:off x="6187440" y="2483080"/>
            <a:ext cx="2331720" cy="473881"/>
          </a:xfrm>
          <a:prstGeom prst="rect">
            <a:avLst/>
          </a:prstGeom>
          <a:solidFill>
            <a:srgbClr val="FFFF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chemeClr val="dk1"/>
                </a:solidFill>
                <a:latin typeface="Calibri"/>
                <a:ea typeface="Calibri"/>
                <a:cs typeface="Calibri"/>
                <a:sym typeface="Calibri"/>
              </a:rPr>
              <a:t>REEMBOLSO</a:t>
            </a:r>
            <a:endParaRPr b="1" sz="1800">
              <a:solidFill>
                <a:schemeClr val="dk1"/>
              </a:solidFill>
              <a:latin typeface="Calibri"/>
              <a:ea typeface="Calibri"/>
              <a:cs typeface="Calibri"/>
              <a:sym typeface="Calibri"/>
            </a:endParaRPr>
          </a:p>
        </p:txBody>
      </p:sp>
      <p:sp>
        <p:nvSpPr>
          <p:cNvPr id="371" name="Google Shape;371;p25"/>
          <p:cNvSpPr/>
          <p:nvPr/>
        </p:nvSpPr>
        <p:spPr>
          <a:xfrm>
            <a:off x="8507186" y="2483166"/>
            <a:ext cx="2331720" cy="473881"/>
          </a:xfrm>
          <a:prstGeom prst="rect">
            <a:avLst/>
          </a:prstGeom>
          <a:solidFill>
            <a:srgbClr val="FFFF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chemeClr val="dk1"/>
                </a:solidFill>
                <a:latin typeface="Calibri"/>
                <a:ea typeface="Calibri"/>
                <a:cs typeface="Calibri"/>
                <a:sym typeface="Calibri"/>
              </a:rPr>
              <a:t>REHABILITACIÓN</a:t>
            </a:r>
            <a:endParaRPr b="1" sz="1800">
              <a:solidFill>
                <a:schemeClr val="dk1"/>
              </a:solidFill>
              <a:latin typeface="Calibri"/>
              <a:ea typeface="Calibri"/>
              <a:cs typeface="Calibri"/>
              <a:sym typeface="Calibri"/>
            </a:endParaRPr>
          </a:p>
        </p:txBody>
      </p:sp>
      <p:sp>
        <p:nvSpPr>
          <p:cNvPr id="372" name="Google Shape;372;p25"/>
          <p:cNvSpPr txBox="1"/>
          <p:nvPr/>
        </p:nvSpPr>
        <p:spPr>
          <a:xfrm>
            <a:off x="1169126" y="3035755"/>
            <a:ext cx="2319746" cy="376256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FORMATO DE REEMBOLSO</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AVISO DE ACCIDENTE</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INFORME MÉDICO</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FORMATO DE DATOS BANCARIOS</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EDO DE CUENTA A NOMBRE DEL BENEFICIARIO (SOLO CUANDO LA CUENTA NO ESTE REGISTRADA EN GNP </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IDENTIFICACIÓN OFICIAL</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FACTURAS</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RECETAS (3 MESES DE VIG)</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INTERPRETACIÓN DE ESTUDIOS DE GABINETE Y LABORATORIO</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COMP. DE DOMICILIO (REEMBOLSO INICIAL)</a:t>
            </a:r>
            <a:endParaRPr sz="125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1300">
              <a:solidFill>
                <a:schemeClr val="dk1"/>
              </a:solidFill>
              <a:latin typeface="Calibri"/>
              <a:ea typeface="Calibri"/>
              <a:cs typeface="Calibri"/>
              <a:sym typeface="Calibri"/>
            </a:endParaRPr>
          </a:p>
          <a:p>
            <a:pPr indent="-203200" lvl="0" marL="285750" marR="0" rtl="0" algn="l">
              <a:spcBef>
                <a:spcPts val="0"/>
              </a:spcBef>
              <a:spcAft>
                <a:spcPts val="0"/>
              </a:spcAft>
              <a:buClr>
                <a:schemeClr val="dk1"/>
              </a:buClr>
              <a:buSzPts val="1300"/>
              <a:buFont typeface="Arial"/>
              <a:buNone/>
            </a:pPr>
            <a:r>
              <a:t/>
            </a:r>
            <a:endParaRPr sz="1300">
              <a:solidFill>
                <a:schemeClr val="dk1"/>
              </a:solidFill>
              <a:latin typeface="Calibri"/>
              <a:ea typeface="Calibri"/>
              <a:cs typeface="Calibri"/>
              <a:sym typeface="Calibri"/>
            </a:endParaRPr>
          </a:p>
        </p:txBody>
      </p:sp>
      <p:sp>
        <p:nvSpPr>
          <p:cNvPr id="373" name="Google Shape;373;p25"/>
          <p:cNvSpPr txBox="1"/>
          <p:nvPr/>
        </p:nvSpPr>
        <p:spPr>
          <a:xfrm>
            <a:off x="3500846" y="3050610"/>
            <a:ext cx="2307772" cy="240065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DE 46 A 60 DIAS SE PUEDE PAGAR SIN DOCUMENTACIÓN .</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DE 61 A 90 DIAS :  H107, FORMATO DE DECLARACIÓN DE SALUD </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DE 91 A 120 DIAS:  H107, DECLARACIÓN DE SALUD  </a:t>
            </a:r>
            <a:endParaRPr/>
          </a:p>
          <a:p>
            <a:pPr indent="-206375" lvl="0" marL="285750" marR="0" rtl="0" algn="l">
              <a:spcBef>
                <a:spcPts val="0"/>
              </a:spcBef>
              <a:spcAft>
                <a:spcPts val="0"/>
              </a:spcAft>
              <a:buClr>
                <a:schemeClr val="dk1"/>
              </a:buClr>
              <a:buSzPts val="1250"/>
              <a:buFont typeface="Arial"/>
              <a:buNone/>
            </a:pPr>
            <a:r>
              <a:t/>
            </a:r>
            <a:endParaRPr sz="1250">
              <a:solidFill>
                <a:schemeClr val="dk1"/>
              </a:solidFill>
              <a:latin typeface="Calibri"/>
              <a:ea typeface="Calibri"/>
              <a:cs typeface="Calibri"/>
              <a:sym typeface="Calibri"/>
            </a:endParaRPr>
          </a:p>
          <a:p>
            <a:pPr indent="0" lvl="0" marL="0" marR="0" rtl="0" algn="ctr">
              <a:spcBef>
                <a:spcPts val="0"/>
              </a:spcBef>
              <a:spcAft>
                <a:spcPts val="0"/>
              </a:spcAft>
              <a:buNone/>
            </a:pPr>
            <a:r>
              <a:rPr lang="es-ES" sz="1250">
                <a:solidFill>
                  <a:schemeClr val="dk1"/>
                </a:solidFill>
                <a:latin typeface="Calibri"/>
                <a:ea typeface="Calibri"/>
                <a:cs typeface="Calibri"/>
                <a:sym typeface="Calibri"/>
              </a:rPr>
              <a:t>ADICIONAL INCLUIR IDENTIFICACIÓN OFICIAL Y CARÁTULA DE LA PÓLIZA.</a:t>
            </a:r>
            <a:endParaRPr/>
          </a:p>
        </p:txBody>
      </p:sp>
      <p:sp>
        <p:nvSpPr>
          <p:cNvPr id="374" name="Google Shape;374;p25"/>
          <p:cNvSpPr txBox="1"/>
          <p:nvPr/>
        </p:nvSpPr>
        <p:spPr>
          <a:xfrm>
            <a:off x="6211388" y="3054293"/>
            <a:ext cx="2234838" cy="259301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FORMATO DE REEMBOLSO</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AVISO DE ACCIDENTE</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INFORME MÉDICO</a:t>
            </a:r>
            <a:endParaRPr sz="125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EDO DE CUENTA A NOMBRE DEL BENEFICIARIO </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IDENTIFICACIÓN OFICIAL</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FACTURAS</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RECETAS (3 MESES DE VIG)</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INTERPRETACIÓN DE ESTUDIOS DE GABINETE Y LABORATORIO</a:t>
            </a:r>
            <a:endParaRPr/>
          </a:p>
          <a:p>
            <a:pPr indent="0" lvl="0" marL="0" marR="0" rtl="0" algn="l">
              <a:spcBef>
                <a:spcPts val="0"/>
              </a:spcBef>
              <a:spcAft>
                <a:spcPts val="0"/>
              </a:spcAft>
              <a:buNone/>
            </a:pPr>
            <a:r>
              <a:t/>
            </a:r>
            <a:endParaRPr sz="1250">
              <a:solidFill>
                <a:schemeClr val="dk1"/>
              </a:solidFill>
              <a:latin typeface="Calibri"/>
              <a:ea typeface="Calibri"/>
              <a:cs typeface="Calibri"/>
              <a:sym typeface="Calibri"/>
            </a:endParaRPr>
          </a:p>
        </p:txBody>
      </p:sp>
      <p:sp>
        <p:nvSpPr>
          <p:cNvPr id="375" name="Google Shape;375;p25"/>
          <p:cNvSpPr txBox="1"/>
          <p:nvPr/>
        </p:nvSpPr>
        <p:spPr>
          <a:xfrm>
            <a:off x="8458200" y="3047251"/>
            <a:ext cx="2222864" cy="109260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CARTA DE NO SINIESTRO</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IDENTIFICACIÓN OFICIAL</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SI PASA  LOS 60 DIAS SE REQUIERE CUESTIONARIO MÉDICO.</a:t>
            </a:r>
            <a:endParaRPr sz="1250">
              <a:solidFill>
                <a:schemeClr val="dk1"/>
              </a:solidFill>
              <a:latin typeface="Calibri"/>
              <a:ea typeface="Calibri"/>
              <a:cs typeface="Calibri"/>
              <a:sym typeface="Calibri"/>
            </a:endParaRPr>
          </a:p>
        </p:txBody>
      </p:sp>
      <p:sp>
        <p:nvSpPr>
          <p:cNvPr id="376" name="Google Shape;376;p25"/>
          <p:cNvSpPr txBox="1"/>
          <p:nvPr/>
        </p:nvSpPr>
        <p:spPr>
          <a:xfrm>
            <a:off x="-3" y="604582"/>
            <a:ext cx="12192000" cy="535284"/>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Calibri"/>
              <a:buNone/>
            </a:pPr>
            <a:r>
              <a:rPr b="1" lang="es-ES" sz="3600">
                <a:solidFill>
                  <a:schemeClr val="dk1"/>
                </a:solidFill>
                <a:latin typeface="Calibri"/>
                <a:ea typeface="Calibri"/>
                <a:cs typeface="Calibri"/>
                <a:sym typeface="Calibri"/>
              </a:rPr>
              <a:t>REQUISITOS PARA REEMBOLSOS Y REHABILITACIONES</a:t>
            </a:r>
            <a:endParaRPr b="1" sz="3600">
              <a:solidFill>
                <a:schemeClr val="dk1"/>
              </a:solidFill>
              <a:latin typeface="Calibri"/>
              <a:ea typeface="Calibri"/>
              <a:cs typeface="Calibri"/>
              <a:sym typeface="Calibri"/>
            </a:endParaRPr>
          </a:p>
        </p:txBody>
      </p:sp>
      <p:pic>
        <p:nvPicPr>
          <p:cNvPr id="377" name="Google Shape;377;p25"/>
          <p:cNvPicPr preferRelativeResize="0"/>
          <p:nvPr/>
        </p:nvPicPr>
        <p:blipFill rotWithShape="1">
          <a:blip r:embed="rId3">
            <a:alphaModFix/>
          </a:blip>
          <a:srcRect b="0" l="0" r="0" t="0"/>
          <a:stretch/>
        </p:blipFill>
        <p:spPr>
          <a:xfrm>
            <a:off x="11164209" y="131489"/>
            <a:ext cx="1027788" cy="604581"/>
          </a:xfrm>
          <a:prstGeom prst="rect">
            <a:avLst/>
          </a:prstGeom>
          <a:noFill/>
          <a:ln>
            <a:noFill/>
          </a:ln>
        </p:spPr>
      </p:pic>
      <p:sp>
        <p:nvSpPr>
          <p:cNvPr id="378" name="Google Shape;378;p25"/>
          <p:cNvSpPr/>
          <p:nvPr/>
        </p:nvSpPr>
        <p:spPr>
          <a:xfrm>
            <a:off x="-3" y="1076673"/>
            <a:ext cx="12192000" cy="106059"/>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6"/>
          <p:cNvSpPr/>
          <p:nvPr/>
        </p:nvSpPr>
        <p:spPr>
          <a:xfrm>
            <a:off x="1181100" y="2390502"/>
            <a:ext cx="4663440" cy="4101738"/>
          </a:xfrm>
          <a:prstGeom prst="round2SameRect">
            <a:avLst>
              <a:gd fmla="val 0" name="adj1"/>
              <a:gd fmla="val 0" name="adj2"/>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4" name="Google Shape;384;p26"/>
          <p:cNvSpPr/>
          <p:nvPr/>
        </p:nvSpPr>
        <p:spPr>
          <a:xfrm>
            <a:off x="6187440" y="2390502"/>
            <a:ext cx="4663440" cy="4101738"/>
          </a:xfrm>
          <a:prstGeom prst="round2SameRect">
            <a:avLst>
              <a:gd fmla="val 0" name="adj1"/>
              <a:gd fmla="val 0" name="adj2"/>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5" name="Google Shape;385;p26"/>
          <p:cNvSpPr/>
          <p:nvPr/>
        </p:nvSpPr>
        <p:spPr>
          <a:xfrm>
            <a:off x="1181100" y="1834627"/>
            <a:ext cx="4663440" cy="947761"/>
          </a:xfrm>
          <a:prstGeom prst="rect">
            <a:avLst/>
          </a:prstGeom>
          <a:solidFill>
            <a:srgbClr val="1F3864"/>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3000">
                <a:solidFill>
                  <a:schemeClr val="lt1"/>
                </a:solidFill>
                <a:latin typeface="Calibri"/>
                <a:ea typeface="Calibri"/>
                <a:cs typeface="Calibri"/>
                <a:sym typeface="Calibri"/>
              </a:rPr>
              <a:t>BANORTE</a:t>
            </a:r>
            <a:endParaRPr b="1" sz="3000">
              <a:solidFill>
                <a:schemeClr val="lt1"/>
              </a:solidFill>
              <a:latin typeface="Calibri"/>
              <a:ea typeface="Calibri"/>
              <a:cs typeface="Calibri"/>
              <a:sym typeface="Calibri"/>
            </a:endParaRPr>
          </a:p>
        </p:txBody>
      </p:sp>
      <p:sp>
        <p:nvSpPr>
          <p:cNvPr id="386" name="Google Shape;386;p26"/>
          <p:cNvSpPr/>
          <p:nvPr/>
        </p:nvSpPr>
        <p:spPr>
          <a:xfrm>
            <a:off x="6187440" y="1834627"/>
            <a:ext cx="4663440" cy="947761"/>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3000">
                <a:solidFill>
                  <a:schemeClr val="lt1"/>
                </a:solidFill>
                <a:latin typeface="Calibri"/>
                <a:ea typeface="Calibri"/>
                <a:cs typeface="Calibri"/>
                <a:sym typeface="Calibri"/>
              </a:rPr>
              <a:t>MAPFRE</a:t>
            </a:r>
            <a:endParaRPr b="1" sz="3000">
              <a:solidFill>
                <a:schemeClr val="lt1"/>
              </a:solidFill>
              <a:latin typeface="Calibri"/>
              <a:ea typeface="Calibri"/>
              <a:cs typeface="Calibri"/>
              <a:sym typeface="Calibri"/>
            </a:endParaRPr>
          </a:p>
        </p:txBody>
      </p:sp>
      <p:sp>
        <p:nvSpPr>
          <p:cNvPr id="387" name="Google Shape;387;p26"/>
          <p:cNvSpPr/>
          <p:nvPr/>
        </p:nvSpPr>
        <p:spPr>
          <a:xfrm>
            <a:off x="1181100" y="2989828"/>
            <a:ext cx="2319746" cy="3502411"/>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8" name="Google Shape;388;p26"/>
          <p:cNvSpPr/>
          <p:nvPr/>
        </p:nvSpPr>
        <p:spPr>
          <a:xfrm>
            <a:off x="3500846" y="2989827"/>
            <a:ext cx="2319746" cy="3502412"/>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171450" lvl="0" marL="28575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389" name="Google Shape;389;p26"/>
          <p:cNvSpPr/>
          <p:nvPr/>
        </p:nvSpPr>
        <p:spPr>
          <a:xfrm>
            <a:off x="6199414" y="2956960"/>
            <a:ext cx="2319746" cy="3535279"/>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90" name="Google Shape;390;p26"/>
          <p:cNvSpPr/>
          <p:nvPr/>
        </p:nvSpPr>
        <p:spPr>
          <a:xfrm>
            <a:off x="8519160" y="2956960"/>
            <a:ext cx="2319746" cy="353528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91" name="Google Shape;391;p26"/>
          <p:cNvSpPr/>
          <p:nvPr/>
        </p:nvSpPr>
        <p:spPr>
          <a:xfrm>
            <a:off x="1169126" y="2515948"/>
            <a:ext cx="2331720" cy="473881"/>
          </a:xfrm>
          <a:prstGeom prst="rect">
            <a:avLst/>
          </a:prstGeom>
          <a:solidFill>
            <a:srgbClr val="FFFF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ctr">
              <a:spcBef>
                <a:spcPts val="0"/>
              </a:spcBef>
              <a:spcAft>
                <a:spcPts val="0"/>
              </a:spcAft>
              <a:buNone/>
            </a:pPr>
            <a:r>
              <a:rPr b="1" lang="es-ES" sz="1800">
                <a:solidFill>
                  <a:schemeClr val="dk1"/>
                </a:solidFill>
                <a:latin typeface="Calibri"/>
                <a:ea typeface="Calibri"/>
                <a:cs typeface="Calibri"/>
                <a:sym typeface="Calibri"/>
              </a:rPr>
              <a:t>REEMBOLSO </a:t>
            </a:r>
            <a:endParaRPr/>
          </a:p>
          <a:p>
            <a:pPr indent="0" lvl="0" marL="0" marR="0" rtl="0" algn="ctr">
              <a:spcBef>
                <a:spcPts val="0"/>
              </a:spcBef>
              <a:spcAft>
                <a:spcPts val="0"/>
              </a:spcAft>
              <a:buNone/>
            </a:pPr>
            <a:r>
              <a:t/>
            </a:r>
            <a:endParaRPr b="1" sz="1600">
              <a:solidFill>
                <a:schemeClr val="dk1"/>
              </a:solidFill>
              <a:latin typeface="Calibri"/>
              <a:ea typeface="Calibri"/>
              <a:cs typeface="Calibri"/>
              <a:sym typeface="Calibri"/>
            </a:endParaRPr>
          </a:p>
        </p:txBody>
      </p:sp>
      <p:sp>
        <p:nvSpPr>
          <p:cNvPr id="392" name="Google Shape;392;p26"/>
          <p:cNvSpPr/>
          <p:nvPr/>
        </p:nvSpPr>
        <p:spPr>
          <a:xfrm>
            <a:off x="3500846" y="2515948"/>
            <a:ext cx="2331720" cy="473881"/>
          </a:xfrm>
          <a:prstGeom prst="rect">
            <a:avLst/>
          </a:prstGeom>
          <a:solidFill>
            <a:srgbClr val="FFFF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ctr">
              <a:spcBef>
                <a:spcPts val="0"/>
              </a:spcBef>
              <a:spcAft>
                <a:spcPts val="0"/>
              </a:spcAft>
              <a:buNone/>
            </a:pPr>
            <a:r>
              <a:rPr b="1" lang="es-ES" sz="1800">
                <a:solidFill>
                  <a:schemeClr val="dk1"/>
                </a:solidFill>
                <a:latin typeface="Calibri"/>
                <a:ea typeface="Calibri"/>
                <a:cs typeface="Calibri"/>
                <a:sym typeface="Calibri"/>
              </a:rPr>
              <a:t>REHABILITACIÓN</a:t>
            </a:r>
            <a:endParaRPr/>
          </a:p>
          <a:p>
            <a:pPr indent="0" lvl="0" marL="0" marR="0" rtl="0" algn="ctr">
              <a:spcBef>
                <a:spcPts val="0"/>
              </a:spcBef>
              <a:spcAft>
                <a:spcPts val="0"/>
              </a:spcAft>
              <a:buNone/>
            </a:pPr>
            <a:r>
              <a:t/>
            </a:r>
            <a:endParaRPr b="1" sz="1600">
              <a:solidFill>
                <a:schemeClr val="dk1"/>
              </a:solidFill>
              <a:latin typeface="Calibri"/>
              <a:ea typeface="Calibri"/>
              <a:cs typeface="Calibri"/>
              <a:sym typeface="Calibri"/>
            </a:endParaRPr>
          </a:p>
        </p:txBody>
      </p:sp>
      <p:sp>
        <p:nvSpPr>
          <p:cNvPr id="393" name="Google Shape;393;p26"/>
          <p:cNvSpPr/>
          <p:nvPr/>
        </p:nvSpPr>
        <p:spPr>
          <a:xfrm>
            <a:off x="6187440" y="2483080"/>
            <a:ext cx="2331720" cy="473881"/>
          </a:xfrm>
          <a:prstGeom prst="rect">
            <a:avLst/>
          </a:prstGeom>
          <a:solidFill>
            <a:srgbClr val="FFFF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chemeClr val="dk1"/>
                </a:solidFill>
                <a:latin typeface="Calibri"/>
                <a:ea typeface="Calibri"/>
                <a:cs typeface="Calibri"/>
                <a:sym typeface="Calibri"/>
              </a:rPr>
              <a:t>REEMBOLSO</a:t>
            </a:r>
            <a:endParaRPr b="1" sz="1800">
              <a:solidFill>
                <a:schemeClr val="dk1"/>
              </a:solidFill>
              <a:latin typeface="Calibri"/>
              <a:ea typeface="Calibri"/>
              <a:cs typeface="Calibri"/>
              <a:sym typeface="Calibri"/>
            </a:endParaRPr>
          </a:p>
        </p:txBody>
      </p:sp>
      <p:sp>
        <p:nvSpPr>
          <p:cNvPr id="394" name="Google Shape;394;p26"/>
          <p:cNvSpPr/>
          <p:nvPr/>
        </p:nvSpPr>
        <p:spPr>
          <a:xfrm>
            <a:off x="8519160" y="2483079"/>
            <a:ext cx="2331720" cy="473881"/>
          </a:xfrm>
          <a:prstGeom prst="rect">
            <a:avLst/>
          </a:prstGeom>
          <a:solidFill>
            <a:srgbClr val="FFFF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chemeClr val="dk1"/>
                </a:solidFill>
                <a:latin typeface="Calibri"/>
                <a:ea typeface="Calibri"/>
                <a:cs typeface="Calibri"/>
                <a:sym typeface="Calibri"/>
              </a:rPr>
              <a:t>REHABILITACIÓN</a:t>
            </a:r>
            <a:endParaRPr b="1" sz="1800">
              <a:solidFill>
                <a:schemeClr val="dk1"/>
              </a:solidFill>
              <a:latin typeface="Calibri"/>
              <a:ea typeface="Calibri"/>
              <a:cs typeface="Calibri"/>
              <a:sym typeface="Calibri"/>
            </a:endParaRPr>
          </a:p>
        </p:txBody>
      </p:sp>
      <p:sp>
        <p:nvSpPr>
          <p:cNvPr id="395" name="Google Shape;395;p26"/>
          <p:cNvSpPr txBox="1"/>
          <p:nvPr/>
        </p:nvSpPr>
        <p:spPr>
          <a:xfrm>
            <a:off x="1181100" y="3115275"/>
            <a:ext cx="2319746" cy="376256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FORMATO DE REEMBOLSO</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AVISO DE ACCIDENTE</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INFORME MÉDICO</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FORMATO DE DATOS BANCARIOS</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EDO DE CUENTA A NOMBRE DEL BENEFICIARIO  </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IDENTIFICACIÓN OFICIAL</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FACTURAS Y XML </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RECETAS ( NO MAS DE 3 MESES DE VIG)</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INTERPRETACIÓN DE ESTUDIOS DE GABINETE Y LABORATORIO</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CREDENCIAL DEL SEGURO VIGENTE</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COMP. DE DOMICILIO</a:t>
            </a:r>
            <a:endParaRPr/>
          </a:p>
          <a:p>
            <a:pPr indent="0" lvl="0" marL="0" marR="0" rtl="0" algn="ctr">
              <a:spcBef>
                <a:spcPts val="0"/>
              </a:spcBef>
              <a:spcAft>
                <a:spcPts val="0"/>
              </a:spcAft>
              <a:buNone/>
            </a:pPr>
            <a:r>
              <a:t/>
            </a:r>
            <a:endParaRPr b="1" sz="1300">
              <a:solidFill>
                <a:schemeClr val="dk1"/>
              </a:solidFill>
              <a:latin typeface="Calibri"/>
              <a:ea typeface="Calibri"/>
              <a:cs typeface="Calibri"/>
              <a:sym typeface="Calibri"/>
            </a:endParaRPr>
          </a:p>
          <a:p>
            <a:pPr indent="-203200" lvl="0" marL="285750" marR="0" rtl="0" algn="l">
              <a:spcBef>
                <a:spcPts val="0"/>
              </a:spcBef>
              <a:spcAft>
                <a:spcPts val="0"/>
              </a:spcAft>
              <a:buClr>
                <a:schemeClr val="dk1"/>
              </a:buClr>
              <a:buSzPts val="1300"/>
              <a:buFont typeface="Arial"/>
              <a:buNone/>
            </a:pPr>
            <a:r>
              <a:t/>
            </a:r>
            <a:endParaRPr sz="1300">
              <a:solidFill>
                <a:schemeClr val="dk1"/>
              </a:solidFill>
              <a:latin typeface="Calibri"/>
              <a:ea typeface="Calibri"/>
              <a:cs typeface="Calibri"/>
              <a:sym typeface="Calibri"/>
            </a:endParaRPr>
          </a:p>
        </p:txBody>
      </p:sp>
      <p:sp>
        <p:nvSpPr>
          <p:cNvPr id="396" name="Google Shape;396;p26"/>
          <p:cNvSpPr txBox="1"/>
          <p:nvPr/>
        </p:nvSpPr>
        <p:spPr>
          <a:xfrm>
            <a:off x="6199414" y="3049537"/>
            <a:ext cx="2204358" cy="317009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FORMATO DE REEMBOLSO</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AVISO DE ACCIDENTE</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INFORME MÉDICO</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EDO DE CUENTA A NOMBRE DEL BENEFICIARIO  </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IDENTIFICACIÓN OFICIAL</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FACTURAS Y XML </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RECETAS ( NO MAS DE 3 MESES DE VIG)</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INTERPRETACIÓN DE ESTUDIOS DE GABINETE Y LABORATORIO</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CREDENCIAL DEL SEGURO VIGENTE</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COMP. DE DOMICILIO</a:t>
            </a:r>
            <a:endParaRPr/>
          </a:p>
        </p:txBody>
      </p:sp>
      <p:sp>
        <p:nvSpPr>
          <p:cNvPr id="397" name="Google Shape;397;p26"/>
          <p:cNvSpPr txBox="1"/>
          <p:nvPr/>
        </p:nvSpPr>
        <p:spPr>
          <a:xfrm>
            <a:off x="8567601" y="3049537"/>
            <a:ext cx="2222864" cy="189282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DEL 31 AL 75 DIAS: OT SOLICITANDO LA REHABILITACIÓN.</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COMPROBANTE DE PAGO DEL ASEGURADO</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CARTA DE NO SINIESTRO FIRMADA POR EL CONTRATANTE</a:t>
            </a:r>
            <a:endParaRPr/>
          </a:p>
          <a:p>
            <a:pPr indent="0" lvl="0" marL="0" marR="0" rtl="0" algn="l">
              <a:spcBef>
                <a:spcPts val="0"/>
              </a:spcBef>
              <a:spcAft>
                <a:spcPts val="0"/>
              </a:spcAft>
              <a:buNone/>
            </a:pPr>
            <a:r>
              <a:t/>
            </a:r>
            <a:endParaRPr sz="1250">
              <a:solidFill>
                <a:schemeClr val="dk1"/>
              </a:solidFill>
              <a:latin typeface="Calibri"/>
              <a:ea typeface="Calibri"/>
              <a:cs typeface="Calibri"/>
              <a:sym typeface="Calibri"/>
            </a:endParaRPr>
          </a:p>
        </p:txBody>
      </p:sp>
      <p:sp>
        <p:nvSpPr>
          <p:cNvPr id="398" name="Google Shape;398;p26"/>
          <p:cNvSpPr txBox="1"/>
          <p:nvPr/>
        </p:nvSpPr>
        <p:spPr>
          <a:xfrm>
            <a:off x="3488872" y="3115275"/>
            <a:ext cx="2331720" cy="129266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CARTA DE NO SINIESTRO (FORMATO)</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IDENTIFICACIÓN OFICIAL </a:t>
            </a:r>
            <a:endParaRPr sz="125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250"/>
              <a:buFont typeface="Calibri"/>
              <a:buChar char="•"/>
            </a:pPr>
            <a:r>
              <a:rPr lang="es-ES" sz="1250">
                <a:solidFill>
                  <a:schemeClr val="dk1"/>
                </a:solidFill>
                <a:latin typeface="Calibri"/>
                <a:ea typeface="Calibri"/>
                <a:cs typeface="Calibri"/>
                <a:sym typeface="Calibri"/>
              </a:rPr>
              <a:t>FORMATO DE REHABILITACIÓN</a:t>
            </a:r>
            <a:endParaRPr sz="1250">
              <a:solidFill>
                <a:schemeClr val="dk1"/>
              </a:solidFill>
              <a:latin typeface="Calibri"/>
              <a:ea typeface="Calibri"/>
              <a:cs typeface="Calibri"/>
              <a:sym typeface="Calibri"/>
            </a:endParaRPr>
          </a:p>
          <a:p>
            <a:pPr indent="-206375" lvl="0" marL="285750" marR="0" rtl="0" algn="l">
              <a:spcBef>
                <a:spcPts val="0"/>
              </a:spcBef>
              <a:spcAft>
                <a:spcPts val="0"/>
              </a:spcAft>
              <a:buClr>
                <a:schemeClr val="dk1"/>
              </a:buClr>
              <a:buSzPts val="1250"/>
              <a:buFont typeface="Arial"/>
              <a:buNone/>
            </a:pPr>
            <a:r>
              <a:t/>
            </a:r>
            <a:endParaRPr sz="1250">
              <a:solidFill>
                <a:schemeClr val="dk1"/>
              </a:solidFill>
              <a:latin typeface="Calibri"/>
              <a:ea typeface="Calibri"/>
              <a:cs typeface="Calibri"/>
              <a:sym typeface="Calibri"/>
            </a:endParaRPr>
          </a:p>
          <a:p>
            <a:pPr indent="-206375" lvl="0" marL="285750" marR="0" rtl="0" algn="l">
              <a:spcBef>
                <a:spcPts val="0"/>
              </a:spcBef>
              <a:spcAft>
                <a:spcPts val="0"/>
              </a:spcAft>
              <a:buClr>
                <a:schemeClr val="dk1"/>
              </a:buClr>
              <a:buSzPts val="1250"/>
              <a:buFont typeface="Arial"/>
              <a:buNone/>
            </a:pPr>
            <a:r>
              <a:t/>
            </a:r>
            <a:endParaRPr sz="1250">
              <a:solidFill>
                <a:schemeClr val="dk1"/>
              </a:solidFill>
              <a:latin typeface="Calibri"/>
              <a:ea typeface="Calibri"/>
              <a:cs typeface="Calibri"/>
              <a:sym typeface="Calibri"/>
            </a:endParaRPr>
          </a:p>
          <a:p>
            <a:pPr indent="0" lvl="0" marL="0" marR="0" rtl="0" algn="ctr">
              <a:spcBef>
                <a:spcPts val="0"/>
              </a:spcBef>
              <a:spcAft>
                <a:spcPts val="0"/>
              </a:spcAft>
              <a:buNone/>
            </a:pPr>
            <a:r>
              <a:rPr lang="es-ES" sz="1250">
                <a:solidFill>
                  <a:schemeClr val="dk1"/>
                </a:solidFill>
                <a:latin typeface="Calibri"/>
                <a:ea typeface="Calibri"/>
                <a:cs typeface="Calibri"/>
                <a:sym typeface="Calibri"/>
              </a:rPr>
              <a:t> TODO TRÁMITE DE REHABILITACIÓN REQUIERE AUTORIZACIÓN</a:t>
            </a:r>
            <a:endParaRPr sz="1250">
              <a:solidFill>
                <a:schemeClr val="dk1"/>
              </a:solidFill>
              <a:latin typeface="Calibri"/>
              <a:ea typeface="Calibri"/>
              <a:cs typeface="Calibri"/>
              <a:sym typeface="Calibri"/>
            </a:endParaRPr>
          </a:p>
        </p:txBody>
      </p:sp>
      <p:sp>
        <p:nvSpPr>
          <p:cNvPr id="399" name="Google Shape;399;p26"/>
          <p:cNvSpPr txBox="1"/>
          <p:nvPr/>
        </p:nvSpPr>
        <p:spPr>
          <a:xfrm>
            <a:off x="-3" y="604582"/>
            <a:ext cx="12192000" cy="535284"/>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Calibri"/>
              <a:buNone/>
            </a:pPr>
            <a:r>
              <a:rPr b="1" lang="es-ES" sz="3600">
                <a:solidFill>
                  <a:schemeClr val="dk1"/>
                </a:solidFill>
                <a:latin typeface="Calibri"/>
                <a:ea typeface="Calibri"/>
                <a:cs typeface="Calibri"/>
                <a:sym typeface="Calibri"/>
              </a:rPr>
              <a:t>REQUISITOS PARA REEMBOLSOS Y REHABILITACIONES</a:t>
            </a:r>
            <a:endParaRPr b="1" sz="3600">
              <a:solidFill>
                <a:schemeClr val="dk1"/>
              </a:solidFill>
              <a:latin typeface="Calibri"/>
              <a:ea typeface="Calibri"/>
              <a:cs typeface="Calibri"/>
              <a:sym typeface="Calibri"/>
            </a:endParaRPr>
          </a:p>
        </p:txBody>
      </p:sp>
      <p:pic>
        <p:nvPicPr>
          <p:cNvPr id="400" name="Google Shape;400;p26"/>
          <p:cNvPicPr preferRelativeResize="0"/>
          <p:nvPr/>
        </p:nvPicPr>
        <p:blipFill rotWithShape="1">
          <a:blip r:embed="rId3">
            <a:alphaModFix/>
          </a:blip>
          <a:srcRect b="0" l="0" r="0" t="0"/>
          <a:stretch/>
        </p:blipFill>
        <p:spPr>
          <a:xfrm>
            <a:off x="11164209" y="131489"/>
            <a:ext cx="1027788" cy="604581"/>
          </a:xfrm>
          <a:prstGeom prst="rect">
            <a:avLst/>
          </a:prstGeom>
          <a:noFill/>
          <a:ln>
            <a:noFill/>
          </a:ln>
        </p:spPr>
      </p:pic>
      <p:sp>
        <p:nvSpPr>
          <p:cNvPr id="401" name="Google Shape;401;p26"/>
          <p:cNvSpPr/>
          <p:nvPr/>
        </p:nvSpPr>
        <p:spPr>
          <a:xfrm>
            <a:off x="-3" y="1076673"/>
            <a:ext cx="12192000" cy="106059"/>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27"/>
          <p:cNvSpPr/>
          <p:nvPr/>
        </p:nvSpPr>
        <p:spPr>
          <a:xfrm>
            <a:off x="1181100" y="2390502"/>
            <a:ext cx="4663440" cy="4101738"/>
          </a:xfrm>
          <a:prstGeom prst="round2SameRect">
            <a:avLst>
              <a:gd fmla="val 0" name="adj1"/>
              <a:gd fmla="val 0" name="adj2"/>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7" name="Google Shape;407;p27"/>
          <p:cNvSpPr/>
          <p:nvPr/>
        </p:nvSpPr>
        <p:spPr>
          <a:xfrm>
            <a:off x="1181100" y="1849587"/>
            <a:ext cx="4663440" cy="947761"/>
          </a:xfrm>
          <a:prstGeom prst="rect">
            <a:avLst/>
          </a:prstGeom>
          <a:solidFill>
            <a:srgbClr val="1F3864"/>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3000" u="sng">
                <a:solidFill>
                  <a:schemeClr val="lt1"/>
                </a:solidFill>
                <a:latin typeface="Calibri"/>
                <a:ea typeface="Calibri"/>
                <a:cs typeface="Calibri"/>
                <a:sym typeface="Calibri"/>
              </a:rPr>
              <a:t>BX</a:t>
            </a:r>
            <a:r>
              <a:rPr b="1" lang="es-ES" sz="4000" u="sng">
                <a:solidFill>
                  <a:schemeClr val="lt1"/>
                </a:solidFill>
                <a:latin typeface="Calibri"/>
                <a:ea typeface="Calibri"/>
                <a:cs typeface="Calibri"/>
                <a:sym typeface="Calibri"/>
              </a:rPr>
              <a:t>+</a:t>
            </a:r>
            <a:endParaRPr b="1" sz="4000" u="sng">
              <a:solidFill>
                <a:schemeClr val="lt1"/>
              </a:solidFill>
              <a:latin typeface="Calibri"/>
              <a:ea typeface="Calibri"/>
              <a:cs typeface="Calibri"/>
              <a:sym typeface="Calibri"/>
            </a:endParaRPr>
          </a:p>
        </p:txBody>
      </p:sp>
      <p:sp>
        <p:nvSpPr>
          <p:cNvPr id="408" name="Google Shape;408;p27"/>
          <p:cNvSpPr/>
          <p:nvPr/>
        </p:nvSpPr>
        <p:spPr>
          <a:xfrm>
            <a:off x="1181100" y="2989828"/>
            <a:ext cx="2319746" cy="3502411"/>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9" name="Google Shape;409;p27"/>
          <p:cNvSpPr/>
          <p:nvPr/>
        </p:nvSpPr>
        <p:spPr>
          <a:xfrm>
            <a:off x="3500846" y="2989827"/>
            <a:ext cx="2319746" cy="3502412"/>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10" name="Google Shape;410;p27"/>
          <p:cNvSpPr/>
          <p:nvPr/>
        </p:nvSpPr>
        <p:spPr>
          <a:xfrm>
            <a:off x="1169126" y="2515948"/>
            <a:ext cx="2331720" cy="473881"/>
          </a:xfrm>
          <a:prstGeom prst="rect">
            <a:avLst/>
          </a:prstGeom>
          <a:solidFill>
            <a:srgbClr val="FFFF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ctr">
              <a:spcBef>
                <a:spcPts val="0"/>
              </a:spcBef>
              <a:spcAft>
                <a:spcPts val="0"/>
              </a:spcAft>
              <a:buNone/>
            </a:pPr>
            <a:r>
              <a:rPr b="1" lang="es-ES" sz="1800">
                <a:solidFill>
                  <a:schemeClr val="dk1"/>
                </a:solidFill>
                <a:latin typeface="Calibri"/>
                <a:ea typeface="Calibri"/>
                <a:cs typeface="Calibri"/>
                <a:sym typeface="Calibri"/>
              </a:rPr>
              <a:t>REEMBOLSO</a:t>
            </a:r>
            <a:endParaRPr/>
          </a:p>
          <a:p>
            <a:pPr indent="0" lvl="0" marL="0" marR="0" rtl="0" algn="ctr">
              <a:spcBef>
                <a:spcPts val="0"/>
              </a:spcBef>
              <a:spcAft>
                <a:spcPts val="0"/>
              </a:spcAft>
              <a:buNone/>
            </a:pPr>
            <a:r>
              <a:t/>
            </a:r>
            <a:endParaRPr b="1" sz="1600">
              <a:solidFill>
                <a:schemeClr val="dk1"/>
              </a:solidFill>
              <a:latin typeface="Calibri"/>
              <a:ea typeface="Calibri"/>
              <a:cs typeface="Calibri"/>
              <a:sym typeface="Calibri"/>
            </a:endParaRPr>
          </a:p>
        </p:txBody>
      </p:sp>
      <p:sp>
        <p:nvSpPr>
          <p:cNvPr id="411" name="Google Shape;411;p27"/>
          <p:cNvSpPr/>
          <p:nvPr/>
        </p:nvSpPr>
        <p:spPr>
          <a:xfrm>
            <a:off x="3500846" y="2515948"/>
            <a:ext cx="2331720" cy="473881"/>
          </a:xfrm>
          <a:prstGeom prst="rect">
            <a:avLst/>
          </a:prstGeom>
          <a:solidFill>
            <a:srgbClr val="FFFF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ctr">
              <a:spcBef>
                <a:spcPts val="0"/>
              </a:spcBef>
              <a:spcAft>
                <a:spcPts val="0"/>
              </a:spcAft>
              <a:buNone/>
            </a:pPr>
            <a:r>
              <a:rPr b="1" lang="es-ES" sz="1800">
                <a:solidFill>
                  <a:schemeClr val="dk1"/>
                </a:solidFill>
                <a:latin typeface="Calibri"/>
                <a:ea typeface="Calibri"/>
                <a:cs typeface="Calibri"/>
                <a:sym typeface="Calibri"/>
              </a:rPr>
              <a:t>REHABILITACIÓN</a:t>
            </a:r>
            <a:endParaRPr/>
          </a:p>
          <a:p>
            <a:pPr indent="0" lvl="0" marL="0" marR="0" rtl="0" algn="ctr">
              <a:spcBef>
                <a:spcPts val="0"/>
              </a:spcBef>
              <a:spcAft>
                <a:spcPts val="0"/>
              </a:spcAft>
              <a:buNone/>
            </a:pPr>
            <a:r>
              <a:t/>
            </a:r>
            <a:endParaRPr b="1" sz="1600">
              <a:solidFill>
                <a:schemeClr val="dk1"/>
              </a:solidFill>
              <a:latin typeface="Calibri"/>
              <a:ea typeface="Calibri"/>
              <a:cs typeface="Calibri"/>
              <a:sym typeface="Calibri"/>
            </a:endParaRPr>
          </a:p>
        </p:txBody>
      </p:sp>
      <p:sp>
        <p:nvSpPr>
          <p:cNvPr id="412" name="Google Shape;412;p27"/>
          <p:cNvSpPr txBox="1"/>
          <p:nvPr/>
        </p:nvSpPr>
        <p:spPr>
          <a:xfrm>
            <a:off x="1169125" y="3055854"/>
            <a:ext cx="2319746" cy="395492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FORMATO DESGLOSE DE GASTOS </a:t>
            </a:r>
            <a:endParaRPr sz="125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AVISO DE ACCIDENTE</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INFORME MÉDICO</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SOLICITUD DE PAGO DE TRANSFERENCIA</a:t>
            </a:r>
            <a:endParaRPr sz="125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EDO DE CUENTA A NOMBRE DEL BENEFICIARIO </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IDENTIFICACIÓN OFICIAL</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FACTURAS</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RECETAS (3 MESES DE VIG)</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INTERPRETACIÓN DE ESTUDIOS DE GABINETE Y LABORATORIO</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COMP. DE DOMICILIO</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FORMATO DE IDENTIFICACION DEL CLIENTE</a:t>
            </a:r>
            <a:endParaRPr sz="125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1300">
              <a:solidFill>
                <a:schemeClr val="dk1"/>
              </a:solidFill>
              <a:latin typeface="Calibri"/>
              <a:ea typeface="Calibri"/>
              <a:cs typeface="Calibri"/>
              <a:sym typeface="Calibri"/>
            </a:endParaRPr>
          </a:p>
          <a:p>
            <a:pPr indent="-203200" lvl="0" marL="285750" marR="0" rtl="0" algn="l">
              <a:spcBef>
                <a:spcPts val="0"/>
              </a:spcBef>
              <a:spcAft>
                <a:spcPts val="0"/>
              </a:spcAft>
              <a:buClr>
                <a:schemeClr val="dk1"/>
              </a:buClr>
              <a:buSzPts val="1300"/>
              <a:buFont typeface="Arial"/>
              <a:buNone/>
            </a:pPr>
            <a:r>
              <a:t/>
            </a:r>
            <a:endParaRPr sz="1300">
              <a:solidFill>
                <a:schemeClr val="dk1"/>
              </a:solidFill>
              <a:latin typeface="Calibri"/>
              <a:ea typeface="Calibri"/>
              <a:cs typeface="Calibri"/>
              <a:sym typeface="Calibri"/>
            </a:endParaRPr>
          </a:p>
        </p:txBody>
      </p:sp>
      <p:sp>
        <p:nvSpPr>
          <p:cNvPr id="413" name="Google Shape;413;p27"/>
          <p:cNvSpPr txBox="1"/>
          <p:nvPr/>
        </p:nvSpPr>
        <p:spPr>
          <a:xfrm>
            <a:off x="3500845" y="3055854"/>
            <a:ext cx="2307772" cy="278537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CARTA FIRMADA POR EL ASEGURADO HACIENDO LA PETICIÓN.</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FORMATO DE REHABILITACIÓN</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RECIBO DE PAGO </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DESPUÉS DE 60 DIAS SE SOLICITA CUESTIONARIO DE SALUD </a:t>
            </a:r>
            <a:endParaRPr sz="125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IDENTIFICACIÓN OFICIAL</a:t>
            </a:r>
            <a:endParaRPr/>
          </a:p>
          <a:p>
            <a:pPr indent="0" lvl="0" marL="0" marR="0" rtl="0" algn="l">
              <a:spcBef>
                <a:spcPts val="0"/>
              </a:spcBef>
              <a:spcAft>
                <a:spcPts val="0"/>
              </a:spcAft>
              <a:buNone/>
            </a:pPr>
            <a:r>
              <a:t/>
            </a:r>
            <a:endParaRPr sz="1250">
              <a:solidFill>
                <a:schemeClr val="dk1"/>
              </a:solidFill>
              <a:latin typeface="Calibri"/>
              <a:ea typeface="Calibri"/>
              <a:cs typeface="Calibri"/>
              <a:sym typeface="Calibri"/>
            </a:endParaRPr>
          </a:p>
          <a:p>
            <a:pPr indent="0" lvl="0" marL="0" marR="0" rtl="0" algn="ctr">
              <a:spcBef>
                <a:spcPts val="0"/>
              </a:spcBef>
              <a:spcAft>
                <a:spcPts val="0"/>
              </a:spcAft>
              <a:buNone/>
            </a:pPr>
            <a:r>
              <a:rPr lang="es-ES" sz="1250">
                <a:solidFill>
                  <a:schemeClr val="dk1"/>
                </a:solidFill>
                <a:latin typeface="Calibri"/>
                <a:ea typeface="Calibri"/>
                <a:cs typeface="Calibri"/>
                <a:sym typeface="Calibri"/>
              </a:rPr>
              <a:t>TODO TRÁMITE DE REHABILITACIÓN REQUIERE DE AUTORIZACIÓN</a:t>
            </a:r>
            <a:endParaRPr/>
          </a:p>
        </p:txBody>
      </p:sp>
      <p:sp>
        <p:nvSpPr>
          <p:cNvPr id="414" name="Google Shape;414;p27"/>
          <p:cNvSpPr txBox="1"/>
          <p:nvPr/>
        </p:nvSpPr>
        <p:spPr>
          <a:xfrm>
            <a:off x="8604068" y="3049539"/>
            <a:ext cx="2222864" cy="344265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5" name="Google Shape;415;p27"/>
          <p:cNvSpPr txBox="1"/>
          <p:nvPr/>
        </p:nvSpPr>
        <p:spPr>
          <a:xfrm>
            <a:off x="-3" y="604582"/>
            <a:ext cx="12192000" cy="535284"/>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Calibri"/>
              <a:buNone/>
            </a:pPr>
            <a:r>
              <a:rPr b="1" lang="es-ES" sz="3600">
                <a:solidFill>
                  <a:schemeClr val="dk1"/>
                </a:solidFill>
                <a:latin typeface="Calibri"/>
                <a:ea typeface="Calibri"/>
                <a:cs typeface="Calibri"/>
                <a:sym typeface="Calibri"/>
              </a:rPr>
              <a:t>REQUISITOS PARA REEMBOLSOS Y REHABILITACIONES</a:t>
            </a:r>
            <a:endParaRPr b="1" sz="3600">
              <a:solidFill>
                <a:schemeClr val="dk1"/>
              </a:solidFill>
              <a:latin typeface="Calibri"/>
              <a:ea typeface="Calibri"/>
              <a:cs typeface="Calibri"/>
              <a:sym typeface="Calibri"/>
            </a:endParaRPr>
          </a:p>
        </p:txBody>
      </p:sp>
      <p:pic>
        <p:nvPicPr>
          <p:cNvPr id="416" name="Google Shape;416;p27"/>
          <p:cNvPicPr preferRelativeResize="0"/>
          <p:nvPr/>
        </p:nvPicPr>
        <p:blipFill rotWithShape="1">
          <a:blip r:embed="rId3">
            <a:alphaModFix/>
          </a:blip>
          <a:srcRect b="0" l="0" r="0" t="0"/>
          <a:stretch/>
        </p:blipFill>
        <p:spPr>
          <a:xfrm>
            <a:off x="11164209" y="131489"/>
            <a:ext cx="1027788" cy="604581"/>
          </a:xfrm>
          <a:prstGeom prst="rect">
            <a:avLst/>
          </a:prstGeom>
          <a:noFill/>
          <a:ln>
            <a:noFill/>
          </a:ln>
        </p:spPr>
      </p:pic>
      <p:sp>
        <p:nvSpPr>
          <p:cNvPr id="417" name="Google Shape;417;p27"/>
          <p:cNvSpPr/>
          <p:nvPr/>
        </p:nvSpPr>
        <p:spPr>
          <a:xfrm>
            <a:off x="-3" y="1076673"/>
            <a:ext cx="12192000" cy="106059"/>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28"/>
          <p:cNvSpPr txBox="1"/>
          <p:nvPr/>
        </p:nvSpPr>
        <p:spPr>
          <a:xfrm>
            <a:off x="-3" y="604582"/>
            <a:ext cx="12192000" cy="535284"/>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Calibri"/>
              <a:buNone/>
            </a:pPr>
            <a:r>
              <a:rPr b="1" lang="es-ES" sz="3600">
                <a:solidFill>
                  <a:schemeClr val="dk1"/>
                </a:solidFill>
                <a:latin typeface="Calibri"/>
                <a:ea typeface="Calibri"/>
                <a:cs typeface="Calibri"/>
                <a:sym typeface="Calibri"/>
              </a:rPr>
              <a:t>REQUISITOS PARA PROGRAMACIÓN DE CIRUGÍA</a:t>
            </a:r>
            <a:endParaRPr b="1" sz="3600">
              <a:solidFill>
                <a:schemeClr val="dk1"/>
              </a:solidFill>
              <a:latin typeface="Calibri"/>
              <a:ea typeface="Calibri"/>
              <a:cs typeface="Calibri"/>
              <a:sym typeface="Calibri"/>
            </a:endParaRPr>
          </a:p>
        </p:txBody>
      </p:sp>
      <p:pic>
        <p:nvPicPr>
          <p:cNvPr id="423" name="Google Shape;423;p28"/>
          <p:cNvPicPr preferRelativeResize="0"/>
          <p:nvPr/>
        </p:nvPicPr>
        <p:blipFill rotWithShape="1">
          <a:blip r:embed="rId3">
            <a:alphaModFix/>
          </a:blip>
          <a:srcRect b="0" l="0" r="0" t="0"/>
          <a:stretch/>
        </p:blipFill>
        <p:spPr>
          <a:xfrm>
            <a:off x="11164209" y="131489"/>
            <a:ext cx="1027788" cy="604581"/>
          </a:xfrm>
          <a:prstGeom prst="rect">
            <a:avLst/>
          </a:prstGeom>
          <a:noFill/>
          <a:ln>
            <a:noFill/>
          </a:ln>
        </p:spPr>
      </p:pic>
      <p:sp>
        <p:nvSpPr>
          <p:cNvPr id="424" name="Google Shape;424;p28"/>
          <p:cNvSpPr/>
          <p:nvPr/>
        </p:nvSpPr>
        <p:spPr>
          <a:xfrm>
            <a:off x="-3" y="1076673"/>
            <a:ext cx="12192000" cy="106059"/>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5" name="Google Shape;425;p28"/>
          <p:cNvSpPr/>
          <p:nvPr/>
        </p:nvSpPr>
        <p:spPr>
          <a:xfrm>
            <a:off x="1027784" y="2410097"/>
            <a:ext cx="2939143" cy="724989"/>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3000">
                <a:solidFill>
                  <a:schemeClr val="lt1"/>
                </a:solidFill>
                <a:latin typeface="Calibri"/>
                <a:ea typeface="Calibri"/>
                <a:cs typeface="Calibri"/>
                <a:sym typeface="Calibri"/>
              </a:rPr>
              <a:t>GNP</a:t>
            </a:r>
            <a:endParaRPr b="1" sz="3000">
              <a:solidFill>
                <a:schemeClr val="lt1"/>
              </a:solidFill>
              <a:latin typeface="Calibri"/>
              <a:ea typeface="Calibri"/>
              <a:cs typeface="Calibri"/>
              <a:sym typeface="Calibri"/>
            </a:endParaRPr>
          </a:p>
        </p:txBody>
      </p:sp>
      <p:sp>
        <p:nvSpPr>
          <p:cNvPr id="426" name="Google Shape;426;p28"/>
          <p:cNvSpPr/>
          <p:nvPr/>
        </p:nvSpPr>
        <p:spPr>
          <a:xfrm>
            <a:off x="4626425" y="2403567"/>
            <a:ext cx="2939143" cy="731520"/>
          </a:xfrm>
          <a:prstGeom prst="rect">
            <a:avLst/>
          </a:prstGeom>
          <a:solidFill>
            <a:srgbClr val="1F3864"/>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3000">
                <a:solidFill>
                  <a:schemeClr val="lt1"/>
                </a:solidFill>
                <a:latin typeface="Calibri"/>
                <a:ea typeface="Calibri"/>
                <a:cs typeface="Calibri"/>
                <a:sym typeface="Calibri"/>
              </a:rPr>
              <a:t>AXA</a:t>
            </a:r>
            <a:endParaRPr b="1" sz="3000">
              <a:solidFill>
                <a:schemeClr val="lt1"/>
              </a:solidFill>
              <a:latin typeface="Calibri"/>
              <a:ea typeface="Calibri"/>
              <a:cs typeface="Calibri"/>
              <a:sym typeface="Calibri"/>
            </a:endParaRPr>
          </a:p>
        </p:txBody>
      </p:sp>
      <p:sp>
        <p:nvSpPr>
          <p:cNvPr id="427" name="Google Shape;427;p28"/>
          <p:cNvSpPr/>
          <p:nvPr/>
        </p:nvSpPr>
        <p:spPr>
          <a:xfrm>
            <a:off x="8225066" y="2410097"/>
            <a:ext cx="2939143" cy="724989"/>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3000">
                <a:solidFill>
                  <a:schemeClr val="lt1"/>
                </a:solidFill>
                <a:latin typeface="Calibri"/>
                <a:ea typeface="Calibri"/>
                <a:cs typeface="Calibri"/>
                <a:sym typeface="Calibri"/>
              </a:rPr>
              <a:t>BANORTE</a:t>
            </a:r>
            <a:endParaRPr b="1" sz="3000">
              <a:solidFill>
                <a:schemeClr val="lt1"/>
              </a:solidFill>
              <a:latin typeface="Calibri"/>
              <a:ea typeface="Calibri"/>
              <a:cs typeface="Calibri"/>
              <a:sym typeface="Calibri"/>
            </a:endParaRPr>
          </a:p>
        </p:txBody>
      </p:sp>
      <p:sp>
        <p:nvSpPr>
          <p:cNvPr id="428" name="Google Shape;428;p28"/>
          <p:cNvSpPr/>
          <p:nvPr/>
        </p:nvSpPr>
        <p:spPr>
          <a:xfrm>
            <a:off x="1027784" y="3135086"/>
            <a:ext cx="2939143" cy="2854234"/>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9" name="Google Shape;429;p28"/>
          <p:cNvSpPr/>
          <p:nvPr/>
        </p:nvSpPr>
        <p:spPr>
          <a:xfrm>
            <a:off x="4626424" y="3135086"/>
            <a:ext cx="2939143" cy="2854234"/>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0" name="Google Shape;430;p28"/>
          <p:cNvSpPr/>
          <p:nvPr/>
        </p:nvSpPr>
        <p:spPr>
          <a:xfrm>
            <a:off x="8225064" y="3135086"/>
            <a:ext cx="2939143" cy="2854234"/>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1" name="Google Shape;431;p28"/>
          <p:cNvSpPr txBox="1"/>
          <p:nvPr/>
        </p:nvSpPr>
        <p:spPr>
          <a:xfrm>
            <a:off x="8388349" y="3392740"/>
            <a:ext cx="2612572" cy="220829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INFORME MÉDICO (CON DIAGNÓSTICO DEFINITIVO.</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INFORME DEL RECLAMANTE (DATOS DE CONTACTO)</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IDENTIFICACIÓN OFICIAL </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INTERPRETACIÓN DE ESTUDIOS, RECETAS MÉDICAS.</a:t>
            </a:r>
            <a:endParaRPr/>
          </a:p>
          <a:p>
            <a:pPr indent="-206375" lvl="0" marL="285750" marR="0" rtl="0" algn="l">
              <a:spcBef>
                <a:spcPts val="0"/>
              </a:spcBef>
              <a:spcAft>
                <a:spcPts val="0"/>
              </a:spcAft>
              <a:buClr>
                <a:schemeClr val="dk1"/>
              </a:buClr>
              <a:buSzPts val="1250"/>
              <a:buFont typeface="Arial"/>
              <a:buNone/>
            </a:pPr>
            <a:r>
              <a:t/>
            </a:r>
            <a:endParaRPr sz="125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LA INFORMACIÓN SE MANDA VIA MAIL DIRECTO A GRUPO ONIX. </a:t>
            </a:r>
            <a:endParaRPr sz="1250">
              <a:solidFill>
                <a:schemeClr val="dk1"/>
              </a:solidFill>
              <a:latin typeface="Calibri"/>
              <a:ea typeface="Calibri"/>
              <a:cs typeface="Calibri"/>
              <a:sym typeface="Calibri"/>
            </a:endParaRPr>
          </a:p>
        </p:txBody>
      </p:sp>
      <p:sp>
        <p:nvSpPr>
          <p:cNvPr id="432" name="Google Shape;432;p28"/>
          <p:cNvSpPr txBox="1"/>
          <p:nvPr/>
        </p:nvSpPr>
        <p:spPr>
          <a:xfrm>
            <a:off x="1345474" y="3392740"/>
            <a:ext cx="2364377" cy="220829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INFORME MÉDICO</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AVISO DE ACCIDENTE</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INTERPRETACIÓN DE ESTUDIOS, RECETAS MÉDICAS</a:t>
            </a:r>
            <a:endParaRPr/>
          </a:p>
          <a:p>
            <a:pPr indent="-206375" lvl="0" marL="285750" marR="0" rtl="0" algn="l">
              <a:spcBef>
                <a:spcPts val="0"/>
              </a:spcBef>
              <a:spcAft>
                <a:spcPts val="0"/>
              </a:spcAft>
              <a:buClr>
                <a:schemeClr val="dk1"/>
              </a:buClr>
              <a:buSzPts val="1250"/>
              <a:buFont typeface="Arial"/>
              <a:buNone/>
            </a:pPr>
            <a:r>
              <a:t/>
            </a:r>
            <a:endParaRPr sz="1250">
              <a:solidFill>
                <a:schemeClr val="dk1"/>
              </a:solidFill>
              <a:latin typeface="Calibri"/>
              <a:ea typeface="Calibri"/>
              <a:cs typeface="Calibri"/>
              <a:sym typeface="Calibri"/>
            </a:endParaRPr>
          </a:p>
          <a:p>
            <a:pPr indent="-206375" lvl="0" marL="285750" marR="0" rtl="0" algn="l">
              <a:spcBef>
                <a:spcPts val="0"/>
              </a:spcBef>
              <a:spcAft>
                <a:spcPts val="0"/>
              </a:spcAft>
              <a:buClr>
                <a:schemeClr val="dk1"/>
              </a:buClr>
              <a:buSzPts val="1250"/>
              <a:buFont typeface="Arial"/>
              <a:buNone/>
            </a:pPr>
            <a:r>
              <a:t/>
            </a:r>
            <a:endParaRPr sz="1250">
              <a:solidFill>
                <a:schemeClr val="dk1"/>
              </a:solidFill>
              <a:latin typeface="Calibri"/>
              <a:ea typeface="Calibri"/>
              <a:cs typeface="Calibri"/>
              <a:sym typeface="Calibri"/>
            </a:endParaRPr>
          </a:p>
          <a:p>
            <a:pPr indent="-206375" lvl="0" marL="285750" marR="0" rtl="0" algn="l">
              <a:spcBef>
                <a:spcPts val="0"/>
              </a:spcBef>
              <a:spcAft>
                <a:spcPts val="0"/>
              </a:spcAft>
              <a:buClr>
                <a:schemeClr val="dk1"/>
              </a:buClr>
              <a:buSzPts val="1250"/>
              <a:buFont typeface="Arial"/>
              <a:buNone/>
            </a:pPr>
            <a:r>
              <a:t/>
            </a:r>
            <a:endParaRPr sz="125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LA INFORMACIÓN SE MANDA VIA MAIL DIRECTO A GRUPO ONIX.</a:t>
            </a:r>
            <a:endParaRPr sz="1250">
              <a:solidFill>
                <a:schemeClr val="dk1"/>
              </a:solidFill>
              <a:latin typeface="Calibri"/>
              <a:ea typeface="Calibri"/>
              <a:cs typeface="Calibri"/>
              <a:sym typeface="Calibri"/>
            </a:endParaRPr>
          </a:p>
        </p:txBody>
      </p:sp>
      <p:sp>
        <p:nvSpPr>
          <p:cNvPr id="433" name="Google Shape;433;p28"/>
          <p:cNvSpPr txBox="1"/>
          <p:nvPr/>
        </p:nvSpPr>
        <p:spPr>
          <a:xfrm>
            <a:off x="4885509" y="3392740"/>
            <a:ext cx="2508068" cy="220829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FORMATO PARA SOLICITUD DE PROGRAMACIÓN DE SERVICIO</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INFORME MÉDICO</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INTERPRETACIÓN DE ESTUDIOS, RECETAS MÉDICAS</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IDENTIFICACIÓN</a:t>
            </a:r>
            <a:endParaRPr/>
          </a:p>
          <a:p>
            <a:pPr indent="-206375" lvl="0" marL="285750" marR="0" rtl="0" algn="l">
              <a:spcBef>
                <a:spcPts val="0"/>
              </a:spcBef>
              <a:spcAft>
                <a:spcPts val="0"/>
              </a:spcAft>
              <a:buClr>
                <a:schemeClr val="dk1"/>
              </a:buClr>
              <a:buSzPts val="1250"/>
              <a:buFont typeface="Arial"/>
              <a:buNone/>
            </a:pPr>
            <a:r>
              <a:t/>
            </a:r>
            <a:endParaRPr sz="1250">
              <a:solidFill>
                <a:schemeClr val="dk1"/>
              </a:solidFill>
              <a:latin typeface="Calibri"/>
              <a:ea typeface="Calibri"/>
              <a:cs typeface="Calibri"/>
              <a:sym typeface="Calibri"/>
            </a:endParaRPr>
          </a:p>
          <a:p>
            <a:pPr indent="-206375" lvl="0" marL="285750" marR="0" rtl="0" algn="l">
              <a:spcBef>
                <a:spcPts val="0"/>
              </a:spcBef>
              <a:spcAft>
                <a:spcPts val="0"/>
              </a:spcAft>
              <a:buClr>
                <a:schemeClr val="dk1"/>
              </a:buClr>
              <a:buSzPts val="1250"/>
              <a:buFont typeface="Arial"/>
              <a:buNone/>
            </a:pPr>
            <a:r>
              <a:t/>
            </a:r>
            <a:endParaRPr sz="125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LA INFORMACIÓN SE MANDA VIA MAIL DIRECTO A GRUPO ONIX.</a:t>
            </a:r>
            <a:endParaRPr sz="125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29"/>
          <p:cNvSpPr txBox="1"/>
          <p:nvPr/>
        </p:nvSpPr>
        <p:spPr>
          <a:xfrm>
            <a:off x="-3" y="604582"/>
            <a:ext cx="12192000" cy="535284"/>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Calibri"/>
              <a:buNone/>
            </a:pPr>
            <a:r>
              <a:rPr b="1" lang="es-ES" sz="3600">
                <a:solidFill>
                  <a:schemeClr val="dk1"/>
                </a:solidFill>
                <a:latin typeface="Calibri"/>
                <a:ea typeface="Calibri"/>
                <a:cs typeface="Calibri"/>
                <a:sym typeface="Calibri"/>
              </a:rPr>
              <a:t>REQUISITOS PARA PROGRAMACIÓN DE CIRUGÍA</a:t>
            </a:r>
            <a:endParaRPr b="1" sz="3600">
              <a:solidFill>
                <a:schemeClr val="dk1"/>
              </a:solidFill>
              <a:latin typeface="Calibri"/>
              <a:ea typeface="Calibri"/>
              <a:cs typeface="Calibri"/>
              <a:sym typeface="Calibri"/>
            </a:endParaRPr>
          </a:p>
        </p:txBody>
      </p:sp>
      <p:pic>
        <p:nvPicPr>
          <p:cNvPr id="439" name="Google Shape;439;p29"/>
          <p:cNvPicPr preferRelativeResize="0"/>
          <p:nvPr/>
        </p:nvPicPr>
        <p:blipFill rotWithShape="1">
          <a:blip r:embed="rId3">
            <a:alphaModFix/>
          </a:blip>
          <a:srcRect b="0" l="0" r="0" t="0"/>
          <a:stretch/>
        </p:blipFill>
        <p:spPr>
          <a:xfrm>
            <a:off x="11164209" y="131489"/>
            <a:ext cx="1027788" cy="604581"/>
          </a:xfrm>
          <a:prstGeom prst="rect">
            <a:avLst/>
          </a:prstGeom>
          <a:noFill/>
          <a:ln>
            <a:noFill/>
          </a:ln>
        </p:spPr>
      </p:pic>
      <p:sp>
        <p:nvSpPr>
          <p:cNvPr id="440" name="Google Shape;440;p29"/>
          <p:cNvSpPr/>
          <p:nvPr/>
        </p:nvSpPr>
        <p:spPr>
          <a:xfrm>
            <a:off x="-3" y="1076673"/>
            <a:ext cx="12192000" cy="106059"/>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1" name="Google Shape;441;p29"/>
          <p:cNvSpPr/>
          <p:nvPr/>
        </p:nvSpPr>
        <p:spPr>
          <a:xfrm>
            <a:off x="1027784" y="2410097"/>
            <a:ext cx="2939143" cy="724989"/>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3000">
                <a:solidFill>
                  <a:schemeClr val="lt1"/>
                </a:solidFill>
                <a:latin typeface="Calibri"/>
                <a:ea typeface="Calibri"/>
                <a:cs typeface="Calibri"/>
                <a:sym typeface="Calibri"/>
              </a:rPr>
              <a:t>MAPFRE</a:t>
            </a:r>
            <a:endParaRPr b="1" sz="3000">
              <a:solidFill>
                <a:schemeClr val="lt1"/>
              </a:solidFill>
              <a:latin typeface="Calibri"/>
              <a:ea typeface="Calibri"/>
              <a:cs typeface="Calibri"/>
              <a:sym typeface="Calibri"/>
            </a:endParaRPr>
          </a:p>
        </p:txBody>
      </p:sp>
      <p:sp>
        <p:nvSpPr>
          <p:cNvPr id="442" name="Google Shape;442;p29"/>
          <p:cNvSpPr/>
          <p:nvPr/>
        </p:nvSpPr>
        <p:spPr>
          <a:xfrm>
            <a:off x="4626425" y="2403567"/>
            <a:ext cx="2939143" cy="731520"/>
          </a:xfrm>
          <a:prstGeom prst="rect">
            <a:avLst/>
          </a:prstGeom>
          <a:solidFill>
            <a:srgbClr val="1F3864"/>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3000">
                <a:solidFill>
                  <a:schemeClr val="lt1"/>
                </a:solidFill>
                <a:latin typeface="Calibri"/>
                <a:ea typeface="Calibri"/>
                <a:cs typeface="Calibri"/>
                <a:sym typeface="Calibri"/>
              </a:rPr>
              <a:t>BXMAS</a:t>
            </a:r>
            <a:endParaRPr b="1" sz="3000">
              <a:solidFill>
                <a:schemeClr val="lt1"/>
              </a:solidFill>
              <a:latin typeface="Calibri"/>
              <a:ea typeface="Calibri"/>
              <a:cs typeface="Calibri"/>
              <a:sym typeface="Calibri"/>
            </a:endParaRPr>
          </a:p>
        </p:txBody>
      </p:sp>
      <p:sp>
        <p:nvSpPr>
          <p:cNvPr id="443" name="Google Shape;443;p29"/>
          <p:cNvSpPr/>
          <p:nvPr/>
        </p:nvSpPr>
        <p:spPr>
          <a:xfrm>
            <a:off x="1027784" y="3135086"/>
            <a:ext cx="2939143" cy="2854234"/>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4" name="Google Shape;444;p29"/>
          <p:cNvSpPr/>
          <p:nvPr/>
        </p:nvSpPr>
        <p:spPr>
          <a:xfrm>
            <a:off x="4626424" y="3135086"/>
            <a:ext cx="2939143" cy="2854234"/>
          </a:xfrm>
          <a:prstGeom prst="rect">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5" name="Google Shape;445;p29"/>
          <p:cNvSpPr txBox="1"/>
          <p:nvPr/>
        </p:nvSpPr>
        <p:spPr>
          <a:xfrm>
            <a:off x="1315166" y="3296559"/>
            <a:ext cx="2364377" cy="240065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FORMATO DE PROGRAMACIÓN DE CIRUGÍA</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INFORME MÉDICO</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INTERPRETACIÓN DE ESTUDIOS, RECETAS MÉDICAS</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IDENTIFICACIÓN OFICIAL</a:t>
            </a:r>
            <a:endParaRPr/>
          </a:p>
          <a:p>
            <a:pPr indent="-206375" lvl="0" marL="285750" marR="0" rtl="0" algn="l">
              <a:spcBef>
                <a:spcPts val="0"/>
              </a:spcBef>
              <a:spcAft>
                <a:spcPts val="0"/>
              </a:spcAft>
              <a:buClr>
                <a:schemeClr val="dk1"/>
              </a:buClr>
              <a:buSzPts val="1250"/>
              <a:buFont typeface="Arial"/>
              <a:buNone/>
            </a:pPr>
            <a:r>
              <a:t/>
            </a:r>
            <a:endParaRPr sz="125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LA INFORMACION SE MANDA VIA MAIL DIRECTO A GRUPO ONIX.</a:t>
            </a:r>
            <a:endParaRPr sz="1250">
              <a:solidFill>
                <a:schemeClr val="dk1"/>
              </a:solidFill>
              <a:latin typeface="Calibri"/>
              <a:ea typeface="Calibri"/>
              <a:cs typeface="Calibri"/>
              <a:sym typeface="Calibri"/>
            </a:endParaRPr>
          </a:p>
        </p:txBody>
      </p:sp>
      <p:sp>
        <p:nvSpPr>
          <p:cNvPr id="446" name="Google Shape;446;p29"/>
          <p:cNvSpPr txBox="1"/>
          <p:nvPr/>
        </p:nvSpPr>
        <p:spPr>
          <a:xfrm>
            <a:off x="4885509" y="3392740"/>
            <a:ext cx="2508068" cy="220829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INFORME MÉDICO</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AVISO DE ACCIDENTE</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INTERPRETACIÓN DE ESTUDIOS, RECETAS MÉDICAS</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FORMATO DE ID DEL CLIENTE</a:t>
            </a:r>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IDENTIFICACIÓN OFICIAL</a:t>
            </a:r>
            <a:endParaRPr/>
          </a:p>
          <a:p>
            <a:pPr indent="-206375" lvl="0" marL="285750" marR="0" rtl="0" algn="l">
              <a:spcBef>
                <a:spcPts val="0"/>
              </a:spcBef>
              <a:spcAft>
                <a:spcPts val="0"/>
              </a:spcAft>
              <a:buClr>
                <a:schemeClr val="dk1"/>
              </a:buClr>
              <a:buSzPts val="1250"/>
              <a:buFont typeface="Arial"/>
              <a:buNone/>
            </a:pPr>
            <a:r>
              <a:t/>
            </a:r>
            <a:endParaRPr sz="1250">
              <a:solidFill>
                <a:schemeClr val="dk1"/>
              </a:solidFill>
              <a:latin typeface="Calibri"/>
              <a:ea typeface="Calibri"/>
              <a:cs typeface="Calibri"/>
              <a:sym typeface="Calibri"/>
            </a:endParaRPr>
          </a:p>
          <a:p>
            <a:pPr indent="-206375" lvl="0" marL="285750" marR="0" rtl="0" algn="l">
              <a:spcBef>
                <a:spcPts val="0"/>
              </a:spcBef>
              <a:spcAft>
                <a:spcPts val="0"/>
              </a:spcAft>
              <a:buClr>
                <a:schemeClr val="dk1"/>
              </a:buClr>
              <a:buSzPts val="1250"/>
              <a:buFont typeface="Arial"/>
              <a:buNone/>
            </a:pPr>
            <a:r>
              <a:t/>
            </a:r>
            <a:endParaRPr sz="125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250"/>
              <a:buFont typeface="Arial"/>
              <a:buChar char="•"/>
            </a:pPr>
            <a:r>
              <a:rPr lang="es-ES" sz="1250">
                <a:solidFill>
                  <a:schemeClr val="dk1"/>
                </a:solidFill>
                <a:latin typeface="Calibri"/>
                <a:ea typeface="Calibri"/>
                <a:cs typeface="Calibri"/>
                <a:sym typeface="Calibri"/>
              </a:rPr>
              <a:t>LA INFORMACIÓN SE MANDA VIA MAIL DIRECTO A GRUPO ONIX.</a:t>
            </a:r>
            <a:endParaRPr sz="125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descr="https://segurosonix.com/admin/cotizadores/abc/include/imagenes/5eab3cb4bbc1b.png" id="101" name="Google Shape;101;p3"/>
          <p:cNvPicPr preferRelativeResize="0"/>
          <p:nvPr>
            <p:ph idx="1" type="body"/>
          </p:nvPr>
        </p:nvPicPr>
        <p:blipFill rotWithShape="1">
          <a:blip r:embed="rId3">
            <a:alphaModFix/>
          </a:blip>
          <a:srcRect b="0" l="0" r="0" t="0"/>
          <a:stretch/>
        </p:blipFill>
        <p:spPr>
          <a:xfrm>
            <a:off x="558053" y="2099128"/>
            <a:ext cx="2874590" cy="882910"/>
          </a:xfrm>
          <a:prstGeom prst="rect">
            <a:avLst/>
          </a:prstGeom>
          <a:noFill/>
          <a:ln>
            <a:noFill/>
          </a:ln>
        </p:spPr>
      </p:pic>
      <p:pic>
        <p:nvPicPr>
          <p:cNvPr descr="https://segurosonix.com/admin/cotizadores/abc/include/imagenes/5eab3f66c699c.png" id="102" name="Google Shape;102;p3"/>
          <p:cNvPicPr preferRelativeResize="0"/>
          <p:nvPr/>
        </p:nvPicPr>
        <p:blipFill rotWithShape="1">
          <a:blip r:embed="rId4">
            <a:alphaModFix/>
          </a:blip>
          <a:srcRect b="0" l="0" r="0" t="0"/>
          <a:stretch/>
        </p:blipFill>
        <p:spPr>
          <a:xfrm>
            <a:off x="4650701" y="2279983"/>
            <a:ext cx="2543080" cy="781089"/>
          </a:xfrm>
          <a:prstGeom prst="rect">
            <a:avLst/>
          </a:prstGeom>
          <a:noFill/>
          <a:ln>
            <a:noFill/>
          </a:ln>
        </p:spPr>
      </p:pic>
      <p:pic>
        <p:nvPicPr>
          <p:cNvPr descr="https://segurosonix.com/admin/cotizadores/abc/include/imagenes/5eab3f376fab4.png" id="103" name="Google Shape;103;p3"/>
          <p:cNvPicPr preferRelativeResize="0"/>
          <p:nvPr/>
        </p:nvPicPr>
        <p:blipFill rotWithShape="1">
          <a:blip r:embed="rId5">
            <a:alphaModFix/>
          </a:blip>
          <a:srcRect b="0" l="0" r="0" t="0"/>
          <a:stretch/>
        </p:blipFill>
        <p:spPr>
          <a:xfrm>
            <a:off x="7842129" y="2344873"/>
            <a:ext cx="2423716" cy="744427"/>
          </a:xfrm>
          <a:prstGeom prst="rect">
            <a:avLst/>
          </a:prstGeom>
          <a:noFill/>
          <a:ln>
            <a:noFill/>
          </a:ln>
        </p:spPr>
      </p:pic>
      <p:pic>
        <p:nvPicPr>
          <p:cNvPr descr="https://segurosonix.com/admin/cotizadores/abc/include/imagenes/5eab3d240c0cb.png" id="104" name="Google Shape;104;p3"/>
          <p:cNvPicPr preferRelativeResize="0"/>
          <p:nvPr/>
        </p:nvPicPr>
        <p:blipFill rotWithShape="1">
          <a:blip r:embed="rId6">
            <a:alphaModFix/>
          </a:blip>
          <a:srcRect b="0" l="0" r="0" t="0"/>
          <a:stretch/>
        </p:blipFill>
        <p:spPr>
          <a:xfrm>
            <a:off x="693595" y="3791899"/>
            <a:ext cx="2534091" cy="778328"/>
          </a:xfrm>
          <a:prstGeom prst="rect">
            <a:avLst/>
          </a:prstGeom>
          <a:noFill/>
          <a:ln>
            <a:noFill/>
          </a:ln>
        </p:spPr>
      </p:pic>
      <p:pic>
        <p:nvPicPr>
          <p:cNvPr descr="https://segurosonix.com/admin/cotizadores/abc/include/imagenes/5eab4158d0fb7.png" id="105" name="Google Shape;105;p3"/>
          <p:cNvPicPr preferRelativeResize="0"/>
          <p:nvPr/>
        </p:nvPicPr>
        <p:blipFill rotWithShape="1">
          <a:blip r:embed="rId7">
            <a:alphaModFix/>
          </a:blip>
          <a:srcRect b="0" l="0" r="0" t="0"/>
          <a:stretch/>
        </p:blipFill>
        <p:spPr>
          <a:xfrm>
            <a:off x="3789618" y="3895874"/>
            <a:ext cx="2195568" cy="674353"/>
          </a:xfrm>
          <a:prstGeom prst="rect">
            <a:avLst/>
          </a:prstGeom>
          <a:noFill/>
          <a:ln>
            <a:noFill/>
          </a:ln>
        </p:spPr>
      </p:pic>
      <p:pic>
        <p:nvPicPr>
          <p:cNvPr descr="https://segurosonix.com/admin/cotizadores/abc/include/imagenes/5f19f504d57f0.png" id="106" name="Google Shape;106;p3"/>
          <p:cNvPicPr preferRelativeResize="0"/>
          <p:nvPr/>
        </p:nvPicPr>
        <p:blipFill rotWithShape="1">
          <a:blip r:embed="rId8">
            <a:alphaModFix/>
          </a:blip>
          <a:srcRect b="0" l="0" r="0" t="0"/>
          <a:stretch/>
        </p:blipFill>
        <p:spPr>
          <a:xfrm>
            <a:off x="6555524" y="3765112"/>
            <a:ext cx="2310282" cy="704554"/>
          </a:xfrm>
          <a:prstGeom prst="rect">
            <a:avLst/>
          </a:prstGeom>
          <a:noFill/>
          <a:ln>
            <a:noFill/>
          </a:ln>
        </p:spPr>
      </p:pic>
      <p:pic>
        <p:nvPicPr>
          <p:cNvPr descr="https://segurosonix.com/admin/cotizadores/abc/include/imagenes/5eab417ff35eb.png" id="107" name="Google Shape;107;p3"/>
          <p:cNvPicPr preferRelativeResize="0"/>
          <p:nvPr/>
        </p:nvPicPr>
        <p:blipFill rotWithShape="1">
          <a:blip r:embed="rId9">
            <a:alphaModFix/>
          </a:blip>
          <a:srcRect b="0" l="0" r="0" t="0"/>
          <a:stretch/>
        </p:blipFill>
        <p:spPr>
          <a:xfrm>
            <a:off x="9436144" y="3824093"/>
            <a:ext cx="2324453" cy="713939"/>
          </a:xfrm>
          <a:prstGeom prst="rect">
            <a:avLst/>
          </a:prstGeom>
          <a:noFill/>
          <a:ln>
            <a:noFill/>
          </a:ln>
        </p:spPr>
      </p:pic>
      <p:pic>
        <p:nvPicPr>
          <p:cNvPr descr="https://segurosonix.com/admin/cotizadores/abc/include/imagenes/5eab3fda432f8.png" id="108" name="Google Shape;108;p3"/>
          <p:cNvPicPr preferRelativeResize="0"/>
          <p:nvPr/>
        </p:nvPicPr>
        <p:blipFill rotWithShape="1">
          <a:blip r:embed="rId10">
            <a:alphaModFix/>
          </a:blip>
          <a:srcRect b="0" l="0" r="0" t="0"/>
          <a:stretch/>
        </p:blipFill>
        <p:spPr>
          <a:xfrm>
            <a:off x="704555" y="5243870"/>
            <a:ext cx="2525906" cy="772854"/>
          </a:xfrm>
          <a:prstGeom prst="rect">
            <a:avLst/>
          </a:prstGeom>
          <a:noFill/>
          <a:ln>
            <a:noFill/>
          </a:ln>
        </p:spPr>
      </p:pic>
      <p:pic>
        <p:nvPicPr>
          <p:cNvPr descr="https://segurosonix.com/admin/cotizadores/abc/include/imagenes/5eab3ef052310.png" id="109" name="Google Shape;109;p3"/>
          <p:cNvPicPr preferRelativeResize="0"/>
          <p:nvPr/>
        </p:nvPicPr>
        <p:blipFill rotWithShape="1">
          <a:blip r:embed="rId11">
            <a:alphaModFix/>
          </a:blip>
          <a:srcRect b="0" l="0" r="0" t="0"/>
          <a:stretch/>
        </p:blipFill>
        <p:spPr>
          <a:xfrm>
            <a:off x="8790880" y="5360361"/>
            <a:ext cx="2195568" cy="674353"/>
          </a:xfrm>
          <a:prstGeom prst="rect">
            <a:avLst/>
          </a:prstGeom>
          <a:noFill/>
          <a:ln>
            <a:noFill/>
          </a:ln>
        </p:spPr>
      </p:pic>
      <p:pic>
        <p:nvPicPr>
          <p:cNvPr descr="https://portaldeagentes.sisnova.mx/Images/logoSis.png" id="110" name="Google Shape;110;p3"/>
          <p:cNvPicPr preferRelativeResize="0"/>
          <p:nvPr/>
        </p:nvPicPr>
        <p:blipFill rotWithShape="1">
          <a:blip r:embed="rId12">
            <a:alphaModFix/>
          </a:blip>
          <a:srcRect b="0" l="0" r="0" t="0"/>
          <a:stretch/>
        </p:blipFill>
        <p:spPr>
          <a:xfrm>
            <a:off x="4650701" y="5177864"/>
            <a:ext cx="2867144" cy="999053"/>
          </a:xfrm>
          <a:prstGeom prst="rect">
            <a:avLst/>
          </a:prstGeom>
          <a:noFill/>
          <a:ln>
            <a:noFill/>
          </a:ln>
        </p:spPr>
      </p:pic>
      <p:sp>
        <p:nvSpPr>
          <p:cNvPr id="111" name="Google Shape;111;p3"/>
          <p:cNvSpPr txBox="1"/>
          <p:nvPr/>
        </p:nvSpPr>
        <p:spPr>
          <a:xfrm>
            <a:off x="-3" y="604582"/>
            <a:ext cx="12192000" cy="535284"/>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Calibri"/>
              <a:buNone/>
            </a:pPr>
            <a:r>
              <a:rPr b="1" i="0" lang="es-ES" sz="3600" u="none" cap="none" strike="noStrike">
                <a:solidFill>
                  <a:schemeClr val="dk1"/>
                </a:solidFill>
                <a:latin typeface="Calibri"/>
                <a:ea typeface="Calibri"/>
                <a:cs typeface="Calibri"/>
                <a:sym typeface="Calibri"/>
              </a:rPr>
              <a:t>COMPAÑÍAS DE G.M.M. CON LAS QUE TRABAJAMOS</a:t>
            </a:r>
            <a:endParaRPr/>
          </a:p>
        </p:txBody>
      </p:sp>
      <p:pic>
        <p:nvPicPr>
          <p:cNvPr id="112" name="Google Shape;112;p3"/>
          <p:cNvPicPr preferRelativeResize="0"/>
          <p:nvPr/>
        </p:nvPicPr>
        <p:blipFill rotWithShape="1">
          <a:blip r:embed="rId13">
            <a:alphaModFix/>
          </a:blip>
          <a:srcRect b="0" l="0" r="0" t="0"/>
          <a:stretch/>
        </p:blipFill>
        <p:spPr>
          <a:xfrm>
            <a:off x="10986448" y="1"/>
            <a:ext cx="1027788" cy="604581"/>
          </a:xfrm>
          <a:prstGeom prst="rect">
            <a:avLst/>
          </a:prstGeom>
          <a:noFill/>
          <a:ln>
            <a:noFill/>
          </a:ln>
        </p:spPr>
      </p:pic>
      <p:sp>
        <p:nvSpPr>
          <p:cNvPr id="113" name="Google Shape;113;p3"/>
          <p:cNvSpPr/>
          <p:nvPr/>
        </p:nvSpPr>
        <p:spPr>
          <a:xfrm>
            <a:off x="-3" y="1076673"/>
            <a:ext cx="12192000" cy="106059"/>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0"/>
          <p:cNvSpPr txBox="1"/>
          <p:nvPr>
            <p:ph idx="1" type="body"/>
          </p:nvPr>
        </p:nvSpPr>
        <p:spPr>
          <a:xfrm>
            <a:off x="668379" y="1873215"/>
            <a:ext cx="7364097" cy="4423083"/>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500"/>
              <a:buFont typeface="Noto Sans Symbols"/>
              <a:buChar char="✔"/>
            </a:pPr>
            <a:r>
              <a:rPr lang="es-ES" sz="2500"/>
              <a:t>Es responsabilidad del agente </a:t>
            </a:r>
            <a:r>
              <a:rPr b="1" lang="es-ES" sz="2500" u="sng"/>
              <a:t>revisar a profundidad</a:t>
            </a:r>
            <a:r>
              <a:rPr b="1" lang="es-ES" sz="2500"/>
              <a:t> </a:t>
            </a:r>
            <a:r>
              <a:rPr lang="es-ES" sz="2500"/>
              <a:t>los</a:t>
            </a:r>
            <a:r>
              <a:rPr b="1" lang="es-ES" sz="2500"/>
              <a:t> </a:t>
            </a:r>
            <a:r>
              <a:rPr lang="es-ES" sz="2500"/>
              <a:t>documentos</a:t>
            </a:r>
            <a:r>
              <a:rPr b="1" lang="es-ES" sz="2500"/>
              <a:t> </a:t>
            </a:r>
            <a:r>
              <a:rPr lang="es-ES" sz="2500"/>
              <a:t>que originan una reclamación (informe médico, aviso de accidente o enfermedad, análisis de laboratorio, estudios, honorarios, facturas, recetas, etc.), ya que últimamente hemos encontrado errores de médicos y de asegurados en la anotación de los diagnósticos o fechas en que ocurrieron los eventos, y esto origina </a:t>
            </a:r>
            <a:r>
              <a:rPr b="1" lang="es-ES" sz="2500" u="sng">
                <a:solidFill>
                  <a:srgbClr val="0070C0"/>
                </a:solidFill>
              </a:rPr>
              <a:t>un rechazo</a:t>
            </a:r>
            <a:r>
              <a:rPr b="1" lang="es-ES" sz="2500"/>
              <a:t> </a:t>
            </a:r>
            <a:r>
              <a:rPr lang="es-ES" sz="2500"/>
              <a:t>de parte de la aseguradora para efectuar el pago directo dentro del hospital, o demora (en su caso) el pago de reembolsos a los asegurados.</a:t>
            </a:r>
            <a:endParaRPr sz="2500"/>
          </a:p>
        </p:txBody>
      </p:sp>
      <p:sp>
        <p:nvSpPr>
          <p:cNvPr id="452" name="Google Shape;452;p30"/>
          <p:cNvSpPr txBox="1"/>
          <p:nvPr/>
        </p:nvSpPr>
        <p:spPr>
          <a:xfrm>
            <a:off x="-3" y="604582"/>
            <a:ext cx="12192000" cy="535284"/>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Calibri"/>
              <a:buNone/>
            </a:pPr>
            <a:r>
              <a:rPr b="1" lang="es-ES" sz="3600">
                <a:solidFill>
                  <a:schemeClr val="dk1"/>
                </a:solidFill>
                <a:latin typeface="Calibri"/>
                <a:ea typeface="Calibri"/>
                <a:cs typeface="Calibri"/>
                <a:sym typeface="Calibri"/>
              </a:rPr>
              <a:t>INFORMACIÓN IMPORTANTE SINIESTROS</a:t>
            </a:r>
            <a:endParaRPr b="1" sz="3600">
              <a:solidFill>
                <a:schemeClr val="dk1"/>
              </a:solidFill>
              <a:latin typeface="Calibri"/>
              <a:ea typeface="Calibri"/>
              <a:cs typeface="Calibri"/>
              <a:sym typeface="Calibri"/>
            </a:endParaRPr>
          </a:p>
        </p:txBody>
      </p:sp>
      <p:pic>
        <p:nvPicPr>
          <p:cNvPr id="453" name="Google Shape;453;p30"/>
          <p:cNvPicPr preferRelativeResize="0"/>
          <p:nvPr/>
        </p:nvPicPr>
        <p:blipFill rotWithShape="1">
          <a:blip r:embed="rId3">
            <a:alphaModFix/>
          </a:blip>
          <a:srcRect b="0" l="0" r="0" t="0"/>
          <a:stretch/>
        </p:blipFill>
        <p:spPr>
          <a:xfrm>
            <a:off x="11164209" y="131489"/>
            <a:ext cx="1027788" cy="604581"/>
          </a:xfrm>
          <a:prstGeom prst="rect">
            <a:avLst/>
          </a:prstGeom>
          <a:noFill/>
          <a:ln>
            <a:noFill/>
          </a:ln>
        </p:spPr>
      </p:pic>
      <p:sp>
        <p:nvSpPr>
          <p:cNvPr id="454" name="Google Shape;454;p30"/>
          <p:cNvSpPr/>
          <p:nvPr/>
        </p:nvSpPr>
        <p:spPr>
          <a:xfrm>
            <a:off x="-3" y="1076673"/>
            <a:ext cx="12192000" cy="106059"/>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Profesional Femenino Del Doctor Con La Lupa Ilustración del Vector -  Ilustración de profesional, femenino: 153447614" id="455" name="Google Shape;455;p30"/>
          <p:cNvPicPr preferRelativeResize="0"/>
          <p:nvPr/>
        </p:nvPicPr>
        <p:blipFill rotWithShape="1">
          <a:blip r:embed="rId4">
            <a:alphaModFix/>
          </a:blip>
          <a:srcRect b="0" l="0" r="0" t="0"/>
          <a:stretch/>
        </p:blipFill>
        <p:spPr>
          <a:xfrm>
            <a:off x="8199313" y="1873215"/>
            <a:ext cx="3478790" cy="347879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pic>
        <p:nvPicPr>
          <p:cNvPr descr="Dibujos animados del equipo de doctores | Vector Premium" id="460" name="Google Shape;460;p31"/>
          <p:cNvPicPr preferRelativeResize="0"/>
          <p:nvPr/>
        </p:nvPicPr>
        <p:blipFill rotWithShape="1">
          <a:blip r:embed="rId3">
            <a:alphaModFix/>
          </a:blip>
          <a:srcRect b="0" l="0" r="0" t="0"/>
          <a:stretch/>
        </p:blipFill>
        <p:spPr>
          <a:xfrm>
            <a:off x="678088" y="2050869"/>
            <a:ext cx="4428307" cy="4428307"/>
          </a:xfrm>
          <a:prstGeom prst="rect">
            <a:avLst/>
          </a:prstGeom>
          <a:noFill/>
          <a:ln>
            <a:noFill/>
          </a:ln>
        </p:spPr>
      </p:pic>
      <p:pic>
        <p:nvPicPr>
          <p:cNvPr id="461" name="Google Shape;461;p31"/>
          <p:cNvPicPr preferRelativeResize="0"/>
          <p:nvPr/>
        </p:nvPicPr>
        <p:blipFill rotWithShape="1">
          <a:blip r:embed="rId4">
            <a:alphaModFix/>
          </a:blip>
          <a:srcRect b="0" l="0" r="0" t="0"/>
          <a:stretch/>
        </p:blipFill>
        <p:spPr>
          <a:xfrm>
            <a:off x="782590" y="0"/>
            <a:ext cx="2709239" cy="1593669"/>
          </a:xfrm>
          <a:prstGeom prst="rect">
            <a:avLst/>
          </a:prstGeom>
          <a:noFill/>
          <a:ln>
            <a:noFill/>
          </a:ln>
        </p:spPr>
      </p:pic>
      <p:sp>
        <p:nvSpPr>
          <p:cNvPr id="462" name="Google Shape;462;p31"/>
          <p:cNvSpPr txBox="1"/>
          <p:nvPr/>
        </p:nvSpPr>
        <p:spPr>
          <a:xfrm>
            <a:off x="5106395" y="3193724"/>
            <a:ext cx="6399349" cy="1938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3000">
                <a:solidFill>
                  <a:schemeClr val="dk1"/>
                </a:solidFill>
                <a:latin typeface="Calibri"/>
                <a:ea typeface="Calibri"/>
                <a:cs typeface="Calibri"/>
                <a:sym typeface="Calibri"/>
              </a:rPr>
              <a:t>Gracias a todos por su asistencia y participación.</a:t>
            </a:r>
            <a:endParaRPr/>
          </a:p>
          <a:p>
            <a:pPr indent="0" lvl="0" marL="0" marR="0" rtl="0" algn="ctr">
              <a:spcBef>
                <a:spcPts val="0"/>
              </a:spcBef>
              <a:spcAft>
                <a:spcPts val="0"/>
              </a:spcAft>
              <a:buNone/>
            </a:pPr>
            <a:r>
              <a:rPr b="1" lang="es-ES" sz="3000">
                <a:solidFill>
                  <a:schemeClr val="dk1"/>
                </a:solidFill>
                <a:latin typeface="Calibri"/>
                <a:ea typeface="Calibri"/>
                <a:cs typeface="Calibri"/>
                <a:sym typeface="Calibri"/>
              </a:rPr>
              <a:t>En Grupo Ónix estamos para apoyarlos. </a:t>
            </a:r>
            <a:endParaRPr/>
          </a:p>
          <a:p>
            <a:pPr indent="0" lvl="0" marL="0" marR="0" rtl="0" algn="ctr">
              <a:spcBef>
                <a:spcPts val="0"/>
              </a:spcBef>
              <a:spcAft>
                <a:spcPts val="0"/>
              </a:spcAft>
              <a:buNone/>
            </a:pPr>
            <a:r>
              <a:t/>
            </a:r>
            <a:endParaRPr sz="30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p:nvPr/>
        </p:nvSpPr>
        <p:spPr>
          <a:xfrm>
            <a:off x="2337095" y="2025924"/>
            <a:ext cx="2044800" cy="1903383"/>
          </a:xfrm>
          <a:prstGeom prst="flowChartAlternateProcess">
            <a:avLst/>
          </a:prstGeom>
          <a:gradFill>
            <a:gsLst>
              <a:gs pos="0">
                <a:srgbClr val="2E5980"/>
              </a:gs>
              <a:gs pos="50000">
                <a:srgbClr val="4481B9"/>
              </a:gs>
              <a:gs pos="100000">
                <a:srgbClr val="519BDE"/>
              </a:gs>
            </a:gsLst>
            <a:lin ang="5400000" scaled="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s-ES" sz="2600" u="none" cap="none" strike="noStrike">
                <a:solidFill>
                  <a:schemeClr val="lt1"/>
                </a:solidFill>
                <a:latin typeface="Overlock"/>
                <a:ea typeface="Overlock"/>
                <a:cs typeface="Overlock"/>
                <a:sym typeface="Overlock"/>
              </a:rPr>
              <a:t>GNP</a:t>
            </a:r>
            <a:endParaRPr b="0" i="0" sz="2600" u="none" cap="none" strike="noStrike">
              <a:solidFill>
                <a:schemeClr val="lt1"/>
              </a:solidFill>
              <a:latin typeface="Overlock"/>
              <a:ea typeface="Overlock"/>
              <a:cs typeface="Overlock"/>
              <a:sym typeface="Overlock"/>
            </a:endParaRPr>
          </a:p>
        </p:txBody>
      </p:sp>
      <p:sp>
        <p:nvSpPr>
          <p:cNvPr id="119" name="Google Shape;119;p4"/>
          <p:cNvSpPr/>
          <p:nvPr/>
        </p:nvSpPr>
        <p:spPr>
          <a:xfrm>
            <a:off x="5074315" y="2045431"/>
            <a:ext cx="2043370" cy="1864800"/>
          </a:xfrm>
          <a:prstGeom prst="flowChartAlternateProcess">
            <a:avLst/>
          </a:prstGeom>
          <a:gradFill>
            <a:gsLst>
              <a:gs pos="0">
                <a:srgbClr val="2E5980"/>
              </a:gs>
              <a:gs pos="50000">
                <a:srgbClr val="4481B9"/>
              </a:gs>
              <a:gs pos="100000">
                <a:srgbClr val="519BDE"/>
              </a:gs>
            </a:gsLst>
            <a:lin ang="5400000" scaled="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s-ES" sz="2600" u="none" cap="none" strike="noStrike">
                <a:solidFill>
                  <a:schemeClr val="lt1"/>
                </a:solidFill>
                <a:latin typeface="Overlock"/>
                <a:ea typeface="Overlock"/>
                <a:cs typeface="Overlock"/>
                <a:sym typeface="Overlock"/>
              </a:rPr>
              <a:t>AXA</a:t>
            </a:r>
            <a:endParaRPr b="0" i="0" sz="2600" u="none" cap="none" strike="noStrike">
              <a:solidFill>
                <a:schemeClr val="lt1"/>
              </a:solidFill>
              <a:latin typeface="Calibri"/>
              <a:ea typeface="Calibri"/>
              <a:cs typeface="Calibri"/>
              <a:sym typeface="Calibri"/>
            </a:endParaRPr>
          </a:p>
        </p:txBody>
      </p:sp>
      <p:sp>
        <p:nvSpPr>
          <p:cNvPr id="120" name="Google Shape;120;p4"/>
          <p:cNvSpPr/>
          <p:nvPr/>
        </p:nvSpPr>
        <p:spPr>
          <a:xfrm>
            <a:off x="7810105" y="2109740"/>
            <a:ext cx="2043370" cy="1864800"/>
          </a:xfrm>
          <a:prstGeom prst="flowChartAlternateProcess">
            <a:avLst/>
          </a:prstGeom>
          <a:gradFill>
            <a:gsLst>
              <a:gs pos="0">
                <a:srgbClr val="2E5980"/>
              </a:gs>
              <a:gs pos="50000">
                <a:srgbClr val="4481B9"/>
              </a:gs>
              <a:gs pos="100000">
                <a:srgbClr val="519BDE"/>
              </a:gs>
            </a:gsLst>
            <a:lin ang="5400000" scaled="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s-ES" sz="2300" u="none" cap="none" strike="noStrike">
                <a:solidFill>
                  <a:schemeClr val="lt1"/>
                </a:solidFill>
                <a:latin typeface="Overlock"/>
                <a:ea typeface="Overlock"/>
                <a:cs typeface="Overlock"/>
                <a:sym typeface="Overlock"/>
              </a:rPr>
              <a:t>BANORTE</a:t>
            </a:r>
            <a:endParaRPr b="0" i="0" sz="2300" u="none" cap="none" strike="noStrike">
              <a:solidFill>
                <a:schemeClr val="lt1"/>
              </a:solidFill>
              <a:latin typeface="Calibri"/>
              <a:ea typeface="Calibri"/>
              <a:cs typeface="Calibri"/>
              <a:sym typeface="Calibri"/>
            </a:endParaRPr>
          </a:p>
        </p:txBody>
      </p:sp>
      <p:sp>
        <p:nvSpPr>
          <p:cNvPr id="121" name="Google Shape;121;p4"/>
          <p:cNvSpPr/>
          <p:nvPr/>
        </p:nvSpPr>
        <p:spPr>
          <a:xfrm>
            <a:off x="3696726" y="4371063"/>
            <a:ext cx="2044800" cy="1865979"/>
          </a:xfrm>
          <a:prstGeom prst="flowChartAlternateProcess">
            <a:avLst/>
          </a:prstGeom>
          <a:gradFill>
            <a:gsLst>
              <a:gs pos="0">
                <a:srgbClr val="2E5980"/>
              </a:gs>
              <a:gs pos="50000">
                <a:srgbClr val="4481B9"/>
              </a:gs>
              <a:gs pos="100000">
                <a:srgbClr val="519BDE"/>
              </a:gs>
            </a:gsLst>
            <a:lin ang="5400000" scaled="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s-ES" sz="2600" u="none" cap="none" strike="noStrike">
                <a:solidFill>
                  <a:schemeClr val="lt1"/>
                </a:solidFill>
                <a:latin typeface="Overlock"/>
                <a:ea typeface="Overlock"/>
                <a:cs typeface="Overlock"/>
                <a:sym typeface="Overlock"/>
              </a:rPr>
              <a:t>MAPFRE</a:t>
            </a:r>
            <a:endParaRPr b="0" i="0" sz="2600" u="none" cap="none" strike="noStrike">
              <a:solidFill>
                <a:schemeClr val="lt1"/>
              </a:solidFill>
              <a:latin typeface="Calibri"/>
              <a:ea typeface="Calibri"/>
              <a:cs typeface="Calibri"/>
              <a:sym typeface="Calibri"/>
            </a:endParaRPr>
          </a:p>
        </p:txBody>
      </p:sp>
      <p:sp>
        <p:nvSpPr>
          <p:cNvPr id="122" name="Google Shape;122;p4"/>
          <p:cNvSpPr/>
          <p:nvPr/>
        </p:nvSpPr>
        <p:spPr>
          <a:xfrm>
            <a:off x="6561046" y="4351852"/>
            <a:ext cx="2044800" cy="1904400"/>
          </a:xfrm>
          <a:prstGeom prst="flowChartAlternateProcess">
            <a:avLst/>
          </a:prstGeom>
          <a:gradFill>
            <a:gsLst>
              <a:gs pos="0">
                <a:srgbClr val="2E5980"/>
              </a:gs>
              <a:gs pos="50000">
                <a:srgbClr val="4481B9"/>
              </a:gs>
              <a:gs pos="100000">
                <a:srgbClr val="519BDE"/>
              </a:gs>
            </a:gsLst>
            <a:lin ang="5400000" scaled="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s-ES" sz="2600" u="none" cap="none" strike="noStrike">
                <a:solidFill>
                  <a:schemeClr val="lt1"/>
                </a:solidFill>
                <a:latin typeface="Overlock"/>
                <a:ea typeface="Overlock"/>
                <a:cs typeface="Overlock"/>
                <a:sym typeface="Overlock"/>
              </a:rPr>
              <a:t>BX</a:t>
            </a:r>
            <a:r>
              <a:rPr b="0" i="0" lang="es-ES" sz="3600" u="none" cap="none" strike="noStrike">
                <a:solidFill>
                  <a:schemeClr val="lt1"/>
                </a:solidFill>
                <a:latin typeface="Overlock"/>
                <a:ea typeface="Overlock"/>
                <a:cs typeface="Overlock"/>
                <a:sym typeface="Overlock"/>
              </a:rPr>
              <a:t>+</a:t>
            </a:r>
            <a:endParaRPr b="0" i="0" sz="3600" u="none" cap="none" strike="noStrike">
              <a:solidFill>
                <a:schemeClr val="lt1"/>
              </a:solidFill>
              <a:latin typeface="Calibri"/>
              <a:ea typeface="Calibri"/>
              <a:cs typeface="Calibri"/>
              <a:sym typeface="Calibri"/>
            </a:endParaRPr>
          </a:p>
        </p:txBody>
      </p:sp>
      <p:sp>
        <p:nvSpPr>
          <p:cNvPr id="123" name="Google Shape;123;p4"/>
          <p:cNvSpPr txBox="1"/>
          <p:nvPr/>
        </p:nvSpPr>
        <p:spPr>
          <a:xfrm>
            <a:off x="-3" y="604582"/>
            <a:ext cx="12192000" cy="535284"/>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Calibri"/>
              <a:buNone/>
            </a:pPr>
            <a:r>
              <a:rPr b="1" i="0" lang="es-ES" sz="3600" u="none" cap="none" strike="noStrike">
                <a:solidFill>
                  <a:schemeClr val="dk1"/>
                </a:solidFill>
                <a:latin typeface="Calibri"/>
                <a:ea typeface="Calibri"/>
                <a:cs typeface="Calibri"/>
                <a:sym typeface="Calibri"/>
              </a:rPr>
              <a:t>NUESTRAS PRINCIPALES COMPAÑÍAS </a:t>
            </a:r>
            <a:endParaRPr/>
          </a:p>
        </p:txBody>
      </p:sp>
      <p:pic>
        <p:nvPicPr>
          <p:cNvPr id="124" name="Google Shape;124;p4"/>
          <p:cNvPicPr preferRelativeResize="0"/>
          <p:nvPr/>
        </p:nvPicPr>
        <p:blipFill rotWithShape="1">
          <a:blip r:embed="rId3">
            <a:alphaModFix/>
          </a:blip>
          <a:srcRect b="0" l="0" r="0" t="0"/>
          <a:stretch/>
        </p:blipFill>
        <p:spPr>
          <a:xfrm>
            <a:off x="10986448" y="1"/>
            <a:ext cx="1027788" cy="604581"/>
          </a:xfrm>
          <a:prstGeom prst="rect">
            <a:avLst/>
          </a:prstGeom>
          <a:noFill/>
          <a:ln>
            <a:noFill/>
          </a:ln>
        </p:spPr>
      </p:pic>
      <p:sp>
        <p:nvSpPr>
          <p:cNvPr id="125" name="Google Shape;125;p4"/>
          <p:cNvSpPr/>
          <p:nvPr/>
        </p:nvSpPr>
        <p:spPr>
          <a:xfrm>
            <a:off x="-3" y="1076673"/>
            <a:ext cx="12192000" cy="106059"/>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9" name="Shape 129"/>
        <p:cNvGrpSpPr/>
        <p:nvPr/>
      </p:nvGrpSpPr>
      <p:grpSpPr>
        <a:xfrm>
          <a:off x="0" y="0"/>
          <a:ext cx="0" cy="0"/>
          <a:chOff x="0" y="0"/>
          <a:chExt cx="0" cy="0"/>
        </a:xfrm>
      </p:grpSpPr>
      <p:sp>
        <p:nvSpPr>
          <p:cNvPr id="130" name="Google Shape;130;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t/>
            </a:r>
            <a:endParaRPr/>
          </a:p>
        </p:txBody>
      </p:sp>
      <p:graphicFrame>
        <p:nvGraphicFramePr>
          <p:cNvPr id="131" name="Google Shape;131;p5"/>
          <p:cNvGraphicFramePr/>
          <p:nvPr/>
        </p:nvGraphicFramePr>
        <p:xfrm>
          <a:off x="675498" y="1313824"/>
          <a:ext cx="3000000" cy="3000000"/>
        </p:xfrm>
        <a:graphic>
          <a:graphicData uri="http://schemas.openxmlformats.org/drawingml/2006/table">
            <a:tbl>
              <a:tblPr bandRow="1" firstRow="1">
                <a:noFill/>
                <a:tableStyleId>{FB1C902F-24D7-4F0D-8816-047878E54059}</a:tableStyleId>
              </a:tblPr>
              <a:tblGrid>
                <a:gridCol w="2690950"/>
                <a:gridCol w="2743200"/>
                <a:gridCol w="2717075"/>
                <a:gridCol w="2717075"/>
              </a:tblGrid>
              <a:tr h="232025">
                <a:tc>
                  <a:txBody>
                    <a:bodyPr/>
                    <a:lstStyle/>
                    <a:p>
                      <a:pPr indent="0" lvl="0" marL="0" marR="0" rtl="0" algn="ctr">
                        <a:spcBef>
                          <a:spcPts val="0"/>
                        </a:spcBef>
                        <a:spcAft>
                          <a:spcPts val="0"/>
                        </a:spcAft>
                        <a:buNone/>
                      </a:pPr>
                      <a:r>
                        <a:rPr lang="es-ES" sz="1800" u="none" cap="none" strike="noStrike"/>
                        <a:t>PLATINO</a:t>
                      </a:r>
                      <a:endParaRPr sz="1800" u="none" cap="none" strike="noStrike"/>
                    </a:p>
                  </a:txBody>
                  <a:tcPr marT="45725" marB="45725" marR="91450" marL="91450">
                    <a:solidFill>
                      <a:srgbClr val="1F3864"/>
                    </a:solidFill>
                  </a:tcPr>
                </a:tc>
                <a:tc>
                  <a:txBody>
                    <a:bodyPr/>
                    <a:lstStyle/>
                    <a:p>
                      <a:pPr indent="0" lvl="0" marL="0" marR="0" rtl="0" algn="ctr">
                        <a:spcBef>
                          <a:spcPts val="0"/>
                        </a:spcBef>
                        <a:spcAft>
                          <a:spcPts val="0"/>
                        </a:spcAft>
                        <a:buNone/>
                      </a:pPr>
                      <a:r>
                        <a:rPr lang="es-ES" sz="1800" u="none" cap="none" strike="noStrike"/>
                        <a:t>FLEXIBLE INDIGO</a:t>
                      </a:r>
                      <a:endParaRPr sz="1800" u="none" cap="none" strike="noStrike"/>
                    </a:p>
                  </a:txBody>
                  <a:tcPr marT="45725" marB="45725" marR="91450" marL="91450">
                    <a:solidFill>
                      <a:srgbClr val="002060"/>
                    </a:solidFill>
                  </a:tcPr>
                </a:tc>
                <a:tc>
                  <a:txBody>
                    <a:bodyPr/>
                    <a:lstStyle/>
                    <a:p>
                      <a:pPr indent="0" lvl="0" marL="0" marR="0" rtl="0" algn="ctr">
                        <a:spcBef>
                          <a:spcPts val="0"/>
                        </a:spcBef>
                        <a:spcAft>
                          <a:spcPts val="0"/>
                        </a:spcAft>
                        <a:buNone/>
                      </a:pPr>
                      <a:r>
                        <a:rPr lang="es-ES" sz="1800" u="none" cap="none" strike="noStrike"/>
                        <a:t>FLEXIBLE AMBAR</a:t>
                      </a:r>
                      <a:endParaRPr sz="1800" u="none" cap="none" strike="noStrike"/>
                    </a:p>
                  </a:txBody>
                  <a:tcPr marT="45725" marB="45725" marR="91450" marL="91450">
                    <a:solidFill>
                      <a:srgbClr val="1F3864"/>
                    </a:solidFill>
                  </a:tcPr>
                </a:tc>
                <a:tc>
                  <a:txBody>
                    <a:bodyPr/>
                    <a:lstStyle/>
                    <a:p>
                      <a:pPr indent="0" lvl="0" marL="0" marR="0" rtl="0" algn="ctr">
                        <a:spcBef>
                          <a:spcPts val="0"/>
                        </a:spcBef>
                        <a:spcAft>
                          <a:spcPts val="0"/>
                        </a:spcAft>
                        <a:buNone/>
                      </a:pPr>
                      <a:r>
                        <a:rPr lang="es-ES" sz="1800" u="none" cap="none" strike="noStrike"/>
                        <a:t>FLEXIBLE CUARZO</a:t>
                      </a:r>
                      <a:endParaRPr sz="1800" u="none" cap="none" strike="noStrike"/>
                    </a:p>
                  </a:txBody>
                  <a:tcPr marT="45725" marB="45725" marR="91450" marL="91450">
                    <a:solidFill>
                      <a:srgbClr val="1F3864"/>
                    </a:solidFill>
                  </a:tcPr>
                </a:tc>
              </a:tr>
              <a:tr h="194025">
                <a:tc>
                  <a:txBody>
                    <a:bodyPr/>
                    <a:lstStyle/>
                    <a:p>
                      <a:pPr indent="0" lvl="0" marL="0" marR="0" rtl="0" algn="ctr">
                        <a:spcBef>
                          <a:spcPts val="0"/>
                        </a:spcBef>
                        <a:spcAft>
                          <a:spcPts val="0"/>
                        </a:spcAft>
                        <a:buNone/>
                      </a:pPr>
                      <a:r>
                        <a:rPr lang="es-ES" sz="1300" u="none" cap="none" strike="noStrike"/>
                        <a:t>MUGUERZA ALTA ESPECIALIDAD </a:t>
                      </a:r>
                      <a:endParaRPr sz="1300" u="none" cap="none" strike="noStrike"/>
                    </a:p>
                  </a:txBody>
                  <a:tcPr marT="45725" marB="45725" marR="91450" marL="91450"/>
                </a:tc>
                <a:tc>
                  <a:txBody>
                    <a:bodyPr/>
                    <a:lstStyle/>
                    <a:p>
                      <a:pPr indent="0" lvl="0" marL="0" marR="0" rtl="0" algn="ctr">
                        <a:spcBef>
                          <a:spcPts val="0"/>
                        </a:spcBef>
                        <a:spcAft>
                          <a:spcPts val="0"/>
                        </a:spcAft>
                        <a:buNone/>
                      </a:pPr>
                      <a:r>
                        <a:rPr lang="es-ES" sz="1300" u="none" cap="none" strike="noStrike"/>
                        <a:t>DOCTORS HOSPITAL</a:t>
                      </a:r>
                      <a:endParaRPr sz="1300" u="none" cap="none" strike="noStrike"/>
                    </a:p>
                  </a:txBody>
                  <a:tcPr marT="45725" marB="45725" marR="91450" marL="91450"/>
                </a:tc>
                <a:tc>
                  <a:txBody>
                    <a:bodyPr/>
                    <a:lstStyle/>
                    <a:p>
                      <a:pPr indent="0" lvl="0" marL="0" marR="0" rtl="0" algn="ctr">
                        <a:spcBef>
                          <a:spcPts val="0"/>
                        </a:spcBef>
                        <a:spcAft>
                          <a:spcPts val="0"/>
                        </a:spcAft>
                        <a:buNone/>
                      </a:pPr>
                      <a:r>
                        <a:rPr lang="es-ES" sz="1300" u="none" cap="none" strike="noStrike"/>
                        <a:t>BIOLIVE</a:t>
                      </a:r>
                      <a:endParaRPr sz="1300" u="none" cap="none" strike="noStrike"/>
                    </a:p>
                  </a:txBody>
                  <a:tcPr marT="45725" marB="45725" marR="91450" marL="91450"/>
                </a:tc>
                <a:tc>
                  <a:txBody>
                    <a:bodyPr/>
                    <a:lstStyle/>
                    <a:p>
                      <a:pPr indent="0" lvl="0" marL="0" marR="0" rtl="0" algn="ctr">
                        <a:spcBef>
                          <a:spcPts val="0"/>
                        </a:spcBef>
                        <a:spcAft>
                          <a:spcPts val="0"/>
                        </a:spcAft>
                        <a:buNone/>
                      </a:pPr>
                      <a:r>
                        <a:rPr lang="es-ES" sz="1300" u="none" cap="none" strike="noStrike"/>
                        <a:t>SAN JORGE HOSPITAL</a:t>
                      </a:r>
                      <a:endParaRPr sz="1300" u="none" cap="none" strike="noStrike"/>
                    </a:p>
                  </a:txBody>
                  <a:tcPr marT="45725" marB="45725" marR="91450" marL="91450"/>
                </a:tc>
              </a:tr>
              <a:tr h="194025">
                <a:tc>
                  <a:txBody>
                    <a:bodyPr/>
                    <a:lstStyle/>
                    <a:p>
                      <a:pPr indent="0" lvl="0" marL="0" marR="0" rtl="0" algn="ctr">
                        <a:spcBef>
                          <a:spcPts val="0"/>
                        </a:spcBef>
                        <a:spcAft>
                          <a:spcPts val="0"/>
                        </a:spcAft>
                        <a:buNone/>
                      </a:pPr>
                      <a:r>
                        <a:rPr lang="es-ES" sz="1300" u="none" cap="none" strike="noStrike"/>
                        <a:t>HOSPITAL ÁNGELES</a:t>
                      </a:r>
                      <a:endParaRPr sz="1300" u="none" cap="none" strike="noStrike"/>
                    </a:p>
                  </a:txBody>
                  <a:tcPr marT="45725" marB="45725" marR="91450" marL="91450"/>
                </a:tc>
                <a:tc>
                  <a:txBody>
                    <a:bodyPr/>
                    <a:lstStyle/>
                    <a:p>
                      <a:pPr indent="0" lvl="0" marL="0" marR="0" rtl="0" algn="ctr">
                        <a:spcBef>
                          <a:spcPts val="0"/>
                        </a:spcBef>
                        <a:spcAft>
                          <a:spcPts val="0"/>
                        </a:spcAft>
                        <a:buNone/>
                      </a:pPr>
                      <a:r>
                        <a:rPr lang="es-ES" sz="1300" u="none" cap="none" strike="noStrike"/>
                        <a:t>GINEQUITO </a:t>
                      </a:r>
                      <a:endParaRPr sz="1300" u="none" cap="none" strike="noStrike"/>
                    </a:p>
                  </a:txBody>
                  <a:tcPr marT="45725" marB="45725" marR="91450" marL="91450"/>
                </a:tc>
                <a:tc>
                  <a:txBody>
                    <a:bodyPr/>
                    <a:lstStyle/>
                    <a:p>
                      <a:pPr indent="0" lvl="0" marL="0" marR="0" rtl="0" algn="ctr">
                        <a:spcBef>
                          <a:spcPts val="0"/>
                        </a:spcBef>
                        <a:spcAft>
                          <a:spcPts val="0"/>
                        </a:spcAft>
                        <a:buNone/>
                      </a:pPr>
                      <a:r>
                        <a:rPr lang="es-ES" sz="1300" u="none" cap="none" strike="noStrike"/>
                        <a:t>DOCTOR EAST</a:t>
                      </a:r>
                      <a:endParaRPr sz="1300" u="none" cap="none" strike="noStrike"/>
                    </a:p>
                  </a:txBody>
                  <a:tcPr marT="45725" marB="45725" marR="91450" marL="91450"/>
                </a:tc>
                <a:tc>
                  <a:txBody>
                    <a:bodyPr/>
                    <a:lstStyle/>
                    <a:p>
                      <a:pPr indent="0" lvl="0" marL="0" marR="0" rtl="0" algn="ctr">
                        <a:spcBef>
                          <a:spcPts val="0"/>
                        </a:spcBef>
                        <a:spcAft>
                          <a:spcPts val="0"/>
                        </a:spcAft>
                        <a:buNone/>
                      </a:pPr>
                      <a:r>
                        <a:rPr lang="es-ES" sz="1300" u="none" cap="none" strike="noStrike"/>
                        <a:t>ENDOLASER MICROQUIRÚRGICO</a:t>
                      </a:r>
                      <a:endParaRPr sz="1300" u="none" cap="none" strike="noStrike"/>
                    </a:p>
                  </a:txBody>
                  <a:tcPr marT="45725" marB="45725" marR="91450" marL="91450"/>
                </a:tc>
              </a:tr>
              <a:tr h="194025">
                <a:tc>
                  <a:txBody>
                    <a:bodyPr/>
                    <a:lstStyle/>
                    <a:p>
                      <a:pPr indent="0" lvl="0" marL="0" marR="0" rtl="0" algn="ctr">
                        <a:spcBef>
                          <a:spcPts val="0"/>
                        </a:spcBef>
                        <a:spcAft>
                          <a:spcPts val="0"/>
                        </a:spcAft>
                        <a:buNone/>
                      </a:pPr>
                      <a:r>
                        <a:rPr lang="es-ES" sz="1300" u="none" cap="none" strike="noStrike"/>
                        <a:t>SAN JOSÉ TEC MTY</a:t>
                      </a:r>
                      <a:endParaRPr sz="1300" u="none" cap="none" strike="noStrike"/>
                    </a:p>
                  </a:txBody>
                  <a:tcPr marT="45725" marB="45725" marR="91450" marL="91450"/>
                </a:tc>
                <a:tc>
                  <a:txBody>
                    <a:bodyPr/>
                    <a:lstStyle/>
                    <a:p>
                      <a:pPr indent="0" lvl="0" marL="0" marR="0" rtl="0" algn="ctr">
                        <a:spcBef>
                          <a:spcPts val="0"/>
                        </a:spcBef>
                        <a:spcAft>
                          <a:spcPts val="0"/>
                        </a:spcAft>
                        <a:buNone/>
                      </a:pPr>
                      <a:r>
                        <a:rPr lang="es-ES" sz="1300" u="none" cap="none" strike="noStrike"/>
                        <a:t>SAN FELIPE DE JESÚS</a:t>
                      </a:r>
                      <a:endParaRPr sz="1300" u="none" cap="none" strike="noStrike"/>
                    </a:p>
                  </a:txBody>
                  <a:tcPr marT="45725" marB="45725" marR="91450" marL="91450"/>
                </a:tc>
                <a:tc>
                  <a:txBody>
                    <a:bodyPr/>
                    <a:lstStyle/>
                    <a:p>
                      <a:pPr indent="0" lvl="0" marL="0" marR="0" rtl="0" algn="ctr">
                        <a:spcBef>
                          <a:spcPts val="0"/>
                        </a:spcBef>
                        <a:spcAft>
                          <a:spcPts val="0"/>
                        </a:spcAft>
                        <a:buNone/>
                      </a:pPr>
                      <a:r>
                        <a:rPr lang="es-ES" sz="1300" u="none" cap="none" strike="noStrike"/>
                        <a:t>HOSPITAL Y CLINICA OCA</a:t>
                      </a:r>
                      <a:endParaRPr sz="1300" u="none" cap="none" strike="noStrike"/>
                    </a:p>
                  </a:txBody>
                  <a:tcPr marT="45725" marB="45725" marR="91450" marL="91450"/>
                </a:tc>
                <a:tc>
                  <a:txBody>
                    <a:bodyPr/>
                    <a:lstStyle/>
                    <a:p>
                      <a:pPr indent="0" lvl="0" marL="0" marR="0" rtl="0" algn="ctr">
                        <a:spcBef>
                          <a:spcPts val="0"/>
                        </a:spcBef>
                        <a:spcAft>
                          <a:spcPts val="0"/>
                        </a:spcAft>
                        <a:buNone/>
                      </a:pPr>
                      <a:r>
                        <a:t/>
                      </a:r>
                      <a:endParaRPr sz="1400" u="none" cap="none" strike="noStrike"/>
                    </a:p>
                  </a:txBody>
                  <a:tcPr marT="45725" marB="45725" marR="91450" marL="91450"/>
                </a:tc>
              </a:tr>
              <a:tr h="194025">
                <a:tc>
                  <a:txBody>
                    <a:bodyPr/>
                    <a:lstStyle/>
                    <a:p>
                      <a:pPr indent="0" lvl="0" marL="0" marR="0" rtl="0" algn="ctr">
                        <a:spcBef>
                          <a:spcPts val="0"/>
                        </a:spcBef>
                        <a:spcAft>
                          <a:spcPts val="0"/>
                        </a:spcAft>
                        <a:buNone/>
                      </a:pPr>
                      <a:r>
                        <a:rPr lang="es-ES" sz="1300" u="none" cap="none" strike="noStrike"/>
                        <a:t>ZAMBRANO HELLION</a:t>
                      </a:r>
                      <a:endParaRPr sz="1300" u="none" cap="none" strike="noStrike"/>
                    </a:p>
                  </a:txBody>
                  <a:tcPr marT="45725" marB="45725" marR="91450" marL="91450"/>
                </a:tc>
                <a:tc>
                  <a:txBody>
                    <a:bodyPr/>
                    <a:lstStyle/>
                    <a:p>
                      <a:pPr indent="0" lvl="0" marL="0" marR="0" rtl="0" algn="ctr">
                        <a:spcBef>
                          <a:spcPts val="0"/>
                        </a:spcBef>
                        <a:spcAft>
                          <a:spcPts val="0"/>
                        </a:spcAft>
                        <a:buNone/>
                      </a:pPr>
                      <a:r>
                        <a:rPr lang="es-ES" sz="1300" u="none" cap="none" strike="noStrike"/>
                        <a:t>HOSPITAL SIERRA MADRE</a:t>
                      </a:r>
                      <a:endParaRPr sz="1300" u="none" cap="none" strike="noStrike"/>
                    </a:p>
                  </a:txBody>
                  <a:tcPr marT="45725" marB="45725" marR="91450" marL="91450"/>
                </a:tc>
                <a:tc>
                  <a:txBody>
                    <a:bodyPr/>
                    <a:lstStyle/>
                    <a:p>
                      <a:pPr indent="0" lvl="0" marL="0" marR="0" rtl="0" algn="ctr">
                        <a:spcBef>
                          <a:spcPts val="0"/>
                        </a:spcBef>
                        <a:spcAft>
                          <a:spcPts val="0"/>
                        </a:spcAft>
                        <a:buNone/>
                      </a:pPr>
                      <a:r>
                        <a:rPr lang="es-ES" sz="1300" u="none" cap="none" strike="noStrike"/>
                        <a:t>MUGUERZA CLINICA VIDRIERA</a:t>
                      </a:r>
                      <a:endParaRPr sz="1300" u="none" cap="none" strike="noStrike"/>
                    </a:p>
                  </a:txBody>
                  <a:tcPr marT="45725" marB="45725" marR="91450" marL="91450"/>
                </a:tc>
                <a:tc>
                  <a:txBody>
                    <a:bodyPr/>
                    <a:lstStyle/>
                    <a:p>
                      <a:pPr indent="0" lvl="0" marL="0" marR="0" rtl="0" algn="ctr">
                        <a:spcBef>
                          <a:spcPts val="0"/>
                        </a:spcBef>
                        <a:spcAft>
                          <a:spcPts val="0"/>
                        </a:spcAft>
                        <a:buNone/>
                      </a:pPr>
                      <a:r>
                        <a:t/>
                      </a:r>
                      <a:endParaRPr sz="1400" u="none" cap="none" strike="noStrike"/>
                    </a:p>
                  </a:txBody>
                  <a:tcPr marT="45725" marB="45725" marR="91450" marL="91450"/>
                </a:tc>
              </a:tr>
              <a:tr h="194025">
                <a:tc>
                  <a:txBody>
                    <a:bodyPr/>
                    <a:lstStyle/>
                    <a:p>
                      <a:pPr indent="0" lvl="0" marL="0" marR="0" rtl="0" algn="ctr">
                        <a:spcBef>
                          <a:spcPts val="0"/>
                        </a:spcBef>
                        <a:spcAft>
                          <a:spcPts val="0"/>
                        </a:spcAft>
                        <a:buNone/>
                      </a:pPr>
                      <a:r>
                        <a:t/>
                      </a:r>
                      <a:endParaRPr sz="1400" u="none" cap="none" strike="noStrike"/>
                    </a:p>
                  </a:txBody>
                  <a:tcPr marT="45725" marB="45725" marR="91450" marL="91450"/>
                </a:tc>
                <a:tc>
                  <a:txBody>
                    <a:bodyPr/>
                    <a:lstStyle/>
                    <a:p>
                      <a:pPr indent="0" lvl="0" marL="0" marR="0" rtl="0" algn="ctr">
                        <a:spcBef>
                          <a:spcPts val="0"/>
                        </a:spcBef>
                        <a:spcAft>
                          <a:spcPts val="0"/>
                        </a:spcAft>
                        <a:buNone/>
                      </a:pPr>
                      <a:r>
                        <a:rPr lang="es-ES" sz="1300" u="none" cap="none" strike="noStrike"/>
                        <a:t>SWISS HOSPITAL</a:t>
                      </a:r>
                      <a:endParaRPr sz="1300" u="none" cap="none" strike="noStrike"/>
                    </a:p>
                  </a:txBody>
                  <a:tcPr marT="45725" marB="45725" marR="91450" marL="91450"/>
                </a:tc>
                <a:tc>
                  <a:txBody>
                    <a:bodyPr/>
                    <a:lstStyle/>
                    <a:p>
                      <a:pPr indent="0" lvl="0" marL="0" marR="0" rtl="0" algn="ctr">
                        <a:spcBef>
                          <a:spcPts val="0"/>
                        </a:spcBef>
                        <a:spcAft>
                          <a:spcPts val="0"/>
                        </a:spcAft>
                        <a:buNone/>
                      </a:pPr>
                      <a:r>
                        <a:rPr lang="es-ES" sz="1300" u="none" cap="none" strike="noStrike"/>
                        <a:t>MUGUERZA CONCHITA</a:t>
                      </a:r>
                      <a:endParaRPr sz="1300" u="none" cap="none" strike="noStrike"/>
                    </a:p>
                  </a:txBody>
                  <a:tcPr marT="45725" marB="45725" marR="91450" marL="91450"/>
                </a:tc>
                <a:tc>
                  <a:txBody>
                    <a:bodyPr/>
                    <a:lstStyle/>
                    <a:p>
                      <a:pPr indent="0" lvl="0" marL="0" marR="0" rtl="0" algn="ctr">
                        <a:spcBef>
                          <a:spcPts val="0"/>
                        </a:spcBef>
                        <a:spcAft>
                          <a:spcPts val="0"/>
                        </a:spcAft>
                        <a:buNone/>
                      </a:pPr>
                      <a:r>
                        <a:t/>
                      </a:r>
                      <a:endParaRPr sz="1400" u="none" cap="none" strike="noStrike"/>
                    </a:p>
                  </a:txBody>
                  <a:tcPr marT="45725" marB="45725" marR="91450" marL="91450"/>
                </a:tc>
              </a:tr>
              <a:tr h="194025">
                <a:tc>
                  <a:txBody>
                    <a:bodyPr/>
                    <a:lstStyle/>
                    <a:p>
                      <a:pPr indent="0" lvl="0" marL="0" marR="0" rtl="0" algn="ctr">
                        <a:spcBef>
                          <a:spcPts val="0"/>
                        </a:spcBef>
                        <a:spcAft>
                          <a:spcPts val="0"/>
                        </a:spcAft>
                        <a:buNone/>
                      </a:pPr>
                      <a:r>
                        <a:t/>
                      </a:r>
                      <a:endParaRPr sz="1400" u="none" cap="none" strike="noStrike"/>
                    </a:p>
                  </a:txBody>
                  <a:tcPr marT="45725" marB="45725" marR="91450" marL="91450"/>
                </a:tc>
                <a:tc>
                  <a:txBody>
                    <a:bodyPr/>
                    <a:lstStyle/>
                    <a:p>
                      <a:pPr indent="0" lvl="0" marL="0" marR="0" rtl="0" algn="ctr">
                        <a:spcBef>
                          <a:spcPts val="0"/>
                        </a:spcBef>
                        <a:spcAft>
                          <a:spcPts val="0"/>
                        </a:spcAft>
                        <a:buNone/>
                      </a:pPr>
                      <a:r>
                        <a:t/>
                      </a:r>
                      <a:endParaRPr sz="1300" u="none" cap="none" strike="noStrike"/>
                    </a:p>
                  </a:txBody>
                  <a:tcPr marT="45725" marB="45725" marR="91450" marL="91450"/>
                </a:tc>
                <a:tc>
                  <a:txBody>
                    <a:bodyPr/>
                    <a:lstStyle/>
                    <a:p>
                      <a:pPr indent="0" lvl="0" marL="0" marR="0" rtl="0" algn="ctr">
                        <a:spcBef>
                          <a:spcPts val="0"/>
                        </a:spcBef>
                        <a:spcAft>
                          <a:spcPts val="0"/>
                        </a:spcAft>
                        <a:buNone/>
                      </a:pPr>
                      <a:r>
                        <a:rPr lang="es-ES" sz="1300" u="none" cap="none" strike="noStrike"/>
                        <a:t>MUGUERZA SUR </a:t>
                      </a:r>
                      <a:endParaRPr sz="1300" u="none" cap="none" strike="noStrike"/>
                    </a:p>
                  </a:txBody>
                  <a:tcPr marT="45725" marB="45725" marR="91450" marL="91450"/>
                </a:tc>
                <a:tc>
                  <a:txBody>
                    <a:bodyPr/>
                    <a:lstStyle/>
                    <a:p>
                      <a:pPr indent="0" lvl="0" marL="0" marR="0" rtl="0" algn="ctr">
                        <a:spcBef>
                          <a:spcPts val="0"/>
                        </a:spcBef>
                        <a:spcAft>
                          <a:spcPts val="0"/>
                        </a:spcAft>
                        <a:buNone/>
                      </a:pPr>
                      <a:r>
                        <a:t/>
                      </a:r>
                      <a:endParaRPr sz="1400" u="none" cap="none" strike="noStrike"/>
                    </a:p>
                  </a:txBody>
                  <a:tcPr marT="45725" marB="45725" marR="91450" marL="91450"/>
                </a:tc>
              </a:tr>
            </a:tbl>
          </a:graphicData>
        </a:graphic>
      </p:graphicFrame>
      <p:graphicFrame>
        <p:nvGraphicFramePr>
          <p:cNvPr id="132" name="Google Shape;132;p5"/>
          <p:cNvGraphicFramePr/>
          <p:nvPr/>
        </p:nvGraphicFramePr>
        <p:xfrm>
          <a:off x="675495" y="3477904"/>
          <a:ext cx="3000000" cy="3000000"/>
        </p:xfrm>
        <a:graphic>
          <a:graphicData uri="http://schemas.openxmlformats.org/drawingml/2006/table">
            <a:tbl>
              <a:tblPr bandRow="1" firstRow="1">
                <a:noFill/>
                <a:tableStyleId>{FB1C902F-24D7-4F0D-8816-047878E54059}</a:tableStyleId>
              </a:tblPr>
              <a:tblGrid>
                <a:gridCol w="2690950"/>
                <a:gridCol w="2743200"/>
                <a:gridCol w="2717075"/>
                <a:gridCol w="2717075"/>
              </a:tblGrid>
              <a:tr h="232025">
                <a:tc>
                  <a:txBody>
                    <a:bodyPr/>
                    <a:lstStyle/>
                    <a:p>
                      <a:pPr indent="0" lvl="0" marL="0" marR="0" rtl="0" algn="ctr">
                        <a:spcBef>
                          <a:spcPts val="0"/>
                        </a:spcBef>
                        <a:spcAft>
                          <a:spcPts val="0"/>
                        </a:spcAft>
                        <a:buNone/>
                      </a:pPr>
                      <a:r>
                        <a:rPr lang="es-ES" sz="1800" u="none" cap="none" strike="noStrike"/>
                        <a:t>PREMIER 100</a:t>
                      </a:r>
                      <a:endParaRPr sz="1800" u="none" cap="none" strike="noStrike"/>
                    </a:p>
                  </a:txBody>
                  <a:tcPr marT="45725" marB="45725" marR="91450" marL="91450">
                    <a:solidFill>
                      <a:srgbClr val="1F3864"/>
                    </a:solidFill>
                  </a:tcPr>
                </a:tc>
                <a:tc>
                  <a:txBody>
                    <a:bodyPr/>
                    <a:lstStyle/>
                    <a:p>
                      <a:pPr indent="0" lvl="0" marL="0" marR="0" rtl="0" algn="ctr">
                        <a:spcBef>
                          <a:spcPts val="0"/>
                        </a:spcBef>
                        <a:spcAft>
                          <a:spcPts val="0"/>
                        </a:spcAft>
                        <a:buNone/>
                      </a:pPr>
                      <a:r>
                        <a:rPr lang="es-ES" sz="1800" u="none" cap="none" strike="noStrike"/>
                        <a:t>PREMIER 200</a:t>
                      </a:r>
                      <a:endParaRPr sz="1800" u="none" cap="none" strike="noStrike"/>
                    </a:p>
                  </a:txBody>
                  <a:tcPr marT="45725" marB="45725" marR="91450" marL="91450">
                    <a:solidFill>
                      <a:srgbClr val="002060"/>
                    </a:solidFill>
                  </a:tcPr>
                </a:tc>
                <a:tc>
                  <a:txBody>
                    <a:bodyPr/>
                    <a:lstStyle/>
                    <a:p>
                      <a:pPr indent="0" lvl="0" marL="0" marR="0" rtl="0" algn="ctr">
                        <a:spcBef>
                          <a:spcPts val="0"/>
                        </a:spcBef>
                        <a:spcAft>
                          <a:spcPts val="0"/>
                        </a:spcAft>
                        <a:buNone/>
                      </a:pPr>
                      <a:r>
                        <a:rPr lang="es-ES" sz="1800" u="none" cap="none" strike="noStrike"/>
                        <a:t>PREMIER 300</a:t>
                      </a:r>
                      <a:endParaRPr sz="1800" u="none" cap="none" strike="noStrike"/>
                    </a:p>
                  </a:txBody>
                  <a:tcPr marT="45725" marB="45725" marR="91450" marL="91450">
                    <a:solidFill>
                      <a:srgbClr val="1F3864"/>
                    </a:solidFill>
                  </a:tcPr>
                </a:tc>
                <a:tc>
                  <a:txBody>
                    <a:bodyPr/>
                    <a:lstStyle/>
                    <a:p>
                      <a:pPr indent="0" lvl="0" marL="0" marR="0" rtl="0" algn="ctr">
                        <a:spcBef>
                          <a:spcPts val="0"/>
                        </a:spcBef>
                        <a:spcAft>
                          <a:spcPts val="0"/>
                        </a:spcAft>
                        <a:buNone/>
                      </a:pPr>
                      <a:r>
                        <a:rPr lang="es-ES" sz="1800" u="none" cap="none" strike="noStrike"/>
                        <a:t>PREMIER 400</a:t>
                      </a:r>
                      <a:endParaRPr sz="1800" u="none" cap="none" strike="noStrike"/>
                    </a:p>
                  </a:txBody>
                  <a:tcPr marT="45725" marB="45725" marR="91450" marL="91450">
                    <a:solidFill>
                      <a:srgbClr val="1F3864"/>
                    </a:solidFill>
                  </a:tcPr>
                </a:tc>
              </a:tr>
              <a:tr h="194025">
                <a:tc>
                  <a:txBody>
                    <a:bodyPr/>
                    <a:lstStyle/>
                    <a:p>
                      <a:pPr indent="0" lvl="0" marL="0" marR="0" rtl="0" algn="ctr">
                        <a:spcBef>
                          <a:spcPts val="0"/>
                        </a:spcBef>
                        <a:spcAft>
                          <a:spcPts val="0"/>
                        </a:spcAft>
                        <a:buNone/>
                      </a:pPr>
                      <a:r>
                        <a:rPr lang="es-ES" sz="1300" u="none" cap="none" strike="noStrike"/>
                        <a:t>HOSPITAL ÁNGELES MONTERREY</a:t>
                      </a:r>
                      <a:endParaRPr sz="1300" u="none" cap="none" strike="noStrike"/>
                    </a:p>
                  </a:txBody>
                  <a:tcPr marT="45725" marB="45725" marR="91450" marL="91450"/>
                </a:tc>
                <a:tc>
                  <a:txBody>
                    <a:bodyPr/>
                    <a:lstStyle/>
                    <a:p>
                      <a:pPr indent="0" lvl="0" marL="0" marR="0" rtl="0" algn="ctr">
                        <a:spcBef>
                          <a:spcPts val="0"/>
                        </a:spcBef>
                        <a:spcAft>
                          <a:spcPts val="0"/>
                        </a:spcAft>
                        <a:buNone/>
                      </a:pPr>
                      <a:r>
                        <a:rPr lang="es-ES" sz="1300" u="none" cap="none" strike="noStrike"/>
                        <a:t>MUGUERZA ALTA ESPECIALIDAD </a:t>
                      </a:r>
                      <a:endParaRPr sz="1300" u="none" cap="none" strike="noStrike"/>
                    </a:p>
                  </a:txBody>
                  <a:tcPr marT="45725" marB="45725" marR="91450" marL="91450"/>
                </a:tc>
                <a:tc>
                  <a:txBody>
                    <a:bodyPr/>
                    <a:lstStyle/>
                    <a:p>
                      <a:pPr indent="0" lvl="0" marL="0" marR="0" rtl="0" algn="ctr">
                        <a:spcBef>
                          <a:spcPts val="0"/>
                        </a:spcBef>
                        <a:spcAft>
                          <a:spcPts val="0"/>
                        </a:spcAft>
                        <a:buNone/>
                      </a:pPr>
                      <a:r>
                        <a:rPr lang="es-ES" sz="1300" u="none" cap="none" strike="noStrike"/>
                        <a:t>MUGUERZA CONCHITA</a:t>
                      </a:r>
                      <a:endParaRPr sz="1300" u="none" cap="none" strike="noStrike"/>
                    </a:p>
                  </a:txBody>
                  <a:tcPr marT="45725" marB="45725" marR="91450" marL="91450"/>
                </a:tc>
                <a:tc>
                  <a:txBody>
                    <a:bodyPr/>
                    <a:lstStyle/>
                    <a:p>
                      <a:pPr indent="0" lvl="0" marL="0" marR="0" rtl="0" algn="ctr">
                        <a:spcBef>
                          <a:spcPts val="0"/>
                        </a:spcBef>
                        <a:spcAft>
                          <a:spcPts val="0"/>
                        </a:spcAft>
                        <a:buNone/>
                      </a:pPr>
                      <a:r>
                        <a:rPr lang="es-ES" sz="1300" u="none" cap="none" strike="noStrike"/>
                        <a:t>BIOALIVE</a:t>
                      </a:r>
                      <a:endParaRPr sz="1300" u="none" cap="none" strike="noStrike"/>
                    </a:p>
                  </a:txBody>
                  <a:tcPr marT="45725" marB="45725" marR="91450" marL="91450"/>
                </a:tc>
              </a:tr>
              <a:tr h="194025">
                <a:tc>
                  <a:txBody>
                    <a:bodyPr/>
                    <a:lstStyle/>
                    <a:p>
                      <a:pPr indent="0" lvl="0" marL="0" marR="0" rtl="0" algn="ctr">
                        <a:spcBef>
                          <a:spcPts val="0"/>
                        </a:spcBef>
                        <a:spcAft>
                          <a:spcPts val="0"/>
                        </a:spcAft>
                        <a:buNone/>
                      </a:pPr>
                      <a:r>
                        <a:t/>
                      </a:r>
                      <a:endParaRPr sz="1300" u="none" cap="none" strike="noStrike"/>
                    </a:p>
                  </a:txBody>
                  <a:tcPr marT="45725" marB="45725" marR="91450" marL="91450"/>
                </a:tc>
                <a:tc>
                  <a:txBody>
                    <a:bodyPr/>
                    <a:lstStyle/>
                    <a:p>
                      <a:pPr indent="0" lvl="0" marL="0" marR="0" rtl="0" algn="ctr">
                        <a:spcBef>
                          <a:spcPts val="0"/>
                        </a:spcBef>
                        <a:spcAft>
                          <a:spcPts val="0"/>
                        </a:spcAft>
                        <a:buNone/>
                      </a:pPr>
                      <a:r>
                        <a:rPr lang="es-ES" sz="1300" u="none" cap="none" strike="noStrike"/>
                        <a:t>HOSPITAL SAN JOSÉ TEC MTY</a:t>
                      </a:r>
                      <a:endParaRPr sz="1300" u="none" cap="none" strike="noStrike"/>
                    </a:p>
                  </a:txBody>
                  <a:tcPr marT="45725" marB="45725" marR="91450" marL="91450"/>
                </a:tc>
                <a:tc>
                  <a:txBody>
                    <a:bodyPr/>
                    <a:lstStyle/>
                    <a:p>
                      <a:pPr indent="0" lvl="0" marL="0" marR="0" rtl="0" algn="ctr">
                        <a:spcBef>
                          <a:spcPts val="0"/>
                        </a:spcBef>
                        <a:spcAft>
                          <a:spcPts val="0"/>
                        </a:spcAft>
                        <a:buNone/>
                      </a:pPr>
                      <a:r>
                        <a:rPr lang="es-ES" sz="1300" u="none" cap="none" strike="noStrike"/>
                        <a:t>MUGUERZA SUR</a:t>
                      </a:r>
                      <a:endParaRPr sz="1300" u="none" cap="none" strike="noStrike"/>
                    </a:p>
                  </a:txBody>
                  <a:tcPr marT="45725" marB="45725" marR="91450" marL="91450"/>
                </a:tc>
                <a:tc>
                  <a:txBody>
                    <a:bodyPr/>
                    <a:lstStyle/>
                    <a:p>
                      <a:pPr indent="0" lvl="0" marL="0" marR="0" rtl="0" algn="ctr">
                        <a:spcBef>
                          <a:spcPts val="0"/>
                        </a:spcBef>
                        <a:spcAft>
                          <a:spcPts val="0"/>
                        </a:spcAft>
                        <a:buNone/>
                      </a:pPr>
                      <a:r>
                        <a:rPr lang="es-ES" sz="1300" u="none" cap="none" strike="noStrike"/>
                        <a:t>CENTRO MEDICO SAN MATEO</a:t>
                      </a:r>
                      <a:endParaRPr sz="1300" u="none" cap="none" strike="noStrike"/>
                    </a:p>
                  </a:txBody>
                  <a:tcPr marT="45725" marB="45725" marR="91450" marL="91450"/>
                </a:tc>
              </a:tr>
              <a:tr h="194025">
                <a:tc>
                  <a:txBody>
                    <a:bodyPr/>
                    <a:lstStyle/>
                    <a:p>
                      <a:pPr indent="0" lvl="0" marL="0" marR="0" rtl="0" algn="ctr">
                        <a:spcBef>
                          <a:spcPts val="0"/>
                        </a:spcBef>
                        <a:spcAft>
                          <a:spcPts val="0"/>
                        </a:spcAft>
                        <a:buNone/>
                      </a:pPr>
                      <a:r>
                        <a:t/>
                      </a:r>
                      <a:endParaRPr sz="1300" u="none" cap="none" strike="noStrike"/>
                    </a:p>
                  </a:txBody>
                  <a:tcPr marT="45725" marB="45725" marR="91450" marL="91450"/>
                </a:tc>
                <a:tc>
                  <a:txBody>
                    <a:bodyPr/>
                    <a:lstStyle/>
                    <a:p>
                      <a:pPr indent="0" lvl="0" marL="0" marR="0" rtl="0" algn="ctr">
                        <a:spcBef>
                          <a:spcPts val="0"/>
                        </a:spcBef>
                        <a:spcAft>
                          <a:spcPts val="0"/>
                        </a:spcAft>
                        <a:buNone/>
                      </a:pPr>
                      <a:r>
                        <a:rPr lang="es-ES" sz="1300" u="none" cap="none" strike="noStrike"/>
                        <a:t>ZAMBRANO HELLION</a:t>
                      </a:r>
                      <a:endParaRPr sz="1300" u="none" cap="none" strike="noStrike"/>
                    </a:p>
                  </a:txBody>
                  <a:tcPr marT="45725" marB="45725" marR="91450" marL="91450"/>
                </a:tc>
                <a:tc>
                  <a:txBody>
                    <a:bodyPr/>
                    <a:lstStyle/>
                    <a:p>
                      <a:pPr indent="0" lvl="0" marL="0" marR="0" rtl="0" algn="ctr">
                        <a:spcBef>
                          <a:spcPts val="0"/>
                        </a:spcBef>
                        <a:spcAft>
                          <a:spcPts val="0"/>
                        </a:spcAft>
                        <a:buNone/>
                      </a:pPr>
                      <a:r>
                        <a:rPr lang="es-ES" sz="1300" u="none" cap="none" strike="noStrike"/>
                        <a:t>DOCTOR EAST</a:t>
                      </a:r>
                      <a:endParaRPr sz="1300" u="none" cap="none" strike="noStrike"/>
                    </a:p>
                  </a:txBody>
                  <a:tcPr marT="45725" marB="45725" marR="91450" marL="91450"/>
                </a:tc>
                <a:tc>
                  <a:txBody>
                    <a:bodyPr/>
                    <a:lstStyle/>
                    <a:p>
                      <a:pPr indent="0" lvl="0" marL="0" marR="0" rtl="0" algn="ctr">
                        <a:spcBef>
                          <a:spcPts val="0"/>
                        </a:spcBef>
                        <a:spcAft>
                          <a:spcPts val="0"/>
                        </a:spcAft>
                        <a:buNone/>
                      </a:pPr>
                      <a:r>
                        <a:rPr lang="es-ES" sz="1300" u="none" cap="none" strike="noStrike"/>
                        <a:t>CENTRO QUIRÚRGICO NOGALAR</a:t>
                      </a:r>
                      <a:endParaRPr sz="1300" u="none" cap="none" strike="noStrike"/>
                    </a:p>
                  </a:txBody>
                  <a:tcPr marT="45725" marB="45725" marR="91450" marL="91450"/>
                </a:tc>
              </a:tr>
              <a:tr h="194025">
                <a:tc>
                  <a:txBody>
                    <a:bodyPr/>
                    <a:lstStyle/>
                    <a:p>
                      <a:pPr indent="0" lvl="0" marL="0" marR="0" rtl="0" algn="ctr">
                        <a:spcBef>
                          <a:spcPts val="0"/>
                        </a:spcBef>
                        <a:spcAft>
                          <a:spcPts val="0"/>
                        </a:spcAft>
                        <a:buNone/>
                      </a:pPr>
                      <a:r>
                        <a:t/>
                      </a:r>
                      <a:endParaRPr sz="1300" u="none" cap="none" strike="noStrike"/>
                    </a:p>
                  </a:txBody>
                  <a:tcPr marT="45725" marB="45725" marR="91450" marL="91450"/>
                </a:tc>
                <a:tc>
                  <a:txBody>
                    <a:bodyPr/>
                    <a:lstStyle/>
                    <a:p>
                      <a:pPr indent="0" lvl="0" marL="0" marR="0" rtl="0" algn="ctr">
                        <a:spcBef>
                          <a:spcPts val="0"/>
                        </a:spcBef>
                        <a:spcAft>
                          <a:spcPts val="0"/>
                        </a:spcAft>
                        <a:buNone/>
                      </a:pPr>
                      <a:r>
                        <a:rPr lang="es-ES" sz="1300" u="none" cap="none" strike="noStrike"/>
                        <a:t>SWISS HOSPITAL</a:t>
                      </a:r>
                      <a:endParaRPr sz="1300" u="none" cap="none" strike="noStrike"/>
                    </a:p>
                  </a:txBody>
                  <a:tcPr marT="45725" marB="45725" marR="91450" marL="91450"/>
                </a:tc>
                <a:tc>
                  <a:txBody>
                    <a:bodyPr/>
                    <a:lstStyle/>
                    <a:p>
                      <a:pPr indent="0" lvl="0" marL="0" marR="0" rtl="0" algn="ctr">
                        <a:spcBef>
                          <a:spcPts val="0"/>
                        </a:spcBef>
                        <a:spcAft>
                          <a:spcPts val="0"/>
                        </a:spcAft>
                        <a:buNone/>
                      </a:pPr>
                      <a:r>
                        <a:rPr lang="es-ES" sz="1300" u="none" cap="none" strike="noStrike"/>
                        <a:t>DOCTORS HOSPITAL</a:t>
                      </a:r>
                      <a:endParaRPr sz="1300" u="none" cap="none" strike="noStrike"/>
                    </a:p>
                  </a:txBody>
                  <a:tcPr marT="45725" marB="45725" marR="91450" marL="91450"/>
                </a:tc>
                <a:tc>
                  <a:txBody>
                    <a:bodyPr/>
                    <a:lstStyle/>
                    <a:p>
                      <a:pPr indent="0" lvl="0" marL="0" marR="0" rtl="0" algn="ctr">
                        <a:spcBef>
                          <a:spcPts val="0"/>
                        </a:spcBef>
                        <a:spcAft>
                          <a:spcPts val="0"/>
                        </a:spcAft>
                        <a:buNone/>
                      </a:pPr>
                      <a:r>
                        <a:rPr lang="es-ES" sz="1300" u="none" cap="none" strike="noStrike"/>
                        <a:t>MUGUERZA CLINICA VIDRIERA</a:t>
                      </a:r>
                      <a:endParaRPr sz="1300" u="none" cap="none" strike="noStrike"/>
                    </a:p>
                  </a:txBody>
                  <a:tcPr marT="45725" marB="45725" marR="91450" marL="91450"/>
                </a:tc>
              </a:tr>
              <a:tr h="194025">
                <a:tc>
                  <a:txBody>
                    <a:bodyPr/>
                    <a:lstStyle/>
                    <a:p>
                      <a:pPr indent="0" lvl="0" marL="0" marR="0" rtl="0" algn="ctr">
                        <a:spcBef>
                          <a:spcPts val="0"/>
                        </a:spcBef>
                        <a:spcAft>
                          <a:spcPts val="0"/>
                        </a:spcAft>
                        <a:buNone/>
                      </a:pPr>
                      <a:r>
                        <a:t/>
                      </a:r>
                      <a:endParaRPr sz="1400" u="none" cap="none" strike="noStrike"/>
                    </a:p>
                  </a:txBody>
                  <a:tcPr marT="45725" marB="45725" marR="91450" marL="91450"/>
                </a:tc>
                <a:tc>
                  <a:txBody>
                    <a:bodyPr/>
                    <a:lstStyle/>
                    <a:p>
                      <a:pPr indent="0" lvl="0" marL="0" marR="0" rtl="0" algn="ctr">
                        <a:spcBef>
                          <a:spcPts val="0"/>
                        </a:spcBef>
                        <a:spcAft>
                          <a:spcPts val="0"/>
                        </a:spcAft>
                        <a:buNone/>
                      </a:pPr>
                      <a:r>
                        <a:t/>
                      </a:r>
                      <a:endParaRPr sz="1300" u="none" cap="none" strike="noStrike"/>
                    </a:p>
                  </a:txBody>
                  <a:tcPr marT="45725" marB="45725" marR="91450" marL="91450"/>
                </a:tc>
                <a:tc>
                  <a:txBody>
                    <a:bodyPr/>
                    <a:lstStyle/>
                    <a:p>
                      <a:pPr indent="0" lvl="0" marL="0" marR="0" rtl="0" algn="ctr">
                        <a:spcBef>
                          <a:spcPts val="0"/>
                        </a:spcBef>
                        <a:spcAft>
                          <a:spcPts val="0"/>
                        </a:spcAft>
                        <a:buNone/>
                      </a:pPr>
                      <a:r>
                        <a:rPr lang="es-ES" sz="1300" u="none" cap="none" strike="noStrike"/>
                        <a:t>GINEQUITO </a:t>
                      </a:r>
                      <a:endParaRPr sz="1300" u="none" cap="none" strike="noStrike"/>
                    </a:p>
                  </a:txBody>
                  <a:tcPr marT="45725" marB="45725" marR="91450" marL="91450"/>
                </a:tc>
                <a:tc>
                  <a:txBody>
                    <a:bodyPr/>
                    <a:lstStyle/>
                    <a:p>
                      <a:pPr indent="0" lvl="0" marL="0" marR="0" rtl="0" algn="ctr">
                        <a:spcBef>
                          <a:spcPts val="0"/>
                        </a:spcBef>
                        <a:spcAft>
                          <a:spcPts val="0"/>
                        </a:spcAft>
                        <a:buNone/>
                      </a:pPr>
                      <a:r>
                        <a:rPr lang="es-ES" sz="1300" u="none" cap="none" strike="noStrike"/>
                        <a:t>HOSPITAL LA CARLOTA</a:t>
                      </a:r>
                      <a:endParaRPr sz="1300" u="none" cap="none" strike="noStrike"/>
                    </a:p>
                  </a:txBody>
                  <a:tcPr marT="45725" marB="45725" marR="91450" marL="91450"/>
                </a:tc>
              </a:tr>
              <a:tr h="194025">
                <a:tc>
                  <a:txBody>
                    <a:bodyPr/>
                    <a:lstStyle/>
                    <a:p>
                      <a:pPr indent="0" lvl="0" marL="0" marR="0" rtl="0" algn="ctr">
                        <a:spcBef>
                          <a:spcPts val="0"/>
                        </a:spcBef>
                        <a:spcAft>
                          <a:spcPts val="0"/>
                        </a:spcAft>
                        <a:buNone/>
                      </a:pPr>
                      <a:r>
                        <a:t/>
                      </a:r>
                      <a:endParaRPr sz="1400" u="none" cap="none" strike="noStrike"/>
                    </a:p>
                  </a:txBody>
                  <a:tcPr marT="45725" marB="45725" marR="91450" marL="91450"/>
                </a:tc>
                <a:tc>
                  <a:txBody>
                    <a:bodyPr/>
                    <a:lstStyle/>
                    <a:p>
                      <a:pPr indent="0" lvl="0" marL="0" marR="0" rtl="0" algn="ctr">
                        <a:spcBef>
                          <a:spcPts val="0"/>
                        </a:spcBef>
                        <a:spcAft>
                          <a:spcPts val="0"/>
                        </a:spcAft>
                        <a:buNone/>
                      </a:pPr>
                      <a:r>
                        <a:t/>
                      </a:r>
                      <a:endParaRPr sz="1300" u="none" cap="none" strike="noStrike"/>
                    </a:p>
                  </a:txBody>
                  <a:tcPr marT="45725" marB="45725" marR="91450" marL="91450"/>
                </a:tc>
                <a:tc>
                  <a:txBody>
                    <a:bodyPr/>
                    <a:lstStyle/>
                    <a:p>
                      <a:pPr indent="0" lvl="0" marL="0" marR="0" rtl="0" algn="ctr">
                        <a:spcBef>
                          <a:spcPts val="0"/>
                        </a:spcBef>
                        <a:spcAft>
                          <a:spcPts val="0"/>
                        </a:spcAft>
                        <a:buNone/>
                      </a:pPr>
                      <a:r>
                        <a:rPr lang="es-ES" sz="1300" u="none" cap="none" strike="noStrike"/>
                        <a:t>SAN FELIPE DE JESÚS</a:t>
                      </a:r>
                      <a:endParaRPr sz="1300" u="none" cap="none" strike="noStrike"/>
                    </a:p>
                  </a:txBody>
                  <a:tcPr marT="45725" marB="45725" marR="91450" marL="91450"/>
                </a:tc>
                <a:tc>
                  <a:txBody>
                    <a:bodyPr/>
                    <a:lstStyle/>
                    <a:p>
                      <a:pPr indent="0" lvl="0" marL="0" marR="0" rtl="0" algn="ctr">
                        <a:spcBef>
                          <a:spcPts val="0"/>
                        </a:spcBef>
                        <a:spcAft>
                          <a:spcPts val="0"/>
                        </a:spcAft>
                        <a:buNone/>
                      </a:pPr>
                      <a:r>
                        <a:rPr lang="es-ES" sz="1300" u="none" cap="none" strike="noStrike"/>
                        <a:t>SAN JORGE HOSPITAL</a:t>
                      </a:r>
                      <a:endParaRPr sz="1300" u="none" cap="none" strike="noStrike"/>
                    </a:p>
                  </a:txBody>
                  <a:tcPr marT="45725" marB="45725" marR="91450" marL="91450"/>
                </a:tc>
              </a:tr>
              <a:tr h="194025">
                <a:tc>
                  <a:txBody>
                    <a:bodyPr/>
                    <a:lstStyle/>
                    <a:p>
                      <a:pPr indent="0" lvl="0" marL="0" marR="0" rtl="0" algn="ctr">
                        <a:spcBef>
                          <a:spcPts val="0"/>
                        </a:spcBef>
                        <a:spcAft>
                          <a:spcPts val="0"/>
                        </a:spcAft>
                        <a:buNone/>
                      </a:pPr>
                      <a:r>
                        <a:t/>
                      </a:r>
                      <a:endParaRPr sz="1400" u="none" cap="none" strike="noStrike"/>
                    </a:p>
                  </a:txBody>
                  <a:tcPr marT="45725" marB="45725" marR="91450" marL="91450"/>
                </a:tc>
                <a:tc>
                  <a:txBody>
                    <a:bodyPr/>
                    <a:lstStyle/>
                    <a:p>
                      <a:pPr indent="0" lvl="0" marL="0" marR="0" rtl="0" algn="ctr">
                        <a:spcBef>
                          <a:spcPts val="0"/>
                        </a:spcBef>
                        <a:spcAft>
                          <a:spcPts val="0"/>
                        </a:spcAft>
                        <a:buNone/>
                      </a:pPr>
                      <a:r>
                        <a:t/>
                      </a:r>
                      <a:endParaRPr sz="1300" u="none" cap="none" strike="noStrike"/>
                    </a:p>
                  </a:txBody>
                  <a:tcPr marT="45725" marB="45725" marR="91450" marL="91450"/>
                </a:tc>
                <a:tc>
                  <a:txBody>
                    <a:bodyPr/>
                    <a:lstStyle/>
                    <a:p>
                      <a:pPr indent="0" lvl="0" marL="0" marR="0" rtl="0" algn="ctr">
                        <a:spcBef>
                          <a:spcPts val="0"/>
                        </a:spcBef>
                        <a:spcAft>
                          <a:spcPts val="0"/>
                        </a:spcAft>
                        <a:buNone/>
                      </a:pPr>
                      <a:r>
                        <a:rPr lang="es-ES" sz="1300" u="none" cap="none" strike="noStrike"/>
                        <a:t>HOSPITAL SIERRA MADRE</a:t>
                      </a:r>
                      <a:endParaRPr sz="1300" u="none" cap="none" strike="noStrike"/>
                    </a:p>
                  </a:txBody>
                  <a:tcPr marT="45725" marB="45725" marR="91450" marL="91450"/>
                </a:tc>
                <a:tc>
                  <a:txBody>
                    <a:bodyPr/>
                    <a:lstStyle/>
                    <a:p>
                      <a:pPr indent="0" lvl="0" marL="0" marR="0" rtl="0" algn="ctr">
                        <a:spcBef>
                          <a:spcPts val="0"/>
                        </a:spcBef>
                        <a:spcAft>
                          <a:spcPts val="0"/>
                        </a:spcAft>
                        <a:buNone/>
                      </a:pPr>
                      <a:r>
                        <a:rPr lang="es-ES" sz="1300" u="none" cap="none" strike="noStrike"/>
                        <a:t>VISION LASSER SAN JOSE</a:t>
                      </a:r>
                      <a:endParaRPr/>
                    </a:p>
                  </a:txBody>
                  <a:tcPr marT="45725" marB="45725" marR="91450" marL="91450"/>
                </a:tc>
              </a:tr>
              <a:tr h="194025">
                <a:tc>
                  <a:txBody>
                    <a:bodyPr/>
                    <a:lstStyle/>
                    <a:p>
                      <a:pPr indent="0" lvl="0" marL="0" marR="0" rtl="0" algn="ctr">
                        <a:spcBef>
                          <a:spcPts val="0"/>
                        </a:spcBef>
                        <a:spcAft>
                          <a:spcPts val="0"/>
                        </a:spcAft>
                        <a:buNone/>
                      </a:pPr>
                      <a:r>
                        <a:t/>
                      </a:r>
                      <a:endParaRPr sz="1400" u="none" cap="none" strike="noStrike"/>
                    </a:p>
                  </a:txBody>
                  <a:tcPr marT="45725" marB="45725" marR="91450" marL="91450"/>
                </a:tc>
                <a:tc>
                  <a:txBody>
                    <a:bodyPr/>
                    <a:lstStyle/>
                    <a:p>
                      <a:pPr indent="0" lvl="0" marL="0" marR="0" rtl="0" algn="ctr">
                        <a:spcBef>
                          <a:spcPts val="0"/>
                        </a:spcBef>
                        <a:spcAft>
                          <a:spcPts val="0"/>
                        </a:spcAft>
                        <a:buNone/>
                      </a:pPr>
                      <a:r>
                        <a:t/>
                      </a:r>
                      <a:endParaRPr sz="1300" u="none" cap="none" strike="noStrike"/>
                    </a:p>
                  </a:txBody>
                  <a:tcPr marT="45725" marB="45725" marR="91450" marL="91450"/>
                </a:tc>
                <a:tc>
                  <a:txBody>
                    <a:bodyPr/>
                    <a:lstStyle/>
                    <a:p>
                      <a:pPr indent="0" lvl="0" marL="0" marR="0" rtl="0" algn="ctr">
                        <a:spcBef>
                          <a:spcPts val="0"/>
                        </a:spcBef>
                        <a:spcAft>
                          <a:spcPts val="0"/>
                        </a:spcAft>
                        <a:buNone/>
                      </a:pPr>
                      <a:r>
                        <a:rPr lang="es-ES" sz="1300" u="none" cap="none" strike="noStrike"/>
                        <a:t>HOSPITAL Y CLINICA OCA</a:t>
                      </a:r>
                      <a:endParaRPr sz="1300" u="none" cap="none" strike="noStrike"/>
                    </a:p>
                  </a:txBody>
                  <a:tcPr marT="45725" marB="45725" marR="91450" marL="91450"/>
                </a:tc>
                <a:tc>
                  <a:txBody>
                    <a:bodyPr/>
                    <a:lstStyle/>
                    <a:p>
                      <a:pPr indent="0" lvl="0" marL="0" marR="0" rtl="0" algn="ctr">
                        <a:spcBef>
                          <a:spcPts val="0"/>
                        </a:spcBef>
                        <a:spcAft>
                          <a:spcPts val="0"/>
                        </a:spcAft>
                        <a:buNone/>
                      </a:pPr>
                      <a:r>
                        <a:t/>
                      </a:r>
                      <a:endParaRPr sz="1300" u="none" cap="none" strike="noStrike"/>
                    </a:p>
                  </a:txBody>
                  <a:tcPr marT="45725" marB="45725" marR="91450" marL="91450"/>
                </a:tc>
              </a:tr>
              <a:tr h="194025">
                <a:tc>
                  <a:txBody>
                    <a:bodyPr/>
                    <a:lstStyle/>
                    <a:p>
                      <a:pPr indent="0" lvl="0" marL="0" marR="0" rtl="0" algn="ctr">
                        <a:spcBef>
                          <a:spcPts val="0"/>
                        </a:spcBef>
                        <a:spcAft>
                          <a:spcPts val="0"/>
                        </a:spcAft>
                        <a:buNone/>
                      </a:pPr>
                      <a:r>
                        <a:t/>
                      </a:r>
                      <a:endParaRPr sz="1400" u="none" cap="none" strike="noStrike"/>
                    </a:p>
                  </a:txBody>
                  <a:tcPr marT="45725" marB="45725" marR="91450" marL="91450"/>
                </a:tc>
                <a:tc>
                  <a:txBody>
                    <a:bodyPr/>
                    <a:lstStyle/>
                    <a:p>
                      <a:pPr indent="0" lvl="0" marL="0" marR="0" rtl="0" algn="ctr">
                        <a:spcBef>
                          <a:spcPts val="0"/>
                        </a:spcBef>
                        <a:spcAft>
                          <a:spcPts val="0"/>
                        </a:spcAft>
                        <a:buNone/>
                      </a:pPr>
                      <a:r>
                        <a:t/>
                      </a:r>
                      <a:endParaRPr sz="1300" u="none" cap="none" strike="noStrike"/>
                    </a:p>
                  </a:txBody>
                  <a:tcPr marT="45725" marB="45725" marR="91450" marL="91450"/>
                </a:tc>
                <a:tc>
                  <a:txBody>
                    <a:bodyPr/>
                    <a:lstStyle/>
                    <a:p>
                      <a:pPr indent="0" lvl="0" marL="0" marR="0" rtl="0" algn="ctr">
                        <a:spcBef>
                          <a:spcPts val="0"/>
                        </a:spcBef>
                        <a:spcAft>
                          <a:spcPts val="0"/>
                        </a:spcAft>
                        <a:buNone/>
                      </a:pPr>
                      <a:r>
                        <a:rPr lang="es-ES" sz="1300" u="none" cap="none" strike="noStrike"/>
                        <a:t>HOSPITARIA</a:t>
                      </a:r>
                      <a:endParaRPr sz="1300" u="none" cap="none" strike="noStrike"/>
                    </a:p>
                  </a:txBody>
                  <a:tcPr marT="45725" marB="45725" marR="91450" marL="91450"/>
                </a:tc>
                <a:tc>
                  <a:txBody>
                    <a:bodyPr/>
                    <a:lstStyle/>
                    <a:p>
                      <a:pPr indent="0" lvl="0" marL="0" marR="0" rtl="0" algn="ctr">
                        <a:spcBef>
                          <a:spcPts val="0"/>
                        </a:spcBef>
                        <a:spcAft>
                          <a:spcPts val="0"/>
                        </a:spcAft>
                        <a:buNone/>
                      </a:pPr>
                      <a:r>
                        <a:t/>
                      </a:r>
                      <a:endParaRPr sz="1400" u="none" cap="none" strike="noStrike"/>
                    </a:p>
                  </a:txBody>
                  <a:tcPr marT="45725" marB="45725" marR="91450" marL="91450"/>
                </a:tc>
              </a:tr>
              <a:tr h="194025">
                <a:tc>
                  <a:txBody>
                    <a:bodyPr/>
                    <a:lstStyle/>
                    <a:p>
                      <a:pPr indent="0" lvl="0" marL="0" marR="0" rtl="0" algn="ctr">
                        <a:spcBef>
                          <a:spcPts val="0"/>
                        </a:spcBef>
                        <a:spcAft>
                          <a:spcPts val="0"/>
                        </a:spcAft>
                        <a:buNone/>
                      </a:pPr>
                      <a:r>
                        <a:t/>
                      </a:r>
                      <a:endParaRPr sz="1400" u="none" cap="none" strike="noStrike"/>
                    </a:p>
                  </a:txBody>
                  <a:tcPr marT="45725" marB="45725" marR="91450" marL="91450"/>
                </a:tc>
                <a:tc>
                  <a:txBody>
                    <a:bodyPr/>
                    <a:lstStyle/>
                    <a:p>
                      <a:pPr indent="0" lvl="0" marL="0" marR="0" rtl="0" algn="ctr">
                        <a:spcBef>
                          <a:spcPts val="0"/>
                        </a:spcBef>
                        <a:spcAft>
                          <a:spcPts val="0"/>
                        </a:spcAft>
                        <a:buNone/>
                      </a:pPr>
                      <a:r>
                        <a:t/>
                      </a:r>
                      <a:endParaRPr sz="1300" u="none" cap="none" strike="noStrike"/>
                    </a:p>
                  </a:txBody>
                  <a:tcPr marT="45725" marB="45725" marR="91450" marL="91450"/>
                </a:tc>
                <a:tc>
                  <a:txBody>
                    <a:bodyPr/>
                    <a:lstStyle/>
                    <a:p>
                      <a:pPr indent="0" lvl="0" marL="0" marR="0" rtl="0" algn="ctr">
                        <a:spcBef>
                          <a:spcPts val="0"/>
                        </a:spcBef>
                        <a:spcAft>
                          <a:spcPts val="0"/>
                        </a:spcAft>
                        <a:buNone/>
                      </a:pPr>
                      <a:r>
                        <a:rPr lang="es-ES" sz="1300" u="none" cap="none" strike="noStrike"/>
                        <a:t>ONCOLOGÍA Y ESPECIALIDADES</a:t>
                      </a:r>
                      <a:endParaRPr sz="1300" u="none" cap="none" strike="noStrike"/>
                    </a:p>
                  </a:txBody>
                  <a:tcPr marT="45725" marB="45725" marR="91450" marL="91450"/>
                </a:tc>
                <a:tc>
                  <a:txBody>
                    <a:bodyPr/>
                    <a:lstStyle/>
                    <a:p>
                      <a:pPr indent="0" lvl="0" marL="0" marR="0" rtl="0" algn="ctr">
                        <a:spcBef>
                          <a:spcPts val="0"/>
                        </a:spcBef>
                        <a:spcAft>
                          <a:spcPts val="0"/>
                        </a:spcAft>
                        <a:buNone/>
                      </a:pPr>
                      <a:r>
                        <a:t/>
                      </a:r>
                      <a:endParaRPr sz="1400" u="none" cap="none" strike="noStrike"/>
                    </a:p>
                  </a:txBody>
                  <a:tcPr marT="45725" marB="45725" marR="91450" marL="91450"/>
                </a:tc>
              </a:tr>
            </a:tbl>
          </a:graphicData>
        </a:graphic>
      </p:graphicFrame>
      <p:sp>
        <p:nvSpPr>
          <p:cNvPr id="133" name="Google Shape;133;p5"/>
          <p:cNvSpPr txBox="1"/>
          <p:nvPr/>
        </p:nvSpPr>
        <p:spPr>
          <a:xfrm>
            <a:off x="-3" y="604582"/>
            <a:ext cx="12192000" cy="535284"/>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Calibri"/>
              <a:buNone/>
            </a:pPr>
            <a:r>
              <a:rPr b="1" i="0" lang="es-ES" sz="3600" u="none" cap="none" strike="noStrike">
                <a:solidFill>
                  <a:schemeClr val="dk1"/>
                </a:solidFill>
                <a:latin typeface="Calibri"/>
                <a:ea typeface="Calibri"/>
                <a:cs typeface="Calibri"/>
                <a:sym typeface="Calibri"/>
              </a:rPr>
              <a:t>NIVEL HOSPITALARIO GNP</a:t>
            </a:r>
            <a:endParaRPr/>
          </a:p>
        </p:txBody>
      </p:sp>
      <p:pic>
        <p:nvPicPr>
          <p:cNvPr id="134" name="Google Shape;134;p5"/>
          <p:cNvPicPr preferRelativeResize="0"/>
          <p:nvPr/>
        </p:nvPicPr>
        <p:blipFill rotWithShape="1">
          <a:blip r:embed="rId3">
            <a:alphaModFix/>
          </a:blip>
          <a:srcRect b="0" l="0" r="0" t="0"/>
          <a:stretch/>
        </p:blipFill>
        <p:spPr>
          <a:xfrm>
            <a:off x="10986448" y="1"/>
            <a:ext cx="1027788" cy="604581"/>
          </a:xfrm>
          <a:prstGeom prst="rect">
            <a:avLst/>
          </a:prstGeom>
          <a:noFill/>
          <a:ln>
            <a:noFill/>
          </a:ln>
        </p:spPr>
      </p:pic>
      <p:sp>
        <p:nvSpPr>
          <p:cNvPr id="135" name="Google Shape;135;p5"/>
          <p:cNvSpPr/>
          <p:nvPr/>
        </p:nvSpPr>
        <p:spPr>
          <a:xfrm>
            <a:off x="-3" y="1076673"/>
            <a:ext cx="12192000" cy="106059"/>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6" name="Google Shape;136;p5"/>
          <p:cNvSpPr/>
          <p:nvPr/>
        </p:nvSpPr>
        <p:spPr>
          <a:xfrm>
            <a:off x="226422" y="110477"/>
            <a:ext cx="6096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u="none" cap="none" strike="noStrike">
                <a:solidFill>
                  <a:schemeClr val="dk1"/>
                </a:solidFill>
                <a:latin typeface="Calibri"/>
                <a:ea typeface="Calibri"/>
                <a:cs typeface="Calibri"/>
                <a:sym typeface="Calibri"/>
              </a:rPr>
              <a:t>https://www.gnp.com.mx/post-venta/contacto/masinfo/servicios-relacionados/directorios/medicos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graphicFrame>
        <p:nvGraphicFramePr>
          <p:cNvPr id="141" name="Google Shape;141;p6"/>
          <p:cNvGraphicFramePr/>
          <p:nvPr/>
        </p:nvGraphicFramePr>
        <p:xfrm>
          <a:off x="838199" y="1311384"/>
          <a:ext cx="3000000" cy="3000000"/>
        </p:xfrm>
        <a:graphic>
          <a:graphicData uri="http://schemas.openxmlformats.org/drawingml/2006/table">
            <a:tbl>
              <a:tblPr bandRow="1" firstRow="1">
                <a:noFill/>
                <a:tableStyleId>{2DD9B230-4568-4AE2-ACE8-0E985430A6DD}</a:tableStyleId>
              </a:tblPr>
              <a:tblGrid>
                <a:gridCol w="3505200"/>
                <a:gridCol w="3505200"/>
                <a:gridCol w="3505200"/>
              </a:tblGrid>
              <a:tr h="371000">
                <a:tc>
                  <a:txBody>
                    <a:bodyPr/>
                    <a:lstStyle/>
                    <a:p>
                      <a:pPr indent="0" lvl="0" marL="0" marR="0" rtl="0" algn="ctr">
                        <a:spcBef>
                          <a:spcPts val="0"/>
                        </a:spcBef>
                        <a:spcAft>
                          <a:spcPts val="0"/>
                        </a:spcAft>
                        <a:buNone/>
                      </a:pPr>
                      <a:r>
                        <a:rPr lang="es-ES" sz="1800" u="none" cap="none" strike="noStrike"/>
                        <a:t>AXA FLEX PLUS DIAMANTE</a:t>
                      </a:r>
                      <a:endParaRPr sz="1800" u="none" cap="none" strike="noStrike"/>
                    </a:p>
                  </a:txBody>
                  <a:tcPr marT="45725" marB="45725" marR="91450" marL="91450">
                    <a:solidFill>
                      <a:srgbClr val="1F3864"/>
                    </a:solidFill>
                  </a:tcPr>
                </a:tc>
                <a:tc>
                  <a:txBody>
                    <a:bodyPr/>
                    <a:lstStyle/>
                    <a:p>
                      <a:pPr indent="0" lvl="0" marL="0" marR="0" rtl="0" algn="ctr">
                        <a:spcBef>
                          <a:spcPts val="0"/>
                        </a:spcBef>
                        <a:spcAft>
                          <a:spcPts val="0"/>
                        </a:spcAft>
                        <a:buNone/>
                      </a:pPr>
                      <a:r>
                        <a:rPr lang="es-ES" sz="1800" u="none" cap="none" strike="noStrike"/>
                        <a:t>AXA FLEX PLUS ESMERALDA </a:t>
                      </a:r>
                      <a:endParaRPr sz="1800" u="none" cap="none" strike="noStrike"/>
                    </a:p>
                  </a:txBody>
                  <a:tcPr marT="45725" marB="45725" marR="91450" marL="91450">
                    <a:solidFill>
                      <a:srgbClr val="1F3864"/>
                    </a:solidFill>
                  </a:tcPr>
                </a:tc>
                <a:tc>
                  <a:txBody>
                    <a:bodyPr/>
                    <a:lstStyle/>
                    <a:p>
                      <a:pPr indent="0" lvl="0" marL="0" marR="0" rtl="0" algn="ctr">
                        <a:spcBef>
                          <a:spcPts val="0"/>
                        </a:spcBef>
                        <a:spcAft>
                          <a:spcPts val="0"/>
                        </a:spcAft>
                        <a:buNone/>
                      </a:pPr>
                      <a:r>
                        <a:rPr lang="es-ES" sz="1800" u="none" cap="none" strike="noStrike"/>
                        <a:t>AXA FLEX PLUS ZAFIRO</a:t>
                      </a:r>
                      <a:endParaRPr sz="1800" u="none" cap="none" strike="noStrike"/>
                    </a:p>
                  </a:txBody>
                  <a:tcPr marT="45725" marB="45725" marR="91450" marL="91450">
                    <a:solidFill>
                      <a:srgbClr val="1F3864"/>
                    </a:solidFill>
                  </a:tcPr>
                </a:tc>
              </a:tr>
              <a:tr h="370850">
                <a:tc>
                  <a:txBody>
                    <a:bodyPr/>
                    <a:lstStyle/>
                    <a:p>
                      <a:pPr indent="0" lvl="0" marL="0" marR="0" rtl="0" algn="ctr">
                        <a:spcBef>
                          <a:spcPts val="0"/>
                        </a:spcBef>
                        <a:spcAft>
                          <a:spcPts val="0"/>
                        </a:spcAft>
                        <a:buNone/>
                      </a:pPr>
                      <a:r>
                        <a:rPr lang="es-ES" sz="1300" u="none" cap="none" strike="noStrike"/>
                        <a:t> ZAMBRANO HELLION</a:t>
                      </a:r>
                      <a:endParaRPr sz="1300" u="none" cap="none" strike="noStrike"/>
                    </a:p>
                  </a:txBody>
                  <a:tcPr marT="45725" marB="45725" marR="91450" marL="91450"/>
                </a:tc>
                <a:tc>
                  <a:txBody>
                    <a:bodyPr/>
                    <a:lstStyle/>
                    <a:p>
                      <a:pPr indent="0" lvl="0" marL="0" marR="0" rtl="0" algn="ctr">
                        <a:spcBef>
                          <a:spcPts val="0"/>
                        </a:spcBef>
                        <a:spcAft>
                          <a:spcPts val="0"/>
                        </a:spcAft>
                        <a:buNone/>
                      </a:pPr>
                      <a:r>
                        <a:rPr lang="es-ES" sz="1300" u="none" cap="none" strike="noStrike"/>
                        <a:t>HOSPITAL Y CLINICA OCA</a:t>
                      </a:r>
                      <a:endParaRPr sz="1300" u="none" cap="none" strike="noStrike"/>
                    </a:p>
                  </a:txBody>
                  <a:tcPr marT="45725" marB="45725" marR="91450" marL="91450"/>
                </a:tc>
                <a:tc>
                  <a:txBody>
                    <a:bodyPr/>
                    <a:lstStyle/>
                    <a:p>
                      <a:pPr indent="0" lvl="0" marL="0" marR="0" rtl="0" algn="ctr">
                        <a:spcBef>
                          <a:spcPts val="0"/>
                        </a:spcBef>
                        <a:spcAft>
                          <a:spcPts val="0"/>
                        </a:spcAft>
                        <a:buNone/>
                      </a:pPr>
                      <a:r>
                        <a:rPr lang="es-ES" sz="1300" u="none" cap="none" strike="noStrike"/>
                        <a:t>MUGUERZA CONCHITA</a:t>
                      </a:r>
                      <a:endParaRPr sz="1300" u="none" cap="none" strike="noStrike"/>
                    </a:p>
                  </a:txBody>
                  <a:tcPr marT="45725" marB="45725" marR="91450" marL="91450"/>
                </a:tc>
              </a:tr>
              <a:tr h="370850">
                <a:tc>
                  <a:txBody>
                    <a:bodyPr/>
                    <a:lstStyle/>
                    <a:p>
                      <a:pPr indent="0" lvl="0" marL="0" marR="0" rtl="0" algn="ctr">
                        <a:spcBef>
                          <a:spcPts val="0"/>
                        </a:spcBef>
                        <a:spcAft>
                          <a:spcPts val="0"/>
                        </a:spcAft>
                        <a:buNone/>
                      </a:pPr>
                      <a:r>
                        <a:rPr lang="es-ES" sz="1300" u="none" cap="none" strike="noStrike"/>
                        <a:t>SAN JOSÉ TEC DE MONTERREY</a:t>
                      </a:r>
                      <a:endParaRPr sz="1300" u="none" cap="none" strike="noStrike"/>
                    </a:p>
                  </a:txBody>
                  <a:tcPr marT="45725" marB="45725" marR="91450" marL="91450"/>
                </a:tc>
                <a:tc>
                  <a:txBody>
                    <a:bodyPr/>
                    <a:lstStyle/>
                    <a:p>
                      <a:pPr indent="0" lvl="0" marL="0" marR="0" rtl="0" algn="ctr">
                        <a:spcBef>
                          <a:spcPts val="0"/>
                        </a:spcBef>
                        <a:spcAft>
                          <a:spcPts val="0"/>
                        </a:spcAft>
                        <a:buNone/>
                      </a:pPr>
                      <a:r>
                        <a:rPr lang="es-ES" sz="1300" u="none" cap="none" strike="noStrike"/>
                        <a:t>MUGUERZA SUR</a:t>
                      </a:r>
                      <a:endParaRPr sz="1300" u="none" cap="none" strike="noStrike"/>
                    </a:p>
                  </a:txBody>
                  <a:tcPr marT="45725" marB="45725" marR="91450" marL="91450"/>
                </a:tc>
                <a:tc>
                  <a:txBody>
                    <a:bodyPr/>
                    <a:lstStyle/>
                    <a:p>
                      <a:pPr indent="0" lvl="0" marL="0" marR="0" rtl="0" algn="ctr">
                        <a:spcBef>
                          <a:spcPts val="0"/>
                        </a:spcBef>
                        <a:spcAft>
                          <a:spcPts val="0"/>
                        </a:spcAft>
                        <a:buNone/>
                      </a:pPr>
                      <a:r>
                        <a:rPr lang="es-ES" sz="1300" u="none" cap="none" strike="noStrike"/>
                        <a:t>GINEQUITO</a:t>
                      </a:r>
                      <a:endParaRPr sz="1300" u="none" cap="none" strike="noStrike"/>
                    </a:p>
                  </a:txBody>
                  <a:tcPr marT="45725" marB="45725" marR="91450" marL="91450"/>
                </a:tc>
              </a:tr>
              <a:tr h="370850">
                <a:tc>
                  <a:txBody>
                    <a:bodyPr/>
                    <a:lstStyle/>
                    <a:p>
                      <a:pPr indent="0" lvl="0" marL="0" marR="0" rtl="0" algn="l">
                        <a:spcBef>
                          <a:spcPts val="0"/>
                        </a:spcBef>
                        <a:spcAft>
                          <a:spcPts val="0"/>
                        </a:spcAft>
                        <a:buNone/>
                      </a:pPr>
                      <a:r>
                        <a:t/>
                      </a:r>
                      <a:endParaRPr sz="1300"/>
                    </a:p>
                  </a:txBody>
                  <a:tcPr marT="45725" marB="45725" marR="91450" marL="91450"/>
                </a:tc>
                <a:tc>
                  <a:txBody>
                    <a:bodyPr/>
                    <a:lstStyle/>
                    <a:p>
                      <a:pPr indent="0" lvl="0" marL="0" marR="0" rtl="0" algn="ctr">
                        <a:spcBef>
                          <a:spcPts val="0"/>
                        </a:spcBef>
                        <a:spcAft>
                          <a:spcPts val="0"/>
                        </a:spcAft>
                        <a:buNone/>
                      </a:pPr>
                      <a:r>
                        <a:rPr lang="es-ES" sz="1300"/>
                        <a:t>MUGUERZA ALTA ESPECIALIDAD</a:t>
                      </a:r>
                      <a:endParaRPr sz="1300"/>
                    </a:p>
                  </a:txBody>
                  <a:tcPr marT="45725" marB="45725" marR="91450" marL="91450"/>
                </a:tc>
                <a:tc>
                  <a:txBody>
                    <a:bodyPr/>
                    <a:lstStyle/>
                    <a:p>
                      <a:pPr indent="0" lvl="0" marL="0" marR="0" rtl="0" algn="ctr">
                        <a:spcBef>
                          <a:spcPts val="0"/>
                        </a:spcBef>
                        <a:spcAft>
                          <a:spcPts val="0"/>
                        </a:spcAft>
                        <a:buNone/>
                      </a:pPr>
                      <a:r>
                        <a:rPr lang="es-ES" sz="1300"/>
                        <a:t>CENTRO MÉDICO SAN JORGE</a:t>
                      </a:r>
                      <a:endParaRPr sz="1300"/>
                    </a:p>
                  </a:txBody>
                  <a:tcPr marT="45725" marB="45725" marR="91450" marL="91450"/>
                </a:tc>
              </a:tr>
              <a:tr h="370850">
                <a:tc>
                  <a:txBody>
                    <a:bodyPr/>
                    <a:lstStyle/>
                    <a:p>
                      <a:pPr indent="0" lvl="0" marL="0" marR="0" rtl="0" algn="l">
                        <a:spcBef>
                          <a:spcPts val="0"/>
                        </a:spcBef>
                        <a:spcAft>
                          <a:spcPts val="0"/>
                        </a:spcAft>
                        <a:buNone/>
                      </a:pPr>
                      <a:r>
                        <a:t/>
                      </a:r>
                      <a:endParaRPr sz="1300"/>
                    </a:p>
                  </a:txBody>
                  <a:tcPr marT="45725" marB="45725" marR="91450" marL="91450"/>
                </a:tc>
                <a:tc>
                  <a:txBody>
                    <a:bodyPr/>
                    <a:lstStyle/>
                    <a:p>
                      <a:pPr indent="0" lvl="0" marL="0" marR="0" rtl="0" algn="ctr">
                        <a:spcBef>
                          <a:spcPts val="0"/>
                        </a:spcBef>
                        <a:spcAft>
                          <a:spcPts val="0"/>
                        </a:spcAft>
                        <a:buNone/>
                      </a:pPr>
                      <a:r>
                        <a:rPr lang="es-ES" sz="1300"/>
                        <a:t>DOCTOR EAST</a:t>
                      </a:r>
                      <a:endParaRPr sz="1300"/>
                    </a:p>
                  </a:txBody>
                  <a:tcPr marT="45725" marB="45725" marR="91450" marL="91450"/>
                </a:tc>
                <a:tc>
                  <a:txBody>
                    <a:bodyPr/>
                    <a:lstStyle/>
                    <a:p>
                      <a:pPr indent="0" lvl="0" marL="0" marR="0" rtl="0" algn="ctr">
                        <a:spcBef>
                          <a:spcPts val="0"/>
                        </a:spcBef>
                        <a:spcAft>
                          <a:spcPts val="0"/>
                        </a:spcAft>
                        <a:buNone/>
                      </a:pPr>
                      <a:r>
                        <a:rPr lang="es-ES" sz="1300"/>
                        <a:t>SAN FELIPE</a:t>
                      </a:r>
                      <a:r>
                        <a:rPr lang="es-ES" sz="1300"/>
                        <a:t> DE JESÚS</a:t>
                      </a:r>
                      <a:endParaRPr sz="1300"/>
                    </a:p>
                  </a:txBody>
                  <a:tcPr marT="45725" marB="45725" marR="91450" marL="91450"/>
                </a:tc>
              </a:tr>
              <a:tr h="370850">
                <a:tc>
                  <a:txBody>
                    <a:bodyPr/>
                    <a:lstStyle/>
                    <a:p>
                      <a:pPr indent="0" lvl="0" marL="0" marR="0" rtl="0" algn="l">
                        <a:spcBef>
                          <a:spcPts val="0"/>
                        </a:spcBef>
                        <a:spcAft>
                          <a:spcPts val="0"/>
                        </a:spcAft>
                        <a:buNone/>
                      </a:pPr>
                      <a:r>
                        <a:t/>
                      </a:r>
                      <a:endParaRPr sz="1300"/>
                    </a:p>
                  </a:txBody>
                  <a:tcPr marT="45725" marB="45725" marR="91450" marL="91450"/>
                </a:tc>
                <a:tc>
                  <a:txBody>
                    <a:bodyPr/>
                    <a:lstStyle/>
                    <a:p>
                      <a:pPr indent="0" lvl="0" marL="0" marR="0" rtl="0" algn="ctr">
                        <a:spcBef>
                          <a:spcPts val="0"/>
                        </a:spcBef>
                        <a:spcAft>
                          <a:spcPts val="0"/>
                        </a:spcAft>
                        <a:buNone/>
                      </a:pPr>
                      <a:r>
                        <a:rPr lang="es-ES" sz="1300"/>
                        <a:t>SWISS HOSPITAL</a:t>
                      </a:r>
                      <a:endParaRPr sz="1300"/>
                    </a:p>
                  </a:txBody>
                  <a:tcPr marT="45725" marB="45725" marR="91450" marL="91450"/>
                </a:tc>
                <a:tc>
                  <a:txBody>
                    <a:bodyPr/>
                    <a:lstStyle/>
                    <a:p>
                      <a:pPr indent="0" lvl="0" marL="0" marR="0" rtl="0" algn="ctr">
                        <a:spcBef>
                          <a:spcPts val="0"/>
                        </a:spcBef>
                        <a:spcAft>
                          <a:spcPts val="0"/>
                        </a:spcAft>
                        <a:buNone/>
                      </a:pPr>
                      <a:r>
                        <a:rPr lang="es-ES" sz="1300"/>
                        <a:t>MUGUERZA VIDRIERA</a:t>
                      </a:r>
                      <a:endParaRPr sz="1300"/>
                    </a:p>
                  </a:txBody>
                  <a:tcPr marT="45725" marB="45725" marR="91450" marL="91450"/>
                </a:tc>
              </a:tr>
              <a:tr h="370850">
                <a:tc>
                  <a:txBody>
                    <a:bodyPr/>
                    <a:lstStyle/>
                    <a:p>
                      <a:pPr indent="0" lvl="0" marL="0" marR="0" rtl="0" algn="l">
                        <a:spcBef>
                          <a:spcPts val="0"/>
                        </a:spcBef>
                        <a:spcAft>
                          <a:spcPts val="0"/>
                        </a:spcAft>
                        <a:buNone/>
                      </a:pPr>
                      <a:r>
                        <a:t/>
                      </a:r>
                      <a:endParaRPr sz="1300"/>
                    </a:p>
                  </a:txBody>
                  <a:tcPr marT="45725" marB="45725" marR="91450" marL="91450"/>
                </a:tc>
                <a:tc>
                  <a:txBody>
                    <a:bodyPr/>
                    <a:lstStyle/>
                    <a:p>
                      <a:pPr indent="0" lvl="0" marL="0" marR="0" rtl="0" algn="ctr">
                        <a:spcBef>
                          <a:spcPts val="0"/>
                        </a:spcBef>
                        <a:spcAft>
                          <a:spcPts val="0"/>
                        </a:spcAft>
                        <a:buNone/>
                      </a:pPr>
                      <a:r>
                        <a:rPr lang="es-ES" sz="1300"/>
                        <a:t>HOSPITAL ÁNGELES</a:t>
                      </a:r>
                      <a:endParaRPr sz="1300"/>
                    </a:p>
                  </a:txBody>
                  <a:tcPr marT="45725" marB="45725" marR="91450" marL="91450"/>
                </a:tc>
                <a:tc>
                  <a:txBody>
                    <a:bodyPr/>
                    <a:lstStyle/>
                    <a:p>
                      <a:pPr indent="0" lvl="0" marL="0" marR="0" rtl="0" algn="ctr">
                        <a:spcBef>
                          <a:spcPts val="0"/>
                        </a:spcBef>
                        <a:spcAft>
                          <a:spcPts val="0"/>
                        </a:spcAft>
                        <a:buNone/>
                      </a:pPr>
                      <a:r>
                        <a:rPr lang="es-ES" sz="1300"/>
                        <a:t>CENTRO QUIRÚRGICO NOGALAR</a:t>
                      </a:r>
                      <a:r>
                        <a:rPr lang="es-ES" sz="1300"/>
                        <a:t> </a:t>
                      </a:r>
                      <a:endParaRPr sz="1300"/>
                    </a:p>
                  </a:txBody>
                  <a:tcPr marT="45725" marB="45725" marR="91450" marL="91450"/>
                </a:tc>
              </a:tr>
            </a:tbl>
          </a:graphicData>
        </a:graphic>
      </p:graphicFrame>
      <p:graphicFrame>
        <p:nvGraphicFramePr>
          <p:cNvPr id="142" name="Google Shape;142;p6"/>
          <p:cNvGraphicFramePr/>
          <p:nvPr/>
        </p:nvGraphicFramePr>
        <p:xfrm>
          <a:off x="838199" y="3907436"/>
          <a:ext cx="3000000" cy="3000000"/>
        </p:xfrm>
        <a:graphic>
          <a:graphicData uri="http://schemas.openxmlformats.org/drawingml/2006/table">
            <a:tbl>
              <a:tblPr bandRow="1" firstRow="1">
                <a:noFill/>
                <a:tableStyleId>{2DD9B230-4568-4AE2-ACE8-0E985430A6DD}</a:tableStyleId>
              </a:tblPr>
              <a:tblGrid>
                <a:gridCol w="3505200"/>
                <a:gridCol w="3505200"/>
                <a:gridCol w="3505200"/>
              </a:tblGrid>
              <a:tr h="403500">
                <a:tc>
                  <a:txBody>
                    <a:bodyPr/>
                    <a:lstStyle/>
                    <a:p>
                      <a:pPr indent="0" lvl="0" marL="0" marR="0" rtl="0" algn="ctr">
                        <a:spcBef>
                          <a:spcPts val="0"/>
                        </a:spcBef>
                        <a:spcAft>
                          <a:spcPts val="0"/>
                        </a:spcAft>
                        <a:buNone/>
                      </a:pPr>
                      <a:r>
                        <a:rPr lang="es-ES" sz="1800"/>
                        <a:t>SUPERIOR</a:t>
                      </a:r>
                      <a:r>
                        <a:rPr lang="es-ES" sz="1800"/>
                        <a:t> 180</a:t>
                      </a:r>
                      <a:endParaRPr sz="1800"/>
                    </a:p>
                  </a:txBody>
                  <a:tcPr marT="45725" marB="45725" marR="91450" marL="91450">
                    <a:solidFill>
                      <a:srgbClr val="1F3864"/>
                    </a:solidFill>
                  </a:tcPr>
                </a:tc>
                <a:tc>
                  <a:txBody>
                    <a:bodyPr/>
                    <a:lstStyle/>
                    <a:p>
                      <a:pPr indent="0" lvl="0" marL="0" marR="0" rtl="0" algn="ctr">
                        <a:spcBef>
                          <a:spcPts val="0"/>
                        </a:spcBef>
                        <a:spcAft>
                          <a:spcPts val="0"/>
                        </a:spcAft>
                        <a:buNone/>
                      </a:pPr>
                      <a:r>
                        <a:rPr lang="es-ES" sz="1800"/>
                        <a:t>BASICO 90</a:t>
                      </a:r>
                      <a:endParaRPr sz="1800"/>
                    </a:p>
                  </a:txBody>
                  <a:tcPr marT="45725" marB="45725" marR="91450" marL="91450">
                    <a:solidFill>
                      <a:srgbClr val="1F3864"/>
                    </a:solidFill>
                  </a:tcPr>
                </a:tc>
                <a:tc>
                  <a:txBody>
                    <a:bodyPr/>
                    <a:lstStyle/>
                    <a:p>
                      <a:pPr indent="0" lvl="0" marL="0" marR="0" rtl="0" algn="ctr">
                        <a:spcBef>
                          <a:spcPts val="0"/>
                        </a:spcBef>
                        <a:spcAft>
                          <a:spcPts val="0"/>
                        </a:spcAft>
                        <a:buNone/>
                      </a:pPr>
                      <a:r>
                        <a:rPr lang="es-ES" sz="1800"/>
                        <a:t>BASICO 45</a:t>
                      </a:r>
                      <a:endParaRPr sz="1800"/>
                    </a:p>
                  </a:txBody>
                  <a:tcPr marT="45725" marB="45725" marR="91450" marL="91450">
                    <a:solidFill>
                      <a:srgbClr val="1F3864"/>
                    </a:solidFill>
                  </a:tcPr>
                </a:tc>
              </a:tr>
              <a:tr h="356150">
                <a:tc>
                  <a:txBody>
                    <a:bodyPr/>
                    <a:lstStyle/>
                    <a:p>
                      <a:pPr indent="0" lvl="0" marL="0" marR="0" rtl="0" algn="ctr">
                        <a:spcBef>
                          <a:spcPts val="0"/>
                        </a:spcBef>
                        <a:spcAft>
                          <a:spcPts val="0"/>
                        </a:spcAft>
                        <a:buNone/>
                      </a:pPr>
                      <a:r>
                        <a:rPr lang="es-ES" sz="1300"/>
                        <a:t>ZAMBRANO HELLION</a:t>
                      </a:r>
                      <a:endParaRPr sz="1300"/>
                    </a:p>
                  </a:txBody>
                  <a:tcPr marT="45725" marB="45725" marR="91450" marL="91450"/>
                </a:tc>
                <a:tc>
                  <a:txBody>
                    <a:bodyPr/>
                    <a:lstStyle/>
                    <a:p>
                      <a:pPr indent="0" lvl="0" marL="0" marR="0" rtl="0" algn="ctr">
                        <a:spcBef>
                          <a:spcPts val="0"/>
                        </a:spcBef>
                        <a:spcAft>
                          <a:spcPts val="0"/>
                        </a:spcAft>
                        <a:buNone/>
                      </a:pPr>
                      <a:r>
                        <a:rPr lang="es-ES" sz="1300"/>
                        <a:t>HOSPITAL Y</a:t>
                      </a:r>
                      <a:r>
                        <a:rPr lang="es-ES" sz="1300"/>
                        <a:t> CLINICA OCA</a:t>
                      </a:r>
                      <a:endParaRPr sz="1300"/>
                    </a:p>
                  </a:txBody>
                  <a:tcPr marT="45725" marB="45725" marR="91450" marL="91450"/>
                </a:tc>
                <a:tc>
                  <a:txBody>
                    <a:bodyPr/>
                    <a:lstStyle/>
                    <a:p>
                      <a:pPr indent="0" lvl="0" marL="0" marR="0" rtl="0" algn="ctr">
                        <a:spcBef>
                          <a:spcPts val="0"/>
                        </a:spcBef>
                        <a:spcAft>
                          <a:spcPts val="0"/>
                        </a:spcAft>
                        <a:buNone/>
                      </a:pPr>
                      <a:r>
                        <a:rPr lang="es-ES" sz="1300"/>
                        <a:t>MUGUERZA</a:t>
                      </a:r>
                      <a:r>
                        <a:rPr lang="es-ES" sz="1300"/>
                        <a:t> VIDRIERA</a:t>
                      </a:r>
                      <a:endParaRPr sz="1300"/>
                    </a:p>
                  </a:txBody>
                  <a:tcPr marT="45725" marB="45725" marR="91450" marL="91450"/>
                </a:tc>
              </a:tr>
              <a:tr h="356150">
                <a:tc>
                  <a:txBody>
                    <a:bodyPr/>
                    <a:lstStyle/>
                    <a:p>
                      <a:pPr indent="0" lvl="0" marL="0" marR="0" rtl="0" algn="ctr">
                        <a:spcBef>
                          <a:spcPts val="0"/>
                        </a:spcBef>
                        <a:spcAft>
                          <a:spcPts val="0"/>
                        </a:spcAft>
                        <a:buNone/>
                      </a:pPr>
                      <a:r>
                        <a:rPr lang="es-ES" sz="1300"/>
                        <a:t>SAN JOSÉ TEC DE MONTERREY</a:t>
                      </a:r>
                      <a:endParaRPr sz="1300"/>
                    </a:p>
                  </a:txBody>
                  <a:tcPr marT="45725" marB="45725" marR="91450" marL="91450"/>
                </a:tc>
                <a:tc>
                  <a:txBody>
                    <a:bodyPr/>
                    <a:lstStyle/>
                    <a:p>
                      <a:pPr indent="0" lvl="0" marL="0" marR="0" rtl="0" algn="ctr">
                        <a:spcBef>
                          <a:spcPts val="0"/>
                        </a:spcBef>
                        <a:spcAft>
                          <a:spcPts val="0"/>
                        </a:spcAft>
                        <a:buNone/>
                      </a:pPr>
                      <a:r>
                        <a:rPr lang="es-ES" sz="1300"/>
                        <a:t>MUGUERZA CONCHITA</a:t>
                      </a:r>
                      <a:endParaRPr sz="1300"/>
                    </a:p>
                  </a:txBody>
                  <a:tcPr marT="45725" marB="45725" marR="91450" marL="91450"/>
                </a:tc>
                <a:tc>
                  <a:txBody>
                    <a:bodyPr/>
                    <a:lstStyle/>
                    <a:p>
                      <a:pPr indent="0" lvl="0" marL="0" marR="0" rtl="0" algn="ctr">
                        <a:spcBef>
                          <a:spcPts val="0"/>
                        </a:spcBef>
                        <a:spcAft>
                          <a:spcPts val="0"/>
                        </a:spcAft>
                        <a:buNone/>
                      </a:pPr>
                      <a:r>
                        <a:rPr lang="es-ES" sz="1300"/>
                        <a:t>HOSPITAL</a:t>
                      </a:r>
                      <a:r>
                        <a:rPr lang="es-ES" sz="1300"/>
                        <a:t> SAN JORGE</a:t>
                      </a:r>
                      <a:endParaRPr sz="1300"/>
                    </a:p>
                  </a:txBody>
                  <a:tcPr marT="45725" marB="45725" marR="91450" marL="91450"/>
                </a:tc>
              </a:tr>
              <a:tr h="356150">
                <a:tc>
                  <a:txBody>
                    <a:bodyPr/>
                    <a:lstStyle/>
                    <a:p>
                      <a:pPr indent="0" lvl="0" marL="0" marR="0" rtl="0" algn="ctr">
                        <a:spcBef>
                          <a:spcPts val="0"/>
                        </a:spcBef>
                        <a:spcAft>
                          <a:spcPts val="0"/>
                        </a:spcAft>
                        <a:buNone/>
                      </a:pPr>
                      <a:r>
                        <a:rPr lang="es-ES" sz="1300"/>
                        <a:t>MUGUERZA ALTA</a:t>
                      </a:r>
                      <a:r>
                        <a:rPr lang="es-ES" sz="1300"/>
                        <a:t> ESPECIALIDAD</a:t>
                      </a:r>
                      <a:endParaRPr sz="1300"/>
                    </a:p>
                  </a:txBody>
                  <a:tcPr marT="45725" marB="45725" marR="91450" marL="91450"/>
                </a:tc>
                <a:tc>
                  <a:txBody>
                    <a:bodyPr/>
                    <a:lstStyle/>
                    <a:p>
                      <a:pPr indent="0" lvl="0" marL="0" marR="0" rtl="0" algn="ctr">
                        <a:spcBef>
                          <a:spcPts val="0"/>
                        </a:spcBef>
                        <a:spcAft>
                          <a:spcPts val="0"/>
                        </a:spcAft>
                        <a:buNone/>
                      </a:pPr>
                      <a:r>
                        <a:rPr lang="es-ES" sz="1300"/>
                        <a:t>GINEQUITO</a:t>
                      </a:r>
                      <a:endParaRPr sz="1300"/>
                    </a:p>
                  </a:txBody>
                  <a:tcPr marT="45725" marB="45725" marR="91450" marL="91450"/>
                </a:tc>
                <a:tc>
                  <a:txBody>
                    <a:bodyPr/>
                    <a:lstStyle/>
                    <a:p>
                      <a:pPr indent="0" lvl="0" marL="0" marR="0" rtl="0" algn="ctr">
                        <a:spcBef>
                          <a:spcPts val="0"/>
                        </a:spcBef>
                        <a:spcAft>
                          <a:spcPts val="0"/>
                        </a:spcAft>
                        <a:buNone/>
                      </a:pPr>
                      <a:r>
                        <a:rPr lang="es-ES" sz="1300"/>
                        <a:t>HOPITAL SIERRA MADRE</a:t>
                      </a:r>
                      <a:endParaRPr sz="1300"/>
                    </a:p>
                  </a:txBody>
                  <a:tcPr marT="45725" marB="45725" marR="91450" marL="91450"/>
                </a:tc>
              </a:tr>
              <a:tr h="356150">
                <a:tc>
                  <a:txBody>
                    <a:bodyPr/>
                    <a:lstStyle/>
                    <a:p>
                      <a:pPr indent="0" lvl="0" marL="0" marR="0" rtl="0" algn="ctr">
                        <a:spcBef>
                          <a:spcPts val="0"/>
                        </a:spcBef>
                        <a:spcAft>
                          <a:spcPts val="0"/>
                        </a:spcAft>
                        <a:buNone/>
                      </a:pPr>
                      <a:r>
                        <a:rPr lang="es-ES" sz="1300"/>
                        <a:t>DOCTOR EAST</a:t>
                      </a:r>
                      <a:endParaRPr sz="1300"/>
                    </a:p>
                  </a:txBody>
                  <a:tcPr marT="45725" marB="45725" marR="91450" marL="91450"/>
                </a:tc>
                <a:tc>
                  <a:txBody>
                    <a:bodyPr/>
                    <a:lstStyle/>
                    <a:p>
                      <a:pPr indent="0" lvl="0" marL="0" marR="0" rtl="0" algn="ctr">
                        <a:spcBef>
                          <a:spcPts val="0"/>
                        </a:spcBef>
                        <a:spcAft>
                          <a:spcPts val="0"/>
                        </a:spcAft>
                        <a:buNone/>
                      </a:pPr>
                      <a:r>
                        <a:rPr lang="es-ES" sz="1300"/>
                        <a:t>MUGUERZA  CLINICA  SAN PEDRO</a:t>
                      </a:r>
                      <a:endParaRPr sz="1300"/>
                    </a:p>
                  </a:txBody>
                  <a:tcPr marT="45725" marB="45725" marR="91450" marL="91450"/>
                </a:tc>
                <a:tc>
                  <a:txBody>
                    <a:bodyPr/>
                    <a:lstStyle/>
                    <a:p>
                      <a:pPr indent="0" lvl="0" marL="0" marR="0" rtl="0" algn="ctr">
                        <a:spcBef>
                          <a:spcPts val="0"/>
                        </a:spcBef>
                        <a:spcAft>
                          <a:spcPts val="0"/>
                        </a:spcAft>
                        <a:buNone/>
                      </a:pPr>
                      <a:r>
                        <a:rPr lang="es-ES" sz="1300"/>
                        <a:t>SAN FELIPE DE JESÚS</a:t>
                      </a:r>
                      <a:endParaRPr sz="1300"/>
                    </a:p>
                  </a:txBody>
                  <a:tcPr marT="45725" marB="45725" marR="91450" marL="91450"/>
                </a:tc>
              </a:tr>
              <a:tr h="356150">
                <a:tc>
                  <a:txBody>
                    <a:bodyPr/>
                    <a:lstStyle/>
                    <a:p>
                      <a:pPr indent="0" lvl="0" marL="0" marR="0" rtl="0" algn="ctr">
                        <a:spcBef>
                          <a:spcPts val="0"/>
                        </a:spcBef>
                        <a:spcAft>
                          <a:spcPts val="0"/>
                        </a:spcAft>
                        <a:buNone/>
                      </a:pPr>
                      <a:r>
                        <a:rPr lang="es-ES" sz="1300"/>
                        <a:t>DOCTORS</a:t>
                      </a:r>
                      <a:r>
                        <a:rPr lang="es-ES" sz="1300"/>
                        <a:t> HOSPITAL</a:t>
                      </a:r>
                      <a:endParaRPr sz="1300"/>
                    </a:p>
                  </a:txBody>
                  <a:tcPr marT="45725" marB="45725" marR="91450" marL="91450"/>
                </a:tc>
                <a:tc>
                  <a:txBody>
                    <a:bodyPr/>
                    <a:lstStyle/>
                    <a:p>
                      <a:pPr indent="0" lvl="0" marL="0" marR="0" rtl="0" algn="ctr">
                        <a:spcBef>
                          <a:spcPts val="0"/>
                        </a:spcBef>
                        <a:spcAft>
                          <a:spcPts val="0"/>
                        </a:spcAft>
                        <a:buNone/>
                      </a:pPr>
                      <a:r>
                        <a:rPr lang="es-ES" sz="1300"/>
                        <a:t>MUGUERZA SUR</a:t>
                      </a:r>
                      <a:endParaRPr sz="1300"/>
                    </a:p>
                  </a:txBody>
                  <a:tcPr marT="45725" marB="45725" marR="91450" marL="91450"/>
                </a:tc>
                <a:tc>
                  <a:txBody>
                    <a:bodyPr/>
                    <a:lstStyle/>
                    <a:p>
                      <a:pPr indent="0" lvl="0" marL="0" marR="0" rtl="0" algn="l">
                        <a:spcBef>
                          <a:spcPts val="0"/>
                        </a:spcBef>
                        <a:spcAft>
                          <a:spcPts val="0"/>
                        </a:spcAft>
                        <a:buNone/>
                      </a:pPr>
                      <a:r>
                        <a:t/>
                      </a:r>
                      <a:endParaRPr sz="1300"/>
                    </a:p>
                  </a:txBody>
                  <a:tcPr marT="45725" marB="45725" marR="91450" marL="91450"/>
                </a:tc>
              </a:tr>
              <a:tr h="356150">
                <a:tc>
                  <a:txBody>
                    <a:bodyPr/>
                    <a:lstStyle/>
                    <a:p>
                      <a:pPr indent="0" lvl="0" marL="0" marR="0" rtl="0" algn="ctr">
                        <a:spcBef>
                          <a:spcPts val="0"/>
                        </a:spcBef>
                        <a:spcAft>
                          <a:spcPts val="0"/>
                        </a:spcAft>
                        <a:buNone/>
                      </a:pPr>
                      <a:r>
                        <a:rPr lang="es-ES" sz="1300"/>
                        <a:t>SWISS HOSPITAL</a:t>
                      </a:r>
                      <a:endParaRPr sz="1300"/>
                    </a:p>
                  </a:txBody>
                  <a:tcPr marT="45725" marB="45725" marR="91450" marL="91450"/>
                </a:tc>
                <a:tc>
                  <a:txBody>
                    <a:bodyPr/>
                    <a:lstStyle/>
                    <a:p>
                      <a:pPr indent="0" lvl="0" marL="0" marR="0" rtl="0" algn="l">
                        <a:spcBef>
                          <a:spcPts val="0"/>
                        </a:spcBef>
                        <a:spcAft>
                          <a:spcPts val="0"/>
                        </a:spcAft>
                        <a:buNone/>
                      </a:pPr>
                      <a:r>
                        <a:t/>
                      </a:r>
                      <a:endParaRPr sz="1300"/>
                    </a:p>
                  </a:txBody>
                  <a:tcPr marT="45725" marB="45725" marR="91450" marL="91450"/>
                </a:tc>
                <a:tc>
                  <a:txBody>
                    <a:bodyPr/>
                    <a:lstStyle/>
                    <a:p>
                      <a:pPr indent="0" lvl="0" marL="0" marR="0" rtl="0" algn="l">
                        <a:spcBef>
                          <a:spcPts val="0"/>
                        </a:spcBef>
                        <a:spcAft>
                          <a:spcPts val="0"/>
                        </a:spcAft>
                        <a:buNone/>
                      </a:pPr>
                      <a:r>
                        <a:t/>
                      </a:r>
                      <a:endParaRPr sz="1300"/>
                    </a:p>
                  </a:txBody>
                  <a:tcPr marT="45725" marB="45725" marR="91450" marL="91450"/>
                </a:tc>
              </a:tr>
              <a:tr h="356150">
                <a:tc>
                  <a:txBody>
                    <a:bodyPr/>
                    <a:lstStyle/>
                    <a:p>
                      <a:pPr indent="0" lvl="0" marL="0" marR="0" rtl="0" algn="ctr">
                        <a:spcBef>
                          <a:spcPts val="0"/>
                        </a:spcBef>
                        <a:spcAft>
                          <a:spcPts val="0"/>
                        </a:spcAft>
                        <a:buNone/>
                      </a:pPr>
                      <a:r>
                        <a:rPr lang="es-ES" sz="1300"/>
                        <a:t>HOSPITAL ÁNGELES</a:t>
                      </a:r>
                      <a:endParaRPr sz="1300"/>
                    </a:p>
                  </a:txBody>
                  <a:tcPr marT="45725" marB="45725" marR="91450" marL="91450"/>
                </a:tc>
                <a:tc>
                  <a:txBody>
                    <a:bodyPr/>
                    <a:lstStyle/>
                    <a:p>
                      <a:pPr indent="0" lvl="0" marL="0" marR="0" rtl="0" algn="l">
                        <a:spcBef>
                          <a:spcPts val="0"/>
                        </a:spcBef>
                        <a:spcAft>
                          <a:spcPts val="0"/>
                        </a:spcAft>
                        <a:buNone/>
                      </a:pPr>
                      <a:r>
                        <a:t/>
                      </a:r>
                      <a:endParaRPr sz="1300"/>
                    </a:p>
                  </a:txBody>
                  <a:tcPr marT="45725" marB="45725" marR="91450" marL="91450"/>
                </a:tc>
                <a:tc>
                  <a:txBody>
                    <a:bodyPr/>
                    <a:lstStyle/>
                    <a:p>
                      <a:pPr indent="0" lvl="0" marL="0" marR="0" rtl="0" algn="l">
                        <a:spcBef>
                          <a:spcPts val="0"/>
                        </a:spcBef>
                        <a:spcAft>
                          <a:spcPts val="0"/>
                        </a:spcAft>
                        <a:buNone/>
                      </a:pPr>
                      <a:r>
                        <a:t/>
                      </a:r>
                      <a:endParaRPr sz="1300"/>
                    </a:p>
                  </a:txBody>
                  <a:tcPr marT="45725" marB="45725" marR="91450" marL="91450"/>
                </a:tc>
              </a:tr>
            </a:tbl>
          </a:graphicData>
        </a:graphic>
      </p:graphicFrame>
      <p:sp>
        <p:nvSpPr>
          <p:cNvPr id="143" name="Google Shape;143;p6"/>
          <p:cNvSpPr txBox="1"/>
          <p:nvPr/>
        </p:nvSpPr>
        <p:spPr>
          <a:xfrm>
            <a:off x="-3" y="604582"/>
            <a:ext cx="12192000" cy="535284"/>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Calibri"/>
              <a:buNone/>
            </a:pPr>
            <a:r>
              <a:rPr b="1" lang="es-ES" sz="3600">
                <a:solidFill>
                  <a:schemeClr val="dk1"/>
                </a:solidFill>
                <a:latin typeface="Calibri"/>
                <a:ea typeface="Calibri"/>
                <a:cs typeface="Calibri"/>
                <a:sym typeface="Calibri"/>
              </a:rPr>
              <a:t>NIVEL HOSPITALARIO AXA</a:t>
            </a:r>
            <a:endParaRPr/>
          </a:p>
        </p:txBody>
      </p:sp>
      <p:pic>
        <p:nvPicPr>
          <p:cNvPr id="144" name="Google Shape;144;p6"/>
          <p:cNvPicPr preferRelativeResize="0"/>
          <p:nvPr/>
        </p:nvPicPr>
        <p:blipFill rotWithShape="1">
          <a:blip r:embed="rId3">
            <a:alphaModFix/>
          </a:blip>
          <a:srcRect b="0" l="0" r="0" t="0"/>
          <a:stretch/>
        </p:blipFill>
        <p:spPr>
          <a:xfrm>
            <a:off x="10986448" y="1"/>
            <a:ext cx="1027788" cy="604581"/>
          </a:xfrm>
          <a:prstGeom prst="rect">
            <a:avLst/>
          </a:prstGeom>
          <a:noFill/>
          <a:ln>
            <a:noFill/>
          </a:ln>
        </p:spPr>
      </p:pic>
      <p:sp>
        <p:nvSpPr>
          <p:cNvPr id="145" name="Google Shape;145;p6"/>
          <p:cNvSpPr/>
          <p:nvPr/>
        </p:nvSpPr>
        <p:spPr>
          <a:xfrm>
            <a:off x="-3" y="1076673"/>
            <a:ext cx="12192000" cy="106059"/>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 name="Google Shape;146;p6"/>
          <p:cNvSpPr/>
          <p:nvPr/>
        </p:nvSpPr>
        <p:spPr>
          <a:xfrm>
            <a:off x="4002763" y="302291"/>
            <a:ext cx="418646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https://axa.mx/anexos/red-de-prestadores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graphicFrame>
        <p:nvGraphicFramePr>
          <p:cNvPr id="151" name="Google Shape;151;p7"/>
          <p:cNvGraphicFramePr/>
          <p:nvPr/>
        </p:nvGraphicFramePr>
        <p:xfrm>
          <a:off x="838200" y="2166822"/>
          <a:ext cx="3000000" cy="3000000"/>
        </p:xfrm>
        <a:graphic>
          <a:graphicData uri="http://schemas.openxmlformats.org/drawingml/2006/table">
            <a:tbl>
              <a:tblPr bandRow="1" firstRow="1">
                <a:noFill/>
                <a:tableStyleId>{2DD9B230-4568-4AE2-ACE8-0E985430A6DD}</a:tableStyleId>
              </a:tblPr>
              <a:tblGrid>
                <a:gridCol w="2628900"/>
                <a:gridCol w="2628900"/>
                <a:gridCol w="2628900"/>
                <a:gridCol w="2628900"/>
              </a:tblGrid>
              <a:tr h="370850">
                <a:tc>
                  <a:txBody>
                    <a:bodyPr/>
                    <a:lstStyle/>
                    <a:p>
                      <a:pPr indent="0" lvl="0" marL="0" marR="0" rtl="0" algn="ctr">
                        <a:spcBef>
                          <a:spcPts val="0"/>
                        </a:spcBef>
                        <a:spcAft>
                          <a:spcPts val="0"/>
                        </a:spcAft>
                        <a:buNone/>
                      </a:pPr>
                      <a:r>
                        <a:rPr lang="es-ES" sz="1800"/>
                        <a:t>TRANSFORMA</a:t>
                      </a:r>
                      <a:r>
                        <a:rPr lang="es-ES" sz="1800"/>
                        <a:t> T+</a:t>
                      </a:r>
                      <a:endParaRPr sz="1800"/>
                    </a:p>
                  </a:txBody>
                  <a:tcPr marT="45725" marB="45725" marR="91450" marL="91450">
                    <a:solidFill>
                      <a:srgbClr val="1F3864"/>
                    </a:solidFill>
                  </a:tcPr>
                </a:tc>
                <a:tc>
                  <a:txBody>
                    <a:bodyPr/>
                    <a:lstStyle/>
                    <a:p>
                      <a:pPr indent="0" lvl="0" marL="0" marR="0" rtl="0" algn="ctr">
                        <a:spcBef>
                          <a:spcPts val="0"/>
                        </a:spcBef>
                        <a:spcAft>
                          <a:spcPts val="0"/>
                        </a:spcAft>
                        <a:buNone/>
                      </a:pPr>
                      <a:r>
                        <a:rPr lang="es-ES" sz="1800"/>
                        <a:t>TRANSFORMA</a:t>
                      </a:r>
                      <a:r>
                        <a:rPr lang="es-ES" sz="1800"/>
                        <a:t> T </a:t>
                      </a:r>
                      <a:endParaRPr sz="1800"/>
                    </a:p>
                  </a:txBody>
                  <a:tcPr marT="45725" marB="45725" marR="91450" marL="91450">
                    <a:solidFill>
                      <a:srgbClr val="1F3864"/>
                    </a:solidFill>
                  </a:tcPr>
                </a:tc>
                <a:tc>
                  <a:txBody>
                    <a:bodyPr/>
                    <a:lstStyle/>
                    <a:p>
                      <a:pPr indent="0" lvl="0" marL="0" marR="0" rtl="0" algn="ctr">
                        <a:spcBef>
                          <a:spcPts val="0"/>
                        </a:spcBef>
                        <a:spcAft>
                          <a:spcPts val="0"/>
                        </a:spcAft>
                        <a:buNone/>
                      </a:pPr>
                      <a:r>
                        <a:rPr lang="es-ES" sz="1800"/>
                        <a:t>TOTAL</a:t>
                      </a:r>
                      <a:endParaRPr sz="1800"/>
                    </a:p>
                  </a:txBody>
                  <a:tcPr marT="45725" marB="45725" marR="91450" marL="91450">
                    <a:solidFill>
                      <a:srgbClr val="1F3864"/>
                    </a:solidFill>
                  </a:tcPr>
                </a:tc>
                <a:tc>
                  <a:txBody>
                    <a:bodyPr/>
                    <a:lstStyle/>
                    <a:p>
                      <a:pPr indent="0" lvl="0" marL="0" marR="0" rtl="0" algn="ctr">
                        <a:spcBef>
                          <a:spcPts val="0"/>
                        </a:spcBef>
                        <a:spcAft>
                          <a:spcPts val="0"/>
                        </a:spcAft>
                        <a:buNone/>
                      </a:pPr>
                      <a:r>
                        <a:rPr lang="es-ES" sz="1800"/>
                        <a:t>ESENCIAL </a:t>
                      </a:r>
                      <a:endParaRPr sz="1800"/>
                    </a:p>
                  </a:txBody>
                  <a:tcPr marT="45725" marB="45725" marR="91450" marL="91450">
                    <a:solidFill>
                      <a:srgbClr val="1F3864"/>
                    </a:solidFill>
                  </a:tcPr>
                </a:tc>
              </a:tr>
              <a:tr h="370850">
                <a:tc>
                  <a:txBody>
                    <a:bodyPr/>
                    <a:lstStyle/>
                    <a:p>
                      <a:pPr indent="0" lvl="0" marL="0" marR="0" rtl="0" algn="ctr">
                        <a:spcBef>
                          <a:spcPts val="0"/>
                        </a:spcBef>
                        <a:spcAft>
                          <a:spcPts val="0"/>
                        </a:spcAft>
                        <a:buNone/>
                      </a:pPr>
                      <a:r>
                        <a:rPr lang="es-ES" sz="1300"/>
                        <a:t>ZAMBRANO</a:t>
                      </a:r>
                      <a:r>
                        <a:rPr lang="es-ES" sz="1300"/>
                        <a:t> HELLION</a:t>
                      </a:r>
                      <a:endParaRPr sz="1300"/>
                    </a:p>
                  </a:txBody>
                  <a:tcPr marT="45725" marB="45725" marR="91450" marL="91450"/>
                </a:tc>
                <a:tc>
                  <a:txBody>
                    <a:bodyPr/>
                    <a:lstStyle/>
                    <a:p>
                      <a:pPr indent="0" lvl="0" marL="0" marR="0" rtl="0" algn="ctr">
                        <a:spcBef>
                          <a:spcPts val="0"/>
                        </a:spcBef>
                        <a:spcAft>
                          <a:spcPts val="0"/>
                        </a:spcAft>
                        <a:buNone/>
                      </a:pPr>
                      <a:r>
                        <a:rPr lang="es-ES" sz="1300"/>
                        <a:t>DOCTORS HOSPITAL</a:t>
                      </a:r>
                      <a:r>
                        <a:rPr lang="es-ES" sz="1300"/>
                        <a:t> EAST</a:t>
                      </a:r>
                      <a:endParaRPr sz="1300"/>
                    </a:p>
                  </a:txBody>
                  <a:tcPr marT="45725" marB="45725" marR="91450" marL="91450"/>
                </a:tc>
                <a:tc>
                  <a:txBody>
                    <a:bodyPr/>
                    <a:lstStyle/>
                    <a:p>
                      <a:pPr indent="0" lvl="0" marL="0" marR="0" rtl="0" algn="ctr">
                        <a:spcBef>
                          <a:spcPts val="0"/>
                        </a:spcBef>
                        <a:spcAft>
                          <a:spcPts val="0"/>
                        </a:spcAft>
                        <a:buNone/>
                      </a:pPr>
                      <a:r>
                        <a:rPr lang="es-ES" sz="1300"/>
                        <a:t>ZAMBRANO HELLION</a:t>
                      </a:r>
                      <a:endParaRPr sz="1300"/>
                    </a:p>
                  </a:txBody>
                  <a:tcPr marT="45725" marB="45725" marR="91450" marL="91450"/>
                </a:tc>
                <a:tc>
                  <a:txBody>
                    <a:bodyPr/>
                    <a:lstStyle/>
                    <a:p>
                      <a:pPr indent="0" lvl="0" marL="0" marR="0" rtl="0" algn="ctr">
                        <a:spcBef>
                          <a:spcPts val="0"/>
                        </a:spcBef>
                        <a:spcAft>
                          <a:spcPts val="0"/>
                        </a:spcAft>
                        <a:buNone/>
                      </a:pPr>
                      <a:r>
                        <a:rPr lang="es-ES" sz="1300"/>
                        <a:t>DOCTORS</a:t>
                      </a:r>
                      <a:r>
                        <a:rPr lang="es-ES" sz="1300"/>
                        <a:t> HOSPITAL EAST</a:t>
                      </a:r>
                      <a:endParaRPr sz="1300"/>
                    </a:p>
                  </a:txBody>
                  <a:tcPr marT="45725" marB="45725" marR="91450" marL="91450"/>
                </a:tc>
              </a:tr>
              <a:tr h="370850">
                <a:tc>
                  <a:txBody>
                    <a:bodyPr/>
                    <a:lstStyle/>
                    <a:p>
                      <a:pPr indent="0" lvl="0" marL="0" marR="0" rtl="0" algn="ctr">
                        <a:spcBef>
                          <a:spcPts val="0"/>
                        </a:spcBef>
                        <a:spcAft>
                          <a:spcPts val="0"/>
                        </a:spcAft>
                        <a:buNone/>
                      </a:pPr>
                      <a:r>
                        <a:rPr lang="es-ES" sz="1300"/>
                        <a:t>MUGUERZA</a:t>
                      </a:r>
                      <a:r>
                        <a:rPr lang="es-ES" sz="1300"/>
                        <a:t> ALTA ESPECIALIDAD</a:t>
                      </a:r>
                      <a:endParaRPr sz="1300"/>
                    </a:p>
                  </a:txBody>
                  <a:tcPr marT="45725" marB="45725" marR="91450" marL="91450"/>
                </a:tc>
                <a:tc>
                  <a:txBody>
                    <a:bodyPr/>
                    <a:lstStyle/>
                    <a:p>
                      <a:pPr indent="0" lvl="0" marL="0" marR="0" rtl="0" algn="ctr">
                        <a:spcBef>
                          <a:spcPts val="0"/>
                        </a:spcBef>
                        <a:spcAft>
                          <a:spcPts val="0"/>
                        </a:spcAft>
                        <a:buNone/>
                      </a:pPr>
                      <a:r>
                        <a:rPr lang="es-ES" sz="1300"/>
                        <a:t>HOSPITAL</a:t>
                      </a:r>
                      <a:r>
                        <a:rPr lang="es-ES" sz="1300"/>
                        <a:t> Y CLINICA OCA</a:t>
                      </a:r>
                      <a:endParaRPr sz="1300"/>
                    </a:p>
                  </a:txBody>
                  <a:tcPr marT="45725" marB="45725" marR="91450" marL="91450"/>
                </a:tc>
                <a:tc>
                  <a:txBody>
                    <a:bodyPr/>
                    <a:lstStyle/>
                    <a:p>
                      <a:pPr indent="0" lvl="0" marL="0" marR="0" rtl="0" algn="ctr">
                        <a:spcBef>
                          <a:spcPts val="0"/>
                        </a:spcBef>
                        <a:spcAft>
                          <a:spcPts val="0"/>
                        </a:spcAft>
                        <a:buNone/>
                      </a:pPr>
                      <a:r>
                        <a:rPr lang="es-ES" sz="1300"/>
                        <a:t>MUGUERZA ALTA ESPECIALIDAD</a:t>
                      </a:r>
                      <a:endParaRPr sz="1300"/>
                    </a:p>
                  </a:txBody>
                  <a:tcPr marT="45725" marB="45725" marR="91450" marL="91450"/>
                </a:tc>
                <a:tc>
                  <a:txBody>
                    <a:bodyPr/>
                    <a:lstStyle/>
                    <a:p>
                      <a:pPr indent="0" lvl="0" marL="0" marR="0" rtl="0" algn="ctr">
                        <a:spcBef>
                          <a:spcPts val="0"/>
                        </a:spcBef>
                        <a:spcAft>
                          <a:spcPts val="0"/>
                        </a:spcAft>
                        <a:buNone/>
                      </a:pPr>
                      <a:r>
                        <a:rPr lang="es-ES" sz="1300"/>
                        <a:t>HOSPITAL</a:t>
                      </a:r>
                      <a:r>
                        <a:rPr lang="es-ES" sz="1300"/>
                        <a:t> Y CLINICA OCA</a:t>
                      </a:r>
                      <a:endParaRPr sz="1300"/>
                    </a:p>
                  </a:txBody>
                  <a:tcPr marT="45725" marB="45725" marR="91450" marL="91450"/>
                </a:tc>
              </a:tr>
              <a:tr h="370850">
                <a:tc>
                  <a:txBody>
                    <a:bodyPr/>
                    <a:lstStyle/>
                    <a:p>
                      <a:pPr indent="0" lvl="0" marL="0" marR="0" rtl="0" algn="ctr">
                        <a:spcBef>
                          <a:spcPts val="0"/>
                        </a:spcBef>
                        <a:spcAft>
                          <a:spcPts val="0"/>
                        </a:spcAft>
                        <a:buNone/>
                      </a:pPr>
                      <a:r>
                        <a:rPr lang="es-ES" sz="1300"/>
                        <a:t>HOSPITAL</a:t>
                      </a:r>
                      <a:r>
                        <a:rPr lang="es-ES" sz="1300"/>
                        <a:t> ÁNGELES</a:t>
                      </a:r>
                      <a:endParaRPr sz="1300"/>
                    </a:p>
                  </a:txBody>
                  <a:tcPr marT="45725" marB="45725" marR="91450" marL="91450"/>
                </a:tc>
                <a:tc>
                  <a:txBody>
                    <a:bodyPr/>
                    <a:lstStyle/>
                    <a:p>
                      <a:pPr indent="0" lvl="0" marL="0" marR="0" rtl="0" algn="ctr">
                        <a:spcBef>
                          <a:spcPts val="0"/>
                        </a:spcBef>
                        <a:spcAft>
                          <a:spcPts val="0"/>
                        </a:spcAft>
                        <a:buNone/>
                      </a:pPr>
                      <a:r>
                        <a:rPr lang="es-ES" sz="1300"/>
                        <a:t>MUGUERZA</a:t>
                      </a:r>
                      <a:r>
                        <a:rPr lang="es-ES" sz="1300"/>
                        <a:t> SAN NICOLÁS</a:t>
                      </a:r>
                      <a:endParaRPr sz="1300"/>
                    </a:p>
                  </a:txBody>
                  <a:tcPr marT="45725" marB="45725" marR="91450" marL="91450"/>
                </a:tc>
                <a:tc>
                  <a:txBody>
                    <a:bodyPr/>
                    <a:lstStyle/>
                    <a:p>
                      <a:pPr indent="0" lvl="0" marL="0" marR="0" rtl="0" algn="ctr">
                        <a:spcBef>
                          <a:spcPts val="0"/>
                        </a:spcBef>
                        <a:spcAft>
                          <a:spcPts val="0"/>
                        </a:spcAft>
                        <a:buNone/>
                      </a:pPr>
                      <a:r>
                        <a:rPr lang="es-ES" sz="1300"/>
                        <a:t>HOSPITAL</a:t>
                      </a:r>
                      <a:r>
                        <a:rPr lang="es-ES" sz="1300"/>
                        <a:t> ÁNGELES</a:t>
                      </a:r>
                      <a:endParaRPr sz="1300"/>
                    </a:p>
                  </a:txBody>
                  <a:tcPr marT="45725" marB="45725" marR="91450" marL="91450"/>
                </a:tc>
                <a:tc>
                  <a:txBody>
                    <a:bodyPr/>
                    <a:lstStyle/>
                    <a:p>
                      <a:pPr indent="0" lvl="0" marL="0" marR="0" rtl="0" algn="ctr">
                        <a:spcBef>
                          <a:spcPts val="0"/>
                        </a:spcBef>
                        <a:spcAft>
                          <a:spcPts val="0"/>
                        </a:spcAft>
                        <a:buNone/>
                      </a:pPr>
                      <a:r>
                        <a:rPr lang="es-ES" sz="1300"/>
                        <a:t>GINEQUITO</a:t>
                      </a:r>
                      <a:endParaRPr sz="1300"/>
                    </a:p>
                  </a:txBody>
                  <a:tcPr marT="45725" marB="45725" marR="91450" marL="91450"/>
                </a:tc>
              </a:tr>
              <a:tr h="370850">
                <a:tc>
                  <a:txBody>
                    <a:bodyPr/>
                    <a:lstStyle/>
                    <a:p>
                      <a:pPr indent="0" lvl="0" marL="0" marR="0" rtl="0" algn="ctr">
                        <a:spcBef>
                          <a:spcPts val="0"/>
                        </a:spcBef>
                        <a:spcAft>
                          <a:spcPts val="0"/>
                        </a:spcAft>
                        <a:buNone/>
                      </a:pPr>
                      <a:r>
                        <a:rPr lang="es-ES" sz="1300"/>
                        <a:t>SAN</a:t>
                      </a:r>
                      <a:r>
                        <a:rPr lang="es-ES" sz="1300"/>
                        <a:t> JOSÉ TEC DE MONTERREY</a:t>
                      </a:r>
                      <a:endParaRPr sz="1300"/>
                    </a:p>
                  </a:txBody>
                  <a:tcPr marT="45725" marB="45725" marR="91450" marL="91450"/>
                </a:tc>
                <a:tc>
                  <a:txBody>
                    <a:bodyPr/>
                    <a:lstStyle/>
                    <a:p>
                      <a:pPr indent="0" lvl="0" marL="0" marR="0" rtl="0" algn="ctr">
                        <a:spcBef>
                          <a:spcPts val="0"/>
                        </a:spcBef>
                        <a:spcAft>
                          <a:spcPts val="0"/>
                        </a:spcAft>
                        <a:buNone/>
                      </a:pPr>
                      <a:r>
                        <a:rPr lang="es-ES" sz="1300"/>
                        <a:t>HOSPITAL</a:t>
                      </a:r>
                      <a:r>
                        <a:rPr lang="es-ES" sz="1300"/>
                        <a:t> SIERRA MADRE</a:t>
                      </a:r>
                      <a:endParaRPr sz="1300"/>
                    </a:p>
                  </a:txBody>
                  <a:tcPr marT="45725" marB="45725" marR="91450" marL="91450"/>
                </a:tc>
                <a:tc>
                  <a:txBody>
                    <a:bodyPr/>
                    <a:lstStyle/>
                    <a:p>
                      <a:pPr indent="0" lvl="0" marL="0" marR="0" rtl="0" algn="ctr">
                        <a:spcBef>
                          <a:spcPts val="0"/>
                        </a:spcBef>
                        <a:spcAft>
                          <a:spcPts val="0"/>
                        </a:spcAft>
                        <a:buNone/>
                      </a:pPr>
                      <a:r>
                        <a:rPr lang="es-ES" sz="1300"/>
                        <a:t>SAN</a:t>
                      </a:r>
                      <a:r>
                        <a:rPr lang="es-ES" sz="1300"/>
                        <a:t> JOSÉ TEC DE MONTERREY</a:t>
                      </a:r>
                      <a:endParaRPr sz="1300"/>
                    </a:p>
                  </a:txBody>
                  <a:tcPr marT="45725" marB="45725" marR="91450" marL="91450"/>
                </a:tc>
                <a:tc>
                  <a:txBody>
                    <a:bodyPr/>
                    <a:lstStyle/>
                    <a:p>
                      <a:pPr indent="0" lvl="0" marL="0" marR="0" rtl="0" algn="ctr">
                        <a:spcBef>
                          <a:spcPts val="0"/>
                        </a:spcBef>
                        <a:spcAft>
                          <a:spcPts val="0"/>
                        </a:spcAft>
                        <a:buNone/>
                      </a:pPr>
                      <a:r>
                        <a:rPr lang="es-ES" sz="1300"/>
                        <a:t>SAN FELIPE DE JESÚS</a:t>
                      </a:r>
                      <a:endParaRPr sz="1300"/>
                    </a:p>
                  </a:txBody>
                  <a:tcPr marT="45725" marB="45725" marR="91450" marL="91450"/>
                </a:tc>
              </a:tr>
              <a:tr h="370850">
                <a:tc>
                  <a:txBody>
                    <a:bodyPr/>
                    <a:lstStyle/>
                    <a:p>
                      <a:pPr indent="0" lvl="0" marL="0" marR="0" rtl="0" algn="ctr">
                        <a:spcBef>
                          <a:spcPts val="0"/>
                        </a:spcBef>
                        <a:spcAft>
                          <a:spcPts val="0"/>
                        </a:spcAft>
                        <a:buNone/>
                      </a:pPr>
                      <a:r>
                        <a:rPr lang="es-ES" sz="1300"/>
                        <a:t>DOCTORS</a:t>
                      </a:r>
                      <a:r>
                        <a:rPr lang="es-ES" sz="1300"/>
                        <a:t> HOSPITAL</a:t>
                      </a:r>
                      <a:endParaRPr sz="1300"/>
                    </a:p>
                  </a:txBody>
                  <a:tcPr marT="45725" marB="45725" marR="91450" marL="91450"/>
                </a:tc>
                <a:tc>
                  <a:txBody>
                    <a:bodyPr/>
                    <a:lstStyle/>
                    <a:p>
                      <a:pPr indent="0" lvl="0" marL="0" marR="0" rtl="0" algn="ctr">
                        <a:spcBef>
                          <a:spcPts val="0"/>
                        </a:spcBef>
                        <a:spcAft>
                          <a:spcPts val="0"/>
                        </a:spcAft>
                        <a:buNone/>
                      </a:pPr>
                      <a:r>
                        <a:rPr lang="es-ES" sz="1300"/>
                        <a:t>HOSPITAL SAN</a:t>
                      </a:r>
                      <a:r>
                        <a:rPr lang="es-ES" sz="1300"/>
                        <a:t> PEDRO</a:t>
                      </a:r>
                      <a:endParaRPr sz="1300"/>
                    </a:p>
                  </a:txBody>
                  <a:tcPr marT="45725" marB="45725" marR="91450" marL="91450"/>
                </a:tc>
                <a:tc>
                  <a:txBody>
                    <a:bodyPr/>
                    <a:lstStyle/>
                    <a:p>
                      <a:pPr indent="0" lvl="0" marL="0" marR="0" rtl="0" algn="ctr">
                        <a:spcBef>
                          <a:spcPts val="0"/>
                        </a:spcBef>
                        <a:spcAft>
                          <a:spcPts val="0"/>
                        </a:spcAft>
                        <a:buNone/>
                      </a:pPr>
                      <a:r>
                        <a:rPr lang="es-ES" sz="1300"/>
                        <a:t>DOCTORS</a:t>
                      </a:r>
                      <a:r>
                        <a:rPr lang="es-ES" sz="1300"/>
                        <a:t> HOSPITAL</a:t>
                      </a:r>
                      <a:endParaRPr sz="1300"/>
                    </a:p>
                  </a:txBody>
                  <a:tcPr marT="45725" marB="45725" marR="91450" marL="91450"/>
                </a:tc>
                <a:tc>
                  <a:txBody>
                    <a:bodyPr/>
                    <a:lstStyle/>
                    <a:p>
                      <a:pPr indent="0" lvl="0" marL="0" marR="0" rtl="0" algn="ctr">
                        <a:spcBef>
                          <a:spcPts val="0"/>
                        </a:spcBef>
                        <a:spcAft>
                          <a:spcPts val="0"/>
                        </a:spcAft>
                        <a:buNone/>
                      </a:pPr>
                      <a:r>
                        <a:rPr lang="es-ES" sz="1300"/>
                        <a:t>HOSPITAL SIERRA</a:t>
                      </a:r>
                      <a:r>
                        <a:rPr lang="es-ES" sz="1300"/>
                        <a:t> MADRE</a:t>
                      </a:r>
                      <a:endParaRPr sz="1300"/>
                    </a:p>
                  </a:txBody>
                  <a:tcPr marT="45725" marB="45725" marR="91450" marL="91450"/>
                </a:tc>
              </a:tr>
              <a:tr h="370850">
                <a:tc>
                  <a:txBody>
                    <a:bodyPr/>
                    <a:lstStyle/>
                    <a:p>
                      <a:pPr indent="0" lvl="0" marL="0" marR="0" rtl="0" algn="ctr">
                        <a:spcBef>
                          <a:spcPts val="0"/>
                        </a:spcBef>
                        <a:spcAft>
                          <a:spcPts val="0"/>
                        </a:spcAft>
                        <a:buNone/>
                      </a:pPr>
                      <a:r>
                        <a:rPr lang="es-ES" sz="1300"/>
                        <a:t>DOCTORS HOSPITAL</a:t>
                      </a:r>
                      <a:r>
                        <a:rPr lang="es-ES" sz="1300"/>
                        <a:t> EAST</a:t>
                      </a:r>
                      <a:endParaRPr sz="1300"/>
                    </a:p>
                  </a:txBody>
                  <a:tcPr marT="45725" marB="45725" marR="91450" marL="91450"/>
                </a:tc>
                <a:tc>
                  <a:txBody>
                    <a:bodyPr/>
                    <a:lstStyle/>
                    <a:p>
                      <a:pPr indent="0" lvl="0" marL="0" marR="0" rtl="0" algn="ctr">
                        <a:spcBef>
                          <a:spcPts val="0"/>
                        </a:spcBef>
                        <a:spcAft>
                          <a:spcPts val="0"/>
                        </a:spcAft>
                        <a:buNone/>
                      </a:pPr>
                      <a:r>
                        <a:rPr lang="es-ES" sz="1300"/>
                        <a:t>HOSPITAL</a:t>
                      </a:r>
                      <a:r>
                        <a:rPr lang="es-ES" sz="1300"/>
                        <a:t> SAN FELIPE DE JESÚS</a:t>
                      </a:r>
                      <a:endParaRPr sz="1300"/>
                    </a:p>
                  </a:txBody>
                  <a:tcPr marT="45725" marB="45725" marR="91450" marL="91450"/>
                </a:tc>
                <a:tc>
                  <a:txBody>
                    <a:bodyPr/>
                    <a:lstStyle/>
                    <a:p>
                      <a:pPr indent="0" lvl="0" marL="0" marR="0" rtl="0" algn="ctr">
                        <a:spcBef>
                          <a:spcPts val="0"/>
                        </a:spcBef>
                        <a:spcAft>
                          <a:spcPts val="0"/>
                        </a:spcAft>
                        <a:buNone/>
                      </a:pPr>
                      <a:r>
                        <a:rPr lang="es-ES" sz="1300"/>
                        <a:t>DOCTORS HOSPITAL EAST</a:t>
                      </a:r>
                      <a:endParaRPr sz="1300"/>
                    </a:p>
                  </a:txBody>
                  <a:tcPr marT="45725" marB="45725" marR="91450" marL="91450"/>
                </a:tc>
                <a:tc>
                  <a:txBody>
                    <a:bodyPr/>
                    <a:lstStyle/>
                    <a:p>
                      <a:pPr indent="0" lvl="0" marL="0" marR="0" rtl="0" algn="ctr">
                        <a:spcBef>
                          <a:spcPts val="0"/>
                        </a:spcBef>
                        <a:spcAft>
                          <a:spcPts val="0"/>
                        </a:spcAft>
                        <a:buNone/>
                      </a:pPr>
                      <a:r>
                        <a:rPr lang="es-ES" sz="1300"/>
                        <a:t>HOSPITARIA</a:t>
                      </a:r>
                      <a:endParaRPr sz="1300"/>
                    </a:p>
                  </a:txBody>
                  <a:tcPr marT="45725" marB="45725" marR="91450" marL="91450"/>
                </a:tc>
              </a:tr>
              <a:tr h="370850">
                <a:tc>
                  <a:txBody>
                    <a:bodyPr/>
                    <a:lstStyle/>
                    <a:p>
                      <a:pPr indent="0" lvl="0" marL="0" marR="0" rtl="0" algn="ctr">
                        <a:spcBef>
                          <a:spcPts val="0"/>
                        </a:spcBef>
                        <a:spcAft>
                          <a:spcPts val="0"/>
                        </a:spcAft>
                        <a:buNone/>
                      </a:pPr>
                      <a:r>
                        <a:rPr lang="es-ES" sz="1300"/>
                        <a:t>HOSPITAL</a:t>
                      </a:r>
                      <a:r>
                        <a:rPr lang="es-ES" sz="1300"/>
                        <a:t> Y CLINICA OCA</a:t>
                      </a:r>
                      <a:endParaRPr sz="1300"/>
                    </a:p>
                  </a:txBody>
                  <a:tcPr marT="45725" marB="45725" marR="91450" marL="91450"/>
                </a:tc>
                <a:tc>
                  <a:txBody>
                    <a:bodyPr/>
                    <a:lstStyle/>
                    <a:p>
                      <a:pPr indent="0" lvl="0" marL="0" marR="0" rtl="0" algn="ctr">
                        <a:spcBef>
                          <a:spcPts val="0"/>
                        </a:spcBef>
                        <a:spcAft>
                          <a:spcPts val="0"/>
                        </a:spcAft>
                        <a:buNone/>
                      </a:pPr>
                      <a:r>
                        <a:t/>
                      </a:r>
                      <a:endParaRPr sz="1300"/>
                    </a:p>
                  </a:txBody>
                  <a:tcPr marT="45725" marB="45725" marR="91450" marL="91450"/>
                </a:tc>
                <a:tc>
                  <a:txBody>
                    <a:bodyPr/>
                    <a:lstStyle/>
                    <a:p>
                      <a:pPr indent="0" lvl="0" marL="0" marR="0" rtl="0" algn="ctr">
                        <a:spcBef>
                          <a:spcPts val="0"/>
                        </a:spcBef>
                        <a:spcAft>
                          <a:spcPts val="0"/>
                        </a:spcAft>
                        <a:buNone/>
                      </a:pPr>
                      <a:r>
                        <a:t/>
                      </a:r>
                      <a:endParaRPr sz="1300"/>
                    </a:p>
                  </a:txBody>
                  <a:tcPr marT="45725" marB="45725" marR="91450" marL="91450"/>
                </a:tc>
                <a:tc>
                  <a:txBody>
                    <a:bodyPr/>
                    <a:lstStyle/>
                    <a:p>
                      <a:pPr indent="0" lvl="0" marL="0" marR="0" rtl="0" algn="ctr">
                        <a:spcBef>
                          <a:spcPts val="0"/>
                        </a:spcBef>
                        <a:spcAft>
                          <a:spcPts val="0"/>
                        </a:spcAft>
                        <a:buNone/>
                      </a:pPr>
                      <a:r>
                        <a:t/>
                      </a:r>
                      <a:endParaRPr sz="1300"/>
                    </a:p>
                  </a:txBody>
                  <a:tcPr marT="45725" marB="45725" marR="91450" marL="91450"/>
                </a:tc>
              </a:tr>
              <a:tr h="370850">
                <a:tc>
                  <a:txBody>
                    <a:bodyPr/>
                    <a:lstStyle/>
                    <a:p>
                      <a:pPr indent="0" lvl="0" marL="0" marR="0" rtl="0" algn="ctr">
                        <a:spcBef>
                          <a:spcPts val="0"/>
                        </a:spcBef>
                        <a:spcAft>
                          <a:spcPts val="0"/>
                        </a:spcAft>
                        <a:buNone/>
                      </a:pPr>
                      <a:r>
                        <a:rPr lang="es-ES" sz="1300"/>
                        <a:t>MUGUERZA SAN</a:t>
                      </a:r>
                      <a:r>
                        <a:rPr lang="es-ES" sz="1300"/>
                        <a:t> NICOLÁS</a:t>
                      </a:r>
                      <a:endParaRPr sz="1300"/>
                    </a:p>
                  </a:txBody>
                  <a:tcPr marT="45725" marB="45725" marR="91450" marL="91450"/>
                </a:tc>
                <a:tc>
                  <a:txBody>
                    <a:bodyPr/>
                    <a:lstStyle/>
                    <a:p>
                      <a:pPr indent="0" lvl="0" marL="0" marR="0" rtl="0" algn="ctr">
                        <a:spcBef>
                          <a:spcPts val="0"/>
                        </a:spcBef>
                        <a:spcAft>
                          <a:spcPts val="0"/>
                        </a:spcAft>
                        <a:buNone/>
                      </a:pPr>
                      <a:r>
                        <a:t/>
                      </a:r>
                      <a:endParaRPr sz="1300"/>
                    </a:p>
                  </a:txBody>
                  <a:tcPr marT="45725" marB="45725" marR="91450" marL="91450"/>
                </a:tc>
                <a:tc>
                  <a:txBody>
                    <a:bodyPr/>
                    <a:lstStyle/>
                    <a:p>
                      <a:pPr indent="0" lvl="0" marL="0" marR="0" rtl="0" algn="ctr">
                        <a:spcBef>
                          <a:spcPts val="0"/>
                        </a:spcBef>
                        <a:spcAft>
                          <a:spcPts val="0"/>
                        </a:spcAft>
                        <a:buNone/>
                      </a:pPr>
                      <a:r>
                        <a:t/>
                      </a:r>
                      <a:endParaRPr sz="1300"/>
                    </a:p>
                  </a:txBody>
                  <a:tcPr marT="45725" marB="45725" marR="91450" marL="91450"/>
                </a:tc>
                <a:tc>
                  <a:txBody>
                    <a:bodyPr/>
                    <a:lstStyle/>
                    <a:p>
                      <a:pPr indent="0" lvl="0" marL="0" marR="0" rtl="0" algn="ctr">
                        <a:spcBef>
                          <a:spcPts val="0"/>
                        </a:spcBef>
                        <a:spcAft>
                          <a:spcPts val="0"/>
                        </a:spcAft>
                        <a:buNone/>
                      </a:pPr>
                      <a:r>
                        <a:t/>
                      </a:r>
                      <a:endParaRPr sz="1300"/>
                    </a:p>
                  </a:txBody>
                  <a:tcPr marT="45725" marB="45725" marR="91450" marL="91450"/>
                </a:tc>
              </a:tr>
            </a:tbl>
          </a:graphicData>
        </a:graphic>
      </p:graphicFrame>
      <p:sp>
        <p:nvSpPr>
          <p:cNvPr id="152" name="Google Shape;152;p7"/>
          <p:cNvSpPr txBox="1"/>
          <p:nvPr/>
        </p:nvSpPr>
        <p:spPr>
          <a:xfrm>
            <a:off x="-3" y="604582"/>
            <a:ext cx="12192000" cy="535284"/>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Calibri"/>
              <a:buNone/>
            </a:pPr>
            <a:r>
              <a:rPr b="1" lang="es-ES" sz="3600">
                <a:solidFill>
                  <a:schemeClr val="dk1"/>
                </a:solidFill>
                <a:latin typeface="Calibri"/>
                <a:ea typeface="Calibri"/>
                <a:cs typeface="Calibri"/>
                <a:sym typeface="Calibri"/>
              </a:rPr>
              <a:t>NIVEL HOSPITALARIO BANORTE</a:t>
            </a:r>
            <a:endParaRPr/>
          </a:p>
        </p:txBody>
      </p:sp>
      <p:pic>
        <p:nvPicPr>
          <p:cNvPr id="153" name="Google Shape;153;p7"/>
          <p:cNvPicPr preferRelativeResize="0"/>
          <p:nvPr/>
        </p:nvPicPr>
        <p:blipFill rotWithShape="1">
          <a:blip r:embed="rId3">
            <a:alphaModFix/>
          </a:blip>
          <a:srcRect b="0" l="0" r="0" t="0"/>
          <a:stretch/>
        </p:blipFill>
        <p:spPr>
          <a:xfrm>
            <a:off x="10986448" y="1"/>
            <a:ext cx="1027788" cy="604581"/>
          </a:xfrm>
          <a:prstGeom prst="rect">
            <a:avLst/>
          </a:prstGeom>
          <a:noFill/>
          <a:ln>
            <a:noFill/>
          </a:ln>
        </p:spPr>
      </p:pic>
      <p:sp>
        <p:nvSpPr>
          <p:cNvPr id="154" name="Google Shape;154;p7"/>
          <p:cNvSpPr/>
          <p:nvPr/>
        </p:nvSpPr>
        <p:spPr>
          <a:xfrm>
            <a:off x="-3" y="1076673"/>
            <a:ext cx="12192000" cy="106059"/>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 name="Google Shape;155;p7"/>
          <p:cNvSpPr/>
          <p:nvPr/>
        </p:nvSpPr>
        <p:spPr>
          <a:xfrm>
            <a:off x="4158342" y="1182732"/>
            <a:ext cx="6096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https://www.segurosbanorte.com.mx/gastos-medicos/directorio-medico.html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graphicFrame>
        <p:nvGraphicFramePr>
          <p:cNvPr id="160" name="Google Shape;160;p8"/>
          <p:cNvGraphicFramePr/>
          <p:nvPr/>
        </p:nvGraphicFramePr>
        <p:xfrm>
          <a:off x="838200" y="2144894"/>
          <a:ext cx="3000000" cy="3000000"/>
        </p:xfrm>
        <a:graphic>
          <a:graphicData uri="http://schemas.openxmlformats.org/drawingml/2006/table">
            <a:tbl>
              <a:tblPr bandRow="1" firstRow="1">
                <a:noFill/>
                <a:tableStyleId>{FB1C902F-24D7-4F0D-8816-047878E54059}</a:tableStyleId>
              </a:tblPr>
              <a:tblGrid>
                <a:gridCol w="3505200"/>
                <a:gridCol w="3505200"/>
                <a:gridCol w="3505200"/>
              </a:tblGrid>
              <a:tr h="956775">
                <a:tc>
                  <a:txBody>
                    <a:bodyPr/>
                    <a:lstStyle/>
                    <a:p>
                      <a:pPr indent="0" lvl="0" marL="0" marR="0" rtl="0" algn="ctr">
                        <a:spcBef>
                          <a:spcPts val="0"/>
                        </a:spcBef>
                        <a:spcAft>
                          <a:spcPts val="0"/>
                        </a:spcAft>
                        <a:buNone/>
                      </a:pPr>
                      <a:r>
                        <a:rPr lang="es-ES" sz="1800"/>
                        <a:t>HOSPITALIZACIÓN FAMILIAR</a:t>
                      </a:r>
                      <a:endParaRPr/>
                    </a:p>
                    <a:p>
                      <a:pPr indent="0" lvl="0" marL="0" marR="0" rtl="0" algn="ctr">
                        <a:spcBef>
                          <a:spcPts val="0"/>
                        </a:spcBef>
                        <a:spcAft>
                          <a:spcPts val="0"/>
                        </a:spcAft>
                        <a:buNone/>
                      </a:pPr>
                      <a:r>
                        <a:rPr lang="es-ES" sz="1800">
                          <a:solidFill>
                            <a:srgbClr val="FFFF00"/>
                          </a:solidFill>
                        </a:rPr>
                        <a:t>COMPLETA</a:t>
                      </a:r>
                      <a:endParaRPr/>
                    </a:p>
                    <a:p>
                      <a:pPr indent="0" lvl="0" marL="0" marR="0" rtl="0" algn="ctr">
                        <a:spcBef>
                          <a:spcPts val="0"/>
                        </a:spcBef>
                        <a:spcAft>
                          <a:spcPts val="0"/>
                        </a:spcAft>
                        <a:buNone/>
                      </a:pPr>
                      <a:r>
                        <a:rPr lang="es-ES" sz="1800"/>
                        <a:t>HOSPITALES</a:t>
                      </a:r>
                      <a:r>
                        <a:rPr lang="es-ES" sz="1800"/>
                        <a:t> TIPO A, B Y C </a:t>
                      </a:r>
                      <a:endParaRPr sz="1800"/>
                    </a:p>
                  </a:txBody>
                  <a:tcPr marT="45725" marB="45725" marR="91450" marL="91450">
                    <a:solidFill>
                      <a:srgbClr val="1F3864"/>
                    </a:solidFill>
                  </a:tcPr>
                </a:tc>
                <a:tc>
                  <a:txBody>
                    <a:bodyPr/>
                    <a:lstStyle/>
                    <a:p>
                      <a:pPr indent="0" lvl="0" marL="0" marR="0" rtl="0" algn="ctr">
                        <a:spcBef>
                          <a:spcPts val="0"/>
                        </a:spcBef>
                        <a:spcAft>
                          <a:spcPts val="0"/>
                        </a:spcAft>
                        <a:buNone/>
                      </a:pPr>
                      <a:r>
                        <a:rPr lang="es-ES" sz="1800"/>
                        <a:t>GASTOS MÉDICOS HOSPITALARIOS PLUS / </a:t>
                      </a:r>
                      <a:r>
                        <a:rPr lang="es-ES" sz="1800">
                          <a:solidFill>
                            <a:srgbClr val="FFFF00"/>
                          </a:solidFill>
                        </a:rPr>
                        <a:t>ÓPTIMA</a:t>
                      </a:r>
                      <a:r>
                        <a:rPr lang="es-ES" sz="1800"/>
                        <a:t> </a:t>
                      </a:r>
                      <a:endParaRPr/>
                    </a:p>
                    <a:p>
                      <a:pPr indent="0" lvl="0" marL="0" marR="0" rtl="0" algn="ctr">
                        <a:spcBef>
                          <a:spcPts val="0"/>
                        </a:spcBef>
                        <a:spcAft>
                          <a:spcPts val="0"/>
                        </a:spcAft>
                        <a:buNone/>
                      </a:pPr>
                      <a:r>
                        <a:rPr lang="es-ES" sz="1800"/>
                        <a:t> HOSPITALES TIPO B Y C </a:t>
                      </a:r>
                      <a:endParaRPr sz="1800"/>
                    </a:p>
                  </a:txBody>
                  <a:tcPr marT="45725" marB="45725" marR="91450" marL="91450">
                    <a:solidFill>
                      <a:srgbClr val="1F3864"/>
                    </a:solidFill>
                  </a:tcPr>
                </a:tc>
                <a:tc>
                  <a:txBody>
                    <a:bodyPr/>
                    <a:lstStyle/>
                    <a:p>
                      <a:pPr indent="0" lvl="0" marL="0" marR="0" rtl="0" algn="ctr">
                        <a:spcBef>
                          <a:spcPts val="0"/>
                        </a:spcBef>
                        <a:spcAft>
                          <a:spcPts val="0"/>
                        </a:spcAft>
                        <a:buNone/>
                      </a:pPr>
                      <a:r>
                        <a:rPr lang="es-ES" sz="1800"/>
                        <a:t>GASTOS MÉDICOS HOSPITALARIOS</a:t>
                      </a:r>
                      <a:endParaRPr/>
                    </a:p>
                    <a:p>
                      <a:pPr indent="0" lvl="0" marL="0" marR="0" rtl="0" algn="ctr">
                        <a:spcBef>
                          <a:spcPts val="0"/>
                        </a:spcBef>
                        <a:spcAft>
                          <a:spcPts val="0"/>
                        </a:spcAft>
                        <a:buNone/>
                      </a:pPr>
                      <a:r>
                        <a:rPr lang="es-ES" sz="1800">
                          <a:solidFill>
                            <a:srgbClr val="FFFF00"/>
                          </a:solidFill>
                        </a:rPr>
                        <a:t>ESENCIAL</a:t>
                      </a:r>
                      <a:endParaRPr/>
                    </a:p>
                    <a:p>
                      <a:pPr indent="0" lvl="0" marL="0" marR="0" rtl="0" algn="ctr">
                        <a:spcBef>
                          <a:spcPts val="0"/>
                        </a:spcBef>
                        <a:spcAft>
                          <a:spcPts val="0"/>
                        </a:spcAft>
                        <a:buNone/>
                      </a:pPr>
                      <a:r>
                        <a:rPr lang="es-ES" sz="1800"/>
                        <a:t>HOSPITALES TIPO A  </a:t>
                      </a:r>
                      <a:endParaRPr sz="1800"/>
                    </a:p>
                  </a:txBody>
                  <a:tcPr marT="45725" marB="45725" marR="91450" marL="91450">
                    <a:solidFill>
                      <a:srgbClr val="1F3864"/>
                    </a:solidFill>
                  </a:tcPr>
                </a:tc>
              </a:tr>
              <a:tr h="370850">
                <a:tc>
                  <a:txBody>
                    <a:bodyPr/>
                    <a:lstStyle/>
                    <a:p>
                      <a:pPr indent="0" lvl="0" marL="0" marR="0" rtl="0" algn="ctr">
                        <a:spcBef>
                          <a:spcPts val="0"/>
                        </a:spcBef>
                        <a:spcAft>
                          <a:spcPts val="0"/>
                        </a:spcAft>
                        <a:buNone/>
                      </a:pPr>
                      <a:r>
                        <a:rPr lang="es-ES" sz="1300"/>
                        <a:t>ZAMBRANO</a:t>
                      </a:r>
                      <a:r>
                        <a:rPr lang="es-ES" sz="1300"/>
                        <a:t> HELLION </a:t>
                      </a:r>
                      <a:endParaRPr sz="1300"/>
                    </a:p>
                  </a:txBody>
                  <a:tcPr marT="45725" marB="45725" marR="91450" marL="91450"/>
                </a:tc>
                <a:tc>
                  <a:txBody>
                    <a:bodyPr/>
                    <a:lstStyle/>
                    <a:p>
                      <a:pPr indent="0" lvl="0" marL="0" marR="0" rtl="0" algn="ctr">
                        <a:spcBef>
                          <a:spcPts val="0"/>
                        </a:spcBef>
                        <a:spcAft>
                          <a:spcPts val="0"/>
                        </a:spcAft>
                        <a:buNone/>
                      </a:pPr>
                      <a:r>
                        <a:rPr lang="es-ES" sz="1300"/>
                        <a:t>DOCTORS</a:t>
                      </a:r>
                      <a:r>
                        <a:rPr lang="es-ES" sz="1300"/>
                        <a:t> HOSPITAL</a:t>
                      </a:r>
                      <a:endParaRPr sz="1300"/>
                    </a:p>
                  </a:txBody>
                  <a:tcPr marT="45725" marB="45725" marR="91450" marL="91450"/>
                </a:tc>
                <a:tc>
                  <a:txBody>
                    <a:bodyPr/>
                    <a:lstStyle/>
                    <a:p>
                      <a:pPr indent="0" lvl="0" marL="0" marR="0" rtl="0" algn="ctr">
                        <a:spcBef>
                          <a:spcPts val="0"/>
                        </a:spcBef>
                        <a:spcAft>
                          <a:spcPts val="0"/>
                        </a:spcAft>
                        <a:buNone/>
                      </a:pPr>
                      <a:r>
                        <a:rPr lang="es-ES" sz="1300"/>
                        <a:t>MUGUERZA</a:t>
                      </a:r>
                      <a:r>
                        <a:rPr lang="es-ES" sz="1300"/>
                        <a:t> CONCHITA</a:t>
                      </a:r>
                      <a:endParaRPr sz="1300"/>
                    </a:p>
                  </a:txBody>
                  <a:tcPr marT="45725" marB="45725" marR="91450" marL="91450"/>
                </a:tc>
              </a:tr>
              <a:tr h="370850">
                <a:tc>
                  <a:txBody>
                    <a:bodyPr/>
                    <a:lstStyle/>
                    <a:p>
                      <a:pPr indent="0" lvl="0" marL="0" marR="0" rtl="0" algn="ctr">
                        <a:spcBef>
                          <a:spcPts val="0"/>
                        </a:spcBef>
                        <a:spcAft>
                          <a:spcPts val="0"/>
                        </a:spcAft>
                        <a:buNone/>
                      </a:pPr>
                      <a:r>
                        <a:rPr lang="es-ES" sz="1300"/>
                        <a:t>MUGUERZA ALTA ESPECIALIDAD</a:t>
                      </a:r>
                      <a:endParaRPr sz="1300"/>
                    </a:p>
                  </a:txBody>
                  <a:tcPr marT="45725" marB="45725" marR="91450" marL="91450"/>
                </a:tc>
                <a:tc>
                  <a:txBody>
                    <a:bodyPr/>
                    <a:lstStyle/>
                    <a:p>
                      <a:pPr indent="0" lvl="0" marL="0" marR="0" rtl="0" algn="ctr">
                        <a:spcBef>
                          <a:spcPts val="0"/>
                        </a:spcBef>
                        <a:spcAft>
                          <a:spcPts val="0"/>
                        </a:spcAft>
                        <a:buNone/>
                      </a:pPr>
                      <a:r>
                        <a:rPr lang="es-ES" sz="1300"/>
                        <a:t>DOCTORS HOSPITAL</a:t>
                      </a:r>
                      <a:r>
                        <a:rPr lang="es-ES" sz="1300"/>
                        <a:t> EAST</a:t>
                      </a:r>
                      <a:endParaRPr sz="1300"/>
                    </a:p>
                  </a:txBody>
                  <a:tcPr marT="45725" marB="45725" marR="91450" marL="91450"/>
                </a:tc>
                <a:tc>
                  <a:txBody>
                    <a:bodyPr/>
                    <a:lstStyle/>
                    <a:p>
                      <a:pPr indent="0" lvl="0" marL="0" marR="0" rtl="0" algn="ctr">
                        <a:spcBef>
                          <a:spcPts val="0"/>
                        </a:spcBef>
                        <a:spcAft>
                          <a:spcPts val="0"/>
                        </a:spcAft>
                        <a:buNone/>
                      </a:pPr>
                      <a:r>
                        <a:rPr lang="es-ES" sz="1300"/>
                        <a:t>MUGUERZA</a:t>
                      </a:r>
                      <a:r>
                        <a:rPr lang="es-ES" sz="1300"/>
                        <a:t> VIDRIERA</a:t>
                      </a:r>
                      <a:endParaRPr sz="1300"/>
                    </a:p>
                  </a:txBody>
                  <a:tcPr marT="45725" marB="45725" marR="91450" marL="91450"/>
                </a:tc>
              </a:tr>
              <a:tr h="370850">
                <a:tc>
                  <a:txBody>
                    <a:bodyPr/>
                    <a:lstStyle/>
                    <a:p>
                      <a:pPr indent="0" lvl="0" marL="0" marR="0" rtl="0" algn="ctr">
                        <a:spcBef>
                          <a:spcPts val="0"/>
                        </a:spcBef>
                        <a:spcAft>
                          <a:spcPts val="0"/>
                        </a:spcAft>
                        <a:buNone/>
                      </a:pPr>
                      <a:r>
                        <a:rPr lang="es-ES" sz="1300"/>
                        <a:t>HOSPITAL ÁNGELES</a:t>
                      </a:r>
                      <a:endParaRPr sz="1300"/>
                    </a:p>
                  </a:txBody>
                  <a:tcPr marT="45725" marB="45725" marR="91450" marL="91450"/>
                </a:tc>
                <a:tc>
                  <a:txBody>
                    <a:bodyPr/>
                    <a:lstStyle/>
                    <a:p>
                      <a:pPr indent="0" lvl="0" marL="0" marR="0" rtl="0" algn="ctr">
                        <a:spcBef>
                          <a:spcPts val="0"/>
                        </a:spcBef>
                        <a:spcAft>
                          <a:spcPts val="0"/>
                        </a:spcAft>
                        <a:buNone/>
                      </a:pPr>
                      <a:r>
                        <a:rPr lang="es-ES" sz="1300"/>
                        <a:t>MUGUERZA SUR </a:t>
                      </a:r>
                      <a:endParaRPr sz="1300"/>
                    </a:p>
                  </a:txBody>
                  <a:tcPr marT="45725" marB="45725" marR="91450" marL="91450"/>
                </a:tc>
                <a:tc>
                  <a:txBody>
                    <a:bodyPr/>
                    <a:lstStyle/>
                    <a:p>
                      <a:pPr indent="0" lvl="0" marL="0" marR="0" rtl="0" algn="ctr">
                        <a:spcBef>
                          <a:spcPts val="0"/>
                        </a:spcBef>
                        <a:spcAft>
                          <a:spcPts val="0"/>
                        </a:spcAft>
                        <a:buNone/>
                      </a:pPr>
                      <a:r>
                        <a:rPr lang="es-ES" sz="1300"/>
                        <a:t>GINEQUITO</a:t>
                      </a:r>
                      <a:endParaRPr sz="1300"/>
                    </a:p>
                  </a:txBody>
                  <a:tcPr marT="45725" marB="45725" marR="91450" marL="91450"/>
                </a:tc>
              </a:tr>
              <a:tr h="370850">
                <a:tc>
                  <a:txBody>
                    <a:bodyPr/>
                    <a:lstStyle/>
                    <a:p>
                      <a:pPr indent="0" lvl="0" marL="0" marR="0" rtl="0" algn="ctr">
                        <a:spcBef>
                          <a:spcPts val="0"/>
                        </a:spcBef>
                        <a:spcAft>
                          <a:spcPts val="0"/>
                        </a:spcAft>
                        <a:buNone/>
                      </a:pPr>
                      <a:r>
                        <a:rPr lang="es-ES" sz="1300"/>
                        <a:t>SAN JOSÉ</a:t>
                      </a:r>
                      <a:r>
                        <a:rPr lang="es-ES" sz="1300"/>
                        <a:t> TEC DE MONTERREY</a:t>
                      </a:r>
                      <a:endParaRPr sz="1300"/>
                    </a:p>
                  </a:txBody>
                  <a:tcPr marT="45725" marB="45725" marR="91450" marL="91450"/>
                </a:tc>
                <a:tc>
                  <a:txBody>
                    <a:bodyPr/>
                    <a:lstStyle/>
                    <a:p>
                      <a:pPr indent="0" lvl="0" marL="0" marR="0" rtl="0" algn="ctr">
                        <a:spcBef>
                          <a:spcPts val="0"/>
                        </a:spcBef>
                        <a:spcAft>
                          <a:spcPts val="0"/>
                        </a:spcAft>
                        <a:buNone/>
                      </a:pPr>
                      <a:r>
                        <a:rPr lang="es-ES" sz="1300"/>
                        <a:t>HOSPITAL Y CLINICA OCA </a:t>
                      </a:r>
                      <a:endParaRPr sz="1300"/>
                    </a:p>
                  </a:txBody>
                  <a:tcPr marT="45725" marB="45725" marR="91450" marL="91450"/>
                </a:tc>
                <a:tc>
                  <a:txBody>
                    <a:bodyPr/>
                    <a:lstStyle/>
                    <a:p>
                      <a:pPr indent="0" lvl="0" marL="0" marR="0" rtl="0" algn="ctr">
                        <a:spcBef>
                          <a:spcPts val="0"/>
                        </a:spcBef>
                        <a:spcAft>
                          <a:spcPts val="0"/>
                        </a:spcAft>
                        <a:buNone/>
                      </a:pPr>
                      <a:r>
                        <a:rPr lang="es-ES" sz="1300"/>
                        <a:t>SAN FELIPE DE JESÚS</a:t>
                      </a:r>
                      <a:endParaRPr sz="1300"/>
                    </a:p>
                  </a:txBody>
                  <a:tcPr marT="45725" marB="45725" marR="91450" marL="91450"/>
                </a:tc>
              </a:tr>
              <a:tr h="370850">
                <a:tc>
                  <a:txBody>
                    <a:bodyPr/>
                    <a:lstStyle/>
                    <a:p>
                      <a:pPr indent="0" lvl="0" marL="0" marR="0" rtl="0" algn="ctr">
                        <a:spcBef>
                          <a:spcPts val="0"/>
                        </a:spcBef>
                        <a:spcAft>
                          <a:spcPts val="0"/>
                        </a:spcAft>
                        <a:buNone/>
                      </a:pPr>
                      <a:r>
                        <a:t/>
                      </a:r>
                      <a:endParaRPr sz="1300"/>
                    </a:p>
                  </a:txBody>
                  <a:tcPr marT="45725" marB="45725" marR="91450" marL="91450"/>
                </a:tc>
                <a:tc>
                  <a:txBody>
                    <a:bodyPr/>
                    <a:lstStyle/>
                    <a:p>
                      <a:pPr indent="0" lvl="0" marL="0" marR="0" rtl="0" algn="ctr">
                        <a:spcBef>
                          <a:spcPts val="0"/>
                        </a:spcBef>
                        <a:spcAft>
                          <a:spcPts val="0"/>
                        </a:spcAft>
                        <a:buNone/>
                      </a:pPr>
                      <a:r>
                        <a:t/>
                      </a:r>
                      <a:endParaRPr sz="1300"/>
                    </a:p>
                  </a:txBody>
                  <a:tcPr marT="45725" marB="45725" marR="91450" marL="91450"/>
                </a:tc>
                <a:tc>
                  <a:txBody>
                    <a:bodyPr/>
                    <a:lstStyle/>
                    <a:p>
                      <a:pPr indent="0" lvl="0" marL="0" marR="0" rtl="0" algn="ctr">
                        <a:spcBef>
                          <a:spcPts val="0"/>
                        </a:spcBef>
                        <a:spcAft>
                          <a:spcPts val="0"/>
                        </a:spcAft>
                        <a:buNone/>
                      </a:pPr>
                      <a:r>
                        <a:rPr lang="es-ES" sz="1300"/>
                        <a:t>HOSPITAL SIERRA MADRE </a:t>
                      </a:r>
                      <a:endParaRPr sz="1300"/>
                    </a:p>
                  </a:txBody>
                  <a:tcPr marT="45725" marB="45725" marR="91450" marL="91450"/>
                </a:tc>
              </a:tr>
              <a:tr h="370850">
                <a:tc>
                  <a:txBody>
                    <a:bodyPr/>
                    <a:lstStyle/>
                    <a:p>
                      <a:pPr indent="0" lvl="0" marL="0" marR="0" rtl="0" algn="ctr">
                        <a:spcBef>
                          <a:spcPts val="0"/>
                        </a:spcBef>
                        <a:spcAft>
                          <a:spcPts val="0"/>
                        </a:spcAft>
                        <a:buNone/>
                      </a:pPr>
                      <a:r>
                        <a:t/>
                      </a:r>
                      <a:endParaRPr sz="1300"/>
                    </a:p>
                  </a:txBody>
                  <a:tcPr marT="45725" marB="45725" marR="91450" marL="91450"/>
                </a:tc>
                <a:tc>
                  <a:txBody>
                    <a:bodyPr/>
                    <a:lstStyle/>
                    <a:p>
                      <a:pPr indent="0" lvl="0" marL="0" marR="0" rtl="0" algn="ctr">
                        <a:spcBef>
                          <a:spcPts val="0"/>
                        </a:spcBef>
                        <a:spcAft>
                          <a:spcPts val="0"/>
                        </a:spcAft>
                        <a:buNone/>
                      </a:pPr>
                      <a:r>
                        <a:t/>
                      </a:r>
                      <a:endParaRPr sz="1300"/>
                    </a:p>
                  </a:txBody>
                  <a:tcPr marT="45725" marB="45725" marR="91450" marL="91450"/>
                </a:tc>
                <a:tc>
                  <a:txBody>
                    <a:bodyPr/>
                    <a:lstStyle/>
                    <a:p>
                      <a:pPr indent="0" lvl="0" marL="0" marR="0" rtl="0" algn="ctr">
                        <a:spcBef>
                          <a:spcPts val="0"/>
                        </a:spcBef>
                        <a:spcAft>
                          <a:spcPts val="0"/>
                        </a:spcAft>
                        <a:buNone/>
                      </a:pPr>
                      <a:r>
                        <a:rPr lang="es-ES" sz="1300"/>
                        <a:t>MUGUERZA</a:t>
                      </a:r>
                      <a:r>
                        <a:rPr lang="es-ES" sz="1300"/>
                        <a:t> SAN NICOLÁS</a:t>
                      </a:r>
                      <a:endParaRPr sz="1300"/>
                    </a:p>
                  </a:txBody>
                  <a:tcPr marT="45725" marB="45725" marR="91450" marL="91450"/>
                </a:tc>
              </a:tr>
              <a:tr h="370850">
                <a:tc>
                  <a:txBody>
                    <a:bodyPr/>
                    <a:lstStyle/>
                    <a:p>
                      <a:pPr indent="0" lvl="0" marL="0" marR="0" rtl="0" algn="ctr">
                        <a:spcBef>
                          <a:spcPts val="0"/>
                        </a:spcBef>
                        <a:spcAft>
                          <a:spcPts val="0"/>
                        </a:spcAft>
                        <a:buNone/>
                      </a:pPr>
                      <a:r>
                        <a:t/>
                      </a:r>
                      <a:endParaRPr sz="1300"/>
                    </a:p>
                  </a:txBody>
                  <a:tcPr marT="45725" marB="45725" marR="91450" marL="91450"/>
                </a:tc>
                <a:tc>
                  <a:txBody>
                    <a:bodyPr/>
                    <a:lstStyle/>
                    <a:p>
                      <a:pPr indent="0" lvl="0" marL="0" marR="0" rtl="0" algn="ctr">
                        <a:spcBef>
                          <a:spcPts val="0"/>
                        </a:spcBef>
                        <a:spcAft>
                          <a:spcPts val="0"/>
                        </a:spcAft>
                        <a:buNone/>
                      </a:pPr>
                      <a:r>
                        <a:t/>
                      </a:r>
                      <a:endParaRPr sz="1300"/>
                    </a:p>
                  </a:txBody>
                  <a:tcPr marT="45725" marB="45725" marR="91450" marL="91450"/>
                </a:tc>
                <a:tc>
                  <a:txBody>
                    <a:bodyPr/>
                    <a:lstStyle/>
                    <a:p>
                      <a:pPr indent="0" lvl="0" marL="0" marR="0" rtl="0" algn="ctr">
                        <a:spcBef>
                          <a:spcPts val="0"/>
                        </a:spcBef>
                        <a:spcAft>
                          <a:spcPts val="0"/>
                        </a:spcAft>
                        <a:buNone/>
                      </a:pPr>
                      <a:r>
                        <a:rPr lang="es-ES" sz="1300"/>
                        <a:t>SAN JORGE </a:t>
                      </a:r>
                      <a:endParaRPr sz="1300"/>
                    </a:p>
                  </a:txBody>
                  <a:tcPr marT="45725" marB="45725" marR="91450" marL="91450"/>
                </a:tc>
              </a:tr>
            </a:tbl>
          </a:graphicData>
        </a:graphic>
      </p:graphicFrame>
      <p:sp>
        <p:nvSpPr>
          <p:cNvPr id="161" name="Google Shape;161;p8"/>
          <p:cNvSpPr txBox="1"/>
          <p:nvPr/>
        </p:nvSpPr>
        <p:spPr>
          <a:xfrm>
            <a:off x="-3" y="604582"/>
            <a:ext cx="12192000" cy="535284"/>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Calibri"/>
              <a:buNone/>
            </a:pPr>
            <a:r>
              <a:rPr b="1" lang="es-ES" sz="3600">
                <a:solidFill>
                  <a:schemeClr val="dk1"/>
                </a:solidFill>
                <a:latin typeface="Calibri"/>
                <a:ea typeface="Calibri"/>
                <a:cs typeface="Calibri"/>
                <a:sym typeface="Calibri"/>
              </a:rPr>
              <a:t>NIVEL HOSPITALARIO MAPFRE </a:t>
            </a:r>
            <a:br>
              <a:rPr b="1" lang="es-ES" sz="3600">
                <a:solidFill>
                  <a:schemeClr val="dk1"/>
                </a:solidFill>
                <a:latin typeface="Calibri"/>
                <a:ea typeface="Calibri"/>
                <a:cs typeface="Calibri"/>
                <a:sym typeface="Calibri"/>
              </a:rPr>
            </a:br>
            <a:r>
              <a:rPr b="1" lang="es-ES" sz="2000">
                <a:solidFill>
                  <a:schemeClr val="dk1"/>
                </a:solidFill>
                <a:latin typeface="Calibri"/>
                <a:ea typeface="Calibri"/>
                <a:cs typeface="Calibri"/>
                <a:sym typeface="Calibri"/>
              </a:rPr>
              <a:t>TRADICIONAL/</a:t>
            </a:r>
            <a:r>
              <a:rPr b="1" lang="es-ES" sz="2000">
                <a:solidFill>
                  <a:srgbClr val="FFFF00"/>
                </a:solidFill>
                <a:latin typeface="Calibri"/>
                <a:ea typeface="Calibri"/>
                <a:cs typeface="Calibri"/>
                <a:sym typeface="Calibri"/>
              </a:rPr>
              <a:t>PROTECCIÓN MÉDICA A TU MEDIDA</a:t>
            </a:r>
            <a:endParaRPr/>
          </a:p>
        </p:txBody>
      </p:sp>
      <p:pic>
        <p:nvPicPr>
          <p:cNvPr id="162" name="Google Shape;162;p8"/>
          <p:cNvPicPr preferRelativeResize="0"/>
          <p:nvPr/>
        </p:nvPicPr>
        <p:blipFill rotWithShape="1">
          <a:blip r:embed="rId3">
            <a:alphaModFix/>
          </a:blip>
          <a:srcRect b="0" l="0" r="0" t="0"/>
          <a:stretch/>
        </p:blipFill>
        <p:spPr>
          <a:xfrm>
            <a:off x="10986448" y="1"/>
            <a:ext cx="1027788" cy="604581"/>
          </a:xfrm>
          <a:prstGeom prst="rect">
            <a:avLst/>
          </a:prstGeom>
          <a:noFill/>
          <a:ln>
            <a:noFill/>
          </a:ln>
        </p:spPr>
      </p:pic>
      <p:sp>
        <p:nvSpPr>
          <p:cNvPr id="163" name="Google Shape;163;p8"/>
          <p:cNvSpPr/>
          <p:nvPr/>
        </p:nvSpPr>
        <p:spPr>
          <a:xfrm>
            <a:off x="-3" y="1076673"/>
            <a:ext cx="12192000" cy="106059"/>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4" name="Google Shape;164;p8"/>
          <p:cNvSpPr/>
          <p:nvPr/>
        </p:nvSpPr>
        <p:spPr>
          <a:xfrm>
            <a:off x="3452948" y="1098116"/>
            <a:ext cx="6096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https://www.mapfre.com.mx/seguros-mx/servicios-al-cliente/red-medica/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graphicFrame>
        <p:nvGraphicFramePr>
          <p:cNvPr id="169" name="Google Shape;169;p9"/>
          <p:cNvGraphicFramePr/>
          <p:nvPr/>
        </p:nvGraphicFramePr>
        <p:xfrm>
          <a:off x="838197" y="2652618"/>
          <a:ext cx="3000000" cy="3000000"/>
        </p:xfrm>
        <a:graphic>
          <a:graphicData uri="http://schemas.openxmlformats.org/drawingml/2006/table">
            <a:tbl>
              <a:tblPr bandRow="1" firstRow="1">
                <a:noFill/>
                <a:tableStyleId>{23E52BBB-DDDA-49E5-B3B2-FA22F7B32D1D}</a:tableStyleId>
              </a:tblPr>
              <a:tblGrid>
                <a:gridCol w="3505200"/>
                <a:gridCol w="3505200"/>
                <a:gridCol w="3505200"/>
              </a:tblGrid>
              <a:tr h="370850">
                <a:tc>
                  <a:txBody>
                    <a:bodyPr/>
                    <a:lstStyle/>
                    <a:p>
                      <a:pPr indent="0" lvl="0" marL="0" marR="0" rtl="0" algn="ctr">
                        <a:spcBef>
                          <a:spcPts val="0"/>
                        </a:spcBef>
                        <a:spcAft>
                          <a:spcPts val="0"/>
                        </a:spcAft>
                        <a:buNone/>
                      </a:pPr>
                      <a:r>
                        <a:rPr lang="es-ES" sz="1800">
                          <a:solidFill>
                            <a:schemeClr val="lt1"/>
                          </a:solidFill>
                        </a:rPr>
                        <a:t>ALTO/</a:t>
                      </a:r>
                      <a:r>
                        <a:rPr lang="es-ES" sz="1800">
                          <a:solidFill>
                            <a:srgbClr val="FFFF00"/>
                          </a:solidFill>
                        </a:rPr>
                        <a:t>ELITE</a:t>
                      </a:r>
                      <a:endParaRPr sz="1800"/>
                    </a:p>
                  </a:txBody>
                  <a:tcPr marT="45725" marB="45725" marR="91450" marL="91450">
                    <a:solidFill>
                      <a:srgbClr val="1F3864"/>
                    </a:solidFill>
                  </a:tcPr>
                </a:tc>
                <a:tc>
                  <a:txBody>
                    <a:bodyPr/>
                    <a:lstStyle/>
                    <a:p>
                      <a:pPr indent="0" lvl="0" marL="0" marR="0" rtl="0" algn="ctr">
                        <a:spcBef>
                          <a:spcPts val="0"/>
                        </a:spcBef>
                        <a:spcAft>
                          <a:spcPts val="0"/>
                        </a:spcAft>
                        <a:buNone/>
                      </a:pPr>
                      <a:r>
                        <a:rPr lang="es-ES" sz="1800">
                          <a:solidFill>
                            <a:schemeClr val="lt1"/>
                          </a:solidFill>
                        </a:rPr>
                        <a:t>MEDIO/</a:t>
                      </a:r>
                      <a:r>
                        <a:rPr lang="es-ES" sz="1800">
                          <a:solidFill>
                            <a:srgbClr val="FFFF00"/>
                          </a:solidFill>
                        </a:rPr>
                        <a:t>PLUS</a:t>
                      </a:r>
                      <a:endParaRPr sz="1800"/>
                    </a:p>
                  </a:txBody>
                  <a:tcPr marT="45725" marB="45725" marR="91450" marL="91450">
                    <a:solidFill>
                      <a:srgbClr val="1F3864"/>
                    </a:solidFill>
                  </a:tcPr>
                </a:tc>
                <a:tc>
                  <a:txBody>
                    <a:bodyPr/>
                    <a:lstStyle/>
                    <a:p>
                      <a:pPr indent="0" lvl="0" marL="0" marR="0" rtl="0" algn="ctr">
                        <a:spcBef>
                          <a:spcPts val="0"/>
                        </a:spcBef>
                        <a:spcAft>
                          <a:spcPts val="0"/>
                        </a:spcAft>
                        <a:buNone/>
                      </a:pPr>
                      <a:r>
                        <a:rPr lang="es-ES" sz="1800">
                          <a:solidFill>
                            <a:schemeClr val="lt1"/>
                          </a:solidFill>
                        </a:rPr>
                        <a:t>ESTANDAR/</a:t>
                      </a:r>
                      <a:r>
                        <a:rPr lang="es-ES" sz="1800">
                          <a:solidFill>
                            <a:srgbClr val="FFFF00"/>
                          </a:solidFill>
                        </a:rPr>
                        <a:t>ESTANDAR</a:t>
                      </a:r>
                      <a:endParaRPr sz="1800">
                        <a:solidFill>
                          <a:srgbClr val="FFFF00"/>
                        </a:solidFill>
                      </a:endParaRPr>
                    </a:p>
                  </a:txBody>
                  <a:tcPr marT="45725" marB="45725" marR="91450" marL="91450">
                    <a:solidFill>
                      <a:srgbClr val="1F3864"/>
                    </a:solidFill>
                  </a:tcPr>
                </a:tc>
              </a:tr>
              <a:tr h="370850">
                <a:tc>
                  <a:txBody>
                    <a:bodyPr/>
                    <a:lstStyle/>
                    <a:p>
                      <a:pPr indent="0" lvl="0" marL="0" marR="0" rtl="0" algn="ctr">
                        <a:spcBef>
                          <a:spcPts val="0"/>
                        </a:spcBef>
                        <a:spcAft>
                          <a:spcPts val="0"/>
                        </a:spcAft>
                        <a:buNone/>
                      </a:pPr>
                      <a:r>
                        <a:rPr lang="es-ES" sz="1300"/>
                        <a:t>ZAMBRANO HELLION </a:t>
                      </a:r>
                      <a:endParaRPr sz="1300"/>
                    </a:p>
                  </a:txBody>
                  <a:tcPr marT="45725" marB="45725" marR="91450" marL="91450"/>
                </a:tc>
                <a:tc>
                  <a:txBody>
                    <a:bodyPr/>
                    <a:lstStyle/>
                    <a:p>
                      <a:pPr indent="0" lvl="0" marL="0" marR="0" rtl="0" algn="ctr">
                        <a:spcBef>
                          <a:spcPts val="0"/>
                        </a:spcBef>
                        <a:spcAft>
                          <a:spcPts val="0"/>
                        </a:spcAft>
                        <a:buNone/>
                      </a:pPr>
                      <a:r>
                        <a:rPr lang="es-ES" sz="1300"/>
                        <a:t>DOCTORS HOSPITAL</a:t>
                      </a:r>
                      <a:endParaRPr sz="1300"/>
                    </a:p>
                  </a:txBody>
                  <a:tcPr marT="45725" marB="45725" marR="91450" marL="91450"/>
                </a:tc>
                <a:tc>
                  <a:txBody>
                    <a:bodyPr/>
                    <a:lstStyle/>
                    <a:p>
                      <a:pPr indent="0" lvl="0" marL="0" marR="0" rtl="0" algn="ctr">
                        <a:spcBef>
                          <a:spcPts val="0"/>
                        </a:spcBef>
                        <a:spcAft>
                          <a:spcPts val="0"/>
                        </a:spcAft>
                        <a:buNone/>
                      </a:pPr>
                      <a:r>
                        <a:rPr lang="es-ES" sz="1300"/>
                        <a:t>MUGUERZA CONCHITA</a:t>
                      </a:r>
                      <a:endParaRPr sz="1300"/>
                    </a:p>
                  </a:txBody>
                  <a:tcPr marT="45725" marB="45725" marR="91450" marL="91450"/>
                </a:tc>
              </a:tr>
              <a:tr h="370850">
                <a:tc>
                  <a:txBody>
                    <a:bodyPr/>
                    <a:lstStyle/>
                    <a:p>
                      <a:pPr indent="0" lvl="0" marL="0" marR="0" rtl="0" algn="l">
                        <a:spcBef>
                          <a:spcPts val="0"/>
                        </a:spcBef>
                        <a:spcAft>
                          <a:spcPts val="0"/>
                        </a:spcAft>
                        <a:buNone/>
                      </a:pPr>
                      <a:r>
                        <a:t/>
                      </a:r>
                      <a:endParaRPr sz="1300"/>
                    </a:p>
                  </a:txBody>
                  <a:tcPr marT="45725" marB="45725" marR="91450" marL="91450"/>
                </a:tc>
                <a:tc>
                  <a:txBody>
                    <a:bodyPr/>
                    <a:lstStyle/>
                    <a:p>
                      <a:pPr indent="0" lvl="0" marL="0" marR="0" rtl="0" algn="ctr">
                        <a:spcBef>
                          <a:spcPts val="0"/>
                        </a:spcBef>
                        <a:spcAft>
                          <a:spcPts val="0"/>
                        </a:spcAft>
                        <a:buNone/>
                      </a:pPr>
                      <a:r>
                        <a:rPr lang="es-ES" sz="1300"/>
                        <a:t>DOCTORS HOSPITAL EAST</a:t>
                      </a:r>
                      <a:endParaRPr sz="1300"/>
                    </a:p>
                  </a:txBody>
                  <a:tcPr marT="45725" marB="45725" marR="91450" marL="91450"/>
                </a:tc>
                <a:tc>
                  <a:txBody>
                    <a:bodyPr/>
                    <a:lstStyle/>
                    <a:p>
                      <a:pPr indent="0" lvl="0" marL="0" marR="0" rtl="0" algn="ctr">
                        <a:spcBef>
                          <a:spcPts val="0"/>
                        </a:spcBef>
                        <a:spcAft>
                          <a:spcPts val="0"/>
                        </a:spcAft>
                        <a:buNone/>
                      </a:pPr>
                      <a:r>
                        <a:rPr lang="es-ES" sz="1300"/>
                        <a:t>GINEQUITO</a:t>
                      </a:r>
                      <a:endParaRPr sz="1300"/>
                    </a:p>
                  </a:txBody>
                  <a:tcPr marT="45725" marB="45725" marR="91450" marL="91450"/>
                </a:tc>
              </a:tr>
              <a:tr h="370850">
                <a:tc>
                  <a:txBody>
                    <a:bodyPr/>
                    <a:lstStyle/>
                    <a:p>
                      <a:pPr indent="0" lvl="0" marL="0" marR="0" rtl="0" algn="l">
                        <a:spcBef>
                          <a:spcPts val="0"/>
                        </a:spcBef>
                        <a:spcAft>
                          <a:spcPts val="0"/>
                        </a:spcAft>
                        <a:buNone/>
                      </a:pPr>
                      <a:r>
                        <a:t/>
                      </a:r>
                      <a:endParaRPr sz="1300"/>
                    </a:p>
                  </a:txBody>
                  <a:tcPr marT="45725" marB="45725" marR="91450" marL="91450"/>
                </a:tc>
                <a:tc>
                  <a:txBody>
                    <a:bodyPr/>
                    <a:lstStyle/>
                    <a:p>
                      <a:pPr indent="0" lvl="0" marL="0" marR="0" rtl="0" algn="ctr">
                        <a:spcBef>
                          <a:spcPts val="0"/>
                        </a:spcBef>
                        <a:spcAft>
                          <a:spcPts val="0"/>
                        </a:spcAft>
                        <a:buNone/>
                      </a:pPr>
                      <a:r>
                        <a:rPr lang="es-ES" sz="1300"/>
                        <a:t>HOSPITAL ANGELES </a:t>
                      </a:r>
                      <a:endParaRPr sz="1300"/>
                    </a:p>
                  </a:txBody>
                  <a:tcPr marT="45725" marB="45725" marR="91450" marL="91450"/>
                </a:tc>
                <a:tc>
                  <a:txBody>
                    <a:bodyPr/>
                    <a:lstStyle/>
                    <a:p>
                      <a:pPr indent="0" lvl="0" marL="0" marR="0" rtl="0" algn="ctr">
                        <a:spcBef>
                          <a:spcPts val="0"/>
                        </a:spcBef>
                        <a:spcAft>
                          <a:spcPts val="0"/>
                        </a:spcAft>
                        <a:buNone/>
                      </a:pPr>
                      <a:r>
                        <a:rPr lang="es-ES" sz="1300"/>
                        <a:t>CENTRO MEDICO NOGALAR</a:t>
                      </a:r>
                      <a:endParaRPr sz="1300"/>
                    </a:p>
                  </a:txBody>
                  <a:tcPr marT="45725" marB="45725" marR="91450" marL="91450"/>
                </a:tc>
              </a:tr>
              <a:tr h="370850">
                <a:tc>
                  <a:txBody>
                    <a:bodyPr/>
                    <a:lstStyle/>
                    <a:p>
                      <a:pPr indent="0" lvl="0" marL="0" marR="0" rtl="0" algn="l">
                        <a:spcBef>
                          <a:spcPts val="0"/>
                        </a:spcBef>
                        <a:spcAft>
                          <a:spcPts val="0"/>
                        </a:spcAft>
                        <a:buNone/>
                      </a:pPr>
                      <a:r>
                        <a:t/>
                      </a:r>
                      <a:endParaRPr sz="1300"/>
                    </a:p>
                  </a:txBody>
                  <a:tcPr marT="45725" marB="45725" marR="91450" marL="91450"/>
                </a:tc>
                <a:tc>
                  <a:txBody>
                    <a:bodyPr/>
                    <a:lstStyle/>
                    <a:p>
                      <a:pPr indent="0" lvl="0" marL="0" marR="0" rtl="0" algn="ctr">
                        <a:spcBef>
                          <a:spcPts val="0"/>
                        </a:spcBef>
                        <a:spcAft>
                          <a:spcPts val="0"/>
                        </a:spcAft>
                        <a:buNone/>
                      </a:pPr>
                      <a:r>
                        <a:rPr lang="es-ES" sz="1300"/>
                        <a:t>SAN JOSÉ TEC DE MONTERREY</a:t>
                      </a:r>
                      <a:endParaRPr sz="1300"/>
                    </a:p>
                  </a:txBody>
                  <a:tcPr marT="45725" marB="45725" marR="91450" marL="91450"/>
                </a:tc>
                <a:tc>
                  <a:txBody>
                    <a:bodyPr/>
                    <a:lstStyle/>
                    <a:p>
                      <a:pPr indent="0" lvl="0" marL="0" marR="0" rtl="0" algn="ctr">
                        <a:spcBef>
                          <a:spcPts val="0"/>
                        </a:spcBef>
                        <a:spcAft>
                          <a:spcPts val="0"/>
                        </a:spcAft>
                        <a:buNone/>
                      </a:pPr>
                      <a:r>
                        <a:rPr lang="es-ES" sz="1300"/>
                        <a:t>HOSPITAL</a:t>
                      </a:r>
                      <a:r>
                        <a:rPr lang="es-ES" sz="1300"/>
                        <a:t> Y CLINICA OCA</a:t>
                      </a:r>
                      <a:endParaRPr sz="1300"/>
                    </a:p>
                  </a:txBody>
                  <a:tcPr marT="45725" marB="45725" marR="91450" marL="91450"/>
                </a:tc>
              </a:tr>
              <a:tr h="370850">
                <a:tc>
                  <a:txBody>
                    <a:bodyPr/>
                    <a:lstStyle/>
                    <a:p>
                      <a:pPr indent="0" lvl="0" marL="0" marR="0" rtl="0" algn="l">
                        <a:spcBef>
                          <a:spcPts val="0"/>
                        </a:spcBef>
                        <a:spcAft>
                          <a:spcPts val="0"/>
                        </a:spcAft>
                        <a:buNone/>
                      </a:pPr>
                      <a:r>
                        <a:t/>
                      </a:r>
                      <a:endParaRPr sz="1300"/>
                    </a:p>
                  </a:txBody>
                  <a:tcPr marT="45725" marB="45725" marR="91450" marL="91450"/>
                </a:tc>
                <a:tc>
                  <a:txBody>
                    <a:bodyPr/>
                    <a:lstStyle/>
                    <a:p>
                      <a:pPr indent="0" lvl="0" marL="0" marR="0" rtl="0" algn="ctr">
                        <a:spcBef>
                          <a:spcPts val="0"/>
                        </a:spcBef>
                        <a:spcAft>
                          <a:spcPts val="0"/>
                        </a:spcAft>
                        <a:buNone/>
                      </a:pPr>
                      <a:r>
                        <a:rPr lang="es-ES" sz="1300"/>
                        <a:t>MUGUERZA</a:t>
                      </a:r>
                      <a:r>
                        <a:rPr lang="es-ES" sz="1300"/>
                        <a:t> ALTA ESPECIALIDAD</a:t>
                      </a:r>
                      <a:endParaRPr sz="1300"/>
                    </a:p>
                  </a:txBody>
                  <a:tcPr marT="45725" marB="45725" marR="91450" marL="91450"/>
                </a:tc>
                <a:tc>
                  <a:txBody>
                    <a:bodyPr/>
                    <a:lstStyle/>
                    <a:p>
                      <a:pPr indent="0" lvl="0" marL="0" marR="0" rtl="0" algn="ctr">
                        <a:spcBef>
                          <a:spcPts val="0"/>
                        </a:spcBef>
                        <a:spcAft>
                          <a:spcPts val="0"/>
                        </a:spcAft>
                        <a:buNone/>
                      </a:pPr>
                      <a:r>
                        <a:rPr lang="es-ES" sz="1300"/>
                        <a:t>MUGUERZA</a:t>
                      </a:r>
                      <a:r>
                        <a:rPr lang="es-ES" sz="1300"/>
                        <a:t> SAN NICOLÁS</a:t>
                      </a:r>
                      <a:endParaRPr sz="1300"/>
                    </a:p>
                  </a:txBody>
                  <a:tcPr marT="45725" marB="45725" marR="91450" marL="91450"/>
                </a:tc>
              </a:tr>
              <a:tr h="370850">
                <a:tc>
                  <a:txBody>
                    <a:bodyPr/>
                    <a:lstStyle/>
                    <a:p>
                      <a:pPr indent="0" lvl="0" marL="0" marR="0" rtl="0" algn="l">
                        <a:spcBef>
                          <a:spcPts val="0"/>
                        </a:spcBef>
                        <a:spcAft>
                          <a:spcPts val="0"/>
                        </a:spcAft>
                        <a:buNone/>
                      </a:pPr>
                      <a:r>
                        <a:t/>
                      </a:r>
                      <a:endParaRPr sz="1300"/>
                    </a:p>
                  </a:txBody>
                  <a:tcPr marT="45725" marB="45725" marR="91450" marL="91450"/>
                </a:tc>
                <a:tc>
                  <a:txBody>
                    <a:bodyPr/>
                    <a:lstStyle/>
                    <a:p>
                      <a:pPr indent="0" lvl="0" marL="0" marR="0" rtl="0" algn="ctr">
                        <a:spcBef>
                          <a:spcPts val="0"/>
                        </a:spcBef>
                        <a:spcAft>
                          <a:spcPts val="0"/>
                        </a:spcAft>
                        <a:buNone/>
                      </a:pPr>
                      <a:r>
                        <a:rPr lang="es-ES" sz="1300"/>
                        <a:t>MUGUERZA VIDRIERA</a:t>
                      </a:r>
                      <a:endParaRPr sz="1300"/>
                    </a:p>
                  </a:txBody>
                  <a:tcPr marT="45725" marB="45725" marR="91450" marL="91450"/>
                </a:tc>
                <a:tc>
                  <a:txBody>
                    <a:bodyPr/>
                    <a:lstStyle/>
                    <a:p>
                      <a:pPr indent="0" lvl="0" marL="0" marR="0" rtl="0" algn="ctr">
                        <a:spcBef>
                          <a:spcPts val="0"/>
                        </a:spcBef>
                        <a:spcAft>
                          <a:spcPts val="0"/>
                        </a:spcAft>
                        <a:buNone/>
                      </a:pPr>
                      <a:r>
                        <a:rPr lang="es-ES" sz="1300"/>
                        <a:t>CENTRO</a:t>
                      </a:r>
                      <a:r>
                        <a:rPr lang="es-ES" sz="1300"/>
                        <a:t> MÉDICO LA SALLE</a:t>
                      </a:r>
                      <a:endParaRPr sz="1300"/>
                    </a:p>
                  </a:txBody>
                  <a:tcPr marT="45725" marB="45725" marR="91450" marL="91450"/>
                </a:tc>
              </a:tr>
              <a:tr h="370850">
                <a:tc>
                  <a:txBody>
                    <a:bodyPr/>
                    <a:lstStyle/>
                    <a:p>
                      <a:pPr indent="0" lvl="0" marL="0" marR="0" rtl="0" algn="l">
                        <a:spcBef>
                          <a:spcPts val="0"/>
                        </a:spcBef>
                        <a:spcAft>
                          <a:spcPts val="0"/>
                        </a:spcAft>
                        <a:buNone/>
                      </a:pPr>
                      <a:r>
                        <a:t/>
                      </a:r>
                      <a:endParaRPr sz="1300"/>
                    </a:p>
                  </a:txBody>
                  <a:tcPr marT="45725" marB="45725" marR="91450" marL="91450"/>
                </a:tc>
                <a:tc>
                  <a:txBody>
                    <a:bodyPr/>
                    <a:lstStyle/>
                    <a:p>
                      <a:pPr indent="0" lvl="0" marL="0" marR="0" rtl="0" algn="ctr">
                        <a:spcBef>
                          <a:spcPts val="0"/>
                        </a:spcBef>
                        <a:spcAft>
                          <a:spcPts val="0"/>
                        </a:spcAft>
                        <a:buNone/>
                      </a:pPr>
                      <a:r>
                        <a:t/>
                      </a:r>
                      <a:endParaRPr sz="1300"/>
                    </a:p>
                  </a:txBody>
                  <a:tcPr marT="45725" marB="45725" marR="91450" marL="91450"/>
                </a:tc>
                <a:tc>
                  <a:txBody>
                    <a:bodyPr/>
                    <a:lstStyle/>
                    <a:p>
                      <a:pPr indent="0" lvl="0" marL="0" marR="0" rtl="0" algn="ctr">
                        <a:spcBef>
                          <a:spcPts val="0"/>
                        </a:spcBef>
                        <a:spcAft>
                          <a:spcPts val="0"/>
                        </a:spcAft>
                        <a:buNone/>
                      </a:pPr>
                      <a:r>
                        <a:rPr lang="es-ES" sz="1300"/>
                        <a:t>SIERRA MADRE</a:t>
                      </a:r>
                      <a:endParaRPr sz="1300"/>
                    </a:p>
                  </a:txBody>
                  <a:tcPr marT="45725" marB="45725" marR="91450" marL="91450"/>
                </a:tc>
              </a:tr>
            </a:tbl>
          </a:graphicData>
        </a:graphic>
      </p:graphicFrame>
      <p:sp>
        <p:nvSpPr>
          <p:cNvPr id="170" name="Google Shape;170;p9"/>
          <p:cNvSpPr txBox="1"/>
          <p:nvPr/>
        </p:nvSpPr>
        <p:spPr>
          <a:xfrm>
            <a:off x="-3" y="604582"/>
            <a:ext cx="12192000" cy="535284"/>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3600"/>
              <a:buFont typeface="Calibri"/>
              <a:buNone/>
            </a:pPr>
            <a:r>
              <a:rPr b="1" lang="es-ES" sz="3600">
                <a:solidFill>
                  <a:schemeClr val="dk1"/>
                </a:solidFill>
                <a:latin typeface="Calibri"/>
                <a:ea typeface="Calibri"/>
                <a:cs typeface="Calibri"/>
                <a:sym typeface="Calibri"/>
              </a:rPr>
              <a:t>NIVEL HOSPITALARIO BX+ </a:t>
            </a:r>
            <a:br>
              <a:rPr b="1" lang="es-ES" sz="3600">
                <a:solidFill>
                  <a:schemeClr val="dk1"/>
                </a:solidFill>
                <a:latin typeface="Calibri"/>
                <a:ea typeface="Calibri"/>
                <a:cs typeface="Calibri"/>
                <a:sym typeface="Calibri"/>
              </a:rPr>
            </a:br>
            <a:r>
              <a:rPr b="1" lang="es-ES" sz="2000">
                <a:solidFill>
                  <a:schemeClr val="dk1"/>
                </a:solidFill>
                <a:latin typeface="Calibri"/>
                <a:ea typeface="Calibri"/>
                <a:cs typeface="Calibri"/>
                <a:sym typeface="Calibri"/>
              </a:rPr>
              <a:t>TRADICIONAL/</a:t>
            </a:r>
            <a:r>
              <a:rPr b="1" lang="es-ES" sz="2000">
                <a:solidFill>
                  <a:srgbClr val="FFFF00"/>
                </a:solidFill>
                <a:latin typeface="Calibri"/>
                <a:ea typeface="Calibri"/>
                <a:cs typeface="Calibri"/>
                <a:sym typeface="Calibri"/>
              </a:rPr>
              <a:t>UNIKUZ</a:t>
            </a:r>
            <a:endParaRPr/>
          </a:p>
        </p:txBody>
      </p:sp>
      <p:pic>
        <p:nvPicPr>
          <p:cNvPr id="171" name="Google Shape;171;p9"/>
          <p:cNvPicPr preferRelativeResize="0"/>
          <p:nvPr/>
        </p:nvPicPr>
        <p:blipFill rotWithShape="1">
          <a:blip r:embed="rId3">
            <a:alphaModFix/>
          </a:blip>
          <a:srcRect b="0" l="0" r="0" t="0"/>
          <a:stretch/>
        </p:blipFill>
        <p:spPr>
          <a:xfrm>
            <a:off x="10986448" y="1"/>
            <a:ext cx="1027788" cy="604581"/>
          </a:xfrm>
          <a:prstGeom prst="rect">
            <a:avLst/>
          </a:prstGeom>
          <a:noFill/>
          <a:ln>
            <a:noFill/>
          </a:ln>
        </p:spPr>
      </p:pic>
      <p:sp>
        <p:nvSpPr>
          <p:cNvPr id="172" name="Google Shape;172;p9"/>
          <p:cNvSpPr/>
          <p:nvPr/>
        </p:nvSpPr>
        <p:spPr>
          <a:xfrm>
            <a:off x="-3" y="1076673"/>
            <a:ext cx="12192000" cy="106059"/>
          </a:xfrm>
          <a:prstGeom prst="rect">
            <a:avLst/>
          </a:prstGeom>
          <a:solidFill>
            <a:srgbClr val="FF99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3" name="Google Shape;173;p9"/>
          <p:cNvSpPr/>
          <p:nvPr/>
        </p:nvSpPr>
        <p:spPr>
          <a:xfrm>
            <a:off x="3923849" y="1139866"/>
            <a:ext cx="48406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https://www.vepormas.com/red-medica/medica/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2020-11-05T02:21:34Z</dcterms:created>
  <dc:creator>Onix-Jessica</dc:creator>
</cp:coreProperties>
</file>