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76" r:id="rId4"/>
    <p:sldId id="257" r:id="rId5"/>
    <p:sldId id="265" r:id="rId6"/>
    <p:sldId id="264" r:id="rId7"/>
    <p:sldId id="270" r:id="rId8"/>
    <p:sldId id="268" r:id="rId9"/>
    <p:sldId id="266" r:id="rId10"/>
    <p:sldId id="269" r:id="rId11"/>
    <p:sldId id="277" r:id="rId12"/>
    <p:sldId id="259" r:id="rId13"/>
    <p:sldId id="262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495B8-3DE6-476E-8AFF-1A4A7E30F04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7937-9022-415B-88E6-C2F6942D5DE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49977"/>
            <a:ext cx="9144000" cy="2259874"/>
          </a:xfrm>
        </p:spPr>
        <p:txBody>
          <a:bodyPr>
            <a:normAutofit fontScale="90000"/>
          </a:bodyPr>
          <a:lstStyle/>
          <a:p>
            <a:r>
              <a:rPr lang="es-ES" sz="10000" dirty="0" smtClean="0">
                <a:latin typeface="Impact" panose="020B0806030902050204" pitchFamily="34" charset="0"/>
              </a:rPr>
              <a:t/>
            </a:r>
            <a:br>
              <a:rPr lang="es-ES" sz="10000" dirty="0" smtClean="0">
                <a:latin typeface="Impact" panose="020B0806030902050204" pitchFamily="34" charset="0"/>
              </a:rPr>
            </a:br>
            <a:r>
              <a:rPr lang="es-ES" sz="13300" dirty="0" smtClean="0">
                <a:latin typeface="Impact" panose="020B0806030902050204" pitchFamily="34" charset="0"/>
              </a:rPr>
              <a:t>AUTOS</a:t>
            </a:r>
            <a:endParaRPr lang="en-US" sz="133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39589"/>
            <a:ext cx="9144000" cy="2018211"/>
          </a:xfrm>
        </p:spPr>
        <p:txBody>
          <a:bodyPr>
            <a:normAutofit fontScale="92500" lnSpcReduction="20000"/>
          </a:bodyPr>
          <a:lstStyle/>
          <a:p>
            <a:endParaRPr lang="es-ES" sz="8000" dirty="0" smtClean="0">
              <a:latin typeface="Impact" panose="020B0806030902050204" pitchFamily="34" charset="0"/>
            </a:endParaRPr>
          </a:p>
          <a:p>
            <a:r>
              <a:rPr lang="es-ES" sz="8000" dirty="0" smtClean="0">
                <a:latin typeface="Impact" panose="020B0806030902050204" pitchFamily="34" charset="0"/>
              </a:rPr>
              <a:t>CONCEPTOS BASICOS</a:t>
            </a:r>
            <a:endParaRPr lang="en-US" sz="8000" dirty="0">
              <a:latin typeface="Impact" panose="020B080603090205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" y="143692"/>
            <a:ext cx="3369130" cy="19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66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SUSTITUTO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01267"/>
            <a:ext cx="10515600" cy="49756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sz="1800" dirty="0" smtClean="0"/>
              <a:t>BENEFICIO EN EL CUAL LA ASEGURADORA  TE PRESTA UN AUTO COMO REEMPLAZO O RELEVO  EN CASO DE QUE EL TUYO SE ENCUENTRE EN REPARACION , O HAYA SIDO DECLARADO PERDIDA TOTAL  POR ROBO O DAÑOS MATERIALES</a:t>
            </a:r>
            <a:r>
              <a:rPr lang="es-ES" dirty="0" smtClean="0"/>
              <a:t>.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1933303" y="2589213"/>
            <a:ext cx="2534194" cy="1225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 smtClean="0"/>
          </a:p>
          <a:p>
            <a:pPr algn="ctr"/>
            <a:r>
              <a:rPr lang="es-ES" sz="1500" b="1" dirty="0" smtClean="0"/>
              <a:t>CHUBB</a:t>
            </a:r>
            <a:r>
              <a:rPr lang="es-ES" sz="1400" dirty="0" smtClean="0"/>
              <a:t>	</a:t>
            </a:r>
          </a:p>
          <a:p>
            <a:pPr algn="ctr"/>
            <a:r>
              <a:rPr lang="es-ES" sz="1400" dirty="0" smtClean="0"/>
              <a:t>(Auto Relevo Plus)</a:t>
            </a:r>
          </a:p>
          <a:p>
            <a:pPr algn="ctr"/>
            <a:r>
              <a:rPr lang="es-ES" sz="1400" dirty="0" smtClean="0"/>
              <a:t>OPERA POR  PERDIDA TOTAL Y PARCIAL, POR DAÑOS MATERIALES Y ROBO TOTAL , HASTA 15 DIAS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711337" y="2589213"/>
            <a:ext cx="2534194" cy="1225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HDI</a:t>
            </a:r>
          </a:p>
          <a:p>
            <a:pPr algn="ctr"/>
            <a:r>
              <a:rPr lang="es-ES" sz="1300" dirty="0" smtClean="0"/>
              <a:t>(Auto Siempre)</a:t>
            </a:r>
            <a:r>
              <a:rPr lang="es-ES" sz="1300" dirty="0"/>
              <a:t> OPERA POR  </a:t>
            </a:r>
            <a:r>
              <a:rPr lang="es-ES" sz="1200" dirty="0"/>
              <a:t>PERDIDA </a:t>
            </a:r>
            <a:r>
              <a:rPr lang="es-ES" sz="1200" dirty="0" smtClean="0"/>
              <a:t>PARCIAL  </a:t>
            </a:r>
            <a:r>
              <a:rPr lang="es-ES" sz="1200" dirty="0"/>
              <a:t>POR DAÑOS MATERIALES Y ROBO TOTAL </a:t>
            </a:r>
            <a:r>
              <a:rPr lang="es-ES" sz="1200" dirty="0" smtClean="0"/>
              <a:t>. </a:t>
            </a:r>
            <a:endParaRPr lang="en-US" sz="1200" dirty="0" smtClean="0"/>
          </a:p>
          <a:p>
            <a:pPr algn="ctr"/>
            <a:r>
              <a:rPr lang="es-ES" sz="1200" dirty="0" smtClean="0"/>
              <a:t>SIN DEDUCIBLE   HASTA MAX 20 DIAS EN UN SOLO EVENTO O  DIFERIDO </a:t>
            </a:r>
            <a:endParaRPr lang="en-US" sz="1200" dirty="0"/>
          </a:p>
        </p:txBody>
      </p:sp>
      <p:sp>
        <p:nvSpPr>
          <p:cNvPr id="7" name="Rectángulo 6"/>
          <p:cNvSpPr/>
          <p:nvPr/>
        </p:nvSpPr>
        <p:spPr>
          <a:xfrm>
            <a:off x="7489371" y="2589213"/>
            <a:ext cx="2534194" cy="1225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QUALITAS</a:t>
            </a:r>
          </a:p>
          <a:p>
            <a:pPr algn="ctr"/>
            <a:r>
              <a:rPr lang="es-ES" sz="1300" dirty="0" smtClean="0"/>
              <a:t> (Auto Sustituto) OPERA POR  PERDIDA TOTAL Y PARCIAL, POR DAÑOS MATERIALES Y ROBO TOTAL . 1 EVENTO POR AÑO  (SEGÚN SA CONTRATADA)</a:t>
            </a:r>
            <a:endParaRPr lang="en-US" sz="1300" dirty="0"/>
          </a:p>
        </p:txBody>
      </p:sp>
      <p:sp>
        <p:nvSpPr>
          <p:cNvPr id="8" name="Rectángulo 7"/>
          <p:cNvSpPr/>
          <p:nvPr/>
        </p:nvSpPr>
        <p:spPr>
          <a:xfrm>
            <a:off x="1933303" y="4384765"/>
            <a:ext cx="2534194" cy="1153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PRIMERO SEGUROS</a:t>
            </a:r>
          </a:p>
          <a:p>
            <a:pPr algn="ctr"/>
            <a:r>
              <a:rPr lang="es-ES" sz="1300" dirty="0" smtClean="0"/>
              <a:t>OPERA EN PERDIDA TOTAL Y PERDIDA PARCIAL , MAXIMO 20 DIAS  YA SEA EN UN SOLO EVENTO O DIFERIDO</a:t>
            </a:r>
            <a:endParaRPr lang="en-US" sz="1300" dirty="0"/>
          </a:p>
        </p:txBody>
      </p:sp>
      <p:sp>
        <p:nvSpPr>
          <p:cNvPr id="9" name="Rectángulo 8"/>
          <p:cNvSpPr/>
          <p:nvPr/>
        </p:nvSpPr>
        <p:spPr>
          <a:xfrm>
            <a:off x="4598125" y="4383088"/>
            <a:ext cx="2534194" cy="1155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ZURICH</a:t>
            </a:r>
            <a:r>
              <a:rPr lang="es-ES" dirty="0" smtClean="0"/>
              <a:t> </a:t>
            </a:r>
          </a:p>
          <a:p>
            <a:pPr algn="ctr"/>
            <a:r>
              <a:rPr lang="es-ES" sz="1250" dirty="0" smtClean="0"/>
              <a:t>OPERA POR PERDIDA TOTAL  POR DAÑOS MATERIALES O ROBO TOTAL , DOS MODALIDADES PRESTAMO DE AUTO O REEMBOLSO  (SEGÚN SA CONTRATADA)</a:t>
            </a:r>
            <a:endParaRPr lang="en-US" sz="1250" dirty="0"/>
          </a:p>
        </p:txBody>
      </p:sp>
      <p:sp>
        <p:nvSpPr>
          <p:cNvPr id="10" name="Rectángulo 9"/>
          <p:cNvSpPr/>
          <p:nvPr/>
        </p:nvSpPr>
        <p:spPr>
          <a:xfrm>
            <a:off x="7489371" y="4383088"/>
            <a:ext cx="2534194" cy="1155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ANA SEGUROS </a:t>
            </a:r>
          </a:p>
          <a:p>
            <a:pPr algn="ctr"/>
            <a:r>
              <a:rPr lang="es-ES" sz="1300" b="1" dirty="0" smtClean="0"/>
              <a:t> </a:t>
            </a:r>
            <a:r>
              <a:rPr lang="es-ES" sz="1300" dirty="0" smtClean="0"/>
              <a:t>(Auto Sustituto) OPERA SOLO POR PERDIDA TOTAL  POR  DAÑOS MATERIALES , HASTA LA SA DE 15,000</a:t>
            </a:r>
          </a:p>
          <a:p>
            <a:pPr algn="ctr"/>
            <a:r>
              <a:rPr lang="es-ES" sz="1300" dirty="0" smtClean="0"/>
              <a:t>NO DEDUCIBLE </a:t>
            </a:r>
            <a:endParaRPr lang="en-US" sz="13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476164" cy="8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1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AUTOMOVILES REGULARIZADOS Y SALVAMENTO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  </a:t>
            </a:r>
          </a:p>
          <a:p>
            <a:pPr marL="0" indent="0">
              <a:buNone/>
            </a:pPr>
            <a:r>
              <a:rPr lang="es-ES" b="1" dirty="0" smtClean="0"/>
              <a:t> REGULARIZADOS: </a:t>
            </a:r>
            <a:r>
              <a:rPr lang="es-ES" dirty="0" smtClean="0"/>
              <a:t>SE PAGAN HASTA EL 65% DEL VALOR </a:t>
            </a:r>
            <a:r>
              <a:rPr lang="es-ES" dirty="0" smtClean="0"/>
              <a:t>COMERCIAL, MENOS EL DEDUCIBLE CORRESPONDIENTE, YA QUE EL ASEGURADO NO CUENTA CON FACTURA Y NO ES POSIBLE DEDUCIRLA </a:t>
            </a:r>
            <a:endParaRPr lang="es-ES" dirty="0" smtClean="0"/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/>
              <a:t> </a:t>
            </a:r>
            <a:r>
              <a:rPr lang="es-ES" b="1" dirty="0" smtClean="0"/>
              <a:t>SALVAMENTO </a:t>
            </a:r>
          </a:p>
          <a:p>
            <a:r>
              <a:rPr lang="es-ES" dirty="0" smtClean="0"/>
              <a:t>ES IMPORTANTE AVISAR EN LA ASEGURADORA Y AL ASEGURADO QUE AL SER UN VEHICULO DE SALVAMENTO NO LO PAGARAN IGUAL QUE UN VEHICULO NORMAL ( ESPECULACION). LO PAGARA AL VALOR REAL DE COMPRA, MENOS DEPRECIACION, MENOS DEDUCIBLE.</a:t>
            </a:r>
          </a:p>
          <a:p>
            <a:pPr marL="0" indent="0">
              <a:buNone/>
            </a:pPr>
            <a:r>
              <a:rPr lang="es-ES" b="1" dirty="0"/>
              <a:t> </a:t>
            </a:r>
            <a:endParaRPr lang="es-E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6" y="159574"/>
            <a:ext cx="1638514" cy="9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3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GRUAS</a:t>
            </a:r>
            <a:r>
              <a:rPr lang="es-ES" dirty="0" smtClean="0"/>
              <a:t> 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1405447" y="1759985"/>
            <a:ext cx="2800793" cy="1363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CHUBB</a:t>
            </a:r>
          </a:p>
          <a:p>
            <a:pPr algn="ctr"/>
            <a:r>
              <a:rPr lang="es-ES" sz="1500" dirty="0" smtClean="0">
                <a:solidFill>
                  <a:schemeClr val="bg1"/>
                </a:solidFill>
              </a:rPr>
              <a:t>USO PARTICULAR: 2 GRUAS</a:t>
            </a:r>
          </a:p>
          <a:p>
            <a:pPr algn="ctr"/>
            <a:endParaRPr lang="es-ES" sz="1500" dirty="0" smtClean="0">
              <a:solidFill>
                <a:schemeClr val="bg1"/>
              </a:solidFill>
            </a:endParaRPr>
          </a:p>
          <a:p>
            <a:pPr algn="ctr"/>
            <a:r>
              <a:rPr lang="es-ES" sz="1500" dirty="0" smtClean="0">
                <a:solidFill>
                  <a:schemeClr val="bg1"/>
                </a:solidFill>
              </a:rPr>
              <a:t>USO COMERCIAL :  2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GRUAS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405446" y="3853542"/>
            <a:ext cx="2800793" cy="137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PRIMERO SEGUROS 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PARTICULAR: 2 GRUAS</a:t>
            </a:r>
          </a:p>
          <a:p>
            <a:pPr algn="ctr"/>
            <a:endParaRPr lang="es-ES" sz="1500" dirty="0">
              <a:solidFill>
                <a:schemeClr val="bg1"/>
              </a:solidFill>
            </a:endParaRP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COMERCIAL :  2 GRUAS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89564" y="1759984"/>
            <a:ext cx="2648496" cy="13630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HDI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PARTICULAR: </a:t>
            </a:r>
            <a:r>
              <a:rPr lang="es-ES" sz="1500" dirty="0" smtClean="0">
                <a:solidFill>
                  <a:schemeClr val="bg1"/>
                </a:solidFill>
              </a:rPr>
              <a:t>3 GRUAS, SI SE CONTRATA  COBERTURA AUTO SIEMPRE, SON ILIMITADAS.</a:t>
            </a:r>
            <a:endParaRPr lang="es-ES" sz="1500" dirty="0">
              <a:solidFill>
                <a:schemeClr val="bg1"/>
              </a:solidFill>
            </a:endParaRPr>
          </a:p>
          <a:p>
            <a:pPr algn="ctr"/>
            <a:r>
              <a:rPr lang="es-ES" sz="1500" dirty="0" smtClean="0">
                <a:solidFill>
                  <a:schemeClr val="bg1"/>
                </a:solidFill>
              </a:rPr>
              <a:t>USO </a:t>
            </a:r>
            <a:r>
              <a:rPr lang="es-ES" sz="1500" dirty="0">
                <a:solidFill>
                  <a:schemeClr val="bg1"/>
                </a:solidFill>
              </a:rPr>
              <a:t>COMERCIAL :  2 GRUAS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703820" y="1759987"/>
            <a:ext cx="2638800" cy="1363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QUALITAS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PARTICULAR: </a:t>
            </a:r>
            <a:r>
              <a:rPr lang="es-ES" sz="1500" dirty="0" smtClean="0">
                <a:solidFill>
                  <a:schemeClr val="bg1"/>
                </a:solidFill>
              </a:rPr>
              <a:t>ILIMITADAS</a:t>
            </a:r>
            <a:endParaRPr lang="es-ES" sz="1500" dirty="0">
              <a:solidFill>
                <a:schemeClr val="bg1"/>
              </a:solidFill>
            </a:endParaRPr>
          </a:p>
          <a:p>
            <a:pPr algn="ctr"/>
            <a:endParaRPr lang="es-ES" sz="1500" dirty="0">
              <a:solidFill>
                <a:schemeClr val="bg1"/>
              </a:solidFill>
            </a:endParaRP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COMERCIAL :  2 GRUAS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703820" y="3807818"/>
            <a:ext cx="2638800" cy="1425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ANA SEGUROS  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PARTICULAR: ILIMITADAS</a:t>
            </a:r>
          </a:p>
          <a:p>
            <a:pPr algn="ctr"/>
            <a:endParaRPr lang="es-ES" sz="1500" dirty="0">
              <a:solidFill>
                <a:schemeClr val="bg1"/>
              </a:solidFill>
            </a:endParaRP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COMERCIAL :  2 GRUAS </a:t>
            </a:r>
            <a:endParaRPr lang="es-ES" sz="1500" dirty="0" smtClean="0">
              <a:solidFill>
                <a:schemeClr val="bg1"/>
              </a:solidFill>
            </a:endParaRPr>
          </a:p>
          <a:p>
            <a:pPr algn="ctr"/>
            <a:endParaRPr lang="es-ES" sz="15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689564" y="3807818"/>
            <a:ext cx="2648495" cy="14253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ZURICH </a:t>
            </a: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PARTICULAR: </a:t>
            </a:r>
            <a:r>
              <a:rPr lang="es-ES" sz="1500" dirty="0" smtClean="0">
                <a:solidFill>
                  <a:schemeClr val="bg1"/>
                </a:solidFill>
              </a:rPr>
              <a:t>ILIMITADAS</a:t>
            </a:r>
            <a:endParaRPr lang="es-ES" sz="1500" dirty="0">
              <a:solidFill>
                <a:schemeClr val="bg1"/>
              </a:solidFill>
            </a:endParaRPr>
          </a:p>
          <a:p>
            <a:pPr algn="ctr"/>
            <a:endParaRPr lang="es-ES" sz="1500" dirty="0">
              <a:solidFill>
                <a:schemeClr val="bg1"/>
              </a:solidFill>
            </a:endParaRPr>
          </a:p>
          <a:p>
            <a:pPr algn="ctr"/>
            <a:r>
              <a:rPr lang="es-ES" sz="1500" dirty="0">
                <a:solidFill>
                  <a:schemeClr val="bg1"/>
                </a:solidFill>
              </a:rPr>
              <a:t>USO COMERCIAL :  </a:t>
            </a:r>
            <a:r>
              <a:rPr lang="es-ES" sz="1500" dirty="0" smtClean="0">
                <a:solidFill>
                  <a:schemeClr val="bg1"/>
                </a:solidFill>
              </a:rPr>
              <a:t>ILIMITADAS HASTA 3.5 TONELADAS </a:t>
            </a:r>
            <a:endParaRPr lang="es-ES" sz="1500" dirty="0">
              <a:solidFill>
                <a:schemeClr val="bg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6" y="332935"/>
            <a:ext cx="1388213" cy="8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291130" cy="75948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81097" y="1094859"/>
            <a:ext cx="69723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" sz="2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sz="2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PUEDE REHABILITAR MI POLIZA DE AUTO ?</a:t>
            </a:r>
            <a:endParaRPr lang="en-US" sz="2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237957" y="2866795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/>
              <a:t>CHUBB</a:t>
            </a:r>
          </a:p>
          <a:p>
            <a:pPr lvl="0" algn="ctr"/>
            <a:r>
              <a:rPr lang="es-ES" sz="1600" dirty="0"/>
              <a:t>60 DIAS	</a:t>
            </a:r>
          </a:p>
          <a:p>
            <a:pPr lvl="0" algn="ctr"/>
            <a:r>
              <a:rPr lang="es-ES" sz="1600" dirty="0"/>
              <a:t>CUENTA CONCENTRADORA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510371" y="2827606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/>
              <a:t>HDI</a:t>
            </a:r>
          </a:p>
          <a:p>
            <a:pPr lvl="0" algn="ctr"/>
            <a:r>
              <a:rPr lang="es-ES" sz="1600" dirty="0"/>
              <a:t>60 DIAS</a:t>
            </a:r>
          </a:p>
          <a:p>
            <a:pPr lvl="0" algn="ctr"/>
            <a:r>
              <a:rPr lang="es-ES" sz="1600" dirty="0"/>
              <a:t>CUENTA CONCENTRADORA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782785" y="2827606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/>
              <a:t>QUALITAS</a:t>
            </a:r>
          </a:p>
          <a:p>
            <a:pPr lvl="0" algn="ctr"/>
            <a:r>
              <a:rPr lang="es-ES" sz="1600" dirty="0"/>
              <a:t>90 DIAS</a:t>
            </a:r>
          </a:p>
          <a:p>
            <a:pPr lvl="0" algn="ctr"/>
            <a:r>
              <a:rPr lang="es-ES" sz="1600" dirty="0"/>
              <a:t>CUENTA CONCENTRADORA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00937" y="4330505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/>
              <a:t>PRIMERO SEGUROS</a:t>
            </a:r>
          </a:p>
          <a:p>
            <a:pPr lvl="0" algn="ctr"/>
            <a:r>
              <a:rPr lang="es-ES" sz="1600" dirty="0"/>
              <a:t>45 DIAS</a:t>
            </a:r>
          </a:p>
          <a:p>
            <a:pPr lvl="0" algn="ctr"/>
            <a:r>
              <a:rPr lang="es-ES" sz="1600" dirty="0"/>
              <a:t>CUENTA CONCENTRADORA 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91861" y="4318113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 smtClean="0"/>
              <a:t>ZURICH </a:t>
            </a:r>
          </a:p>
          <a:p>
            <a:pPr lvl="0" algn="ctr"/>
            <a:r>
              <a:rPr lang="es-ES" sz="1600" dirty="0" smtClean="0"/>
              <a:t>90 DIAS</a:t>
            </a:r>
          </a:p>
          <a:p>
            <a:pPr lvl="0" algn="ctr"/>
            <a:r>
              <a:rPr lang="es-ES" sz="1600" dirty="0" smtClean="0"/>
              <a:t>SOLO REFERENCIA  </a:t>
            </a:r>
          </a:p>
          <a:p>
            <a:pPr lvl="0" algn="ctr"/>
            <a:endParaRPr lang="es-ES" sz="2000" b="1" dirty="0"/>
          </a:p>
        </p:txBody>
      </p:sp>
      <p:sp>
        <p:nvSpPr>
          <p:cNvPr id="14" name="Rectángulo 13"/>
          <p:cNvSpPr/>
          <p:nvPr/>
        </p:nvSpPr>
        <p:spPr>
          <a:xfrm>
            <a:off x="7782785" y="4330505"/>
            <a:ext cx="2560320" cy="1111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2000" b="1" dirty="0"/>
              <a:t>ANA SEGUROS</a:t>
            </a:r>
          </a:p>
          <a:p>
            <a:pPr lvl="0" algn="ctr"/>
            <a:r>
              <a:rPr lang="es-ES" sz="1600" dirty="0"/>
              <a:t>60 DIAS </a:t>
            </a:r>
          </a:p>
          <a:p>
            <a:pPr lvl="0" algn="ctr"/>
            <a:r>
              <a:rPr lang="es-ES" sz="1600" dirty="0"/>
              <a:t>CUENTA CONCENTRADORA </a:t>
            </a:r>
          </a:p>
        </p:txBody>
      </p:sp>
    </p:spTree>
    <p:extLst>
      <p:ext uri="{BB962C8B-B14F-4D97-AF65-F5344CB8AC3E}">
        <p14:creationId xmlns:p14="http://schemas.microsoft.com/office/powerpoint/2010/main" val="129850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783771"/>
          </a:xfrm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COBERTURAS ESPECIALES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02608"/>
              </p:ext>
            </p:extLst>
          </p:nvPr>
        </p:nvGraphicFramePr>
        <p:xfrm>
          <a:off x="838200" y="796832"/>
          <a:ext cx="10515600" cy="52099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98909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507448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68069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47397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620142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3287287"/>
                    </a:ext>
                  </a:extLst>
                </a:gridCol>
              </a:tblGrid>
              <a:tr h="657604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CHUBB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HDI</a:t>
                      </a:r>
                    </a:p>
                    <a:p>
                      <a:pPr algn="ctr"/>
                      <a:r>
                        <a:rPr lang="es-ES" dirty="0" smtClean="0"/>
                        <a:t>(MODULOS)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QUALITAS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smtClean="0"/>
                        <a:t>PRIMERO</a:t>
                      </a:r>
                      <a:r>
                        <a:rPr lang="es-ES" sz="1800" baseline="0" dirty="0" smtClean="0"/>
                        <a:t> SEGUROS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ZURICH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ANA SEGUROS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07137"/>
                  </a:ext>
                </a:extLst>
              </a:tr>
              <a:tr h="53111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CEROCIBLE</a:t>
                      </a:r>
                    </a:p>
                    <a:p>
                      <a:pPr algn="ctr"/>
                      <a:r>
                        <a:rPr lang="es-ES" sz="1300" dirty="0" smtClean="0"/>
                        <a:t>CEROCIBE</a:t>
                      </a:r>
                      <a:r>
                        <a:rPr lang="es-ES" sz="1300" baseline="0" dirty="0" smtClean="0"/>
                        <a:t> PT ROBO</a:t>
                      </a:r>
                    </a:p>
                    <a:p>
                      <a:pPr algn="ctr"/>
                      <a:r>
                        <a:rPr lang="es-ES" sz="1300" baseline="0" dirty="0" smtClean="0"/>
                        <a:t>CEROCIBLE PT DAÑOS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 AMANTE DE LOS</a:t>
                      </a:r>
                      <a:r>
                        <a:rPr lang="es-ES" sz="1300" baseline="0" dirty="0" smtClean="0"/>
                        <a:t> AUTOS</a:t>
                      </a:r>
                      <a:endParaRPr lang="es-ES" sz="1300" dirty="0" smtClean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GASTOS</a:t>
                      </a:r>
                      <a:r>
                        <a:rPr lang="es-ES" sz="1300" baseline="0" dirty="0" smtClean="0"/>
                        <a:t> DE TRANSPORTE X PT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ROBO DE CONTENIDOS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APOYO</a:t>
                      </a:r>
                      <a:r>
                        <a:rPr lang="es-ES" sz="1300" baseline="0" dirty="0" smtClean="0"/>
                        <a:t> PARA PAGO DE TRANSPORTE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SEGULLANTAS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31752"/>
                  </a:ext>
                </a:extLst>
              </a:tr>
              <a:tr h="485398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CAP DAÑOS MATERIALES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AMANTE DE LOS AUTOS PREMIUM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AUTO</a:t>
                      </a:r>
                      <a:r>
                        <a:rPr lang="es-ES" sz="1300" baseline="0" dirty="0" smtClean="0"/>
                        <a:t> AGENCIA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REPOSICION DE LLAVES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REPARACION</a:t>
                      </a:r>
                      <a:r>
                        <a:rPr lang="es-ES" sz="1300" baseline="0" dirty="0" smtClean="0"/>
                        <a:t> EN AGENCIA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REPARACION EN AGENCIA 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380244"/>
                  </a:ext>
                </a:extLst>
              </a:tr>
              <a:tr h="318812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CAP</a:t>
                      </a:r>
                      <a:r>
                        <a:rPr lang="es-ES" sz="1300" baseline="0" dirty="0" smtClean="0"/>
                        <a:t> ROBO TOTAL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AUTO SIEMPRE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CADE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ESPEJOS Y FAROS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EXTRAVIO DE LLAVES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DESBIELAMIENTO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71981"/>
                  </a:ext>
                </a:extLst>
              </a:tr>
              <a:tr h="459516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ROBO PARCIAL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AUTO SIEMPRE PREMIUM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AUTO SUSTITUTO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REPARACION DE AGENCIA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MULTAS Y CORRALONES</a:t>
                      </a:r>
                      <a:r>
                        <a:rPr lang="es-ES" sz="1300" baseline="0" dirty="0" smtClean="0"/>
                        <a:t>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MULTAS Y</a:t>
                      </a:r>
                      <a:r>
                        <a:rPr lang="es-ES" sz="1300" baseline="0" dirty="0" smtClean="0"/>
                        <a:t> CORRALONES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91175"/>
                  </a:ext>
                </a:extLst>
              </a:tr>
              <a:tr h="532346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AUTO RELEVO PERDIDA TOTAL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RC CRUZADA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HOSPITALIZACION, </a:t>
                      </a:r>
                      <a:r>
                        <a:rPr lang="es-ES" sz="1200" dirty="0" smtClean="0"/>
                        <a:t>SERVICIOS FUNERARIOS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ZERO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EXTENSION</a:t>
                      </a:r>
                      <a:r>
                        <a:rPr lang="es-ES" sz="1300" baseline="0" dirty="0" smtClean="0"/>
                        <a:t> ANA RENT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83666"/>
                  </a:ext>
                </a:extLst>
              </a:tr>
              <a:tr h="532346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SEGURO DE LLANTAS  Y RINES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INDEMNIZACION POR PROCESO LEGAL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ZERO TOTAL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ROBO PARCIAL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35199"/>
                  </a:ext>
                </a:extLst>
              </a:tr>
              <a:tr h="469209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AUTO RELEVO PLUS PREMIUM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LLANTAS Y RINES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ZERO PLUS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ANA RENT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17435"/>
                  </a:ext>
                </a:extLst>
              </a:tr>
              <a:tr h="464855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CEROCIBLE TOTAL DAÑOS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DEDUCIBLE CERO, </a:t>
                      </a:r>
                    </a:p>
                    <a:p>
                      <a:r>
                        <a:rPr lang="es-ES" sz="1300" dirty="0" smtClean="0"/>
                        <a:t>REDUCIBLE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smtClean="0"/>
                        <a:t>ZERO TOTAL PLUS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84069"/>
                  </a:ext>
                </a:extLst>
              </a:tr>
              <a:tr h="532346"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/>
                        <a:t>REPARACION EN AGENCIA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300" dirty="0" smtClean="0"/>
                    </a:p>
                    <a:p>
                      <a:r>
                        <a:rPr lang="es-ES" sz="1300" dirty="0" smtClean="0"/>
                        <a:t>ROBO PARCIAL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38774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6" y="95794"/>
            <a:ext cx="1191764" cy="7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MODULOS HDI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1825625"/>
            <a:ext cx="4556760" cy="20017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AMANTE DE LOS AUTOS ($ 1,723.27)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ROBO PARCIAL EN AUTO 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REPARACION EN AGENCIA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10% MAS EN INDEMNIZACION EN PERDIDA TOTAL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ENCERADO PROFESIONAL DEL VEHICULO 	</a:t>
            </a:r>
            <a:endParaRPr lang="en-US" sz="1500" dirty="0"/>
          </a:p>
        </p:txBody>
      </p:sp>
      <p:sp>
        <p:nvSpPr>
          <p:cNvPr id="9" name="Rectángulo 8"/>
          <p:cNvSpPr/>
          <p:nvPr/>
        </p:nvSpPr>
        <p:spPr>
          <a:xfrm>
            <a:off x="838200" y="4219302"/>
            <a:ext cx="4556760" cy="1789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 smtClean="0"/>
          </a:p>
          <a:p>
            <a:pPr algn="ctr"/>
            <a:r>
              <a:rPr lang="es-ES" b="1" dirty="0" smtClean="0"/>
              <a:t>AMANTE DE LOS AUTOS PREMIUM ($4,137.07)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ROBO DE AUTOPARTES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REPARACION EN AGENCIA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ENCERADO ESTETICO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AHORRO EN TU PRIMER CHOQUE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PERDIDA TOTAL PREFERENCIAL </a:t>
            </a:r>
            <a:endParaRPr lang="en-US" sz="1500" dirty="0"/>
          </a:p>
        </p:txBody>
      </p:sp>
      <p:sp>
        <p:nvSpPr>
          <p:cNvPr id="11" name="Rectángulo 10"/>
          <p:cNvSpPr/>
          <p:nvPr/>
        </p:nvSpPr>
        <p:spPr>
          <a:xfrm>
            <a:off x="6096000" y="1825625"/>
            <a:ext cx="4439194" cy="18418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AUTO SIEMPRE ($1,723.27)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ASISTENCIA EN VIAJE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SEGURO DE LLANTAS Y RINES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0% DEDUCIBLE SI EL TERCERO NO TIENE 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AUTO SIEMPRE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CHECK UP GRATIS DEL VEHICULO</a:t>
            </a:r>
            <a:endParaRPr lang="en-US" sz="1500" dirty="0"/>
          </a:p>
        </p:txBody>
      </p:sp>
      <p:sp>
        <p:nvSpPr>
          <p:cNvPr id="12" name="Rectángulo 11"/>
          <p:cNvSpPr/>
          <p:nvPr/>
        </p:nvSpPr>
        <p:spPr>
          <a:xfrm>
            <a:off x="6096001" y="4219302"/>
            <a:ext cx="4439194" cy="1789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AUTO SIEMPRE PREMIUM ($4,137.07)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AUTO SUSTITUTO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SEGURO DE LLANTAS Y RINES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0% DEDUCIBLE S SI EL TERCERO ES 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ROBO O EXTRAVIO DE LLAVES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/>
              <a:t>ASISTENCIA LEGAL O PSICOLOGICA </a:t>
            </a:r>
            <a:endParaRPr lang="en-US" sz="15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295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692331"/>
            <a:ext cx="9971314" cy="202474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       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PAQUETES Y COBERTURAS </a:t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89565" y="3540034"/>
            <a:ext cx="3045600" cy="230832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ROBO TOTAL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RESPONSABILIDAD CIVIL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GASTOS MEDICOS OCUPANTES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ASISTENCIA LEGAL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ASISTENCIA EN VIAJE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/>
              <a:t>RC USA</a:t>
            </a:r>
          </a:p>
          <a:p>
            <a:pPr algn="l"/>
            <a:endParaRPr lang="es-ES" sz="1800" dirty="0" smtClean="0"/>
          </a:p>
          <a:p>
            <a:endParaRPr lang="es-ES" sz="1800" dirty="0" smtClean="0"/>
          </a:p>
        </p:txBody>
      </p:sp>
      <p:sp>
        <p:nvSpPr>
          <p:cNvPr id="4" name="Rectángulo redondeado 3"/>
          <p:cNvSpPr/>
          <p:nvPr/>
        </p:nvSpPr>
        <p:spPr>
          <a:xfrm>
            <a:off x="1066800" y="2272937"/>
            <a:ext cx="3383279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AMPLIA</a:t>
            </a:r>
            <a:endParaRPr lang="en-US" sz="28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4689566" y="2272937"/>
            <a:ext cx="2939144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/>
              <a:t>LIMITADA</a:t>
            </a:r>
            <a:endParaRPr lang="en-US" sz="2800" b="1" dirty="0"/>
          </a:p>
        </p:txBody>
      </p:sp>
      <p:sp>
        <p:nvSpPr>
          <p:cNvPr id="6" name="Rectángulo redondeado 5"/>
          <p:cNvSpPr/>
          <p:nvPr/>
        </p:nvSpPr>
        <p:spPr>
          <a:xfrm>
            <a:off x="7815940" y="2272937"/>
            <a:ext cx="3222174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bg1"/>
                </a:solidFill>
              </a:rPr>
              <a:t>RESPONSABILIDAD</a:t>
            </a:r>
            <a:r>
              <a:rPr lang="es-ES" sz="2800" b="1" dirty="0" smtClean="0"/>
              <a:t> CIVIL </a:t>
            </a:r>
            <a:endParaRPr lang="en-US" sz="28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249679" y="3540034"/>
            <a:ext cx="3043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DAÑOS MATERIALES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ROBO TOTAL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RESPONSABILIDAD CIVIL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GASTOS MEDICOS OCUPANTES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ASISTENCIA LEGAL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ASISTENCIA EN VIAJE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RC USA</a:t>
            </a:r>
          </a:p>
          <a:p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8362404" y="3540034"/>
            <a:ext cx="2518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RESPONSABILIDAD CIVIL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GASTOS MEDICOS OCUPANTES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ASISTENCIA LEGAL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ASISTENCIA EN VIAJE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RC USA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8" y="152399"/>
            <a:ext cx="1473057" cy="8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DE ASEGURAR 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b="1" u="sng" dirty="0" smtClean="0"/>
              <a:t>VALOR FACTURA :  </a:t>
            </a:r>
            <a:r>
              <a:rPr lang="es-ES" dirty="0" smtClean="0"/>
              <a:t>SOLO MODELOS RECIENTES (1 AÑO)</a:t>
            </a:r>
          </a:p>
          <a:p>
            <a:endParaRPr lang="es-ES" dirty="0" smtClean="0"/>
          </a:p>
          <a:p>
            <a:r>
              <a:rPr lang="es-ES" b="1" u="sng" dirty="0" smtClean="0"/>
              <a:t>VALOR CONVENIDO: </a:t>
            </a:r>
            <a:r>
              <a:rPr lang="es-ES" dirty="0" smtClean="0"/>
              <a:t>VALOR QUE PONE EL ASEGURADO Y LA ASEGURADORA </a:t>
            </a:r>
          </a:p>
          <a:p>
            <a:endParaRPr lang="es-ES" dirty="0" smtClean="0"/>
          </a:p>
          <a:p>
            <a:r>
              <a:rPr lang="es-ES" b="1" u="sng" dirty="0" smtClean="0"/>
              <a:t>VALOR COMERCIAL:</a:t>
            </a:r>
            <a:r>
              <a:rPr lang="es-ES" u="sng" dirty="0" smtClean="0"/>
              <a:t> </a:t>
            </a:r>
            <a:r>
              <a:rPr lang="es-ES" dirty="0" smtClean="0"/>
              <a:t>VALOR QUE SE DETERMINA POR LA OFERTA Y LA DEMANDA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8" y="152398"/>
            <a:ext cx="1650712" cy="9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7914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COBERTURAS BASICAS </a:t>
            </a:r>
            <a:b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38200" y="865143"/>
            <a:ext cx="11264237" cy="6632585"/>
          </a:xfrm>
          <a:prstGeom prst="rect">
            <a:avLst/>
          </a:prstGeom>
          <a:noFill/>
        </p:spPr>
        <p:txBody>
          <a:bodyPr wrap="none" lIns="0" tIns="0" rtlCol="0" anchor="ctr">
            <a:spAutoFit/>
          </a:bodyPr>
          <a:lstStyle/>
          <a:p>
            <a:r>
              <a:rPr lang="es-ES" sz="1600" b="1" dirty="0" smtClean="0"/>
              <a:t>DAÑOS MATERIALES: </a:t>
            </a:r>
            <a:r>
              <a:rPr lang="es-ES" sz="1600" dirty="0"/>
              <a:t>Esta cobertura garantiza la reparación de los daños que sufra el vehículo a consecuencia </a:t>
            </a:r>
            <a:endParaRPr lang="es-ES" sz="1600" dirty="0" smtClean="0"/>
          </a:p>
          <a:p>
            <a:r>
              <a:rPr lang="es-ES" sz="1600" dirty="0" smtClean="0"/>
              <a:t>de la colisión, vuelco, rotura de </a:t>
            </a:r>
            <a:r>
              <a:rPr lang="es-ES" sz="1600" b="1" dirty="0" smtClean="0"/>
              <a:t>cristales (generalmente con </a:t>
            </a:r>
            <a:r>
              <a:rPr lang="es-ES" sz="1600" b="1" dirty="0" err="1" smtClean="0"/>
              <a:t>ded</a:t>
            </a:r>
            <a:r>
              <a:rPr lang="es-ES" sz="1600" b="1" dirty="0" smtClean="0"/>
              <a:t>. de 20%), </a:t>
            </a:r>
            <a:r>
              <a:rPr lang="es-ES" sz="1600" dirty="0" smtClean="0"/>
              <a:t>incendio o fenómenos naturales, entre otras. </a:t>
            </a:r>
          </a:p>
          <a:p>
            <a:endParaRPr lang="es-ES" sz="1600" dirty="0" smtClean="0"/>
          </a:p>
          <a:p>
            <a:r>
              <a:rPr lang="es-ES" sz="1600" b="1" dirty="0" smtClean="0"/>
              <a:t>ROBO TOTAL: </a:t>
            </a:r>
            <a:r>
              <a:rPr lang="es-ES" sz="1600" dirty="0"/>
              <a:t>Cobertura que ampara la pérdida total del vehículo por robo o asalto, así como los daños </a:t>
            </a:r>
            <a:r>
              <a:rPr lang="es-ES" sz="1600" dirty="0" smtClean="0"/>
              <a:t>materiales</a:t>
            </a:r>
          </a:p>
          <a:p>
            <a:r>
              <a:rPr lang="es-ES" sz="1600" dirty="0" smtClean="0"/>
              <a:t> </a:t>
            </a:r>
            <a:r>
              <a:rPr lang="es-ES" sz="1600" dirty="0"/>
              <a:t>y pérdidas a consecuencia de dicho evento. </a:t>
            </a:r>
            <a:endParaRPr lang="en-US" sz="1600" dirty="0"/>
          </a:p>
          <a:p>
            <a:endParaRPr lang="es-ES" sz="1600" b="1" dirty="0" smtClean="0"/>
          </a:p>
          <a:p>
            <a:r>
              <a:rPr lang="es-ES" sz="1600" b="1" dirty="0" smtClean="0"/>
              <a:t>RESPONSABILIDAD CIVIL : </a:t>
            </a:r>
            <a:r>
              <a:rPr lang="es-ES" sz="1600" dirty="0"/>
              <a:t>Cubre los daños ocasionados por el conductor a terceras personas en sus bienes y/o </a:t>
            </a:r>
            <a:endParaRPr lang="es-ES" sz="1600" dirty="0" smtClean="0"/>
          </a:p>
          <a:p>
            <a:r>
              <a:rPr lang="es-ES" sz="1600" dirty="0" smtClean="0"/>
              <a:t>en </a:t>
            </a:r>
            <a:r>
              <a:rPr lang="es-ES" sz="1600" dirty="0"/>
              <a:t>sus personas con motivo de un accidente amparado por la póliza.</a:t>
            </a:r>
            <a:endParaRPr lang="en-US" sz="1600" dirty="0"/>
          </a:p>
          <a:p>
            <a:r>
              <a:rPr lang="es-ES" sz="1600" dirty="0"/>
              <a:t> </a:t>
            </a:r>
            <a:endParaRPr lang="es-ES" sz="1600" dirty="0" smtClean="0"/>
          </a:p>
          <a:p>
            <a:r>
              <a:rPr lang="es-ES" sz="1600" b="1" dirty="0" smtClean="0"/>
              <a:t>RC </a:t>
            </a:r>
            <a:r>
              <a:rPr lang="es-ES" sz="1600" b="1" dirty="0"/>
              <a:t>FALLECIMIENTO: </a:t>
            </a:r>
            <a:r>
              <a:rPr lang="es-ES" sz="1600" dirty="0"/>
              <a:t>Ampara la </a:t>
            </a:r>
            <a:r>
              <a:rPr lang="es-ES" sz="1600" dirty="0" err="1"/>
              <a:t>Rc</a:t>
            </a:r>
            <a:r>
              <a:rPr lang="es-ES" sz="1600" dirty="0"/>
              <a:t> en que incurra el asegurado o cualquier persona , que con su consentimiento expreso o </a:t>
            </a:r>
            <a:r>
              <a:rPr lang="es-ES" sz="1600" dirty="0" err="1" smtClean="0"/>
              <a:t>tacito</a:t>
            </a:r>
            <a:endParaRPr lang="es-ES" sz="1600" dirty="0" smtClean="0"/>
          </a:p>
          <a:p>
            <a:r>
              <a:rPr lang="es-ES" sz="1600" dirty="0" smtClean="0"/>
              <a:t> </a:t>
            </a:r>
            <a:r>
              <a:rPr lang="es-ES" sz="1600" dirty="0"/>
              <a:t>utilice el </a:t>
            </a:r>
            <a:r>
              <a:rPr lang="es-ES" sz="1600" dirty="0" err="1"/>
              <a:t>vehiculo</a:t>
            </a:r>
            <a:r>
              <a:rPr lang="es-ES" sz="1600" dirty="0"/>
              <a:t>  y que cause la muerte a terceros </a:t>
            </a:r>
          </a:p>
          <a:p>
            <a:endParaRPr lang="en-US" sz="1600" dirty="0"/>
          </a:p>
          <a:p>
            <a:r>
              <a:rPr lang="es-ES" sz="1600" b="1" dirty="0" smtClean="0"/>
              <a:t>GASTOS MEDICOS OCUPANTES:</a:t>
            </a:r>
            <a:r>
              <a:rPr lang="es-ES" sz="1600" dirty="0" smtClean="0"/>
              <a:t> </a:t>
            </a:r>
            <a:r>
              <a:rPr lang="es-ES" sz="1600" dirty="0"/>
              <a:t>Cubre los gastos por concepto de atención médica al conductor y otros ocupantes </a:t>
            </a:r>
            <a:endParaRPr lang="es-ES" sz="1600" dirty="0" smtClean="0"/>
          </a:p>
          <a:p>
            <a:r>
              <a:rPr lang="es-ES" sz="1600" dirty="0" smtClean="0"/>
              <a:t>del </a:t>
            </a:r>
            <a:r>
              <a:rPr lang="es-ES" sz="1600" dirty="0"/>
              <a:t>automóvil a consecuencia de un accidente amparado por la póliza. Generalmente se establece un monto </a:t>
            </a:r>
            <a:endParaRPr lang="es-ES" sz="1600" dirty="0" smtClean="0"/>
          </a:p>
          <a:p>
            <a:r>
              <a:rPr lang="es-ES" sz="1600" dirty="0" smtClean="0"/>
              <a:t>máximo </a:t>
            </a:r>
            <a:r>
              <a:rPr lang="es-ES" sz="1600" dirty="0"/>
              <a:t>por persona y un límite total por todos los ocupantes.</a:t>
            </a:r>
            <a:endParaRPr lang="en-US" sz="1600" dirty="0"/>
          </a:p>
          <a:p>
            <a:r>
              <a:rPr lang="es-ES" sz="1600" dirty="0"/>
              <a:t> </a:t>
            </a:r>
            <a:endParaRPr lang="en-US" sz="1600" dirty="0"/>
          </a:p>
          <a:p>
            <a:r>
              <a:rPr lang="es-ES" sz="1600" b="1" dirty="0" smtClean="0"/>
              <a:t>ASISTENCIA LEGAL : </a:t>
            </a:r>
            <a:r>
              <a:rPr lang="es-ES" sz="1600" dirty="0" smtClean="0"/>
              <a:t>Será el apoyo que brinde la compañía de seguros en caso de requerir asesoría  o pago de fianza </a:t>
            </a:r>
          </a:p>
          <a:p>
            <a:r>
              <a:rPr lang="es-ES" sz="1600" dirty="0" smtClean="0"/>
              <a:t>en un accidente automovilístico o robo de vehículo, a través de los servicios profesionales de un abogado.</a:t>
            </a:r>
          </a:p>
          <a:p>
            <a:endParaRPr lang="es-ES" sz="1600" dirty="0"/>
          </a:p>
          <a:p>
            <a:r>
              <a:rPr lang="es-ES" sz="1600" b="1" dirty="0" smtClean="0"/>
              <a:t>ASISTENCIA EN VIAJE : </a:t>
            </a:r>
            <a:r>
              <a:rPr lang="es-ES" dirty="0"/>
              <a:t>El objetivo de esta cobertura es precisamente el de dar asistencia para paliar cualquier </a:t>
            </a:r>
            <a:r>
              <a:rPr lang="es-ES" dirty="0" smtClean="0"/>
              <a:t>situación</a:t>
            </a:r>
          </a:p>
          <a:p>
            <a:r>
              <a:rPr lang="es-ES" dirty="0" smtClean="0"/>
              <a:t> </a:t>
            </a:r>
            <a:r>
              <a:rPr lang="es-ES" dirty="0"/>
              <a:t>en la que el coche, por avería u otra circunstancia, no pueda </a:t>
            </a:r>
            <a:r>
              <a:rPr lang="es-ES" dirty="0" smtClean="0"/>
              <a:t>circular, auxilio Vial, Orientación Medica. </a:t>
            </a:r>
            <a:endParaRPr lang="es-ES" sz="1600" dirty="0" smtClean="0">
              <a:solidFill>
                <a:srgbClr val="FF0000"/>
              </a:solidFill>
            </a:endParaRPr>
          </a:p>
          <a:p>
            <a:endParaRPr lang="es-ES" sz="1600" dirty="0" smtClean="0"/>
          </a:p>
          <a:p>
            <a:r>
              <a:rPr lang="es-ES" sz="1600" b="1" dirty="0" smtClean="0"/>
              <a:t>RC USA: </a:t>
            </a:r>
            <a:r>
              <a:rPr lang="es-ES" sz="1600" dirty="0" smtClean="0"/>
              <a:t>L</a:t>
            </a:r>
            <a:r>
              <a:rPr lang="es-ES" sz="1400" dirty="0" smtClean="0"/>
              <a:t>e </a:t>
            </a:r>
            <a:r>
              <a:rPr lang="es-ES" sz="1400" dirty="0"/>
              <a:t>brinda cobertura </a:t>
            </a:r>
            <a:r>
              <a:rPr lang="es-ES" sz="1400" dirty="0" smtClean="0"/>
              <a:t> de Responsabilidad Civil con </a:t>
            </a:r>
            <a:r>
              <a:rPr lang="es-ES" sz="1400" dirty="0"/>
              <a:t>un límite máximo de Responsabilidad Civil de 100,000 dólares</a:t>
            </a:r>
            <a:br>
              <a:rPr lang="es-ES" sz="1400" dirty="0"/>
            </a:br>
            <a:r>
              <a:rPr lang="es-ES" sz="1400" dirty="0"/>
              <a:t>en todo Estados Unidos y Canadá</a:t>
            </a:r>
            <a:r>
              <a:rPr lang="es-ES" sz="1400" dirty="0" smtClean="0"/>
              <a:t>. Es esencial que la licencia del conductor este en Vigor </a:t>
            </a:r>
            <a:endParaRPr lang="en-US" sz="1400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9" y="152083"/>
            <a:ext cx="1295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COBERTURAS BASICAS OPCIONALES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89906" y="1457061"/>
            <a:ext cx="99299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EQUIPO ESPECIAL : </a:t>
            </a:r>
            <a:r>
              <a:rPr lang="es-ES" sz="1600" dirty="0"/>
              <a:t>Son los accesorios, adaptaciones, conversiones y rótulos instalados al vehículo, en </a:t>
            </a:r>
            <a:r>
              <a:rPr lang="es-ES" sz="1600" dirty="0" smtClean="0"/>
              <a:t>adición </a:t>
            </a:r>
            <a:r>
              <a:rPr lang="es-ES" sz="1600" dirty="0"/>
              <a:t>a los denominados como equipo original de fábrica, y pueden ser amparados por daños materiales y robo total, para lo cual habrán de detallarse y valorarse en un anexo a la póliza</a:t>
            </a:r>
            <a:r>
              <a:rPr lang="es-ES" sz="1600" dirty="0" smtClean="0"/>
              <a:t>.</a:t>
            </a:r>
          </a:p>
          <a:p>
            <a:endParaRPr lang="es-ES" sz="1600" dirty="0"/>
          </a:p>
          <a:p>
            <a:r>
              <a:rPr lang="es-ES" sz="1600" b="1" dirty="0" smtClean="0"/>
              <a:t>RC REMOLQUE: </a:t>
            </a:r>
            <a:r>
              <a:rPr lang="es-ES" sz="1600" dirty="0" smtClean="0"/>
              <a:t>Cubre la responsabilidad Civil que ocasione cuando el </a:t>
            </a:r>
            <a:r>
              <a:rPr lang="es-ES" sz="1600" dirty="0" err="1" smtClean="0"/>
              <a:t>vehiculo</a:t>
            </a:r>
            <a:r>
              <a:rPr lang="es-ES" sz="1600" dirty="0" smtClean="0"/>
              <a:t> asegurado arrastra un remolque. </a:t>
            </a:r>
          </a:p>
          <a:p>
            <a:endParaRPr lang="es-ES" sz="1600" dirty="0"/>
          </a:p>
          <a:p>
            <a:r>
              <a:rPr lang="es-ES" sz="1600" b="1" dirty="0" smtClean="0"/>
              <a:t>RC ADAPTACION: </a:t>
            </a:r>
            <a:r>
              <a:rPr lang="es-ES" sz="1600" dirty="0" smtClean="0"/>
              <a:t>Cubre la responsabilidad Civil causada con las adaptaciones y/o conversiones, para todas aquellas adaptaciones que excedan las dimensiones o representan una agravación del riesgo deberán ser declaradas previamente. </a:t>
            </a:r>
          </a:p>
          <a:p>
            <a:endParaRPr lang="es-ES" sz="1600" dirty="0"/>
          </a:p>
          <a:p>
            <a:r>
              <a:rPr lang="es-ES" sz="1600" b="1" dirty="0" smtClean="0"/>
              <a:t>ACCIDENTES AL CONDUCTOR : </a:t>
            </a:r>
            <a:r>
              <a:rPr lang="es-ES" sz="1600" dirty="0" smtClean="0"/>
              <a:t>Cubre al conductor y ocupantes del vehículo asegurado el pago de indemnizaciones por muerte o incapacidad total y permanente o parcial en un accidente de Transito. </a:t>
            </a:r>
          </a:p>
          <a:p>
            <a:endParaRPr lang="es-ES" sz="1600" dirty="0"/>
          </a:p>
          <a:p>
            <a:r>
              <a:rPr lang="es-ES" sz="1600" b="1" dirty="0" smtClean="0"/>
              <a:t>RC OCUPANTES:  </a:t>
            </a:r>
            <a:r>
              <a:rPr lang="es-ES" sz="1600" dirty="0" smtClean="0"/>
              <a:t>Ampara la RC en que incurra el asegurado cuando a consecuencia del uso del </a:t>
            </a:r>
            <a:r>
              <a:rPr lang="es-ES" sz="1600" dirty="0" err="1" smtClean="0"/>
              <a:t>vehiculo</a:t>
            </a:r>
            <a:r>
              <a:rPr lang="es-ES" sz="1600" dirty="0" smtClean="0"/>
              <a:t> asegurado, cause lesiones corporales o la muerte  a cualquiera de los ocupantes. </a:t>
            </a:r>
          </a:p>
          <a:p>
            <a:endParaRPr lang="es-ES" sz="1600" b="1" dirty="0" smtClean="0"/>
          </a:p>
          <a:p>
            <a:r>
              <a:rPr lang="es-ES" sz="1600" b="1" dirty="0" smtClean="0"/>
              <a:t>DAÑOS POR LA CARGA </a:t>
            </a:r>
            <a:r>
              <a:rPr lang="es-ES" sz="1600" dirty="0" smtClean="0"/>
              <a:t>: Se ampara la </a:t>
            </a:r>
            <a:r>
              <a:rPr lang="es-ES" sz="1600" dirty="0" err="1" smtClean="0"/>
              <a:t>Rc</a:t>
            </a:r>
            <a:r>
              <a:rPr lang="es-ES" sz="1600" dirty="0" smtClean="0"/>
              <a:t>  en que incurra el asegurado por la carga que transporta.</a:t>
            </a:r>
          </a:p>
          <a:p>
            <a:r>
              <a:rPr lang="es-ES" sz="1600" dirty="0" smtClean="0"/>
              <a:t>TIPO A: NO PELIGROSA	TIPO B: PELIGROSA		TIPO C: MUY PELIGROSA</a:t>
            </a:r>
            <a:endParaRPr lang="en-US" sz="1600" dirty="0"/>
          </a:p>
          <a:p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321594" cy="7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011" y="3183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COBERTURAS ESPECIALES 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5765" y="1541417"/>
            <a:ext cx="10515600" cy="46355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 smtClean="0"/>
              <a:t>   CERO DEDUCIBLE X PERDIDA TOTAL EN DAÑOS MATERIALES Y ROBO                TOTAL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smtClean="0"/>
              <a:t>   REPARACION EN AGENCIA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 </a:t>
            </a:r>
            <a:r>
              <a:rPr lang="es-ES" dirty="0" smtClean="0"/>
              <a:t>  RINES Y LLANTAS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 smtClean="0"/>
              <a:t>   AUTO SUSTITUTO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356444" cy="797908"/>
          </a:xfrm>
          <a:prstGeom prst="rect">
            <a:avLst/>
          </a:prstGeom>
        </p:spPr>
      </p:pic>
      <p:sp>
        <p:nvSpPr>
          <p:cNvPr id="6" name="Conector 5"/>
          <p:cNvSpPr/>
          <p:nvPr/>
        </p:nvSpPr>
        <p:spPr>
          <a:xfrm>
            <a:off x="1004747" y="1836946"/>
            <a:ext cx="219891" cy="22524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ector 6"/>
          <p:cNvSpPr/>
          <p:nvPr/>
        </p:nvSpPr>
        <p:spPr>
          <a:xfrm>
            <a:off x="1009098" y="3239418"/>
            <a:ext cx="219891" cy="22524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ector 7"/>
          <p:cNvSpPr/>
          <p:nvPr/>
        </p:nvSpPr>
        <p:spPr>
          <a:xfrm>
            <a:off x="1014540" y="4800546"/>
            <a:ext cx="219891" cy="22524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ector 8"/>
          <p:cNvSpPr/>
          <p:nvPr/>
        </p:nvSpPr>
        <p:spPr>
          <a:xfrm>
            <a:off x="1004747" y="4004254"/>
            <a:ext cx="219891" cy="225244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PAGO DE DEDUCIBLE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38200" y="1690687"/>
            <a:ext cx="3080657" cy="182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CHUBB</a:t>
            </a:r>
          </a:p>
          <a:p>
            <a:r>
              <a:rPr lang="es-ES" sz="1300" dirty="0" smtClean="0"/>
              <a:t>CEROCIBLE PT DAÑOSMATERIALES</a:t>
            </a:r>
          </a:p>
          <a:p>
            <a:r>
              <a:rPr lang="es-ES" sz="1300" dirty="0" smtClean="0"/>
              <a:t>CEROCIBLE PT ROBO TOTAL</a:t>
            </a:r>
          </a:p>
          <a:p>
            <a:r>
              <a:rPr lang="es-ES" sz="1300" dirty="0" smtClean="0"/>
              <a:t>CEROCIBLE: NO SE PAGARA DEDUCIBLE SI EXCEDE EL 50% DEL DEDUCIBLE CONTRATADO O EXISTE UIN TERCERO RESPONSABLE</a:t>
            </a:r>
            <a:r>
              <a:rPr lang="es-ES" dirty="0" smtClean="0"/>
              <a:t>  </a:t>
            </a:r>
            <a:r>
              <a:rPr lang="es-ES" sz="1400" dirty="0" smtClean="0"/>
              <a:t>IDENTIFICABLE</a:t>
            </a:r>
            <a:endParaRPr lang="en-US" sz="1400" dirty="0"/>
          </a:p>
        </p:txBody>
      </p:sp>
      <p:sp>
        <p:nvSpPr>
          <p:cNvPr id="6" name="Rectángulo 5"/>
          <p:cNvSpPr/>
          <p:nvPr/>
        </p:nvSpPr>
        <p:spPr>
          <a:xfrm>
            <a:off x="4334692" y="1690688"/>
            <a:ext cx="3080657" cy="18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HDI </a:t>
            </a:r>
          </a:p>
          <a:p>
            <a:pPr algn="ctr"/>
            <a:r>
              <a:rPr lang="es-ES" sz="1500" dirty="0" smtClean="0"/>
              <a:t>0% DE DEDUCIBLE SI EL TERCERO RESPONSABLE(IDENTIFICABLE) NO TIENE SEGURO ( MODULO AUTOSIEMPRE</a:t>
            </a:r>
            <a:r>
              <a:rPr lang="es-ES" sz="1500" b="1" dirty="0" smtClean="0"/>
              <a:t>) </a:t>
            </a:r>
            <a:endParaRPr lang="en-US" sz="1500" b="1" dirty="0"/>
          </a:p>
        </p:txBody>
      </p:sp>
      <p:sp>
        <p:nvSpPr>
          <p:cNvPr id="7" name="Rectángulo 6"/>
          <p:cNvSpPr/>
          <p:nvPr/>
        </p:nvSpPr>
        <p:spPr>
          <a:xfrm>
            <a:off x="7731034" y="1682320"/>
            <a:ext cx="3080657" cy="1831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QUALITAS</a:t>
            </a:r>
          </a:p>
          <a:p>
            <a:pPr algn="ctr"/>
            <a:r>
              <a:rPr lang="es-ES" sz="1500" dirty="0" smtClean="0"/>
              <a:t> CADE: NO PAGO DE DEDUCIBLE EN PERDIDAS PARCIALES Y TOTALES </a:t>
            </a:r>
            <a:r>
              <a:rPr lang="es-ES" sz="1500" dirty="0"/>
              <a:t>. </a:t>
            </a:r>
            <a:r>
              <a:rPr lang="es-ES" sz="1500" dirty="0" smtClean="0"/>
              <a:t> EXENTA </a:t>
            </a:r>
            <a:r>
              <a:rPr lang="es-ES" sz="1500" dirty="0"/>
              <a:t>DEDUCIBLE  </a:t>
            </a:r>
            <a:r>
              <a:rPr lang="es-ES" sz="1500" dirty="0" smtClean="0"/>
              <a:t>SI HAY TERCERO IDENTIFICABLE , SI NO HAY TERCERO IDENTIFICABLE TIENE QUE SOBREPASAR EL DEDUCIBLE. </a:t>
            </a:r>
            <a:endParaRPr lang="en-US" sz="1500" dirty="0"/>
          </a:p>
          <a:p>
            <a:pPr algn="ctr"/>
            <a:endParaRPr lang="en-US" sz="1500" dirty="0"/>
          </a:p>
        </p:txBody>
      </p:sp>
      <p:sp>
        <p:nvSpPr>
          <p:cNvPr id="8" name="Rectángulo 7"/>
          <p:cNvSpPr/>
          <p:nvPr/>
        </p:nvSpPr>
        <p:spPr>
          <a:xfrm>
            <a:off x="838200" y="3880893"/>
            <a:ext cx="3080657" cy="182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     </a:t>
            </a:r>
          </a:p>
          <a:p>
            <a:pPr algn="ctr"/>
            <a:r>
              <a:rPr lang="es-ES" sz="2000" b="1" dirty="0" smtClean="0"/>
              <a:t> PRIMERO SEGUROS</a:t>
            </a:r>
          </a:p>
          <a:p>
            <a:pPr algn="ctr"/>
            <a:r>
              <a:rPr lang="es-ES" sz="2000" dirty="0" smtClean="0"/>
              <a:t> </a:t>
            </a:r>
            <a:r>
              <a:rPr lang="es-ES" sz="1500" dirty="0"/>
              <a:t>NO SE PAGARA DEDUCIBLE SI </a:t>
            </a:r>
            <a:r>
              <a:rPr lang="es-ES" sz="1500" dirty="0" smtClean="0"/>
              <a:t>EL DAÑO EXCEDE </a:t>
            </a:r>
            <a:r>
              <a:rPr lang="es-ES" sz="1500" dirty="0"/>
              <a:t>EL 50% DEL DEDUCIBLE CONTRATADO O EXISTE UIN TERCERO RESPONSABLE </a:t>
            </a:r>
            <a:r>
              <a:rPr lang="es-ES" sz="1500" dirty="0" smtClean="0"/>
              <a:t> IDENTIFICABLE</a:t>
            </a:r>
            <a:endParaRPr lang="en-US" sz="1500" dirty="0"/>
          </a:p>
          <a:p>
            <a:pPr algn="ctr"/>
            <a:endParaRPr lang="es-ES" sz="1500" b="1" dirty="0" smtClean="0"/>
          </a:p>
          <a:p>
            <a:pPr algn="ctr"/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334692" y="3931750"/>
            <a:ext cx="3080657" cy="182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 smtClean="0"/>
          </a:p>
          <a:p>
            <a:pPr algn="ctr"/>
            <a:r>
              <a:rPr lang="es-ES" sz="2000" b="1" dirty="0" smtClean="0"/>
              <a:t>ZURICH</a:t>
            </a:r>
          </a:p>
          <a:p>
            <a:pPr algn="ctr"/>
            <a:r>
              <a:rPr lang="es-ES" sz="1500" u="sng" dirty="0" smtClean="0"/>
              <a:t>ZERO</a:t>
            </a:r>
            <a:r>
              <a:rPr lang="es-ES" sz="1500" dirty="0" smtClean="0"/>
              <a:t>: CERO DED. POR PT EN DAÑOS MATERIALES</a:t>
            </a:r>
          </a:p>
          <a:p>
            <a:pPr algn="ctr"/>
            <a:r>
              <a:rPr lang="es-ES" sz="1500" u="sng" dirty="0" smtClean="0"/>
              <a:t>TOTAL</a:t>
            </a:r>
            <a:r>
              <a:rPr lang="es-ES" sz="1500" dirty="0" smtClean="0"/>
              <a:t>: DAÑOS MAT. Y ROBO TOTAL</a:t>
            </a:r>
          </a:p>
          <a:p>
            <a:pPr algn="ctr"/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7731033" y="3931750"/>
            <a:ext cx="3080657" cy="18232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ANA SEGUROS</a:t>
            </a:r>
          </a:p>
          <a:p>
            <a:pPr algn="ctr"/>
            <a:r>
              <a:rPr lang="es-ES" sz="1500" dirty="0" smtClean="0"/>
              <a:t>NO SE PAGARA DEDUCIBLE EN PT POR DAÑOS MATERIALES.</a:t>
            </a:r>
          </a:p>
          <a:p>
            <a:pPr algn="ctr"/>
            <a:r>
              <a:rPr lang="es-ES" sz="1500" dirty="0" smtClean="0"/>
              <a:t>POR PP SI SOBRE PASA LOS 40 UMAS ($3,475.52)  O EXISTE UN TERCERO RESPONSABLE  IDENTIFICABLE</a:t>
            </a:r>
            <a:endParaRPr lang="en-US" sz="15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5"/>
            <a:ext cx="1295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REPARACION EN AGENCIA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 </a:t>
            </a:r>
            <a:r>
              <a:rPr lang="es-ES" sz="2300" dirty="0" smtClean="0"/>
              <a:t>REPARACIONES DEL VEHICULO ASEGURADO QUE SE DERIVEN DE SINIESTROS AMPARADOS Y REPORTADOS  SOBRE LOS RIESGOS DESCRITOS EN LA COBERTURA DE DAÑOS MATERIALES </a:t>
            </a:r>
            <a:endParaRPr lang="en-US" sz="2300" dirty="0"/>
          </a:p>
        </p:txBody>
      </p:sp>
      <p:sp>
        <p:nvSpPr>
          <p:cNvPr id="4" name="Rectángulo 3"/>
          <p:cNvSpPr/>
          <p:nvPr/>
        </p:nvSpPr>
        <p:spPr>
          <a:xfrm>
            <a:off x="1578430" y="3128551"/>
            <a:ext cx="2965268" cy="1136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300" b="1" dirty="0" smtClean="0"/>
              <a:t>CHUBB</a:t>
            </a:r>
          </a:p>
          <a:p>
            <a:pPr algn="ctr"/>
            <a:r>
              <a:rPr lang="es-ES" sz="1300" b="1" dirty="0" smtClean="0"/>
              <a:t>CHUBB</a:t>
            </a:r>
          </a:p>
          <a:p>
            <a:pPr algn="ctr"/>
            <a:r>
              <a:rPr lang="es-ES" sz="1200" dirty="0" smtClean="0"/>
              <a:t>POR DEFAULT 12 MESES A PARTIR DE LA FECHA DE FACTURACION DE ORIGEN. MAXIMO 10 AÑOS DE ANTIGUEDAD </a:t>
            </a:r>
          </a:p>
          <a:p>
            <a:pPr algn="ctr"/>
            <a:r>
              <a:rPr lang="es-ES" sz="1200" dirty="0" smtClean="0"/>
              <a:t>OPERA CON EL MISMO DEDUCIBLE DE DAÑOS MATERIALES</a:t>
            </a:r>
          </a:p>
          <a:p>
            <a:pPr algn="ctr"/>
            <a:r>
              <a:rPr lang="es-ES" dirty="0" smtClean="0"/>
              <a:t>	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4868092" y="3128551"/>
            <a:ext cx="2965268" cy="1136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HDI</a:t>
            </a:r>
          </a:p>
          <a:p>
            <a:pPr algn="ctr"/>
            <a:r>
              <a:rPr lang="es-ES" sz="1500" dirty="0" smtClean="0"/>
              <a:t>VEHICULOS HASTA DE 15 AÑOS DE USO (Modulo Amante de los Autos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8064138" y="3128551"/>
            <a:ext cx="2965268" cy="1136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QUALITAS </a:t>
            </a:r>
          </a:p>
          <a:p>
            <a:pPr algn="ctr"/>
            <a:r>
              <a:rPr lang="es-ES" sz="1300" dirty="0"/>
              <a:t>POR DEFAULT </a:t>
            </a:r>
            <a:r>
              <a:rPr lang="es-ES" sz="1300" dirty="0" smtClean="0"/>
              <a:t>24 </a:t>
            </a:r>
            <a:r>
              <a:rPr lang="es-ES" sz="1300" dirty="0"/>
              <a:t>MESES A PARTIR DE LA FECHA DE FACTURACION DE ORIGEN. </a:t>
            </a:r>
            <a:r>
              <a:rPr lang="es-ES" sz="1300" dirty="0" smtClean="0"/>
              <a:t>MAXIMO 10 AÑOS DE ANTIGÜEDAD , OPERA SIN DEDUCIBLE</a:t>
            </a:r>
            <a:endParaRPr lang="en-US" sz="1300" dirty="0"/>
          </a:p>
        </p:txBody>
      </p:sp>
      <p:sp>
        <p:nvSpPr>
          <p:cNvPr id="10" name="Rectángulo 9"/>
          <p:cNvSpPr/>
          <p:nvPr/>
        </p:nvSpPr>
        <p:spPr>
          <a:xfrm>
            <a:off x="1672046" y="4542515"/>
            <a:ext cx="2965268" cy="1136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PRIMERO SEGUROS </a:t>
            </a:r>
          </a:p>
          <a:p>
            <a:pPr algn="ctr"/>
            <a:r>
              <a:rPr lang="es-ES" sz="1400" dirty="0" smtClean="0"/>
              <a:t>VEHICULOS HASTA 7 AÑOS DE ANTIGÜEDAD. OPERA CON EL MISMO DEDUCIBLE DE DAÑOS MATERIALES </a:t>
            </a:r>
            <a:endParaRPr lang="en-U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4868092" y="4542514"/>
            <a:ext cx="2965268" cy="11364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ZURICH</a:t>
            </a:r>
          </a:p>
          <a:p>
            <a:pPr algn="ctr"/>
            <a:r>
              <a:rPr lang="es-ES" sz="1500" dirty="0" smtClean="0"/>
              <a:t>LOS PRIMEROS 3 AÑOS POR DEFAULT, Y HASTA 7 AÑOS DE ANTIGÜEDAD  </a:t>
            </a:r>
            <a:endParaRPr lang="en-US" sz="1500" dirty="0"/>
          </a:p>
        </p:txBody>
      </p:sp>
      <p:sp>
        <p:nvSpPr>
          <p:cNvPr id="12" name="Rectángulo 11"/>
          <p:cNvSpPr/>
          <p:nvPr/>
        </p:nvSpPr>
        <p:spPr>
          <a:xfrm>
            <a:off x="8110946" y="4542513"/>
            <a:ext cx="2965268" cy="11364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ANA SEGUROS</a:t>
            </a:r>
          </a:p>
          <a:p>
            <a:pPr algn="ctr"/>
            <a:r>
              <a:rPr lang="es-ES" sz="1300" dirty="0"/>
              <a:t>POR DEFAULT 12 MESES A PARTIR DE LA FECHA DE FACTURACION DE  </a:t>
            </a:r>
            <a:r>
              <a:rPr lang="es-ES" sz="1300" dirty="0" smtClean="0"/>
              <a:t>ORIGEN. MAXIMO 10 AÑOS DE ANTIGÜEDAD  </a:t>
            </a:r>
            <a:endParaRPr lang="es-ES" sz="1300" dirty="0"/>
          </a:p>
          <a:p>
            <a:pPr algn="ctr"/>
            <a:r>
              <a:rPr lang="es-ES" sz="1300" dirty="0" smtClean="0"/>
              <a:t>OPERA CON EL MISMO DEDUCIBLE DE </a:t>
            </a:r>
            <a:r>
              <a:rPr lang="es-ES" sz="1200" dirty="0" smtClean="0"/>
              <a:t>DAÑOS MATERIALES  </a:t>
            </a:r>
            <a:endParaRPr lang="en-US" sz="1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" y="332934"/>
            <a:ext cx="1502244" cy="8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4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RINES Y LLANTAS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319349" y="18418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504080" y="1410789"/>
            <a:ext cx="10212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 COBERTURA AMPARA  LOS DAÑOS MATERIALES QUE SUFRAN LAS LLANTAS Y/O RINES  DEL VEHICULO</a:t>
            </a:r>
          </a:p>
          <a:p>
            <a:r>
              <a:rPr lang="es-ES" dirty="0" smtClean="0"/>
              <a:t>ASEGURADO, CUANDO SE DAÑEN POR ALGUN TIPO DE IMPACTO EN BACHES, TOPES O IRREGULARIDADES , </a:t>
            </a:r>
          </a:p>
          <a:p>
            <a:r>
              <a:rPr lang="es-ES" dirty="0" smtClean="0"/>
              <a:t>EN PAVIMENTO, ASFALTO  Y /O CONCRETO HIDRAULICO.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319349" y="2978331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CHUBB</a:t>
            </a:r>
          </a:p>
          <a:p>
            <a:pPr algn="ctr"/>
            <a:r>
              <a:rPr lang="es-ES" dirty="0" smtClean="0"/>
              <a:t>2 EVENTOS AL AÑO </a:t>
            </a:r>
          </a:p>
          <a:p>
            <a:pPr algn="ctr"/>
            <a:r>
              <a:rPr lang="es-ES" sz="1500" dirty="0" smtClean="0"/>
              <a:t> 30 MIL PESOS DE SA Y HASTA 25% DE DEDUCIBLE </a:t>
            </a:r>
            <a:endParaRPr lang="en-US" sz="1500" dirty="0"/>
          </a:p>
        </p:txBody>
      </p:sp>
      <p:sp>
        <p:nvSpPr>
          <p:cNvPr id="8" name="Rectángulo 7"/>
          <p:cNvSpPr/>
          <p:nvPr/>
        </p:nvSpPr>
        <p:spPr>
          <a:xfrm>
            <a:off x="4646023" y="2978330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HDI</a:t>
            </a:r>
          </a:p>
          <a:p>
            <a:pPr algn="ctr"/>
            <a:r>
              <a:rPr lang="es-ES" sz="1600" dirty="0" smtClean="0"/>
              <a:t>4 SUSTITUCIONES O REPARACIONES  SE PUEDEN PRESENTAR EN 1 O MAS EVENTOS  ( Modulo  Auto Siempre)</a:t>
            </a:r>
            <a:endParaRPr lang="en-US" sz="1600" dirty="0"/>
          </a:p>
        </p:txBody>
      </p:sp>
      <p:sp>
        <p:nvSpPr>
          <p:cNvPr id="9" name="Rectángulo 8"/>
          <p:cNvSpPr/>
          <p:nvPr/>
        </p:nvSpPr>
        <p:spPr>
          <a:xfrm>
            <a:off x="7972697" y="2978329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QUALITAS</a:t>
            </a:r>
          </a:p>
          <a:p>
            <a:pPr algn="ctr"/>
            <a:r>
              <a:rPr lang="es-ES" sz="1400" dirty="0" smtClean="0"/>
              <a:t>2 EVENTOS AL AÑO O HASTA 50,000 KM</a:t>
            </a:r>
          </a:p>
          <a:p>
            <a:pPr algn="ctr"/>
            <a:r>
              <a:rPr lang="es-ES" sz="1300" dirty="0" smtClean="0"/>
              <a:t>AUTOS NUEVOS.  </a:t>
            </a:r>
          </a:p>
          <a:p>
            <a:pPr algn="ctr"/>
            <a:r>
              <a:rPr lang="es-ES" sz="1300" dirty="0" smtClean="0"/>
              <a:t>USADOS: SOLO RINES Y LLANTAS NUEVAS.  SE REQUIERE FACTURA  </a:t>
            </a:r>
            <a:endParaRPr lang="en-US" sz="1300" dirty="0"/>
          </a:p>
        </p:txBody>
      </p:sp>
      <p:sp>
        <p:nvSpPr>
          <p:cNvPr id="10" name="Rectángulo 9"/>
          <p:cNvSpPr/>
          <p:nvPr/>
        </p:nvSpPr>
        <p:spPr>
          <a:xfrm>
            <a:off x="1319349" y="4346358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PRIMERO SEGUROS</a:t>
            </a:r>
          </a:p>
          <a:p>
            <a:pPr algn="ctr"/>
            <a:r>
              <a:rPr lang="es-ES" sz="1500" dirty="0" smtClean="0"/>
              <a:t>2 EVENTOS AL AÑO  O HASTA AGOTAR S.A. HASTA $15,000 20% DEDUCIBLE  SOBRE EL VALOR DE REPOSICION DE LOS BIENTES AVERIADOS  </a:t>
            </a:r>
            <a:endParaRPr lang="en-US" sz="1500" dirty="0"/>
          </a:p>
        </p:txBody>
      </p:sp>
      <p:sp>
        <p:nvSpPr>
          <p:cNvPr id="11" name="Rectángulo 10"/>
          <p:cNvSpPr/>
          <p:nvPr/>
        </p:nvSpPr>
        <p:spPr>
          <a:xfrm>
            <a:off x="4646023" y="4346357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ZURICH</a:t>
            </a:r>
          </a:p>
          <a:p>
            <a:pPr algn="ctr"/>
            <a:r>
              <a:rPr lang="es-ES" sz="1500" dirty="0" smtClean="0"/>
              <a:t>1 EVENTO AL AÑO </a:t>
            </a:r>
          </a:p>
          <a:p>
            <a:pPr algn="ctr"/>
            <a:r>
              <a:rPr lang="es-ES" sz="1300" dirty="0" smtClean="0"/>
              <a:t>  </a:t>
            </a:r>
            <a:r>
              <a:rPr lang="es-ES" sz="1500" dirty="0" smtClean="0"/>
              <a:t>VEHICULOS HASTA 25,000 KM O DOS  AÑOS DE ANTIGÜEDAD </a:t>
            </a:r>
            <a:endParaRPr lang="en-US" sz="1500" dirty="0"/>
          </a:p>
        </p:txBody>
      </p:sp>
      <p:sp>
        <p:nvSpPr>
          <p:cNvPr id="12" name="Rectángulo 11"/>
          <p:cNvSpPr/>
          <p:nvPr/>
        </p:nvSpPr>
        <p:spPr>
          <a:xfrm>
            <a:off x="7972697" y="4346356"/>
            <a:ext cx="3213462" cy="1201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ANA SEGUROS</a:t>
            </a:r>
          </a:p>
          <a:p>
            <a:pPr algn="ctr"/>
            <a:r>
              <a:rPr lang="es-ES" sz="1500" dirty="0" smtClean="0"/>
              <a:t>DOS EVENTOS POR AÑO </a:t>
            </a:r>
          </a:p>
          <a:p>
            <a:pPr algn="ctr"/>
            <a:r>
              <a:rPr lang="es-ES" sz="1500" dirty="0" smtClean="0"/>
              <a:t>SA DE HASTA $100,000</a:t>
            </a:r>
          </a:p>
          <a:p>
            <a:pPr algn="ctr"/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6" y="332935"/>
            <a:ext cx="1369507" cy="8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3121</TotalTime>
  <Words>1473</Words>
  <Application>Microsoft Office PowerPoint</Application>
  <PresentationFormat>Panorámica</PresentationFormat>
  <Paragraphs>287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Impact</vt:lpstr>
      <vt:lpstr>Tema de Office</vt:lpstr>
      <vt:lpstr> AUTOS</vt:lpstr>
      <vt:lpstr>           PAQUETES Y COBERTURAS  </vt:lpstr>
      <vt:lpstr>FORMAS DE ASEGURAR </vt:lpstr>
      <vt:lpstr>COBERTURAS BASICAS  </vt:lpstr>
      <vt:lpstr>COBERTURAS BASICAS OPCIONALES </vt:lpstr>
      <vt:lpstr> COBERTURAS ESPECIALES  </vt:lpstr>
      <vt:lpstr>NO PAGO DE DEDUCIBLE </vt:lpstr>
      <vt:lpstr>REPARACION EN AGENCIA</vt:lpstr>
      <vt:lpstr>RINES Y LLANTAS </vt:lpstr>
      <vt:lpstr>  AUTO SUSTITUTO  </vt:lpstr>
      <vt:lpstr> AUTOMOVILES REGULARIZADOS Y SALVAMENTO </vt:lpstr>
      <vt:lpstr>GRUAS </vt:lpstr>
      <vt:lpstr>Presentación de PowerPoint</vt:lpstr>
      <vt:lpstr>COBERTURAS ESPECIALES</vt:lpstr>
      <vt:lpstr>MODULOS HDI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PAQUETES Y COBERTURAS</dc:title>
  <dc:creator>Onix-Jessica</dc:creator>
  <cp:lastModifiedBy>Onix-Jessica</cp:lastModifiedBy>
  <cp:revision>119</cp:revision>
  <dcterms:created xsi:type="dcterms:W3CDTF">2020-10-18T17:10:08Z</dcterms:created>
  <dcterms:modified xsi:type="dcterms:W3CDTF">2020-10-23T00:14:12Z</dcterms:modified>
</cp:coreProperties>
</file>