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5"/>
  </p:notesMasterIdLst>
  <p:sldIdLst>
    <p:sldId id="256" r:id="rId2"/>
    <p:sldId id="269" r:id="rId3"/>
    <p:sldId id="27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66FF"/>
    <a:srgbClr val="3333FF"/>
    <a:srgbClr val="FF9900"/>
    <a:srgbClr val="CC3300"/>
    <a:srgbClr val="CCECFF"/>
    <a:srgbClr val="00CCFF"/>
    <a:srgbClr val="FF6600"/>
    <a:srgbClr val="33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19" autoAdjust="0"/>
    <p:restoredTop sz="89273" autoAdjust="0"/>
  </p:normalViewPr>
  <p:slideViewPr>
    <p:cSldViewPr snapToGrid="0">
      <p:cViewPr varScale="1">
        <p:scale>
          <a:sx n="70" d="100"/>
          <a:sy n="70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B008C-77FC-4261-980E-C06575E803B9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954C7-90B7-4006-AC23-05B623E8CB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2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954C7-90B7-4006-AC23-05B623E8CB5A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42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5AB89-0361-4BD4-ABAC-D8AFCD65D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30C65B-0AE9-4F2B-B1A5-EB0D77012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00B9D-1146-4673-9905-AD3820C2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C2C-33D0-41E3-83A9-44BC3196892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1D0504-AE19-40F7-BEB1-892D9E3F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1CFC98-5BBE-4185-9BCF-7F8F6BD1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452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A1FFF-02B1-4CA7-AF49-4C52A015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159256-6E5C-4146-B872-CD15D27C2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3B92FE-312E-4117-830E-0E15DEE4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C2C-33D0-41E3-83A9-44BC3196892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84A520-6ABC-43AE-8102-D29A8818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CB3F63-4CA5-4238-9B0B-19FAA1BB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9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6EA304-C9B6-48FF-8019-6994B7CCE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66F139-8EF8-4549-9F57-E451FBE9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671A72-B078-4568-A8EF-322AD532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C2C-33D0-41E3-83A9-44BC3196892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54CFB0-B218-4235-9BA8-34015F03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BBD49D-5E24-4BAA-88DF-6D6A74C3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10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50F2C-724D-404B-86FE-A942CC15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CA7BC7-4A4D-45E1-BCB2-6708BF31F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3188DD-1907-43D8-AF25-B3BA748F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C2C-33D0-41E3-83A9-44BC3196892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15C61D-68B4-49FD-BFE0-FA80A4A0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8DA31B-30BE-40C9-809B-8D7B4513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430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D8C1E-A907-4DDF-97BD-9FB68D35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CBA809-8BD1-46CE-A306-069A39F2D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2D1F55-FD48-419F-8440-CEEF54A3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C2C-33D0-41E3-83A9-44BC3196892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7550CD-B574-4156-AF10-9C66A013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460D4E-EDC8-4DC4-A62C-1E7FD971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92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7E1D-852B-47A4-B192-CC59BF2D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F56E62-6BF7-49D4-BC9D-F90D0F197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60A258-22BA-4533-BA50-C57A82F69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15D783-EA42-4B5C-920E-2956024E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C2C-33D0-41E3-83A9-44BC3196892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B657CE-FCAD-4D9B-A8F2-CA0745F3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346EF0-E18D-4AAD-84B5-1FFC58F7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946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84DFC-95C3-4356-B6A1-5DB786E7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7D0A48-9DC5-4BA1-AB8E-F21CCEBE5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FB4533-585D-4AB6-8FA3-E9D893E33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6586B1-DC32-4814-BDC0-629EE5EF5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29F8DF-C753-4887-97F8-5DA38A6EB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50BE83-9E60-4A9F-8BBA-47689620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C2C-33D0-41E3-83A9-44BC3196892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3BC484-55EC-4B8D-9538-03E4D7DC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BC33FF-27D7-4B25-A325-446A0344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23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E6200-F4BF-4093-BC5B-AC72E4A8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C48FE9-4BBB-4976-AA78-7630B1CC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C2C-33D0-41E3-83A9-44BC3196892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311B70-4899-4D55-AB9A-F873C13A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AFAAC7-3EF5-42A6-A164-7966C5B7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02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59A45E-FC6C-47C3-A062-A11D9F85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C2C-33D0-41E3-83A9-44BC3196892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834824-538D-4597-B9A9-9AD29753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F4FB4E-9486-4072-985F-53A1E566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572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EFBE7-7C38-4C60-9AD1-ABA8A1D9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29EBA0-F320-47F2-8F2C-3EA770F4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FB5802-F1BC-4B5B-8D44-C962B2266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22E6AB-9BA9-4300-9899-A00946B5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C2C-33D0-41E3-83A9-44BC3196892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FD67E9-8F47-47D1-BA6C-1A9156C3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1F4E3A-38D3-44AF-B3F6-3C319649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564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E1BA7-A5BA-4441-ABCA-5FDF526E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5A453C-A017-4CBB-B028-C99E16478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77CCAD-63A2-4BA0-87A9-655F7C2DE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4DC21D-5E8E-4703-9447-AABF0926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C2C-33D0-41E3-83A9-44BC3196892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A72BE7-CC28-4CA4-81E3-CB27EECC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5107AC-E926-4D12-AAAA-9B6BBDB6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391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B01F3B-ED0B-424E-A233-0AE57CD4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7AE011-EE2A-4D43-96E1-FE4C44E4D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ECC1F0-CF08-4B25-B552-65D2D9C4A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87C2C-33D0-41E3-83A9-44BC31968920}" type="datetimeFigureOut">
              <a:rPr lang="es-MX" smtClean="0"/>
              <a:t>05/08/2020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128F8-EFB1-485A-B4AC-3BB131170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9F31CC-8C64-4558-A02C-97BA368C4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1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goo.gl/maps/hHa94LQ7dEF2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hyperlink" Target="https://segurosonix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613BE1-473B-4324-B5E1-4B2A51957D37}"/>
              </a:ext>
            </a:extLst>
          </p:cNvPr>
          <p:cNvSpPr txBox="1"/>
          <p:nvPr/>
        </p:nvSpPr>
        <p:spPr>
          <a:xfrm>
            <a:off x="14819" y="3229070"/>
            <a:ext cx="6251991" cy="1908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+mj-cs"/>
              </a:rPr>
              <a:t>Estrategias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+mj-cs"/>
              </a:rPr>
              <a:t>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+mj-cs"/>
              </a:rPr>
              <a:t>Comerciales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+mj-cs"/>
              </a:rPr>
              <a:t> </a:t>
            </a:r>
            <a:endParaRPr lang="en-US" sz="4000" b="1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70" y="-93196"/>
            <a:ext cx="6728069" cy="52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899DC1B-E552-4B17-A8D5-1082BE714088}"/>
              </a:ext>
            </a:extLst>
          </p:cNvPr>
          <p:cNvSpPr/>
          <p:nvPr/>
        </p:nvSpPr>
        <p:spPr>
          <a:xfrm>
            <a:off x="0" y="1020679"/>
            <a:ext cx="12192000" cy="106059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E8E475C-5BBB-45C3-BCF7-F3123FA83DC3}"/>
              </a:ext>
            </a:extLst>
          </p:cNvPr>
          <p:cNvSpPr txBox="1"/>
          <p:nvPr/>
        </p:nvSpPr>
        <p:spPr>
          <a:xfrm>
            <a:off x="148321" y="246121"/>
            <a:ext cx="10244642" cy="6309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MX" sz="3500" b="1" dirty="0" smtClean="0">
                <a:ln/>
                <a:latin typeface="Open Sans"/>
                <a:ea typeface="Yu Gothic" panose="020B0400000000000000" pitchFamily="34" charset="-128"/>
              </a:rPr>
              <a:t>Cross </a:t>
            </a:r>
            <a:r>
              <a:rPr lang="es-MX" sz="3500" b="1" dirty="0" err="1" smtClean="0">
                <a:ln/>
                <a:latin typeface="Open Sans"/>
                <a:ea typeface="Yu Gothic" panose="020B0400000000000000" pitchFamily="34" charset="-128"/>
              </a:rPr>
              <a:t>Sell</a:t>
            </a:r>
            <a:r>
              <a:rPr lang="es-MX" sz="3500" b="1" dirty="0">
                <a:ln/>
                <a:latin typeface="Open Sans"/>
                <a:ea typeface="Yu Gothic" panose="020B0400000000000000" pitchFamily="34" charset="-128"/>
              </a:rPr>
              <a:t> </a:t>
            </a:r>
            <a:r>
              <a:rPr lang="es-MX" sz="3500" b="1" dirty="0" smtClean="0">
                <a:ln/>
                <a:latin typeface="Open Sans"/>
                <a:ea typeface="Yu Gothic" panose="020B0400000000000000" pitchFamily="34" charset="-128"/>
              </a:rPr>
              <a:t>con </a:t>
            </a:r>
            <a:r>
              <a:rPr lang="es-MX" sz="3500" b="1" dirty="0" smtClean="0">
                <a:ln/>
                <a:latin typeface="Open Sans"/>
                <a:ea typeface="Yu Gothic" panose="020B0400000000000000" pitchFamily="34" charset="-128"/>
              </a:rPr>
              <a:t>CHUBB </a:t>
            </a:r>
            <a:endParaRPr lang="es-MX" sz="3500" b="1" dirty="0">
              <a:ln/>
              <a:latin typeface="Open Sans"/>
              <a:ea typeface="Yu Gothic" panose="020B0400000000000000" pitchFamily="34" charset="-128"/>
            </a:endParaRPr>
          </a:p>
        </p:txBody>
      </p:sp>
      <p:sp>
        <p:nvSpPr>
          <p:cNvPr id="2" name="AutoShape 2" descr="blob:https://web.whatsapp.com/1ad26e4c-f8f3-4a5c-ae3b-6151678455a4">
            <a:extLst>
              <a:ext uri="{FF2B5EF4-FFF2-40B4-BE49-F238E27FC236}">
                <a16:creationId xmlns:a16="http://schemas.microsoft.com/office/drawing/2014/main" id="{9AECD25C-8A67-47F0-B3C4-AF315C113B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6342" y="338441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grpSp>
        <p:nvGrpSpPr>
          <p:cNvPr id="95" name="Grupo 94"/>
          <p:cNvGrpSpPr/>
          <p:nvPr/>
        </p:nvGrpSpPr>
        <p:grpSpPr>
          <a:xfrm>
            <a:off x="295348" y="1502136"/>
            <a:ext cx="4740676" cy="5002172"/>
            <a:chOff x="2356359" y="1948273"/>
            <a:chExt cx="7481554" cy="4295857"/>
          </a:xfrm>
        </p:grpSpPr>
        <p:grpSp>
          <p:nvGrpSpPr>
            <p:cNvPr id="59" name="Grupo 58"/>
            <p:cNvGrpSpPr/>
            <p:nvPr/>
          </p:nvGrpSpPr>
          <p:grpSpPr>
            <a:xfrm>
              <a:off x="2356359" y="1948273"/>
              <a:ext cx="1004842" cy="595578"/>
              <a:chOff x="718849" y="2323"/>
              <a:chExt cx="1004842" cy="595578"/>
            </a:xfrm>
          </p:grpSpPr>
          <p:sp>
            <p:nvSpPr>
              <p:cNvPr id="60" name="Cheurón 59"/>
              <p:cNvSpPr/>
              <p:nvPr/>
            </p:nvSpPr>
            <p:spPr>
              <a:xfrm>
                <a:off x="718849" y="2323"/>
                <a:ext cx="1004842" cy="595578"/>
              </a:xfrm>
              <a:prstGeom prst="chevron">
                <a:avLst/>
              </a:prstGeom>
              <a:solidFill>
                <a:srgbClr val="7ACB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1" name="Cheurón 4"/>
              <p:cNvSpPr txBox="1"/>
              <p:nvPr/>
            </p:nvSpPr>
            <p:spPr>
              <a:xfrm>
                <a:off x="1016638" y="2323"/>
                <a:ext cx="409264" cy="5955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2860" tIns="11430" rIns="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MX" sz="1800" kern="1200" dirty="0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3077427" y="1948275"/>
              <a:ext cx="6758213" cy="595573"/>
              <a:chOff x="1439917" y="2325"/>
              <a:chExt cx="6758213" cy="595573"/>
            </a:xfrm>
          </p:grpSpPr>
          <p:sp>
            <p:nvSpPr>
              <p:cNvPr id="63" name="Cheurón 62"/>
              <p:cNvSpPr/>
              <p:nvPr/>
            </p:nvSpPr>
            <p:spPr>
              <a:xfrm>
                <a:off x="1439917" y="2325"/>
                <a:ext cx="6758213" cy="595573"/>
              </a:xfrm>
              <a:prstGeom prst="chevron">
                <a:avLst/>
              </a:prstGeom>
              <a:solidFill>
                <a:srgbClr val="AFAFAF">
                  <a:alpha val="90000"/>
                </a:srgbClr>
              </a:soli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4" name="Cheurón 6"/>
              <p:cNvSpPr txBox="1"/>
              <p:nvPr/>
            </p:nvSpPr>
            <p:spPr>
              <a:xfrm>
                <a:off x="1737704" y="2325"/>
                <a:ext cx="6162640" cy="59557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10160" rIns="0" bIns="10160" numCol="1" spcCol="127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MX" sz="1700" dirty="0">
                  <a:latin typeface="Open Sans"/>
                </a:endParaRPr>
              </a:p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sz="1700" dirty="0" smtClean="0">
                    <a:latin typeface="Open Sans"/>
                  </a:rPr>
                  <a:t>Únicamente persona física. </a:t>
                </a:r>
                <a:endParaRPr lang="es-MX" sz="1700" dirty="0">
                  <a:latin typeface="Open Sans"/>
                </a:endParaRPr>
              </a:p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MX" sz="1700" kern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>
              <a:off x="2356359" y="2688329"/>
              <a:ext cx="1004842" cy="595578"/>
              <a:chOff x="718849" y="742379"/>
              <a:chExt cx="1004842" cy="595578"/>
            </a:xfrm>
          </p:grpSpPr>
          <p:sp>
            <p:nvSpPr>
              <p:cNvPr id="66" name="Cheurón 65"/>
              <p:cNvSpPr/>
              <p:nvPr/>
            </p:nvSpPr>
            <p:spPr>
              <a:xfrm>
                <a:off x="718849" y="742379"/>
                <a:ext cx="1004842" cy="595578"/>
              </a:xfrm>
              <a:prstGeom prst="chevron">
                <a:avLst/>
              </a:prstGeom>
              <a:solidFill>
                <a:srgbClr val="7ACB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7" name="Cheurón 8"/>
              <p:cNvSpPr txBox="1"/>
              <p:nvPr/>
            </p:nvSpPr>
            <p:spPr>
              <a:xfrm>
                <a:off x="1016638" y="742379"/>
                <a:ext cx="409264" cy="5955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2860" tIns="11430" rIns="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MX" sz="1800" kern="1200" dirty="0"/>
              </a:p>
            </p:txBody>
          </p:sp>
        </p:grpSp>
        <p:grpSp>
          <p:nvGrpSpPr>
            <p:cNvPr id="68" name="Grupo 67"/>
            <p:cNvGrpSpPr/>
            <p:nvPr/>
          </p:nvGrpSpPr>
          <p:grpSpPr>
            <a:xfrm>
              <a:off x="3077427" y="2688331"/>
              <a:ext cx="6758213" cy="595573"/>
              <a:chOff x="1439917" y="742381"/>
              <a:chExt cx="6758213" cy="595573"/>
            </a:xfrm>
          </p:grpSpPr>
          <p:sp>
            <p:nvSpPr>
              <p:cNvPr id="69" name="Cheurón 68"/>
              <p:cNvSpPr/>
              <p:nvPr/>
            </p:nvSpPr>
            <p:spPr>
              <a:xfrm>
                <a:off x="1439917" y="742381"/>
                <a:ext cx="6758213" cy="595573"/>
              </a:xfrm>
              <a:prstGeom prst="chevron">
                <a:avLst/>
              </a:prstGeom>
              <a:solidFill>
                <a:srgbClr val="AFAFAF">
                  <a:alpha val="90000"/>
                </a:srgbClr>
              </a:soli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ctr"/>
                <a:r>
                  <a:rPr lang="es-MX" dirty="0" smtClean="0"/>
                  <a:t> </a:t>
                </a:r>
                <a:endParaRPr lang="es-MX" dirty="0"/>
              </a:p>
            </p:txBody>
          </p:sp>
          <p:sp>
            <p:nvSpPr>
              <p:cNvPr id="70" name="Cheurón 10"/>
              <p:cNvSpPr txBox="1"/>
              <p:nvPr/>
            </p:nvSpPr>
            <p:spPr>
              <a:xfrm>
                <a:off x="1737703" y="1108888"/>
                <a:ext cx="6162640" cy="1744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10160" rIns="0" bIns="10160" numCol="1" spcCol="127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sz="1500" dirty="0" smtClean="0">
                    <a:latin typeface="Open Sans"/>
                  </a:rPr>
                  <a:t>.</a:t>
                </a:r>
                <a:endParaRPr lang="es-MX" sz="1500" dirty="0">
                  <a:latin typeface="Open Sans"/>
                </a:endParaRPr>
              </a:p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MX" sz="1500" kern="1200" dirty="0">
                  <a:solidFill>
                    <a:sysClr val="windowText" lastClr="000000"/>
                  </a:solidFill>
                  <a:latin typeface="Open Sans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upo 70"/>
            <p:cNvGrpSpPr/>
            <p:nvPr/>
          </p:nvGrpSpPr>
          <p:grpSpPr>
            <a:xfrm>
              <a:off x="2356359" y="4908496"/>
              <a:ext cx="1004842" cy="595578"/>
              <a:chOff x="718849" y="2962546"/>
              <a:chExt cx="1004842" cy="595578"/>
            </a:xfrm>
          </p:grpSpPr>
          <p:sp>
            <p:nvSpPr>
              <p:cNvPr id="72" name="Cheurón 71"/>
              <p:cNvSpPr/>
              <p:nvPr/>
            </p:nvSpPr>
            <p:spPr>
              <a:xfrm>
                <a:off x="718849" y="2962546"/>
                <a:ext cx="1004842" cy="595578"/>
              </a:xfrm>
              <a:prstGeom prst="chevron">
                <a:avLst/>
              </a:prstGeom>
              <a:solidFill>
                <a:srgbClr val="7ACB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Cheurón 20"/>
              <p:cNvSpPr txBox="1"/>
              <p:nvPr/>
            </p:nvSpPr>
            <p:spPr>
              <a:xfrm>
                <a:off x="1016638" y="2962546"/>
                <a:ext cx="409264" cy="5955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2860" tIns="11430" rIns="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MX" sz="1800" kern="1200" dirty="0"/>
              </a:p>
            </p:txBody>
          </p:sp>
        </p:grpSp>
        <p:sp>
          <p:nvSpPr>
            <p:cNvPr id="75" name="Cheurón 74"/>
            <p:cNvSpPr/>
            <p:nvPr/>
          </p:nvSpPr>
          <p:spPr>
            <a:xfrm>
              <a:off x="3077427" y="4908499"/>
              <a:ext cx="6758213" cy="595573"/>
            </a:xfrm>
            <a:prstGeom prst="chevron">
              <a:avLst/>
            </a:prstGeom>
            <a:solidFill>
              <a:srgbClr val="AFAFAF">
                <a:alpha val="90000"/>
              </a:srgb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77" name="Grupo 76"/>
            <p:cNvGrpSpPr/>
            <p:nvPr/>
          </p:nvGrpSpPr>
          <p:grpSpPr>
            <a:xfrm>
              <a:off x="2356359" y="5648552"/>
              <a:ext cx="1004842" cy="595578"/>
              <a:chOff x="718849" y="3702602"/>
              <a:chExt cx="1004842" cy="595578"/>
            </a:xfrm>
          </p:grpSpPr>
          <p:sp>
            <p:nvSpPr>
              <p:cNvPr id="78" name="Cheurón 77"/>
              <p:cNvSpPr/>
              <p:nvPr/>
            </p:nvSpPr>
            <p:spPr>
              <a:xfrm>
                <a:off x="718849" y="3702602"/>
                <a:ext cx="1004842" cy="595578"/>
              </a:xfrm>
              <a:prstGeom prst="chevron">
                <a:avLst/>
              </a:prstGeom>
              <a:solidFill>
                <a:srgbClr val="7ACB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9" name="Cheurón 24"/>
              <p:cNvSpPr txBox="1"/>
              <p:nvPr/>
            </p:nvSpPr>
            <p:spPr>
              <a:xfrm>
                <a:off x="1016638" y="3702602"/>
                <a:ext cx="409264" cy="5955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2860" tIns="11430" rIns="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MX" sz="1800" kern="1200" dirty="0"/>
              </a:p>
            </p:txBody>
          </p:sp>
        </p:grpSp>
        <p:sp>
          <p:nvSpPr>
            <p:cNvPr id="81" name="Cheurón 80"/>
            <p:cNvSpPr/>
            <p:nvPr/>
          </p:nvSpPr>
          <p:spPr>
            <a:xfrm>
              <a:off x="3077427" y="5648554"/>
              <a:ext cx="6758213" cy="595573"/>
            </a:xfrm>
            <a:prstGeom prst="chevron">
              <a:avLst/>
            </a:prstGeom>
            <a:solidFill>
              <a:srgbClr val="AFAFAF">
                <a:alpha val="90000"/>
              </a:srgb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83" name="Grupo 82"/>
            <p:cNvGrpSpPr/>
            <p:nvPr/>
          </p:nvGrpSpPr>
          <p:grpSpPr>
            <a:xfrm>
              <a:off x="2356359" y="4150372"/>
              <a:ext cx="1004842" cy="595578"/>
              <a:chOff x="718849" y="4442658"/>
              <a:chExt cx="1004842" cy="595578"/>
            </a:xfrm>
          </p:grpSpPr>
          <p:sp>
            <p:nvSpPr>
              <p:cNvPr id="84" name="Cheurón 83"/>
              <p:cNvSpPr/>
              <p:nvPr/>
            </p:nvSpPr>
            <p:spPr>
              <a:xfrm>
                <a:off x="718849" y="4442658"/>
                <a:ext cx="1004842" cy="595578"/>
              </a:xfrm>
              <a:prstGeom prst="chevron">
                <a:avLst/>
              </a:prstGeom>
              <a:solidFill>
                <a:srgbClr val="7ACB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Cheurón 28"/>
              <p:cNvSpPr txBox="1"/>
              <p:nvPr/>
            </p:nvSpPr>
            <p:spPr>
              <a:xfrm>
                <a:off x="1016638" y="4442658"/>
                <a:ext cx="409264" cy="5955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2860" tIns="11430" rIns="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MX" sz="1800" kern="1200" dirty="0"/>
              </a:p>
            </p:txBody>
          </p:sp>
        </p:grpSp>
        <p:sp>
          <p:nvSpPr>
            <p:cNvPr id="87" name="Cheurón 86"/>
            <p:cNvSpPr/>
            <p:nvPr/>
          </p:nvSpPr>
          <p:spPr>
            <a:xfrm>
              <a:off x="3077427" y="4150374"/>
              <a:ext cx="6758213" cy="595573"/>
            </a:xfrm>
            <a:prstGeom prst="chevron">
              <a:avLst/>
            </a:prstGeom>
            <a:solidFill>
              <a:srgbClr val="AFAFAF">
                <a:alpha val="90000"/>
              </a:srgb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MX" dirty="0"/>
            </a:p>
          </p:txBody>
        </p:sp>
        <p:grpSp>
          <p:nvGrpSpPr>
            <p:cNvPr id="89" name="Grupo 88"/>
            <p:cNvGrpSpPr/>
            <p:nvPr/>
          </p:nvGrpSpPr>
          <p:grpSpPr>
            <a:xfrm>
              <a:off x="2358632" y="3424512"/>
              <a:ext cx="1004842" cy="595578"/>
              <a:chOff x="718849" y="2323"/>
              <a:chExt cx="1004842" cy="595578"/>
            </a:xfrm>
          </p:grpSpPr>
          <p:sp>
            <p:nvSpPr>
              <p:cNvPr id="90" name="Cheurón 89"/>
              <p:cNvSpPr/>
              <p:nvPr/>
            </p:nvSpPr>
            <p:spPr>
              <a:xfrm>
                <a:off x="718849" y="2323"/>
                <a:ext cx="1004842" cy="595578"/>
              </a:xfrm>
              <a:prstGeom prst="chevron">
                <a:avLst/>
              </a:prstGeom>
              <a:solidFill>
                <a:srgbClr val="7ACB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1" name="Cheurón 4"/>
              <p:cNvSpPr txBox="1"/>
              <p:nvPr/>
            </p:nvSpPr>
            <p:spPr>
              <a:xfrm>
                <a:off x="1016638" y="2323"/>
                <a:ext cx="409264" cy="5955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2860" tIns="11430" rIns="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MX" sz="1800" kern="1200" dirty="0"/>
              </a:p>
            </p:txBody>
          </p:sp>
        </p:grpSp>
        <p:sp>
          <p:nvSpPr>
            <p:cNvPr id="93" name="Cheurón 92"/>
            <p:cNvSpPr/>
            <p:nvPr/>
          </p:nvSpPr>
          <p:spPr>
            <a:xfrm>
              <a:off x="3079700" y="3424514"/>
              <a:ext cx="6758213" cy="595573"/>
            </a:xfrm>
            <a:prstGeom prst="chevron">
              <a:avLst/>
            </a:prstGeom>
            <a:solidFill>
              <a:srgbClr val="AFAFAF">
                <a:alpha val="90000"/>
              </a:srgb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2" name="Cheurón 24"/>
          <p:cNvSpPr txBox="1"/>
          <p:nvPr/>
        </p:nvSpPr>
        <p:spPr>
          <a:xfrm>
            <a:off x="1559677" y="5906193"/>
            <a:ext cx="502130" cy="59811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11430" rIns="0" bIns="114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MX" sz="1800" kern="1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63" y="242384"/>
            <a:ext cx="1613274" cy="72805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7" y="1270354"/>
            <a:ext cx="5404515" cy="5485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Cheurón 6"/>
          <p:cNvSpPr txBox="1"/>
          <p:nvPr/>
        </p:nvSpPr>
        <p:spPr>
          <a:xfrm>
            <a:off x="752251" y="2347336"/>
            <a:ext cx="3904948" cy="6934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10160" rIns="0" bIns="1016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MX" sz="1700" dirty="0">
              <a:latin typeface="Open Sans"/>
            </a:endParaRP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700" dirty="0" smtClean="0">
                <a:latin typeface="Open Sans"/>
              </a:rPr>
              <a:t>Misma vigencia. </a:t>
            </a:r>
            <a:endParaRPr lang="es-MX" sz="1700" dirty="0">
              <a:latin typeface="Open Sans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MX" sz="17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heurón 6"/>
          <p:cNvSpPr txBox="1"/>
          <p:nvPr/>
        </p:nvSpPr>
        <p:spPr>
          <a:xfrm>
            <a:off x="831534" y="3227862"/>
            <a:ext cx="3904948" cy="6934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10160" rIns="0" bIns="1016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MX" sz="1700" dirty="0">
              <a:latin typeface="Open Sans"/>
            </a:endParaRP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700" dirty="0" smtClean="0">
                <a:latin typeface="Open Sans"/>
              </a:rPr>
              <a:t>Misma forma de pago. </a:t>
            </a:r>
            <a:endParaRPr lang="es-MX" sz="1700" dirty="0">
              <a:latin typeface="Open Sans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MX" sz="17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Cheurón 6"/>
          <p:cNvSpPr txBox="1"/>
          <p:nvPr/>
        </p:nvSpPr>
        <p:spPr>
          <a:xfrm>
            <a:off x="752251" y="4082825"/>
            <a:ext cx="3904948" cy="6934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10160" rIns="0" bIns="1016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MX" sz="1700" dirty="0">
              <a:latin typeface="Open Sans"/>
            </a:endParaRP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700" dirty="0" smtClean="0">
                <a:latin typeface="Open Sans"/>
              </a:rPr>
              <a:t>Misma dirección de riesgo.</a:t>
            </a:r>
            <a:endParaRPr lang="es-MX" sz="1700" dirty="0">
              <a:latin typeface="Open Sans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MX" sz="17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Cheurón 6"/>
          <p:cNvSpPr txBox="1"/>
          <p:nvPr/>
        </p:nvSpPr>
        <p:spPr>
          <a:xfrm>
            <a:off x="743372" y="4965592"/>
            <a:ext cx="3904948" cy="6934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10160" rIns="0" bIns="1016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MX" sz="1700" dirty="0">
              <a:latin typeface="Open Sans"/>
            </a:endParaRP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700" dirty="0" smtClean="0">
                <a:latin typeface="Open Sans"/>
              </a:rPr>
              <a:t>Sin cargo por cancelación.  </a:t>
            </a:r>
            <a:endParaRPr lang="es-MX" sz="1700" dirty="0">
              <a:latin typeface="Open Sans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MX" sz="17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Cheurón 6"/>
          <p:cNvSpPr txBox="1"/>
          <p:nvPr/>
        </p:nvSpPr>
        <p:spPr>
          <a:xfrm>
            <a:off x="831534" y="5794290"/>
            <a:ext cx="3904948" cy="6934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10160" rIns="0" bIns="1016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MX" sz="1700" dirty="0">
              <a:latin typeface="Open Sans"/>
            </a:endParaRP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700" dirty="0" smtClean="0">
                <a:latin typeface="Open Sans"/>
              </a:rPr>
              <a:t>En caso de cambios se recotiza y reexpide.  </a:t>
            </a:r>
            <a:endParaRPr lang="es-MX" sz="1700" dirty="0">
              <a:latin typeface="Open Sans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MX" sz="17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8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899DC1B-E552-4B17-A8D5-1082BE714088}"/>
              </a:ext>
            </a:extLst>
          </p:cNvPr>
          <p:cNvSpPr/>
          <p:nvPr/>
        </p:nvSpPr>
        <p:spPr>
          <a:xfrm>
            <a:off x="0" y="1129863"/>
            <a:ext cx="12192000" cy="106059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AutoShape 2" descr="https://1divi.com/wp-content/uploads/2017/04/house.png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2225" y="-587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11" name="AutoShape 4" descr="https://1divi.com/wp-content/uploads/2017/04/phone.png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6096000" y="723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E8E475C-5BBB-45C3-BCF7-F3123FA83DC3}"/>
              </a:ext>
            </a:extLst>
          </p:cNvPr>
          <p:cNvSpPr txBox="1"/>
          <p:nvPr/>
        </p:nvSpPr>
        <p:spPr>
          <a:xfrm>
            <a:off x="76983" y="86220"/>
            <a:ext cx="990521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MX" sz="3000" b="1" dirty="0" smtClean="0">
                <a:ln/>
                <a:latin typeface="Open Sans"/>
                <a:ea typeface="Yu Gothic" panose="020B0400000000000000" pitchFamily="34" charset="-128"/>
              </a:rPr>
              <a:t>Estrategias en Renovación Individual </a:t>
            </a:r>
          </a:p>
          <a:p>
            <a:r>
              <a:rPr lang="es-MX" sz="3000" b="1" dirty="0" smtClean="0">
                <a:ln/>
                <a:latin typeface="Open Sans"/>
                <a:ea typeface="Yu Gothic" panose="020B0400000000000000" pitchFamily="34" charset="-128"/>
              </a:rPr>
              <a:t>                Y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74626" y="1395347"/>
            <a:ext cx="8218748" cy="5324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_tradnl" sz="2000" b="1" dirty="0" smtClean="0">
                <a:solidFill>
                  <a:srgbClr val="002060"/>
                </a:solidFill>
                <a:latin typeface="Open Sans"/>
                <a:ea typeface="Times New Roman" panose="02020603050405020304" pitchFamily="18" charset="0"/>
              </a:rPr>
              <a:t>Participan todas las pólizas de renovación individuales a excepción de las renovaciones de las siguientes aseguradoras: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_tradnl" sz="2000" b="1" dirty="0" smtClean="0">
              <a:solidFill>
                <a:srgbClr val="0066CC"/>
              </a:solidFill>
              <a:latin typeface="Open Sans"/>
              <a:ea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_tradnl" sz="2000" b="1" dirty="0" smtClean="0">
                <a:solidFill>
                  <a:srgbClr val="0070C0"/>
                </a:solidFill>
                <a:latin typeface="Open Sans"/>
                <a:ea typeface="Times New Roman" panose="02020603050405020304" pitchFamily="18" charset="0"/>
              </a:rPr>
              <a:t>ZURICH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_tradnl" sz="2000" b="1" dirty="0" smtClean="0">
                <a:solidFill>
                  <a:srgbClr val="0070C0"/>
                </a:solidFill>
                <a:latin typeface="Open Sans"/>
                <a:ea typeface="Times New Roman" panose="02020603050405020304" pitchFamily="18" charset="0"/>
              </a:rPr>
              <a:t>ANA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_tradnl" sz="2000" b="1" dirty="0" smtClean="0">
                <a:solidFill>
                  <a:srgbClr val="0070C0"/>
                </a:solidFill>
                <a:latin typeface="Open Sans"/>
                <a:ea typeface="Times New Roman" panose="02020603050405020304" pitchFamily="18" charset="0"/>
              </a:rPr>
              <a:t>QUALITAS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_tradnl" sz="2000" b="1" dirty="0" smtClean="0">
                <a:solidFill>
                  <a:srgbClr val="0070C0"/>
                </a:solidFill>
                <a:latin typeface="Open Sans"/>
                <a:ea typeface="Times New Roman" panose="02020603050405020304" pitchFamily="18" charset="0"/>
              </a:rPr>
              <a:t>HDI</a:t>
            </a:r>
            <a:r>
              <a:rPr lang="es-ES_tradnl" sz="2000" b="1" dirty="0" smtClean="0">
                <a:solidFill>
                  <a:srgbClr val="000000"/>
                </a:solidFill>
                <a:latin typeface="Open Sans"/>
                <a:ea typeface="Times New Roman" panose="02020603050405020304" pitchFamily="18" charset="0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s-ES_tradnl" sz="2000" b="1" dirty="0" smtClean="0">
              <a:solidFill>
                <a:srgbClr val="000000"/>
              </a:solidFill>
              <a:latin typeface="Open Sans"/>
              <a:ea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_tradnl" sz="2000" b="1" dirty="0" smtClean="0">
                <a:solidFill>
                  <a:srgbClr val="002060"/>
                </a:solidFill>
                <a:latin typeface="Open Sans"/>
                <a:ea typeface="Times New Roman" panose="02020603050405020304" pitchFamily="18" charset="0"/>
              </a:rPr>
              <a:t>Se mandara cotización de renovación de la compañía actual junto con cotización de CHUBB Y 1 SEGUROS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ES_tradnl" sz="2000" b="1" dirty="0" smtClean="0">
              <a:solidFill>
                <a:srgbClr val="002060"/>
              </a:solidFill>
              <a:latin typeface="Open Sans"/>
              <a:ea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_tradnl" sz="2000" b="1" dirty="0" smtClean="0">
                <a:solidFill>
                  <a:srgbClr val="002060"/>
                </a:solidFill>
                <a:latin typeface="Open Sans"/>
                <a:ea typeface="Times New Roman" panose="02020603050405020304" pitchFamily="18" charset="0"/>
              </a:rPr>
              <a:t> Las cotizaciones se estarán entregando 30 días antes del inicio de vigencia.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ES_tradnl" sz="2000" b="1" dirty="0" smtClean="0">
              <a:solidFill>
                <a:srgbClr val="002060"/>
              </a:solidFill>
              <a:latin typeface="Open Sans"/>
              <a:ea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_tradnl" sz="2000" b="1" dirty="0" smtClean="0">
                <a:solidFill>
                  <a:srgbClr val="002060"/>
                </a:solidFill>
                <a:latin typeface="Open Sans"/>
                <a:ea typeface="Times New Roman" panose="02020603050405020304" pitchFamily="18" charset="0"/>
              </a:rPr>
              <a:t> Mejores costos y condiciones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ES_tradnl" sz="2000" b="1" dirty="0">
              <a:solidFill>
                <a:srgbClr val="002060"/>
              </a:solidFill>
              <a:latin typeface="Open Sans"/>
              <a:ea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_tradnl" sz="2000" b="1" dirty="0" smtClean="0">
                <a:solidFill>
                  <a:srgbClr val="002060"/>
                </a:solidFill>
                <a:latin typeface="Open Sans"/>
                <a:ea typeface="Times New Roman" panose="02020603050405020304" pitchFamily="18" charset="0"/>
              </a:rPr>
              <a:t>CHUBB Y 1 SEGUROS participan en el plan de Bono Trimestral </a:t>
            </a:r>
            <a:endParaRPr lang="es-ES_tradnl" sz="2000" b="1" dirty="0">
              <a:solidFill>
                <a:srgbClr val="002060"/>
              </a:solidFill>
              <a:latin typeface="Open Sans"/>
              <a:ea typeface="Times New Roman" panose="02020603050405020304" pitchFamily="18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63" y="242384"/>
            <a:ext cx="1613274" cy="728054"/>
          </a:xfrm>
          <a:prstGeom prst="rect">
            <a:avLst/>
          </a:prstGeom>
        </p:spPr>
      </p:pic>
      <p:pic>
        <p:nvPicPr>
          <p:cNvPr id="12" name="Picture 6" descr="https://segurosonix.com/wp-content/uploads/2017/09/aba-01-01-01.png">
            <a:extLst>
              <a:ext uri="{FF2B5EF4-FFF2-40B4-BE49-F238E27FC236}">
                <a16:creationId xmlns:a16="http://schemas.microsoft.com/office/drawing/2014/main" id="{32B5F0DB-3D27-4E34-AA61-395FADB24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566045"/>
            <a:ext cx="1461985" cy="54303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3" name="Picture 13" descr="https://segurosonix.com/wp-content/uploads/2017/09/primero-01.png">
            <a:extLst>
              <a:ext uri="{FF2B5EF4-FFF2-40B4-BE49-F238E27FC236}">
                <a16:creationId xmlns:a16="http://schemas.microsoft.com/office/drawing/2014/main" id="{2815FB6B-41CF-4E16-A2A4-ABAB6F655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027" y="573180"/>
            <a:ext cx="1461985" cy="5430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32" name="Picture 8" descr="3d Männchen win win - Buy this stock illustration and explore ...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7"/>
          <a:stretch/>
        </p:blipFill>
        <p:spPr bwMode="auto">
          <a:xfrm>
            <a:off x="9058154" y="3603009"/>
            <a:ext cx="2948083" cy="28933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E6B91E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E6B91E"/>
      </a:hlink>
      <a:folHlink>
        <a:srgbClr val="E6B9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65277</TotalTime>
  <Words>67</Words>
  <Application>Microsoft Office PowerPoint</Application>
  <PresentationFormat>Panorámica</PresentationFormat>
  <Paragraphs>34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Yu Gothic</vt:lpstr>
      <vt:lpstr>Arial</vt:lpstr>
      <vt:lpstr>Calibri</vt:lpstr>
      <vt:lpstr>Calibri Light</vt:lpstr>
      <vt:lpstr>Open Sans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378</cp:revision>
  <dcterms:created xsi:type="dcterms:W3CDTF">2017-09-18T02:20:40Z</dcterms:created>
  <dcterms:modified xsi:type="dcterms:W3CDTF">2020-08-06T01:26:13Z</dcterms:modified>
</cp:coreProperties>
</file>