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41" r:id="rId1"/>
  </p:sldMasterIdLst>
  <p:notesMasterIdLst>
    <p:notesMasterId r:id="rId6"/>
  </p:notesMasterIdLst>
  <p:sldIdLst>
    <p:sldId id="256" r:id="rId2"/>
    <p:sldId id="269" r:id="rId3"/>
    <p:sldId id="278" r:id="rId4"/>
    <p:sldId id="277" r:id="rId5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0066FF"/>
    <a:srgbClr val="3333FF"/>
    <a:srgbClr val="FF9900"/>
    <a:srgbClr val="CC3300"/>
    <a:srgbClr val="CCECFF"/>
    <a:srgbClr val="00CCFF"/>
    <a:srgbClr val="FF6600"/>
    <a:srgbClr val="3366CC"/>
    <a:srgbClr val="00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93D81CF-94F2-401A-BA57-92F5A7B2D0C5}" styleName="Estilo medio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929F9F4-4A8F-4326-A1B4-22849713DDAB}" styleName="Estilo oscuro 1 - Énfasis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Estilo oscuro 1 - Énfasis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Estilo medio 1 - Énfasis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327F97BB-C833-4FB7-BDE5-3F7075034690}" styleName="Estilo temático 2 - Énfasis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5758FB7-9AC5-4552-8A53-C91805E547FA}" styleName="Estilo temático 1 - Énfasis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5A111915-BE36-4E01-A7E5-04B1672EAD32}" styleName="Estilo claro 2 - Acento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Estilo claro 2 - Acento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BDBED569-4797-4DF1-A0F4-6AAB3CD982D8}" styleName="Estilo claro 3 - Acento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Estilo claro 3 - Acento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419" autoAdjust="0"/>
    <p:restoredTop sz="89273" autoAdjust="0"/>
  </p:normalViewPr>
  <p:slideViewPr>
    <p:cSldViewPr snapToGrid="0">
      <p:cViewPr varScale="1">
        <p:scale>
          <a:sx n="70" d="100"/>
          <a:sy n="70" d="100"/>
        </p:scale>
        <p:origin x="52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1B008C-77FC-4261-980E-C06575E803B9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3954C7-90B7-4006-AC23-05B623E8CB5A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12296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F3954C7-90B7-4006-AC23-05B623E8CB5A}" type="slidenum">
              <a:rPr lang="es-MX" smtClean="0"/>
              <a:t>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874214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A5AB89-0361-4BD4-ABAC-D8AFCD65D5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330C65B-0AE9-4F2B-B1A5-EB0D77012D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600B9D-1146-4673-9905-AD3820C20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11D0504-AE19-40F7-BEB1-892D9E3F6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71CFC98-5BBE-4185-9BCF-7F8F6BD1E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45211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5A1FFF-02B1-4CA7-AF49-4C52A015CF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F159256-6E5C-4146-B872-CD15D27C2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23B92FE-312E-4117-830E-0E15DEE4A3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584A520-6ABC-43AE-8102-D29A8818D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9CB3F63-4CA5-4238-9B0B-19FAA1BB7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0798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06EA304-C9B6-48FF-8019-6994B7CCE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766F139-8EF8-4549-9F57-E451FBE98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B2671A72-B078-4568-A8EF-322AD532D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B54CFB0-B218-4235-9BA8-34015F03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BBD49D-5E24-4BAA-88DF-6D6A74C3F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75108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250F2C-724D-404B-86FE-A942CC1550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CCA7BC7-4A4D-45E1-BCB2-6708BF31F4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3188DD-1907-43D8-AF25-B3BA748F29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115C61D-68B4-49FD-BFE0-FA80A4A0B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E8DA31B-30BE-40C9-809B-8D7B451341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43008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CD8C1E-A907-4DDF-97BD-9FB68D359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FCBA809-8BD1-46CE-A306-069A39F2D3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32D1F55-FD48-419F-8440-CEEF54A326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67550CD-B574-4156-AF10-9C66A0136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4460D4E-EDC8-4DC4-A62C-1E7FD9714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519242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7E1D-852B-47A4-B192-CC59BF2D3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F56E62-6BF7-49D4-BC9D-F90D0F197C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560A258-22BA-4533-BA50-C57A82F694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715D783-EA42-4B5C-920E-2956024E66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1B657CE-FCAD-4D9B-A8F2-CA0745F3E2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0346EF0-E18D-4AAD-84B5-1FFC58F73D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094639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384DFC-95C3-4356-B6A1-5DB786E7AC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57D0A48-9DC5-4BA1-AB8E-F21CCEBE58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B4FB4533-585D-4AB6-8FA3-E9D893E33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F86586B1-DC32-4814-BDC0-629EE5EF53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D329F8DF-C753-4887-97F8-5DA38A6EB8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250BE83-9E60-4A9F-8BBA-47689620E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A23BC484-55EC-4B8D-9538-03E4D7DC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5BC33FF-27D7-4B25-A325-446A03449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12357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E6200-F4BF-4093-BC5B-AC72E4A83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8C48FE9-4BBB-4976-AA78-7630B1CC0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2A311B70-4899-4D55-AB9A-F873C13A34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EDAFAAC7-3EF5-42A6-A164-7966C5B76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450200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2A59A45E-FC6C-47C3-A062-A11D9F85E3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E7834824-538D-4597-B9A9-9AD29753B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BF4FB4E-9486-4072-985F-53A1E566C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357205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0EFBE7-7C38-4C60-9AD1-ABA8A1D9D8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529EBA0-F320-47F2-8F2C-3EA770F422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FB5802-F1BC-4B5B-8D44-C962B2266F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622E6AB-9BA9-4300-9899-A00946B5D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CFD67E9-8F47-47D1-BA6C-1A9156C3F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31F4E3A-38D3-44AF-B3F6-3C319649F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8564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FE1BA7-A5BA-4441-ABCA-5FDF526E4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AB5A453C-A017-4CBB-B028-C99E16478F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77CCAD-63A2-4BA0-87A9-655F7C2DEE1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34DC21D-5E8E-4703-9447-AABF0926F5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187C2C-33D0-41E3-83A9-44BC31968920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EA72BE7-CC28-4CA4-81E3-CB27EECC7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25107AC-E926-4D12-AAAA-9B6BBDB65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3910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9B01F3B-ED0B-424E-A233-0AE57CD4FD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77AE011-EE2A-4D43-96E1-FE4C44E4D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ECC1F0-CF08-4B25-B552-65D2D9C4AC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187C2C-33D0-41E3-83A9-44BC31968920}" type="datetimeFigureOut">
              <a:rPr lang="es-MX" smtClean="0"/>
              <a:t>07/08/2020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FD128F8-EFB1-485A-B4AC-3BB131170A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D9F31CC-8C64-4558-A02C-97BA368C4F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90949-1A5B-4682-828B-6800310E2A3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695189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2" r:id="rId1"/>
    <p:sldLayoutId id="2147483943" r:id="rId2"/>
    <p:sldLayoutId id="2147483944" r:id="rId3"/>
    <p:sldLayoutId id="2147483945" r:id="rId4"/>
    <p:sldLayoutId id="2147483946" r:id="rId5"/>
    <p:sldLayoutId id="2147483947" r:id="rId6"/>
    <p:sldLayoutId id="2147483948" r:id="rId7"/>
    <p:sldLayoutId id="2147483949" r:id="rId8"/>
    <p:sldLayoutId id="2147483950" r:id="rId9"/>
    <p:sldLayoutId id="2147483951" r:id="rId10"/>
    <p:sldLayoutId id="214748395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jpeg"/><Relationship Id="rId3" Type="http://schemas.openxmlformats.org/officeDocument/2006/relationships/hyperlink" Target="https://goo.gl/maps/hHa94LQ7dEF2" TargetMode="External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3.png"/><Relationship Id="rId4" Type="http://schemas.openxmlformats.org/officeDocument/2006/relationships/hyperlink" Target="https://segurosonix.com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</p:sp>
      <p:sp>
        <p:nvSpPr>
          <p:cNvPr id="40" name="Freeform 5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448626"/>
            <a:ext cx="6738450" cy="1409374"/>
          </a:xfrm>
          <a:custGeom>
            <a:avLst/>
            <a:gdLst>
              <a:gd name="connsiteX0" fmla="*/ 0 w 6738450"/>
              <a:gd name="connsiteY0" fmla="*/ 0 h 1409374"/>
              <a:gd name="connsiteX1" fmla="*/ 6738450 w 6738450"/>
              <a:gd name="connsiteY1" fmla="*/ 0 h 1409374"/>
              <a:gd name="connsiteX2" fmla="*/ 6085725 w 6738450"/>
              <a:gd name="connsiteY2" fmla="*/ 1409374 h 1409374"/>
              <a:gd name="connsiteX3" fmla="*/ 1524000 w 6738450"/>
              <a:gd name="connsiteY3" fmla="*/ 1409374 h 1409374"/>
              <a:gd name="connsiteX4" fmla="*/ 1200418 w 6738450"/>
              <a:gd name="connsiteY4" fmla="*/ 1409374 h 1409374"/>
              <a:gd name="connsiteX5" fmla="*/ 0 w 6738450"/>
              <a:gd name="connsiteY5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38450" h="1409374">
                <a:moveTo>
                  <a:pt x="0" y="0"/>
                </a:moveTo>
                <a:lnTo>
                  <a:pt x="6738450" y="0"/>
                </a:lnTo>
                <a:lnTo>
                  <a:pt x="6085725" y="1409374"/>
                </a:lnTo>
                <a:lnTo>
                  <a:pt x="1524000" y="1409374"/>
                </a:lnTo>
                <a:lnTo>
                  <a:pt x="1200418" y="1409374"/>
                </a:lnTo>
                <a:lnTo>
                  <a:pt x="0" y="1409374"/>
                </a:lnTo>
                <a:close/>
              </a:path>
            </a:pathLst>
          </a:cu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1" name="Freeform 6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66810" y="5448626"/>
            <a:ext cx="5925190" cy="1409374"/>
          </a:xfrm>
          <a:custGeom>
            <a:avLst/>
            <a:gdLst>
              <a:gd name="connsiteX0" fmla="*/ 652725 w 5925190"/>
              <a:gd name="connsiteY0" fmla="*/ 0 h 1409374"/>
              <a:gd name="connsiteX1" fmla="*/ 5925190 w 5925190"/>
              <a:gd name="connsiteY1" fmla="*/ 0 h 1409374"/>
              <a:gd name="connsiteX2" fmla="*/ 5925190 w 5925190"/>
              <a:gd name="connsiteY2" fmla="*/ 1409374 h 1409374"/>
              <a:gd name="connsiteX3" fmla="*/ 0 w 5925190"/>
              <a:gd name="connsiteY3" fmla="*/ 1409374 h 1409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925190" h="1409374">
                <a:moveTo>
                  <a:pt x="652725" y="0"/>
                </a:moveTo>
                <a:lnTo>
                  <a:pt x="5925190" y="0"/>
                </a:lnTo>
                <a:lnTo>
                  <a:pt x="5925190" y="1409374"/>
                </a:lnTo>
                <a:lnTo>
                  <a:pt x="0" y="1409374"/>
                </a:lnTo>
                <a:close/>
              </a:path>
            </a:pathLst>
          </a:custGeom>
          <a:solidFill>
            <a:srgbClr val="5959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42" name="Freeform 7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920618" cy="2896258"/>
          </a:xfrm>
          <a:custGeom>
            <a:avLst/>
            <a:gdLst>
              <a:gd name="connsiteX0" fmla="*/ 0 w 5920618"/>
              <a:gd name="connsiteY0" fmla="*/ 0 h 2896258"/>
              <a:gd name="connsiteX1" fmla="*/ 3191370 w 5920618"/>
              <a:gd name="connsiteY1" fmla="*/ 0 h 2896258"/>
              <a:gd name="connsiteX2" fmla="*/ 3346315 w 5920618"/>
              <a:gd name="connsiteY2" fmla="*/ 0 h 2896258"/>
              <a:gd name="connsiteX3" fmla="*/ 5920618 w 5920618"/>
              <a:gd name="connsiteY3" fmla="*/ 0 h 2896258"/>
              <a:gd name="connsiteX4" fmla="*/ 4583705 w 5920618"/>
              <a:gd name="connsiteY4" fmla="*/ 2896258 h 2896258"/>
              <a:gd name="connsiteX5" fmla="*/ 3346315 w 5920618"/>
              <a:gd name="connsiteY5" fmla="*/ 2896258 h 2896258"/>
              <a:gd name="connsiteX6" fmla="*/ 1854457 w 5920618"/>
              <a:gd name="connsiteY6" fmla="*/ 2896258 h 2896258"/>
              <a:gd name="connsiteX7" fmla="*/ 0 w 5920618"/>
              <a:gd name="connsiteY7" fmla="*/ 2896258 h 28962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920618" h="2896258">
                <a:moveTo>
                  <a:pt x="0" y="0"/>
                </a:moveTo>
                <a:lnTo>
                  <a:pt x="3191370" y="0"/>
                </a:lnTo>
                <a:lnTo>
                  <a:pt x="3346315" y="0"/>
                </a:lnTo>
                <a:lnTo>
                  <a:pt x="5920618" y="0"/>
                </a:lnTo>
                <a:lnTo>
                  <a:pt x="4583705" y="2896258"/>
                </a:lnTo>
                <a:lnTo>
                  <a:pt x="3346315" y="2896258"/>
                </a:lnTo>
                <a:lnTo>
                  <a:pt x="1854457" y="2896258"/>
                </a:lnTo>
                <a:lnTo>
                  <a:pt x="0" y="2896258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5613BE1-473B-4324-B5E1-4B2A51957D37}"/>
              </a:ext>
            </a:extLst>
          </p:cNvPr>
          <p:cNvSpPr txBox="1"/>
          <p:nvPr/>
        </p:nvSpPr>
        <p:spPr>
          <a:xfrm>
            <a:off x="14819" y="3229070"/>
            <a:ext cx="6251991" cy="19089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  <a:scene3d>
              <a:camera prst="orthographicFront"/>
              <a:lightRig rig="threePt" dir="t"/>
            </a:scene3d>
            <a:sp3d>
              <a:bevelT w="50800"/>
            </a:sp3d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+mj-cs"/>
              </a:rPr>
              <a:t>Estrategias</a:t>
            </a:r>
            <a:r>
              <a:rPr lang="en-US" sz="4000" b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+mj-cs"/>
              </a:rPr>
              <a:t> </a:t>
            </a:r>
            <a:r>
              <a:rPr lang="en-US" sz="4000" b="1" dirty="0" err="1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+mj-cs"/>
              </a:rPr>
              <a:t>Comerciales</a:t>
            </a:r>
            <a:r>
              <a:rPr lang="en-US" sz="40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Yu Gothic" panose="020B0400000000000000" pitchFamily="34" charset="-128"/>
                <a:ea typeface="Yu Gothic" panose="020B0400000000000000" pitchFamily="34" charset="-128"/>
                <a:cs typeface="+mj-cs"/>
              </a:rPr>
              <a:t> </a:t>
            </a:r>
            <a:endParaRPr lang="en-US" sz="40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+mj-cs"/>
            </a:endParaRPr>
          </a:p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000" b="1" kern="120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Yu Gothic" panose="020B0400000000000000" pitchFamily="34" charset="-128"/>
              <a:ea typeface="Yu Gothic" panose="020B0400000000000000" pitchFamily="34" charset="-128"/>
              <a:cs typeface="+mj-cs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370" y="-93196"/>
            <a:ext cx="6728069" cy="5231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430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899DC1B-E552-4B17-A8D5-1082BE714088}"/>
              </a:ext>
            </a:extLst>
          </p:cNvPr>
          <p:cNvSpPr/>
          <p:nvPr/>
        </p:nvSpPr>
        <p:spPr>
          <a:xfrm>
            <a:off x="0" y="1020679"/>
            <a:ext cx="12192000" cy="106059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E8E475C-5BBB-45C3-BCF7-F3123FA83DC3}"/>
              </a:ext>
            </a:extLst>
          </p:cNvPr>
          <p:cNvSpPr txBox="1"/>
          <p:nvPr/>
        </p:nvSpPr>
        <p:spPr>
          <a:xfrm>
            <a:off x="148321" y="246121"/>
            <a:ext cx="10244642" cy="6309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sz="3500" b="1" dirty="0" smtClean="0">
                <a:ln/>
                <a:latin typeface="Open Sans"/>
                <a:ea typeface="Yu Gothic" panose="020B0400000000000000" pitchFamily="34" charset="-128"/>
              </a:rPr>
              <a:t>Cross </a:t>
            </a:r>
            <a:r>
              <a:rPr lang="es-MX" sz="3500" b="1" dirty="0" err="1" smtClean="0">
                <a:ln/>
                <a:latin typeface="Open Sans"/>
                <a:ea typeface="Yu Gothic" panose="020B0400000000000000" pitchFamily="34" charset="-128"/>
              </a:rPr>
              <a:t>Sell</a:t>
            </a:r>
            <a:r>
              <a:rPr lang="es-MX" sz="3500" b="1" dirty="0">
                <a:ln/>
                <a:latin typeface="Open Sans"/>
                <a:ea typeface="Yu Gothic" panose="020B0400000000000000" pitchFamily="34" charset="-128"/>
              </a:rPr>
              <a:t> </a:t>
            </a:r>
            <a:r>
              <a:rPr lang="es-MX" sz="3500" b="1" dirty="0" smtClean="0">
                <a:ln/>
                <a:latin typeface="Open Sans"/>
                <a:ea typeface="Yu Gothic" panose="020B0400000000000000" pitchFamily="34" charset="-128"/>
              </a:rPr>
              <a:t>con CHUBB </a:t>
            </a:r>
            <a:endParaRPr lang="es-MX" sz="3500" b="1" dirty="0">
              <a:ln/>
              <a:latin typeface="Open Sans"/>
              <a:ea typeface="Yu Gothic" panose="020B0400000000000000" pitchFamily="34" charset="-128"/>
            </a:endParaRPr>
          </a:p>
        </p:txBody>
      </p:sp>
      <p:sp>
        <p:nvSpPr>
          <p:cNvPr id="2" name="AutoShape 2" descr="blob:https://web.whatsapp.com/1ad26e4c-f8f3-4a5c-ae3b-6151678455a4">
            <a:extLst>
              <a:ext uri="{FF2B5EF4-FFF2-40B4-BE49-F238E27FC236}">
                <a16:creationId xmlns:a16="http://schemas.microsoft.com/office/drawing/2014/main" id="{9AECD25C-8A67-47F0-B3C4-AF315C113B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6236342" y="338441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grpSp>
        <p:nvGrpSpPr>
          <p:cNvPr id="95" name="Grupo 94"/>
          <p:cNvGrpSpPr/>
          <p:nvPr/>
        </p:nvGrpSpPr>
        <p:grpSpPr>
          <a:xfrm>
            <a:off x="295348" y="1502136"/>
            <a:ext cx="4740676" cy="5002172"/>
            <a:chOff x="2356359" y="1948273"/>
            <a:chExt cx="7481554" cy="4295857"/>
          </a:xfrm>
        </p:grpSpPr>
        <p:grpSp>
          <p:nvGrpSpPr>
            <p:cNvPr id="59" name="Grupo 58"/>
            <p:cNvGrpSpPr/>
            <p:nvPr/>
          </p:nvGrpSpPr>
          <p:grpSpPr>
            <a:xfrm>
              <a:off x="2356359" y="1948273"/>
              <a:ext cx="1004842" cy="595578"/>
              <a:chOff x="718849" y="2323"/>
              <a:chExt cx="1004842" cy="595578"/>
            </a:xfrm>
          </p:grpSpPr>
          <p:sp>
            <p:nvSpPr>
              <p:cNvPr id="60" name="Cheurón 59"/>
              <p:cNvSpPr/>
              <p:nvPr/>
            </p:nvSpPr>
            <p:spPr>
              <a:xfrm>
                <a:off x="718849" y="2323"/>
                <a:ext cx="1004842" cy="595578"/>
              </a:xfrm>
              <a:prstGeom prst="chevron">
                <a:avLst/>
              </a:prstGeom>
              <a:solidFill>
                <a:srgbClr val="7ACB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1" name="Cheurón 4"/>
              <p:cNvSpPr txBox="1"/>
              <p:nvPr/>
            </p:nvSpPr>
            <p:spPr>
              <a:xfrm>
                <a:off x="1016638" y="2323"/>
                <a:ext cx="409264" cy="595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11430" rIns="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800" kern="1200" dirty="0"/>
              </a:p>
            </p:txBody>
          </p:sp>
        </p:grpSp>
        <p:grpSp>
          <p:nvGrpSpPr>
            <p:cNvPr id="62" name="Grupo 61"/>
            <p:cNvGrpSpPr/>
            <p:nvPr/>
          </p:nvGrpSpPr>
          <p:grpSpPr>
            <a:xfrm>
              <a:off x="3077427" y="1948275"/>
              <a:ext cx="6758213" cy="595573"/>
              <a:chOff x="1439917" y="2325"/>
              <a:chExt cx="6758213" cy="595573"/>
            </a:xfrm>
          </p:grpSpPr>
          <p:sp>
            <p:nvSpPr>
              <p:cNvPr id="63" name="Cheurón 62"/>
              <p:cNvSpPr/>
              <p:nvPr/>
            </p:nvSpPr>
            <p:spPr>
              <a:xfrm>
                <a:off x="1439917" y="2325"/>
                <a:ext cx="6758213" cy="595573"/>
              </a:xfrm>
              <a:prstGeom prst="chevron">
                <a:avLst/>
              </a:prstGeom>
              <a:solidFill>
                <a:srgbClr val="AFAFAF">
                  <a:alpha val="90000"/>
                </a:srgb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</p:sp>
          <p:sp>
            <p:nvSpPr>
              <p:cNvPr id="64" name="Cheurón 6"/>
              <p:cNvSpPr txBox="1"/>
              <p:nvPr/>
            </p:nvSpPr>
            <p:spPr>
              <a:xfrm>
                <a:off x="1737704" y="2325"/>
                <a:ext cx="6162640" cy="595573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10160" rIns="0" bIns="10160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700" dirty="0">
                  <a:latin typeface="Open Sans"/>
                </a:endParaRPr>
              </a:p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1700" dirty="0" smtClean="0">
                    <a:latin typeface="Open Sans"/>
                  </a:rPr>
                  <a:t>Únicamente persona física. </a:t>
                </a:r>
                <a:endParaRPr lang="es-MX" sz="1700" dirty="0">
                  <a:latin typeface="Open Sans"/>
                </a:endParaRPr>
              </a:p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700" kern="1200" dirty="0">
                  <a:solidFill>
                    <a:sysClr val="windowText" lastClr="0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65" name="Grupo 64"/>
            <p:cNvGrpSpPr/>
            <p:nvPr/>
          </p:nvGrpSpPr>
          <p:grpSpPr>
            <a:xfrm>
              <a:off x="2356359" y="2688329"/>
              <a:ext cx="1004842" cy="595578"/>
              <a:chOff x="718849" y="742379"/>
              <a:chExt cx="1004842" cy="595578"/>
            </a:xfrm>
          </p:grpSpPr>
          <p:sp>
            <p:nvSpPr>
              <p:cNvPr id="66" name="Cheurón 65"/>
              <p:cNvSpPr/>
              <p:nvPr/>
            </p:nvSpPr>
            <p:spPr>
              <a:xfrm>
                <a:off x="718849" y="742379"/>
                <a:ext cx="1004842" cy="595578"/>
              </a:xfrm>
              <a:prstGeom prst="chevron">
                <a:avLst/>
              </a:prstGeom>
              <a:solidFill>
                <a:srgbClr val="7ACB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67" name="Cheurón 8"/>
              <p:cNvSpPr txBox="1"/>
              <p:nvPr/>
            </p:nvSpPr>
            <p:spPr>
              <a:xfrm>
                <a:off x="1016638" y="742379"/>
                <a:ext cx="409264" cy="595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11430" rIns="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800" kern="1200" dirty="0"/>
              </a:p>
            </p:txBody>
          </p:sp>
        </p:grpSp>
        <p:grpSp>
          <p:nvGrpSpPr>
            <p:cNvPr id="68" name="Grupo 67"/>
            <p:cNvGrpSpPr/>
            <p:nvPr/>
          </p:nvGrpSpPr>
          <p:grpSpPr>
            <a:xfrm>
              <a:off x="3077427" y="2688331"/>
              <a:ext cx="6758213" cy="595573"/>
              <a:chOff x="1439917" y="742381"/>
              <a:chExt cx="6758213" cy="595573"/>
            </a:xfrm>
          </p:grpSpPr>
          <p:sp>
            <p:nvSpPr>
              <p:cNvPr id="69" name="Cheurón 68"/>
              <p:cNvSpPr/>
              <p:nvPr/>
            </p:nvSpPr>
            <p:spPr>
              <a:xfrm>
                <a:off x="1439917" y="742381"/>
                <a:ext cx="6758213" cy="595573"/>
              </a:xfrm>
              <a:prstGeom prst="chevron">
                <a:avLst/>
              </a:prstGeom>
              <a:solidFill>
                <a:srgbClr val="AFAFAF">
                  <a:alpha val="90000"/>
                </a:srgbClr>
              </a:solidFill>
            </p:spPr>
            <p:style>
              <a:lnRef idx="2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lnRef>
              <a:fillRef idx="1">
                <a:scrgbClr r="0" g="0" b="0"/>
              </a:fillRef>
              <a:effectRef idx="0">
                <a:schemeClr val="accent1">
                  <a:alpha val="90000"/>
                  <a:tint val="40000"/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/>
              <a:lstStyle/>
              <a:p>
                <a:pPr algn="ctr"/>
                <a:r>
                  <a:rPr lang="es-MX" dirty="0" smtClean="0"/>
                  <a:t> </a:t>
                </a:r>
                <a:endParaRPr lang="es-MX" dirty="0"/>
              </a:p>
            </p:txBody>
          </p:sp>
          <p:sp>
            <p:nvSpPr>
              <p:cNvPr id="70" name="Cheurón 10"/>
              <p:cNvSpPr txBox="1"/>
              <p:nvPr/>
            </p:nvSpPr>
            <p:spPr>
              <a:xfrm>
                <a:off x="1737703" y="1108888"/>
                <a:ext cx="6162640" cy="174474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>
                  <a:hueOff val="0"/>
                  <a:satOff val="0"/>
                  <a:lumOff val="0"/>
                  <a:alphaOff val="0"/>
                </a:schemeClr>
              </a:fontRef>
            </p:style>
            <p:txBody>
              <a:bodyPr spcFirstLastPara="0" vert="horz" wrap="square" lIns="20320" tIns="10160" rIns="0" bIns="10160" numCol="1" spcCol="1270" anchor="ctr" anchorCtr="0">
                <a:noAutofit/>
              </a:bodyPr>
              <a:lstStyle/>
              <a:p>
                <a:pPr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s-MX" sz="1500" dirty="0" smtClean="0">
                    <a:latin typeface="Open Sans"/>
                  </a:rPr>
                  <a:t>.</a:t>
                </a:r>
                <a:endParaRPr lang="es-MX" sz="1500" dirty="0">
                  <a:latin typeface="Open Sans"/>
                </a:endParaRPr>
              </a:p>
              <a:p>
                <a:pPr lvl="0" algn="ctr" defTabSz="7112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500" kern="1200" dirty="0">
                  <a:solidFill>
                    <a:sysClr val="windowText" lastClr="000000"/>
                  </a:solidFill>
                  <a:latin typeface="Open Sans"/>
                  <a:cs typeface="Arial" panose="020B0604020202020204" pitchFamily="34" charset="0"/>
                </a:endParaRPr>
              </a:p>
            </p:txBody>
          </p:sp>
        </p:grpSp>
        <p:grpSp>
          <p:nvGrpSpPr>
            <p:cNvPr id="71" name="Grupo 70"/>
            <p:cNvGrpSpPr/>
            <p:nvPr/>
          </p:nvGrpSpPr>
          <p:grpSpPr>
            <a:xfrm>
              <a:off x="2356359" y="4908496"/>
              <a:ext cx="1004842" cy="595578"/>
              <a:chOff x="718849" y="2962546"/>
              <a:chExt cx="1004842" cy="595578"/>
            </a:xfrm>
          </p:grpSpPr>
          <p:sp>
            <p:nvSpPr>
              <p:cNvPr id="72" name="Cheurón 71"/>
              <p:cNvSpPr/>
              <p:nvPr/>
            </p:nvSpPr>
            <p:spPr>
              <a:xfrm>
                <a:off x="718849" y="2962546"/>
                <a:ext cx="1004842" cy="595578"/>
              </a:xfrm>
              <a:prstGeom prst="chevron">
                <a:avLst/>
              </a:prstGeom>
              <a:solidFill>
                <a:srgbClr val="7ACB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3" name="Cheurón 20"/>
              <p:cNvSpPr txBox="1"/>
              <p:nvPr/>
            </p:nvSpPr>
            <p:spPr>
              <a:xfrm>
                <a:off x="1016638" y="2962546"/>
                <a:ext cx="409264" cy="595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11430" rIns="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800" kern="1200" dirty="0"/>
              </a:p>
            </p:txBody>
          </p:sp>
        </p:grpSp>
        <p:sp>
          <p:nvSpPr>
            <p:cNvPr id="75" name="Cheurón 74"/>
            <p:cNvSpPr/>
            <p:nvPr/>
          </p:nvSpPr>
          <p:spPr>
            <a:xfrm>
              <a:off x="3077427" y="4908499"/>
              <a:ext cx="6758213" cy="595573"/>
            </a:xfrm>
            <a:prstGeom prst="chevron">
              <a:avLst/>
            </a:prstGeom>
            <a:solidFill>
              <a:srgbClr val="AFAFAF">
                <a:alpha val="90000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77" name="Grupo 76"/>
            <p:cNvGrpSpPr/>
            <p:nvPr/>
          </p:nvGrpSpPr>
          <p:grpSpPr>
            <a:xfrm>
              <a:off x="2356359" y="5648552"/>
              <a:ext cx="1004842" cy="595578"/>
              <a:chOff x="718849" y="3702602"/>
              <a:chExt cx="1004842" cy="595578"/>
            </a:xfrm>
          </p:grpSpPr>
          <p:sp>
            <p:nvSpPr>
              <p:cNvPr id="78" name="Cheurón 77"/>
              <p:cNvSpPr/>
              <p:nvPr/>
            </p:nvSpPr>
            <p:spPr>
              <a:xfrm>
                <a:off x="718849" y="3702602"/>
                <a:ext cx="1004842" cy="595578"/>
              </a:xfrm>
              <a:prstGeom prst="chevron">
                <a:avLst/>
              </a:prstGeom>
              <a:solidFill>
                <a:srgbClr val="7ACB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79" name="Cheurón 24"/>
              <p:cNvSpPr txBox="1"/>
              <p:nvPr/>
            </p:nvSpPr>
            <p:spPr>
              <a:xfrm>
                <a:off x="1016638" y="3702602"/>
                <a:ext cx="409264" cy="595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11430" rIns="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800" kern="1200" dirty="0"/>
              </a:p>
            </p:txBody>
          </p:sp>
        </p:grpSp>
        <p:sp>
          <p:nvSpPr>
            <p:cNvPr id="81" name="Cheurón 80"/>
            <p:cNvSpPr/>
            <p:nvPr/>
          </p:nvSpPr>
          <p:spPr>
            <a:xfrm>
              <a:off x="3077427" y="5648554"/>
              <a:ext cx="6758213" cy="595573"/>
            </a:xfrm>
            <a:prstGeom prst="chevron">
              <a:avLst/>
            </a:prstGeom>
            <a:solidFill>
              <a:srgbClr val="AFAFAF">
                <a:alpha val="90000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83" name="Grupo 82"/>
            <p:cNvGrpSpPr/>
            <p:nvPr/>
          </p:nvGrpSpPr>
          <p:grpSpPr>
            <a:xfrm>
              <a:off x="2356359" y="4150372"/>
              <a:ext cx="1004842" cy="595578"/>
              <a:chOff x="718849" y="4442658"/>
              <a:chExt cx="1004842" cy="595578"/>
            </a:xfrm>
          </p:grpSpPr>
          <p:sp>
            <p:nvSpPr>
              <p:cNvPr id="84" name="Cheurón 83"/>
              <p:cNvSpPr/>
              <p:nvPr/>
            </p:nvSpPr>
            <p:spPr>
              <a:xfrm>
                <a:off x="718849" y="4442658"/>
                <a:ext cx="1004842" cy="595578"/>
              </a:xfrm>
              <a:prstGeom prst="chevron">
                <a:avLst/>
              </a:prstGeom>
              <a:solidFill>
                <a:srgbClr val="7ACB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85" name="Cheurón 28"/>
              <p:cNvSpPr txBox="1"/>
              <p:nvPr/>
            </p:nvSpPr>
            <p:spPr>
              <a:xfrm>
                <a:off x="1016638" y="4442658"/>
                <a:ext cx="409264" cy="595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11430" rIns="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800" kern="1200" dirty="0"/>
              </a:p>
            </p:txBody>
          </p:sp>
        </p:grpSp>
        <p:sp>
          <p:nvSpPr>
            <p:cNvPr id="87" name="Cheurón 86"/>
            <p:cNvSpPr/>
            <p:nvPr/>
          </p:nvSpPr>
          <p:spPr>
            <a:xfrm>
              <a:off x="3077427" y="4150374"/>
              <a:ext cx="6758213" cy="595573"/>
            </a:xfrm>
            <a:prstGeom prst="chevron">
              <a:avLst/>
            </a:prstGeom>
            <a:solidFill>
              <a:srgbClr val="AFAFAF">
                <a:alpha val="90000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MX" dirty="0"/>
            </a:p>
          </p:txBody>
        </p:sp>
        <p:grpSp>
          <p:nvGrpSpPr>
            <p:cNvPr id="89" name="Grupo 88"/>
            <p:cNvGrpSpPr/>
            <p:nvPr/>
          </p:nvGrpSpPr>
          <p:grpSpPr>
            <a:xfrm>
              <a:off x="2358632" y="3424512"/>
              <a:ext cx="1004842" cy="595578"/>
              <a:chOff x="718849" y="2323"/>
              <a:chExt cx="1004842" cy="595578"/>
            </a:xfrm>
          </p:grpSpPr>
          <p:sp>
            <p:nvSpPr>
              <p:cNvPr id="90" name="Cheurón 89"/>
              <p:cNvSpPr/>
              <p:nvPr/>
            </p:nvSpPr>
            <p:spPr>
              <a:xfrm>
                <a:off x="718849" y="2323"/>
                <a:ext cx="1004842" cy="595578"/>
              </a:xfrm>
              <a:prstGeom prst="chevron">
                <a:avLst/>
              </a:prstGeom>
              <a:solidFill>
                <a:srgbClr val="7ACB00"/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rgbClr r="0" g="0" b="0"/>
              </a:lnRef>
              <a:fillRef idx="1">
                <a:scrgbClr r="0" g="0" b="0"/>
              </a:fillRef>
              <a:effectRef idx="0">
                <a:schemeClr val="accent1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</p:sp>
          <p:sp>
            <p:nvSpPr>
              <p:cNvPr id="91" name="Cheurón 4"/>
              <p:cNvSpPr txBox="1"/>
              <p:nvPr/>
            </p:nvSpPr>
            <p:spPr>
              <a:xfrm>
                <a:off x="1016638" y="2323"/>
                <a:ext cx="409264" cy="595578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22860" tIns="11430" rIns="0" bIns="11430" numCol="1" spcCol="1270" anchor="ctr" anchorCtr="0">
                <a:noAutofit/>
              </a:bodyPr>
              <a:lstStyle/>
              <a:p>
                <a:pPr lvl="0" algn="ctr" defTabSz="8001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endParaRPr lang="es-MX" sz="1800" kern="1200" dirty="0"/>
              </a:p>
            </p:txBody>
          </p:sp>
        </p:grpSp>
        <p:sp>
          <p:nvSpPr>
            <p:cNvPr id="93" name="Cheurón 92"/>
            <p:cNvSpPr/>
            <p:nvPr/>
          </p:nvSpPr>
          <p:spPr>
            <a:xfrm>
              <a:off x="3079700" y="3424514"/>
              <a:ext cx="6758213" cy="595573"/>
            </a:xfrm>
            <a:prstGeom prst="chevron">
              <a:avLst/>
            </a:prstGeom>
            <a:solidFill>
              <a:srgbClr val="AFAFAF">
                <a:alpha val="90000"/>
              </a:srgbClr>
            </a:solidFill>
          </p:spPr>
          <p:style>
            <a:lnRef idx="2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lnRef>
            <a:fillRef idx="1">
              <a:scrgbClr r="0" g="0" b="0"/>
            </a:fillRef>
            <a:effectRef idx="0">
              <a:schemeClr val="accent1">
                <a:alpha val="90000"/>
                <a:tint val="40000"/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</p:sp>
      </p:grpSp>
      <p:sp>
        <p:nvSpPr>
          <p:cNvPr id="52" name="Cheurón 24"/>
          <p:cNvSpPr txBox="1"/>
          <p:nvPr/>
        </p:nvSpPr>
        <p:spPr>
          <a:xfrm>
            <a:off x="1559677" y="5906193"/>
            <a:ext cx="502130" cy="598115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spcFirstLastPara="0" vert="horz" wrap="square" lIns="22860" tIns="11430" rIns="0" bIns="11430" numCol="1" spcCol="1270" anchor="ctr" anchorCtr="0">
            <a:noAutofit/>
          </a:bodyPr>
          <a:lstStyle/>
          <a:p>
            <a:pPr lvl="0" algn="ctr" defTabSz="8001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800" kern="1200" dirty="0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63" y="242384"/>
            <a:ext cx="1613274" cy="728054"/>
          </a:xfrm>
          <a:prstGeom prst="rect">
            <a:avLst/>
          </a:prstGeom>
        </p:spPr>
      </p:pic>
      <p:pic>
        <p:nvPicPr>
          <p:cNvPr id="8" name="Imagen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3127" y="1270354"/>
            <a:ext cx="5404515" cy="548528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6" name="Cheurón 6"/>
          <p:cNvSpPr txBox="1"/>
          <p:nvPr/>
        </p:nvSpPr>
        <p:spPr>
          <a:xfrm>
            <a:off x="752251" y="2347336"/>
            <a:ext cx="3904948" cy="693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dirty="0">
              <a:latin typeface="Open Sans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700" dirty="0" smtClean="0">
                <a:latin typeface="Open Sans"/>
              </a:rPr>
              <a:t>Misma vigencia. </a:t>
            </a:r>
            <a:endParaRPr lang="es-MX" sz="1700" dirty="0">
              <a:latin typeface="Open Sans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7" name="Cheurón 6"/>
          <p:cNvSpPr txBox="1"/>
          <p:nvPr/>
        </p:nvSpPr>
        <p:spPr>
          <a:xfrm>
            <a:off x="831534" y="3227862"/>
            <a:ext cx="3904948" cy="693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dirty="0">
              <a:latin typeface="Open Sans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700" dirty="0" smtClean="0">
                <a:latin typeface="Open Sans"/>
              </a:rPr>
              <a:t>Misma forma de pago. </a:t>
            </a:r>
            <a:endParaRPr lang="es-MX" sz="1700" dirty="0">
              <a:latin typeface="Open Sans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Cheurón 6"/>
          <p:cNvSpPr txBox="1"/>
          <p:nvPr/>
        </p:nvSpPr>
        <p:spPr>
          <a:xfrm>
            <a:off x="752251" y="4082825"/>
            <a:ext cx="3904948" cy="693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dirty="0">
              <a:latin typeface="Open Sans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700" dirty="0" smtClean="0">
                <a:latin typeface="Open Sans"/>
              </a:rPr>
              <a:t>Misma dirección de riesgo.</a:t>
            </a:r>
            <a:endParaRPr lang="es-MX" sz="1700" dirty="0">
              <a:latin typeface="Open Sans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Cheurón 6"/>
          <p:cNvSpPr txBox="1"/>
          <p:nvPr/>
        </p:nvSpPr>
        <p:spPr>
          <a:xfrm>
            <a:off x="743372" y="4965592"/>
            <a:ext cx="3904948" cy="693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dirty="0">
              <a:latin typeface="Open Sans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700" dirty="0" smtClean="0">
                <a:latin typeface="Open Sans"/>
              </a:rPr>
              <a:t>Sin cargo por cancelación.  </a:t>
            </a:r>
            <a:endParaRPr lang="es-MX" sz="1700" dirty="0">
              <a:latin typeface="Open Sans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8" name="Cheurón 6"/>
          <p:cNvSpPr txBox="1"/>
          <p:nvPr/>
        </p:nvSpPr>
        <p:spPr>
          <a:xfrm>
            <a:off x="831534" y="5794290"/>
            <a:ext cx="3904948" cy="693496"/>
          </a:xfrm>
          <a:prstGeom prst="rect">
            <a:avLst/>
          </a:prstGeom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>
              <a:hueOff val="0"/>
              <a:satOff val="0"/>
              <a:lumOff val="0"/>
              <a:alphaOff val="0"/>
            </a:schemeClr>
          </a:fontRef>
        </p:style>
        <p:txBody>
          <a:bodyPr spcFirstLastPara="0" vert="horz" wrap="square" lIns="20320" tIns="10160" rIns="0" bIns="10160" numCol="1" spcCol="1270" anchor="ctr" anchorCtr="0">
            <a:noAutofit/>
          </a:bodyPr>
          <a:lstStyle/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dirty="0">
              <a:latin typeface="Open Sans"/>
            </a:endParaRPr>
          </a:p>
          <a:p>
            <a:pPr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r>
              <a:rPr lang="es-MX" sz="1700" dirty="0" smtClean="0">
                <a:latin typeface="Open Sans"/>
              </a:rPr>
              <a:t>En caso de cambios se recotiza y reexpide.  </a:t>
            </a:r>
            <a:endParaRPr lang="es-MX" sz="1700" dirty="0">
              <a:latin typeface="Open Sans"/>
            </a:endParaRPr>
          </a:p>
          <a:p>
            <a:pPr lvl="0" algn="ctr" defTabSz="711200">
              <a:lnSpc>
                <a:spcPct val="90000"/>
              </a:lnSpc>
              <a:spcBef>
                <a:spcPct val="0"/>
              </a:spcBef>
              <a:spcAft>
                <a:spcPct val="35000"/>
              </a:spcAft>
            </a:pPr>
            <a:endParaRPr lang="es-MX" sz="1700" kern="1200" dirty="0">
              <a:solidFill>
                <a:sysClr val="windowText" lastClr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9845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B899DC1B-E552-4B17-A8D5-1082BE714088}"/>
              </a:ext>
            </a:extLst>
          </p:cNvPr>
          <p:cNvSpPr/>
          <p:nvPr/>
        </p:nvSpPr>
        <p:spPr>
          <a:xfrm>
            <a:off x="0" y="1020679"/>
            <a:ext cx="12192000" cy="106059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CE8E475C-5BBB-45C3-BCF7-F3123FA83DC3}"/>
              </a:ext>
            </a:extLst>
          </p:cNvPr>
          <p:cNvSpPr txBox="1"/>
          <p:nvPr/>
        </p:nvSpPr>
        <p:spPr>
          <a:xfrm>
            <a:off x="148321" y="246121"/>
            <a:ext cx="10244642" cy="630942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sz="3500" b="1" dirty="0" smtClean="0">
                <a:ln/>
                <a:latin typeface="Open Sans"/>
                <a:ea typeface="Yu Gothic" panose="020B0400000000000000" pitchFamily="34" charset="-128"/>
              </a:rPr>
              <a:t>Cross </a:t>
            </a:r>
            <a:r>
              <a:rPr lang="es-MX" sz="3500" b="1" dirty="0" err="1" smtClean="0">
                <a:ln/>
                <a:latin typeface="Open Sans"/>
                <a:ea typeface="Yu Gothic" panose="020B0400000000000000" pitchFamily="34" charset="-128"/>
              </a:rPr>
              <a:t>Sell</a:t>
            </a:r>
            <a:r>
              <a:rPr lang="es-MX" sz="3500" b="1" dirty="0">
                <a:ln/>
                <a:latin typeface="Open Sans"/>
                <a:ea typeface="Yu Gothic" panose="020B0400000000000000" pitchFamily="34" charset="-128"/>
              </a:rPr>
              <a:t> </a:t>
            </a:r>
            <a:r>
              <a:rPr lang="es-MX" sz="3500" b="1" dirty="0" smtClean="0">
                <a:ln/>
                <a:latin typeface="Open Sans"/>
                <a:ea typeface="Yu Gothic" panose="020B0400000000000000" pitchFamily="34" charset="-128"/>
              </a:rPr>
              <a:t>con CHUBB </a:t>
            </a:r>
            <a:endParaRPr lang="es-MX" sz="3500" b="1" dirty="0">
              <a:ln/>
              <a:latin typeface="Open Sans"/>
              <a:ea typeface="Yu Gothic" panose="020B0400000000000000" pitchFamily="34" charset="-128"/>
            </a:endParaRPr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63" y="242384"/>
            <a:ext cx="1613274" cy="728054"/>
          </a:xfrm>
          <a:prstGeom prst="rect">
            <a:avLst/>
          </a:prstGeom>
        </p:spPr>
      </p:pic>
      <p:pic>
        <p:nvPicPr>
          <p:cNvPr id="1032" name="Picture 8" descr="Hombre De Negocios Inconformista Que Muestra El Pulgar Para Arriba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337" r="11407"/>
          <a:stretch/>
        </p:blipFill>
        <p:spPr bwMode="auto">
          <a:xfrm>
            <a:off x="244033" y="1270354"/>
            <a:ext cx="2146352" cy="51713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18457" y="1405719"/>
            <a:ext cx="9687780" cy="5254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44077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B899DC1B-E552-4B17-A8D5-1082BE714088}"/>
              </a:ext>
            </a:extLst>
          </p:cNvPr>
          <p:cNvSpPr/>
          <p:nvPr/>
        </p:nvSpPr>
        <p:spPr>
          <a:xfrm>
            <a:off x="0" y="1129863"/>
            <a:ext cx="12192000" cy="106059"/>
          </a:xfrm>
          <a:prstGeom prst="rect">
            <a:avLst/>
          </a:prstGeom>
          <a:solidFill>
            <a:srgbClr val="FF99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 dirty="0"/>
          </a:p>
        </p:txBody>
      </p:sp>
      <p:sp>
        <p:nvSpPr>
          <p:cNvPr id="9" name="AutoShape 2" descr="https://1divi.com/wp-content/uploads/2017/04/house.png">
            <a:hlinkClick r:id="rId3"/>
          </p:cNvPr>
          <p:cNvSpPr>
            <a:spLocks noChangeAspect="1" noChangeArrowheads="1"/>
          </p:cNvSpPr>
          <p:nvPr/>
        </p:nvSpPr>
        <p:spPr bwMode="auto">
          <a:xfrm>
            <a:off x="22225" y="-58737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11" name="AutoShape 4" descr="https://1divi.com/wp-content/uploads/2017/04/phone.png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096000" y="7239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MX" dirty="0"/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CE8E475C-5BBB-45C3-BCF7-F3123FA83DC3}"/>
              </a:ext>
            </a:extLst>
          </p:cNvPr>
          <p:cNvSpPr txBox="1"/>
          <p:nvPr/>
        </p:nvSpPr>
        <p:spPr>
          <a:xfrm>
            <a:off x="76983" y="86220"/>
            <a:ext cx="9905217" cy="1015663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r>
              <a:rPr lang="es-MX" sz="3000" b="1" dirty="0" smtClean="0">
                <a:ln/>
                <a:latin typeface="Open Sans"/>
                <a:ea typeface="Yu Gothic" panose="020B0400000000000000" pitchFamily="34" charset="-128"/>
              </a:rPr>
              <a:t>Estrategias en Renovación Individual </a:t>
            </a:r>
          </a:p>
          <a:p>
            <a:r>
              <a:rPr lang="es-MX" sz="3000" b="1" dirty="0" smtClean="0">
                <a:ln/>
                <a:latin typeface="Open Sans"/>
                <a:ea typeface="Yu Gothic" panose="020B0400000000000000" pitchFamily="34" charset="-128"/>
              </a:rPr>
              <a:t>                Y</a:t>
            </a:r>
          </a:p>
        </p:txBody>
      </p:sp>
      <p:sp>
        <p:nvSpPr>
          <p:cNvPr id="17" name="Rectángulo 16"/>
          <p:cNvSpPr/>
          <p:nvPr/>
        </p:nvSpPr>
        <p:spPr>
          <a:xfrm>
            <a:off x="174626" y="1395347"/>
            <a:ext cx="8218748" cy="532453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q"/>
            </a:pPr>
            <a:r>
              <a:rPr lang="es-ES_tradnl" sz="2000" b="1" dirty="0" smtClean="0">
                <a:solidFill>
                  <a:srgbClr val="002060"/>
                </a:solidFill>
                <a:latin typeface="Open Sans"/>
                <a:ea typeface="Times New Roman" panose="02020603050405020304" pitchFamily="18" charset="0"/>
              </a:rPr>
              <a:t>Participan todas las pólizas de renovación individuales a excepción de las renovaciones de las siguientes aseguradoras:</a:t>
            </a:r>
          </a:p>
          <a:p>
            <a:pPr marL="342900" indent="-342900" algn="just">
              <a:spcAft>
                <a:spcPts val="0"/>
              </a:spcAft>
              <a:buFont typeface="Wingdings" panose="05000000000000000000" pitchFamily="2" charset="2"/>
              <a:buChar char="q"/>
            </a:pPr>
            <a:endParaRPr lang="es-ES_tradnl" sz="2000" b="1" dirty="0" smtClean="0">
              <a:solidFill>
                <a:srgbClr val="0066CC"/>
              </a:solidFill>
              <a:latin typeface="Open Sans"/>
              <a:ea typeface="Times New Roman" panose="02020603050405020304" pitchFamily="18" charset="0"/>
            </a:endParaRP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_tradnl" sz="2000" b="1" dirty="0" smtClean="0">
                <a:solidFill>
                  <a:srgbClr val="0070C0"/>
                </a:solidFill>
                <a:latin typeface="Open Sans"/>
                <a:ea typeface="Times New Roman" panose="02020603050405020304" pitchFamily="18" charset="0"/>
              </a:rPr>
              <a:t>ZURICH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_tradnl" sz="2000" b="1" dirty="0" smtClean="0">
                <a:solidFill>
                  <a:srgbClr val="0070C0"/>
                </a:solidFill>
                <a:latin typeface="Open Sans"/>
                <a:ea typeface="Times New Roman" panose="02020603050405020304" pitchFamily="18" charset="0"/>
              </a:rPr>
              <a:t>ANA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_tradnl" sz="2000" b="1" dirty="0" smtClean="0">
                <a:solidFill>
                  <a:srgbClr val="0070C0"/>
                </a:solidFill>
                <a:latin typeface="Open Sans"/>
                <a:ea typeface="Times New Roman" panose="02020603050405020304" pitchFamily="18" charset="0"/>
              </a:rPr>
              <a:t>QUALITAS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r>
              <a:rPr lang="es-ES_tradnl" sz="2000" b="1" dirty="0" smtClean="0">
                <a:solidFill>
                  <a:srgbClr val="0070C0"/>
                </a:solidFill>
                <a:latin typeface="Open Sans"/>
                <a:ea typeface="Times New Roman" panose="02020603050405020304" pitchFamily="18" charset="0"/>
              </a:rPr>
              <a:t>HDI</a:t>
            </a:r>
            <a:r>
              <a:rPr lang="es-ES_tradnl" sz="2000" b="1" dirty="0" smtClean="0">
                <a:solidFill>
                  <a:srgbClr val="000000"/>
                </a:solidFill>
                <a:latin typeface="Open Sans"/>
                <a:ea typeface="Times New Roman" panose="02020603050405020304" pitchFamily="18" charset="0"/>
              </a:rPr>
              <a:t>	</a:t>
            </a:r>
          </a:p>
          <a:p>
            <a:pPr marL="800100" lvl="1" indent="-342900">
              <a:buFont typeface="Wingdings" panose="05000000000000000000" pitchFamily="2" charset="2"/>
              <a:buChar char="ü"/>
            </a:pPr>
            <a:endParaRPr lang="es-ES_tradnl" sz="2000" b="1" dirty="0" smtClean="0">
              <a:solidFill>
                <a:srgbClr val="000000"/>
              </a:solidFill>
              <a:latin typeface="Open Sans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sz="2000" b="1" dirty="0" smtClean="0">
                <a:solidFill>
                  <a:srgbClr val="002060"/>
                </a:solidFill>
                <a:latin typeface="Open Sans"/>
                <a:ea typeface="Times New Roman" panose="02020603050405020304" pitchFamily="18" charset="0"/>
              </a:rPr>
              <a:t>Se mandara cotización de renovación de la compañía actual junto con cotización de CHUBB Y 1 SEGUROS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_tradnl" sz="2000" b="1" dirty="0" smtClean="0">
              <a:solidFill>
                <a:srgbClr val="002060"/>
              </a:solidFill>
              <a:latin typeface="Open Sans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sz="2000" b="1" dirty="0" smtClean="0">
                <a:solidFill>
                  <a:srgbClr val="002060"/>
                </a:solidFill>
                <a:latin typeface="Open Sans"/>
                <a:ea typeface="Times New Roman" panose="02020603050405020304" pitchFamily="18" charset="0"/>
              </a:rPr>
              <a:t> Las cotizaciones se estarán entregando 30 días antes del inicio de vigencia.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_tradnl" sz="2000" b="1" dirty="0" smtClean="0">
              <a:solidFill>
                <a:srgbClr val="002060"/>
              </a:solidFill>
              <a:latin typeface="Open Sans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sz="2000" b="1" dirty="0" smtClean="0">
                <a:solidFill>
                  <a:srgbClr val="002060"/>
                </a:solidFill>
                <a:latin typeface="Open Sans"/>
                <a:ea typeface="Times New Roman" panose="02020603050405020304" pitchFamily="18" charset="0"/>
              </a:rPr>
              <a:t> Mejores costos y condiciones </a:t>
            </a:r>
          </a:p>
          <a:p>
            <a:pPr marL="342900" indent="-342900" algn="just">
              <a:buFont typeface="Wingdings" panose="05000000000000000000" pitchFamily="2" charset="2"/>
              <a:buChar char="q"/>
            </a:pPr>
            <a:endParaRPr lang="es-ES_tradnl" sz="2000" b="1" dirty="0">
              <a:solidFill>
                <a:srgbClr val="002060"/>
              </a:solidFill>
              <a:latin typeface="Open Sans"/>
              <a:ea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q"/>
            </a:pPr>
            <a:r>
              <a:rPr lang="es-ES_tradnl" sz="2000" b="1" dirty="0" smtClean="0">
                <a:solidFill>
                  <a:srgbClr val="002060"/>
                </a:solidFill>
                <a:latin typeface="Open Sans"/>
                <a:ea typeface="Times New Roman" panose="02020603050405020304" pitchFamily="18" charset="0"/>
              </a:rPr>
              <a:t>CHUBB Y 1 SEGUROS participan en el plan de Bono Trimestral </a:t>
            </a:r>
            <a:endParaRPr lang="es-ES_tradnl" sz="2000" b="1" dirty="0">
              <a:solidFill>
                <a:srgbClr val="002060"/>
              </a:solidFill>
              <a:latin typeface="Open Sans"/>
              <a:ea typeface="Times New Roman" panose="02020603050405020304" pitchFamily="18" charset="0"/>
            </a:endParaRPr>
          </a:p>
        </p:txBody>
      </p:sp>
      <p:pic>
        <p:nvPicPr>
          <p:cNvPr id="10" name="Imagen 9"/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2963" y="242384"/>
            <a:ext cx="1613274" cy="728054"/>
          </a:xfrm>
          <a:prstGeom prst="rect">
            <a:avLst/>
          </a:prstGeom>
        </p:spPr>
      </p:pic>
      <p:pic>
        <p:nvPicPr>
          <p:cNvPr id="12" name="Picture 6" descr="https://segurosonix.com/wp-content/uploads/2017/09/aba-01-01-01.png">
            <a:extLst>
              <a:ext uri="{FF2B5EF4-FFF2-40B4-BE49-F238E27FC236}">
                <a16:creationId xmlns:a16="http://schemas.microsoft.com/office/drawing/2014/main" id="{32B5F0DB-3D27-4E34-AA61-395FADB244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4625" y="566045"/>
            <a:ext cx="1461985" cy="543034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3" name="Picture 13" descr="https://segurosonix.com/wp-content/uploads/2017/09/primero-01.png">
            <a:extLst>
              <a:ext uri="{FF2B5EF4-FFF2-40B4-BE49-F238E27FC236}">
                <a16:creationId xmlns:a16="http://schemas.microsoft.com/office/drawing/2014/main" id="{2815FB6B-41CF-4E16-A2A4-ABAB6F655D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0027" y="573180"/>
            <a:ext cx="1461985" cy="543035"/>
          </a:xfrm>
          <a:prstGeom prst="rect">
            <a:avLst/>
          </a:prstGeom>
          <a:solidFill>
            <a:schemeClr val="bg1"/>
          </a:solidFill>
          <a:ln>
            <a:noFill/>
          </a:ln>
        </p:spPr>
      </p:pic>
      <p:pic>
        <p:nvPicPr>
          <p:cNvPr id="1032" name="Picture 8" descr="3d Männchen win win - Buy this stock illustration and explore ..."/>
          <p:cNvPicPr>
            <a:picLocks noChangeAspect="1" noChangeArrowheads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587"/>
          <a:stretch/>
        </p:blipFill>
        <p:spPr bwMode="auto">
          <a:xfrm>
            <a:off x="9058154" y="3603009"/>
            <a:ext cx="2948083" cy="2893326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8828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e Office">
  <a:themeElements>
    <a:clrScheme name="Personalizado 1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E6B91E"/>
      </a:accent1>
      <a:accent2>
        <a:srgbClr val="E6B91E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E6B91E"/>
      </a:hlink>
      <a:folHlink>
        <a:srgbClr val="E6B91E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65294</TotalTime>
  <Words>71</Words>
  <Application>Microsoft Office PowerPoint</Application>
  <PresentationFormat>Panorámica</PresentationFormat>
  <Paragraphs>35</Paragraphs>
  <Slides>4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12" baseType="lpstr">
      <vt:lpstr>Yu Gothic</vt:lpstr>
      <vt:lpstr>Arial</vt:lpstr>
      <vt:lpstr>Calibri</vt:lpstr>
      <vt:lpstr>Calibri Light</vt:lpstr>
      <vt:lpstr>Open Sans</vt:lpstr>
      <vt:lpstr>Times New Roman</vt:lpstr>
      <vt:lpstr>Wingdings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Administrador</dc:creator>
  <cp:lastModifiedBy>Administrador</cp:lastModifiedBy>
  <cp:revision>380</cp:revision>
  <dcterms:created xsi:type="dcterms:W3CDTF">2017-09-18T02:20:40Z</dcterms:created>
  <dcterms:modified xsi:type="dcterms:W3CDTF">2020-08-07T16:05:14Z</dcterms:modified>
</cp:coreProperties>
</file>