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6027e102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6027e102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6027e102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6027e102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6027e102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6027e102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6027e102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6027e102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6027e10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6027e10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6027e102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6027e102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 in Development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Brandon Kelfstrom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Team Roles</a:t>
            </a:r>
            <a:endParaRPr sz="30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t>Product Owner</a:t>
            </a:r>
            <a:endParaRPr sz="1400"/>
          </a:p>
          <a:p>
            <a:pPr indent="-317500" lvl="0" marL="457200" rtl="0" algn="l">
              <a:lnSpc>
                <a:spcPct val="150000"/>
              </a:lnSpc>
              <a:spcBef>
                <a:spcPts val="1200"/>
              </a:spcBef>
              <a:spcAft>
                <a:spcPts val="0"/>
              </a:spcAft>
              <a:buSzPts val="1400"/>
              <a:buChar char="-"/>
            </a:pPr>
            <a:r>
              <a:rPr lang="en" sz="1400"/>
              <a:t>Communicates with users and translates their needs to the development team</a:t>
            </a:r>
            <a:endParaRPr sz="1400"/>
          </a:p>
          <a:p>
            <a:pPr indent="-317500" lvl="0" marL="457200" rtl="0" algn="l">
              <a:lnSpc>
                <a:spcPct val="150000"/>
              </a:lnSpc>
              <a:spcBef>
                <a:spcPts val="0"/>
              </a:spcBef>
              <a:spcAft>
                <a:spcPts val="0"/>
              </a:spcAft>
              <a:buSzPts val="1400"/>
              <a:buChar char="-"/>
            </a:pPr>
            <a:r>
              <a:rPr lang="en" sz="1400"/>
              <a:t>Creates a clear product backlog with a reasonable order</a:t>
            </a:r>
            <a:endParaRPr sz="1400"/>
          </a:p>
          <a:p>
            <a:pPr indent="0" lvl="0" marL="0" rtl="0" algn="l">
              <a:lnSpc>
                <a:spcPct val="150000"/>
              </a:lnSpc>
              <a:spcBef>
                <a:spcPts val="1200"/>
              </a:spcBef>
              <a:spcAft>
                <a:spcPts val="0"/>
              </a:spcAft>
              <a:buNone/>
            </a:pPr>
            <a:r>
              <a:rPr lang="en" sz="1400"/>
              <a:t>Scrum Master</a:t>
            </a:r>
            <a:endParaRPr sz="1400"/>
          </a:p>
          <a:p>
            <a:pPr indent="-317500" lvl="0" marL="457200" rtl="0" algn="l">
              <a:lnSpc>
                <a:spcPct val="150000"/>
              </a:lnSpc>
              <a:spcBef>
                <a:spcPts val="1200"/>
              </a:spcBef>
              <a:spcAft>
                <a:spcPts val="0"/>
              </a:spcAft>
              <a:buSzPts val="1400"/>
              <a:buChar char="-"/>
            </a:pPr>
            <a:r>
              <a:rPr lang="en" sz="1400"/>
              <a:t>Manages team events like daily scrum meeting</a:t>
            </a:r>
            <a:endParaRPr sz="1400"/>
          </a:p>
          <a:p>
            <a:pPr indent="-317500" lvl="0" marL="457200" rtl="0" algn="l">
              <a:lnSpc>
                <a:spcPct val="150000"/>
              </a:lnSpc>
              <a:spcBef>
                <a:spcPts val="0"/>
              </a:spcBef>
              <a:spcAft>
                <a:spcPts val="0"/>
              </a:spcAft>
              <a:buSzPts val="1400"/>
              <a:buChar char="-"/>
            </a:pPr>
            <a:r>
              <a:rPr lang="en" sz="1400"/>
              <a:t>Keeps team on focus and maintains productivity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More Team Roles</a:t>
            </a:r>
            <a:endParaRPr sz="30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t>Developer</a:t>
            </a:r>
            <a:endParaRPr sz="1400"/>
          </a:p>
          <a:p>
            <a:pPr indent="-317500" lvl="0" marL="457200" rtl="0" algn="l">
              <a:lnSpc>
                <a:spcPct val="150000"/>
              </a:lnSpc>
              <a:spcBef>
                <a:spcPts val="1200"/>
              </a:spcBef>
              <a:spcAft>
                <a:spcPts val="0"/>
              </a:spcAft>
              <a:buSzPts val="1400"/>
              <a:buChar char="-"/>
            </a:pPr>
            <a:r>
              <a:rPr lang="en" sz="1400"/>
              <a:t>Takes information and creates the needed features</a:t>
            </a:r>
            <a:endParaRPr sz="1400"/>
          </a:p>
          <a:p>
            <a:pPr indent="-317500" lvl="0" marL="457200" rtl="0" algn="l">
              <a:lnSpc>
                <a:spcPct val="150000"/>
              </a:lnSpc>
              <a:spcBef>
                <a:spcPts val="0"/>
              </a:spcBef>
              <a:spcAft>
                <a:spcPts val="0"/>
              </a:spcAft>
              <a:buSzPts val="1400"/>
              <a:buChar char="-"/>
            </a:pPr>
            <a:r>
              <a:rPr lang="en" sz="1400"/>
              <a:t>Ensures a working program that adheres to industry standards</a:t>
            </a:r>
            <a:endParaRPr sz="1400"/>
          </a:p>
          <a:p>
            <a:pPr indent="0" lvl="0" marL="0" rtl="0" algn="l">
              <a:lnSpc>
                <a:spcPct val="150000"/>
              </a:lnSpc>
              <a:spcBef>
                <a:spcPts val="1200"/>
              </a:spcBef>
              <a:spcAft>
                <a:spcPts val="0"/>
              </a:spcAft>
              <a:buNone/>
            </a:pPr>
            <a:r>
              <a:rPr lang="en" sz="1400"/>
              <a:t>Tester</a:t>
            </a:r>
            <a:endParaRPr sz="1400"/>
          </a:p>
          <a:p>
            <a:pPr indent="-317500" lvl="0" marL="457200" rtl="0" algn="l">
              <a:lnSpc>
                <a:spcPct val="150000"/>
              </a:lnSpc>
              <a:spcBef>
                <a:spcPts val="1200"/>
              </a:spcBef>
              <a:spcAft>
                <a:spcPts val="0"/>
              </a:spcAft>
              <a:buSzPts val="1400"/>
              <a:buChar char="-"/>
            </a:pPr>
            <a:r>
              <a:rPr lang="en" sz="1400"/>
              <a:t>Creates a testing guide for thorough testing of the product</a:t>
            </a:r>
            <a:endParaRPr sz="1400"/>
          </a:p>
          <a:p>
            <a:pPr indent="-317500" lvl="0" marL="457200" rtl="0" algn="l">
              <a:lnSpc>
                <a:spcPct val="150000"/>
              </a:lnSpc>
              <a:spcBef>
                <a:spcPts val="0"/>
              </a:spcBef>
              <a:spcAft>
                <a:spcPts val="0"/>
              </a:spcAft>
              <a:buSzPts val="1400"/>
              <a:buChar char="-"/>
            </a:pPr>
            <a:r>
              <a:rPr lang="en" sz="1400"/>
              <a:t>Communicates any issues or ideas with the developer/owner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Development Phases</a:t>
            </a:r>
            <a:endParaRPr sz="30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In Agile, all phases of the development cycle are done simultaneously in small increments. This is crucial for several reasons:</a:t>
            </a:r>
            <a:endParaRPr/>
          </a:p>
          <a:p>
            <a:pPr indent="-311150" lvl="0" marL="457200" rtl="0" algn="l">
              <a:lnSpc>
                <a:spcPct val="150000"/>
              </a:lnSpc>
              <a:spcBef>
                <a:spcPts val="1200"/>
              </a:spcBef>
              <a:spcAft>
                <a:spcPts val="0"/>
              </a:spcAft>
              <a:buSzPts val="1300"/>
              <a:buAutoNum type="arabicPeriod"/>
            </a:pPr>
            <a:r>
              <a:rPr lang="en"/>
              <a:t>Work was tested frequently and prevented major periods of debugging or error handling</a:t>
            </a:r>
            <a:endParaRPr/>
          </a:p>
          <a:p>
            <a:pPr indent="-311150" lvl="0" marL="457200" rtl="0" algn="l">
              <a:lnSpc>
                <a:spcPct val="150000"/>
              </a:lnSpc>
              <a:spcBef>
                <a:spcPts val="0"/>
              </a:spcBef>
              <a:spcAft>
                <a:spcPts val="0"/>
              </a:spcAft>
              <a:buSzPts val="1300"/>
              <a:buAutoNum type="arabicPeriod"/>
            </a:pPr>
            <a:r>
              <a:rPr lang="en"/>
              <a:t>Features were added iteratively and tested more efficiently</a:t>
            </a:r>
            <a:endParaRPr/>
          </a:p>
          <a:p>
            <a:pPr indent="-311150" lvl="0" marL="457200" rtl="0" algn="l">
              <a:lnSpc>
                <a:spcPct val="150000"/>
              </a:lnSpc>
              <a:spcBef>
                <a:spcPts val="0"/>
              </a:spcBef>
              <a:spcAft>
                <a:spcPts val="0"/>
              </a:spcAft>
              <a:buSzPts val="1300"/>
              <a:buAutoNum type="arabicPeriod"/>
            </a:pPr>
            <a:r>
              <a:rPr lang="en"/>
              <a:t>Changes were made in the middle of the development process with little issue</a:t>
            </a:r>
            <a:endParaRPr/>
          </a:p>
          <a:p>
            <a:pPr indent="0" lvl="0" marL="0" rtl="0" algn="l">
              <a:lnSpc>
                <a:spcPct val="150000"/>
              </a:lnSpc>
              <a:spcBef>
                <a:spcPts val="1200"/>
              </a:spcBef>
              <a:spcAft>
                <a:spcPts val="1200"/>
              </a:spcAft>
              <a:buNone/>
            </a:pPr>
            <a:r>
              <a:rPr lang="en"/>
              <a:t>All teams were able to collaborate throughout the development, which led to a higher quality product.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The Project with Waterfall</a:t>
            </a:r>
            <a:endParaRPr sz="30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team would have run in to significant issues when our client wanted to change some of the features. The project </a:t>
            </a:r>
            <a:r>
              <a:rPr lang="en"/>
              <a:t>would</a:t>
            </a:r>
            <a:r>
              <a:rPr lang="en"/>
              <a:t> have had to revert back to the earliest development phase that was needed and work would have needed to be redone. This would waste time and money. </a:t>
            </a:r>
            <a:endParaRPr/>
          </a:p>
          <a:p>
            <a:pPr indent="0" lvl="0" marL="0" rtl="0" algn="l">
              <a:spcBef>
                <a:spcPts val="1200"/>
              </a:spcBef>
              <a:spcAft>
                <a:spcPts val="0"/>
              </a:spcAft>
              <a:buNone/>
            </a:pPr>
            <a:r>
              <a:rPr lang="en"/>
              <a:t>If problems had arisen with any individual phase, it would have to delay the work of other phases, leading to wasted time and money.</a:t>
            </a:r>
            <a:endParaRPr/>
          </a:p>
          <a:p>
            <a:pPr indent="0" lvl="0" marL="0" rtl="0" algn="l">
              <a:spcBef>
                <a:spcPts val="1200"/>
              </a:spcBef>
              <a:spcAft>
                <a:spcPts val="1200"/>
              </a:spcAft>
              <a:buNone/>
            </a:pPr>
            <a:r>
              <a:rPr lang="en"/>
              <a:t>The team would not have collaborated to the extent they did, which would have likely led to a project with less overall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Choosing a Development Strategy</a:t>
            </a:r>
            <a:endParaRPr sz="3000"/>
          </a:p>
          <a:p>
            <a:pPr indent="0" lvl="0" marL="0" rtl="0" algn="l">
              <a:spcBef>
                <a:spcPts val="0"/>
              </a:spcBef>
              <a:spcAft>
                <a:spcPts val="0"/>
              </a:spcAft>
              <a:buNone/>
            </a:pPr>
            <a:r>
              <a:t/>
            </a:r>
            <a:endParaRPr sz="3000"/>
          </a:p>
        </p:txBody>
      </p:sp>
      <p:sp>
        <p:nvSpPr>
          <p:cNvPr id="165" name="Google Shape;165;p18"/>
          <p:cNvSpPr txBox="1"/>
          <p:nvPr>
            <p:ph idx="1" type="body"/>
          </p:nvPr>
        </p:nvSpPr>
        <p:spPr>
          <a:xfrm>
            <a:off x="1297500" y="1307850"/>
            <a:ext cx="3274500" cy="1914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Frequent interactions between all involved</a:t>
            </a:r>
            <a:endParaRPr sz="1200"/>
          </a:p>
          <a:p>
            <a:pPr indent="-304800" lvl="0" marL="457200" rtl="0" algn="l">
              <a:spcBef>
                <a:spcPts val="0"/>
              </a:spcBef>
              <a:spcAft>
                <a:spcPts val="0"/>
              </a:spcAft>
              <a:buSzPts val="1200"/>
              <a:buChar char="-"/>
            </a:pPr>
            <a:r>
              <a:rPr lang="en" sz="1200"/>
              <a:t>Highly flexible</a:t>
            </a:r>
            <a:endParaRPr sz="1200"/>
          </a:p>
          <a:p>
            <a:pPr indent="-304800" lvl="0" marL="457200" rtl="0" algn="l">
              <a:spcBef>
                <a:spcPts val="0"/>
              </a:spcBef>
              <a:spcAft>
                <a:spcPts val="0"/>
              </a:spcAft>
              <a:buSzPts val="1200"/>
              <a:buChar char="-"/>
            </a:pPr>
            <a:r>
              <a:rPr lang="en" sz="1200"/>
              <a:t>Frequent progress updates</a:t>
            </a:r>
            <a:endParaRPr sz="1200"/>
          </a:p>
          <a:p>
            <a:pPr indent="-304800" lvl="0" marL="457200" rtl="0" algn="l">
              <a:spcBef>
                <a:spcPts val="0"/>
              </a:spcBef>
              <a:spcAft>
                <a:spcPts val="0"/>
              </a:spcAft>
              <a:buSzPts val="1200"/>
              <a:buChar char="-"/>
            </a:pPr>
            <a:r>
              <a:rPr lang="en" sz="1200"/>
              <a:t>Involves multiple phases at once </a:t>
            </a:r>
            <a:endParaRPr sz="1200"/>
          </a:p>
          <a:p>
            <a:pPr indent="-304800" lvl="0" marL="457200" rtl="0" algn="l">
              <a:spcBef>
                <a:spcPts val="0"/>
              </a:spcBef>
              <a:spcAft>
                <a:spcPts val="0"/>
              </a:spcAft>
              <a:buSzPts val="1200"/>
              <a:buChar char="-"/>
            </a:pPr>
            <a:r>
              <a:rPr lang="en" sz="1200"/>
              <a:t>Best for small teams</a:t>
            </a:r>
            <a:endParaRPr sz="1200"/>
          </a:p>
          <a:p>
            <a:pPr indent="-304800" lvl="0" marL="457200" rtl="0" algn="l">
              <a:spcBef>
                <a:spcPts val="0"/>
              </a:spcBef>
              <a:spcAft>
                <a:spcPts val="0"/>
              </a:spcAft>
              <a:buSzPts val="1200"/>
              <a:buChar char="-"/>
            </a:pPr>
            <a:r>
              <a:rPr lang="en" sz="1200"/>
              <a:t>Requires extra work not directly </a:t>
            </a:r>
            <a:r>
              <a:rPr lang="en" sz="1200"/>
              <a:t>contributing</a:t>
            </a:r>
            <a:r>
              <a:rPr lang="en" sz="1200"/>
              <a:t> to project completion</a:t>
            </a:r>
            <a:endParaRPr sz="1200"/>
          </a:p>
        </p:txBody>
      </p:sp>
      <p:sp>
        <p:nvSpPr>
          <p:cNvPr id="166" name="Google Shape;166;p18"/>
          <p:cNvSpPr txBox="1"/>
          <p:nvPr/>
        </p:nvSpPr>
        <p:spPr>
          <a:xfrm>
            <a:off x="4572000" y="1307850"/>
            <a:ext cx="34767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Rigid flow </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Fixed timeline</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Progress is marked at end of each phase</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Easy to work with large teams</a:t>
            </a:r>
            <a:endParaRPr sz="1200">
              <a:solidFill>
                <a:schemeClr val="lt1"/>
              </a:solidFill>
              <a:latin typeface="Lato"/>
              <a:ea typeface="Lato"/>
              <a:cs typeface="Lato"/>
              <a:sym typeface="Lato"/>
            </a:endParaRPr>
          </a:p>
          <a:p>
            <a:pPr indent="-304800" lvl="0" marL="457200" rtl="0" algn="l">
              <a:lnSpc>
                <a:spcPct val="11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Expectations set before project is started </a:t>
            </a:r>
            <a:endParaRPr sz="1200">
              <a:solidFill>
                <a:schemeClr val="lt1"/>
              </a:solidFill>
              <a:latin typeface="Lato"/>
              <a:ea typeface="Lato"/>
              <a:cs typeface="Lato"/>
              <a:sym typeface="Lato"/>
            </a:endParaRPr>
          </a:p>
        </p:txBody>
      </p:sp>
      <p:sp>
        <p:nvSpPr>
          <p:cNvPr id="167" name="Google Shape;167;p18"/>
          <p:cNvSpPr txBox="1"/>
          <p:nvPr/>
        </p:nvSpPr>
        <p:spPr>
          <a:xfrm>
            <a:off x="1177800" y="3314150"/>
            <a:ext cx="72783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lt1"/>
                </a:solidFill>
                <a:latin typeface="Lato"/>
                <a:ea typeface="Lato"/>
                <a:cs typeface="Lato"/>
                <a:sym typeface="Lato"/>
              </a:rPr>
              <a:t>Our project was much easier to complete thanks to Agile. Some changes were necessary to meet the needs of the client and our team was able to work together effectively. Our project was finished much more efficiently because of these characteristics of Agile.</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Citations</a:t>
            </a:r>
            <a:endParaRPr sz="3000"/>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lang="en"/>
              <a:t>Hoory, L. (2021, October 27). Agile vs. waterfall: Which project management methodology should I use? Forbes. Retrieved February 19, 2022, from https://www.forbes.com/advisor/business/agile-vs-waterfall-methodology/ </a:t>
            </a:r>
            <a:endParaRPr/>
          </a:p>
          <a:p>
            <a:pPr indent="-311150" lvl="0" marL="457200" rtl="0" algn="l">
              <a:lnSpc>
                <a:spcPct val="150000"/>
              </a:lnSpc>
              <a:spcBef>
                <a:spcPts val="0"/>
              </a:spcBef>
              <a:spcAft>
                <a:spcPts val="0"/>
              </a:spcAft>
              <a:buSzPts val="1300"/>
              <a:buAutoNum type="arabicPeriod"/>
            </a:pPr>
            <a:r>
              <a:rPr lang="en"/>
              <a:t>What is Scrum? Scrum.org. (n.d.). Retrieved February 20, 2022, from https://www.scrum.org/resources/what-is-scrum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