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4"/>
  </p:sldMasterIdLst>
  <p:notesMasterIdLst>
    <p:notesMasterId r:id="rId24"/>
  </p:notesMasterIdLst>
  <p:handoutMasterIdLst>
    <p:handoutMasterId r:id="rId25"/>
  </p:handoutMasterIdLst>
  <p:sldIdLst>
    <p:sldId id="418" r:id="rId5"/>
    <p:sldId id="419" r:id="rId6"/>
    <p:sldId id="420" r:id="rId7"/>
    <p:sldId id="433" r:id="rId8"/>
    <p:sldId id="436" r:id="rId9"/>
    <p:sldId id="437" r:id="rId10"/>
    <p:sldId id="438" r:id="rId11"/>
    <p:sldId id="426" r:id="rId12"/>
    <p:sldId id="432" r:id="rId13"/>
    <p:sldId id="428" r:id="rId14"/>
    <p:sldId id="423" r:id="rId15"/>
    <p:sldId id="407" r:id="rId16"/>
    <p:sldId id="435" r:id="rId17"/>
    <p:sldId id="429" r:id="rId18"/>
    <p:sldId id="414" r:id="rId19"/>
    <p:sldId id="425" r:id="rId20"/>
    <p:sldId id="434" r:id="rId21"/>
    <p:sldId id="398" r:id="rId22"/>
    <p:sldId id="417" r:id="rId23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pen Sans" panose="020B0604020202020204" charset="0"/>
      <p:regular r:id="rId30"/>
      <p:bold r:id="rId31"/>
      <p:italic r:id="rId32"/>
      <p:boldItalic r:id="rId33"/>
    </p:embeddedFont>
    <p:embeddedFont>
      <p:font typeface="Helvetica35-Thin" panose="020B0604020202020204" charset="0"/>
      <p:regular r:id="rId34"/>
    </p:embeddedFont>
    <p:embeddedFont>
      <p:font typeface="Tw Cen MT" panose="020B0602020104020603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32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ssin Sunye" initials="CAS" lastIdx="4" clrIdx="0">
    <p:extLst>
      <p:ext uri="{19B8F6BF-5375-455C-9EA6-DF929625EA0E}">
        <p15:presenceInfo xmlns:p15="http://schemas.microsoft.com/office/powerpoint/2012/main" userId="c3a0c3d9ed5fb5d9" providerId="Windows Live"/>
      </p:ext>
    </p:extLst>
  </p:cmAuthor>
  <p:cmAuthor id="2" name="Belen Muñiz" initials="BM" lastIdx="2" clrIdx="1">
    <p:extLst>
      <p:ext uri="{19B8F6BF-5375-455C-9EA6-DF929625EA0E}">
        <p15:presenceInfo xmlns:p15="http://schemas.microsoft.com/office/powerpoint/2012/main" userId="S003000092FB62EC@LIVE.COM" providerId="AD"/>
      </p:ext>
    </p:extLst>
  </p:cmAuthor>
  <p:cmAuthor id="3" name="belen muniz" initials="bm" lastIdx="3" clrIdx="2">
    <p:extLst>
      <p:ext uri="{19B8F6BF-5375-455C-9EA6-DF929625EA0E}">
        <p15:presenceInfo xmlns:p15="http://schemas.microsoft.com/office/powerpoint/2012/main" userId="ed141f22d02a89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FF"/>
    <a:srgbClr val="43536D"/>
    <a:srgbClr val="0C002A"/>
    <a:srgbClr val="130042"/>
    <a:srgbClr val="26034D"/>
    <a:srgbClr val="01DBFF"/>
    <a:srgbClr val="00DBFF"/>
    <a:srgbClr val="12003E"/>
    <a:srgbClr val="1721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81481" autoAdjust="0"/>
  </p:normalViewPr>
  <p:slideViewPr>
    <p:cSldViewPr snapToGrid="0">
      <p:cViewPr varScale="1">
        <p:scale>
          <a:sx n="85" d="100"/>
          <a:sy n="85" d="100"/>
        </p:scale>
        <p:origin x="629" y="43"/>
      </p:cViewPr>
      <p:guideLst>
        <p:guide pos="1232"/>
        <p:guide orient="horz" pos="1706"/>
        <p:guide orient="horz" pos="383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84"/>
    </p:cViewPr>
  </p:sorterViewPr>
  <p:notesViewPr>
    <p:cSldViewPr snapToGrid="0" showGuides="1">
      <p:cViewPr varScale="1">
        <p:scale>
          <a:sx n="88" d="100"/>
          <a:sy n="88" d="100"/>
        </p:scale>
        <p:origin x="2214" y="8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DFB6-CA13-4FEC-8ED3-F8810E2E31A9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65B1-DC05-4021-8D2D-3F6A779565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672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DDE1-7473-4089-A3EB-80E19C00570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B2E5-D305-412D-A528-E39D5186BA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5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1.jpg"/><Relationship Id="rId16" Type="http://schemas.openxmlformats.org/officeDocument/2006/relationships/image" Target="../media/image2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Long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5272215" y="3234402"/>
            <a:ext cx="5865340" cy="52322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8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5272215" y="938877"/>
            <a:ext cx="5865341" cy="2264568"/>
          </a:xfrm>
        </p:spPr>
        <p:txBody>
          <a:bodyPr anchor="t" anchorCtr="0">
            <a:noAutofit/>
          </a:bodyPr>
          <a:lstStyle>
            <a:lvl1pPr>
              <a:defRPr sz="4800" b="0">
                <a:solidFill>
                  <a:srgbClr val="00D0FF"/>
                </a:solidFill>
              </a:defRPr>
            </a:lvl1pPr>
          </a:lstStyle>
          <a:p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261" y="2928045"/>
            <a:ext cx="3240000" cy="5508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5362831" y="3854306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5107459" y="841786"/>
            <a:ext cx="6182481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fecha"/>
          <p:cNvSpPr>
            <a:spLocks noGrp="1"/>
          </p:cNvSpPr>
          <p:nvPr>
            <p:ph type="body" sz="quarter" idx="15" hasCustomPrompt="1"/>
          </p:nvPr>
        </p:nvSpPr>
        <p:spPr>
          <a:xfrm>
            <a:off x="5272215" y="5027390"/>
            <a:ext cx="5865340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ponente</a:t>
            </a:r>
          </a:p>
        </p:txBody>
      </p:sp>
      <p:sp>
        <p:nvSpPr>
          <p:cNvPr id="12" name="fecha"/>
          <p:cNvSpPr>
            <a:spLocks noGrp="1"/>
          </p:cNvSpPr>
          <p:nvPr>
            <p:ph type="body" sz="quarter" idx="16" hasCustomPrompt="1"/>
          </p:nvPr>
        </p:nvSpPr>
        <p:spPr>
          <a:xfrm>
            <a:off x="5272215" y="3917713"/>
            <a:ext cx="5865340" cy="1077218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3200" b="1" cap="none" baseline="0">
                <a:solidFill>
                  <a:srgbClr val="00D0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Tema</a:t>
            </a:r>
            <a:r>
              <a:rPr lang="en-US" dirty="0"/>
              <a:t> de la </a:t>
            </a:r>
            <a:r>
              <a:rPr lang="en-US" dirty="0" err="1"/>
              <a:t>charla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3" name="fecha"/>
          <p:cNvSpPr>
            <a:spLocks noGrp="1"/>
          </p:cNvSpPr>
          <p:nvPr>
            <p:ph type="body" sz="quarter" idx="17" hasCustomPrompt="1"/>
          </p:nvPr>
        </p:nvSpPr>
        <p:spPr>
          <a:xfrm>
            <a:off x="5272215" y="5498182"/>
            <a:ext cx="5865340" cy="40011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Cargo del ponente</a:t>
            </a:r>
          </a:p>
        </p:txBody>
      </p:sp>
    </p:spTree>
    <p:extLst>
      <p:ext uri="{BB962C8B-B14F-4D97-AF65-F5344CB8AC3E}">
        <p14:creationId xmlns:p14="http://schemas.microsoft.com/office/powerpoint/2010/main" val="12315380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Sub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2100470"/>
            <a:ext cx="9720471" cy="3438939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52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4041912"/>
            <a:ext cx="5642610" cy="207396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1025188"/>
            <a:ext cx="5642610" cy="2486638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3583654"/>
            <a:ext cx="5642611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1008837" y="3563776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2919346"/>
            <a:ext cx="5642610" cy="319653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494270"/>
            <a:ext cx="5642610" cy="1944130"/>
          </a:xfrm>
        </p:spPr>
        <p:txBody>
          <a:bodyPr anchor="t"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2523071"/>
            <a:ext cx="5642611" cy="396274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992361" y="2438400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92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971" y="3704929"/>
            <a:ext cx="5290800" cy="249267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65942" y="986121"/>
            <a:ext cx="5290800" cy="2046396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84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414972" y="3210385"/>
            <a:ext cx="5290800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6515120" y="3146965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1"/>
            <a:ext cx="58492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573313" y="682171"/>
            <a:ext cx="4956629" cy="551542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011342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96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Codi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4" y="1324310"/>
            <a:ext cx="9720471" cy="582588"/>
          </a:xfrm>
        </p:spPr>
        <p:txBody>
          <a:bodyPr>
            <a:normAutofit/>
          </a:bodyPr>
          <a:lstStyle>
            <a:lvl1pPr marL="0" indent="0" algn="ctr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0" y="2027583"/>
            <a:ext cx="12192000" cy="42931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1307007" y="2184388"/>
            <a:ext cx="9720471" cy="397787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15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311966" y="0"/>
            <a:ext cx="9720470" cy="1066698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1311964" y="900056"/>
            <a:ext cx="9720471" cy="424254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8" name="Straight Connector 11"/>
          <p:cNvCxnSpPr>
            <a:cxnSpLocks/>
          </p:cNvCxnSpPr>
          <p:nvPr userDrawn="1"/>
        </p:nvCxnSpPr>
        <p:spPr>
          <a:xfrm>
            <a:off x="5826000" y="126274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0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t>‹Nº›</a:t>
            </a:fld>
            <a:endParaRPr lang="es-ES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5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64586" y="2315673"/>
            <a:ext cx="4791189" cy="1111473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GRACIAS</a:t>
            </a:r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 flipH="1">
            <a:off x="6086353" y="2547000"/>
            <a:ext cx="19294" cy="176400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585" y="3427146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953" y="3159000"/>
            <a:ext cx="3176469" cy="540000"/>
          </a:xfrm>
          <a:prstGeom prst="rect">
            <a:avLst/>
          </a:prstGeom>
        </p:spPr>
      </p:pic>
      <p:sp>
        <p:nvSpPr>
          <p:cNvPr id="7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364585" y="3983273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690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942" y="386780"/>
            <a:ext cx="1694116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169944" y="701083"/>
            <a:ext cx="1852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b="0" dirty="0">
                <a:solidFill>
                  <a:srgbClr val="00D0FF"/>
                </a:solidFill>
              </a:rPr>
              <a:t>www.plainconcepts.com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26755" y="2775999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MADRID</a:t>
            </a:r>
          </a:p>
        </p:txBody>
      </p:sp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7609" y="1660937"/>
            <a:ext cx="657692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48095" y="3155308"/>
            <a:ext cx="2536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Paseo de la Castellana 163, 10º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28046 Madrid.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234127" y="2775999"/>
            <a:ext cx="933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BILBAO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703721" y="3155308"/>
            <a:ext cx="19527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Calle Ledesma 10-bis</a:t>
            </a:r>
            <a:r>
              <a:rPr lang="es-ES" sz="1400" b="0" i="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48001 Bilbao.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94 6073 371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4006630" y="2775999"/>
            <a:ext cx="148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BARCELONA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09723" y="3155308"/>
            <a:ext cx="2702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Carrer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Compte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d’Urgell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240 4º 1A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08036 Barcelona.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93 7978 566</a:t>
            </a:r>
          </a:p>
        </p:txBody>
      </p:sp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5371" y="1660937"/>
            <a:ext cx="779241" cy="1080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9706329" y="2775999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SEVILLA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0714" y="3155308"/>
            <a:ext cx="2264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Avenida de la innovación s/n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Edificio Renta Sevilla, 3º 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41020 Sevilla. España</a:t>
            </a:r>
          </a:p>
        </p:txBody>
      </p:sp>
      <p:pic>
        <p:nvPicPr>
          <p:cNvPr id="23" name="Graphic 22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3186" y="1516937"/>
            <a:ext cx="476000" cy="122400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2624632" y="5027249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DUBAI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76254" y="5427359"/>
            <a:ext cx="23271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Dubai Internet City. Building 1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73030 Dubai. EAU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(+971) 4 551 6653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8367" y="3902874"/>
            <a:ext cx="422886" cy="1100962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485261" y="5027249"/>
            <a:ext cx="1174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LONDON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104612" y="5427359"/>
            <a:ext cx="1935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Impact Hub Kings Cross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24B York Way, N1 9AB 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London. UK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492265" y="5027249"/>
            <a:ext cx="100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SEATTLE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8014474" y="5427359"/>
            <a:ext cx="19594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1511, Third Ave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Seattle WA 98101. USA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(+1) 206 708 1285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1" name="Graphic 30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25997" y="3923836"/>
            <a:ext cx="692952" cy="1080000"/>
          </a:xfrm>
          <a:prstGeom prst="rect">
            <a:avLst/>
          </a:prstGeom>
        </p:spPr>
      </p:pic>
      <p:pic>
        <p:nvPicPr>
          <p:cNvPr id="32" name="Graphic 31"/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77625" y="3923836"/>
            <a:ext cx="833145" cy="1080000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4127" y="1900932"/>
            <a:ext cx="1057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0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6373863" y="2103642"/>
            <a:ext cx="4640867" cy="2938924"/>
          </a:xfrm>
        </p:spPr>
        <p:txBody>
          <a:bodyPr anchor="t"/>
          <a:lstStyle>
            <a:lvl1pPr>
              <a:defRPr b="0">
                <a:solidFill>
                  <a:srgbClr val="00D0FF"/>
                </a:solidFill>
              </a:defRPr>
            </a:lvl1pPr>
          </a:lstStyle>
          <a:p>
            <a:r>
              <a:rPr lang="en-US" dirty="0"/>
              <a:t>Event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7734" y="1151360"/>
            <a:ext cx="4320000" cy="7344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6507734" y="2103641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6115512" y="841786"/>
            <a:ext cx="5174428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6373864" y="5072013"/>
            <a:ext cx="4640866" cy="707886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40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</p:spTree>
    <p:extLst>
      <p:ext uri="{BB962C8B-B14F-4D97-AF65-F5344CB8AC3E}">
        <p14:creationId xmlns:p14="http://schemas.microsoft.com/office/powerpoint/2010/main" val="804240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368527" y="728999"/>
            <a:ext cx="5646752" cy="5400001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2000" b="0">
                <a:solidFill>
                  <a:schemeClr val="bg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Name Surname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0" y="729000"/>
            <a:ext cx="0" cy="540000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952816" y="484950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0" dirty="0" err="1">
                <a:solidFill>
                  <a:srgbClr val="00D0FF"/>
                </a:solidFill>
              </a:rPr>
              <a:t>Overview</a:t>
            </a:r>
            <a:endParaRPr lang="es-ES" b="0" dirty="0">
              <a:solidFill>
                <a:srgbClr val="00D0FF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5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84243" y="6236729"/>
            <a:ext cx="1116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8504" y="6375468"/>
            <a:ext cx="770106" cy="365125"/>
          </a:xfrm>
        </p:spPr>
        <p:txBody>
          <a:bodyPr/>
          <a:lstStyle/>
          <a:p>
            <a:fld id="{88CB616A-2EDE-4F93-81C7-BE29C9C217C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4242" y="2515584"/>
            <a:ext cx="10524261" cy="1785626"/>
          </a:xfrm>
        </p:spPr>
        <p:txBody>
          <a:bodyPr anchor="ctr">
            <a:noAutofit/>
          </a:bodyPr>
          <a:lstStyle>
            <a:lvl1pPr algn="l">
              <a:defRPr sz="6000" b="0">
                <a:solidFill>
                  <a:srgbClr val="01DB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090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nen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089910" y="962009"/>
            <a:ext cx="3828286" cy="50400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" name="Picture 9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61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256" y="3302845"/>
            <a:ext cx="5244092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258256" y="1650687"/>
            <a:ext cx="5244091" cy="890635"/>
          </a:xfrm>
        </p:spPr>
        <p:txBody>
          <a:bodyPr/>
          <a:lstStyle>
            <a:lvl1pPr algn="l">
              <a:defRPr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368770" y="289253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258256" y="293158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600" dirty="0">
              <a:solidFill>
                <a:srgbClr val="43536D"/>
              </a:solidFill>
            </a:endParaRP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5258256" y="5741773"/>
            <a:ext cx="479118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8256" y="295634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2195223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nent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022" y="2918750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653023" y="1627866"/>
            <a:ext cx="3362258" cy="890635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28677" y="1890584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763536" y="2574702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640608" y="2925515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16263" y="1897349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7" name="Straight Connector 11"/>
          <p:cNvCxnSpPr>
            <a:cxnSpLocks/>
          </p:cNvCxnSpPr>
          <p:nvPr userDrawn="1"/>
        </p:nvCxnSpPr>
        <p:spPr>
          <a:xfrm>
            <a:off x="2751122" y="258146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40608" y="1896201"/>
            <a:ext cx="3362258" cy="61595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3536D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Nombre Apellido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40608" y="259229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653022" y="2599057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2640608" y="5101636"/>
            <a:ext cx="336225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8653022" y="5101635"/>
            <a:ext cx="3362257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41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Sub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2100470"/>
            <a:ext cx="9720471" cy="3438939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0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8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1"/>
              </a:buClr>
              <a:buSzPct val="70000"/>
              <a:buFont typeface="Helvetica35-Thin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line</a:t>
            </a:r>
          </a:p>
          <a:p>
            <a:pPr lvl="2"/>
            <a:r>
              <a:rPr lang="en-US" dirty="0"/>
              <a:t>line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4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85" y="6356350"/>
            <a:ext cx="186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09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5" r:id="rId2"/>
    <p:sldLayoutId id="2147483764" r:id="rId3"/>
    <p:sldLayoutId id="2147483765" r:id="rId4"/>
    <p:sldLayoutId id="2147483746" r:id="rId5"/>
    <p:sldLayoutId id="2147483747" r:id="rId6"/>
    <p:sldLayoutId id="2147483679" r:id="rId7"/>
    <p:sldLayoutId id="2147483756" r:id="rId8"/>
    <p:sldLayoutId id="2147483760" r:id="rId9"/>
    <p:sldLayoutId id="2147483748" r:id="rId10"/>
    <p:sldLayoutId id="2147483758" r:id="rId11"/>
    <p:sldLayoutId id="2147483749" r:id="rId12"/>
    <p:sldLayoutId id="2147483766" r:id="rId13"/>
    <p:sldLayoutId id="2147483750" r:id="rId14"/>
    <p:sldLayoutId id="2147483751" r:id="rId15"/>
    <p:sldLayoutId id="2147483697" r:id="rId16"/>
    <p:sldLayoutId id="2147483763" r:id="rId17"/>
    <p:sldLayoutId id="2147483754" r:id="rId18"/>
    <p:sldLayoutId id="2147483762" r:id="rId19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22.11.2017</a:t>
            </a:r>
          </a:p>
        </p:txBody>
      </p:sp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Microservices</a:t>
            </a:r>
            <a:r>
              <a:rPr lang="es-ES" b="1" dirty="0"/>
              <a:t> </a:t>
            </a:r>
            <a:r>
              <a:rPr lang="es-ES" b="1" dirty="0" err="1"/>
              <a:t>Architecture</a:t>
            </a:r>
            <a:r>
              <a:rPr lang="es-ES" b="1" dirty="0"/>
              <a:t> MSA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NOMBRE DEL PONENTE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272215" y="4163934"/>
            <a:ext cx="5865340" cy="584775"/>
          </a:xfrm>
        </p:spPr>
        <p:txBody>
          <a:bodyPr/>
          <a:lstStyle/>
          <a:p>
            <a:r>
              <a:rPr lang="es-ES" dirty="0"/>
              <a:t>MSA </a:t>
            </a:r>
            <a:r>
              <a:rPr lang="es-ES" dirty="0" err="1"/>
              <a:t>overview</a:t>
            </a:r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/>
              <a:t>CARGO DEL PONENTE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183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Bindings are optional and a function can have multiple input and output bindings</a:t>
            </a:r>
          </a:p>
          <a:p>
            <a:r>
              <a:rPr lang="en-US" dirty="0"/>
              <a:t>Allow output data to another service, by using the return value of the method</a:t>
            </a:r>
            <a:endParaRPr lang="en-US" i="1" dirty="0"/>
          </a:p>
          <a:p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Bindings</a:t>
            </a:r>
            <a:r>
              <a:rPr lang="es-ES" dirty="0"/>
              <a:t> </a:t>
            </a:r>
            <a:r>
              <a:rPr lang="es-ES" dirty="0" err="1"/>
              <a:t>supported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Azure </a:t>
            </a:r>
            <a:r>
              <a:rPr lang="es-ES" dirty="0" err="1"/>
              <a:t>Functions</a:t>
            </a:r>
            <a:endParaRPr lang="es-ES" dirty="0"/>
          </a:p>
          <a:p>
            <a:pPr lvl="1"/>
            <a:r>
              <a:rPr lang="es-ES" dirty="0"/>
              <a:t>Http </a:t>
            </a:r>
            <a:r>
              <a:rPr lang="es-ES" dirty="0" err="1"/>
              <a:t>calls</a:t>
            </a:r>
            <a:r>
              <a:rPr lang="es-ES" dirty="0"/>
              <a:t> (</a:t>
            </a:r>
            <a:r>
              <a:rPr lang="es-ES" dirty="0" err="1"/>
              <a:t>Requires</a:t>
            </a:r>
            <a:r>
              <a:rPr lang="es-ES" dirty="0"/>
              <a:t> Http </a:t>
            </a:r>
            <a:r>
              <a:rPr lang="es-ES" dirty="0" err="1"/>
              <a:t>trigger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Add</a:t>
            </a:r>
            <a:r>
              <a:rPr lang="es-ES" dirty="0"/>
              <a:t> files </a:t>
            </a:r>
            <a:r>
              <a:rPr lang="es-ES" dirty="0" err="1"/>
              <a:t>to</a:t>
            </a:r>
            <a:r>
              <a:rPr lang="es-ES" dirty="0"/>
              <a:t> Blob </a:t>
            </a:r>
            <a:r>
              <a:rPr lang="es-ES" dirty="0" err="1"/>
              <a:t>storages</a:t>
            </a:r>
            <a:endParaRPr lang="es-ES" dirty="0"/>
          </a:p>
          <a:p>
            <a:pPr lvl="1"/>
            <a:r>
              <a:rPr lang="es-ES" dirty="0" err="1"/>
              <a:t>Queue</a:t>
            </a:r>
            <a:r>
              <a:rPr lang="es-ES" dirty="0"/>
              <a:t> </a:t>
            </a:r>
            <a:r>
              <a:rPr lang="es-ES" dirty="0" err="1"/>
              <a:t>messages</a:t>
            </a:r>
            <a:r>
              <a:rPr lang="es-ES" dirty="0"/>
              <a:t> in a </a:t>
            </a:r>
            <a:r>
              <a:rPr lang="es-ES" dirty="0" err="1"/>
              <a:t>service</a:t>
            </a:r>
            <a:r>
              <a:rPr lang="es-ES" dirty="0"/>
              <a:t> bus</a:t>
            </a:r>
          </a:p>
          <a:p>
            <a:pPr lvl="1"/>
            <a:r>
              <a:rPr lang="es-ES" dirty="0" err="1"/>
              <a:t>Insert</a:t>
            </a:r>
            <a:r>
              <a:rPr lang="es-ES" dirty="0"/>
              <a:t> data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sql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nosql</a:t>
            </a:r>
            <a:r>
              <a:rPr lang="es-ES" dirty="0"/>
              <a:t> </a:t>
            </a:r>
            <a:r>
              <a:rPr lang="es-ES" dirty="0" err="1"/>
              <a:t>db</a:t>
            </a:r>
            <a:endParaRPr lang="es-ES" dirty="0"/>
          </a:p>
          <a:p>
            <a:pPr lvl="1"/>
            <a:r>
              <a:rPr lang="es-ES" dirty="0" err="1"/>
              <a:t>Push</a:t>
            </a:r>
            <a:r>
              <a:rPr lang="es-ES" dirty="0"/>
              <a:t> </a:t>
            </a:r>
            <a:r>
              <a:rPr lang="es-ES" dirty="0" err="1"/>
              <a:t>notifications</a:t>
            </a:r>
            <a:endParaRPr lang="es-E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D0FF"/>
                </a:solidFill>
              </a:rPr>
              <a:t>Bindings</a:t>
            </a:r>
            <a:endParaRPr lang="es-ES" dirty="0">
              <a:solidFill>
                <a:srgbClr val="00D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2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Components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606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Defines a Run method as an entry point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Creating additional classes are allowed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Supports loading other .</a:t>
            </a:r>
            <a:r>
              <a:rPr lang="en-US" dirty="0" err="1">
                <a:solidFill>
                  <a:prstClr val="black"/>
                </a:solidFill>
              </a:rPr>
              <a:t>csx</a:t>
            </a:r>
            <a:r>
              <a:rPr lang="en-US" dirty="0">
                <a:solidFill>
                  <a:prstClr val="black"/>
                </a:solidFill>
              </a:rPr>
              <a:t> files using #load syntax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Includes some default libraries that are automatically referenced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O</a:t>
            </a:r>
            <a:r>
              <a:rPr lang="en-US" dirty="0" err="1">
                <a:solidFill>
                  <a:prstClr val="black"/>
                </a:solidFill>
              </a:rPr>
              <a:t>ther</a:t>
            </a:r>
            <a:r>
              <a:rPr lang="en-US" dirty="0">
                <a:solidFill>
                  <a:prstClr val="black"/>
                </a:solidFill>
              </a:rPr>
              <a:t> libraries must be referenced using #r syntax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Using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Nuget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packages</a:t>
            </a:r>
            <a:r>
              <a:rPr lang="es-ES" dirty="0">
                <a:solidFill>
                  <a:prstClr val="black"/>
                </a:solidFill>
              </a:rPr>
              <a:t> can be </a:t>
            </a:r>
            <a:r>
              <a:rPr lang="es-ES" dirty="0" err="1">
                <a:solidFill>
                  <a:prstClr val="black"/>
                </a:solidFill>
              </a:rPr>
              <a:t>achieved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by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adding</a:t>
            </a:r>
            <a:r>
              <a:rPr lang="es-ES" dirty="0">
                <a:solidFill>
                  <a:prstClr val="black"/>
                </a:solidFill>
              </a:rPr>
              <a:t> a </a:t>
            </a:r>
            <a:r>
              <a:rPr lang="es-ES" dirty="0" err="1">
                <a:solidFill>
                  <a:prstClr val="black"/>
                </a:solidFill>
              </a:rPr>
              <a:t>Project.json</a:t>
            </a:r>
            <a:r>
              <a:rPr lang="es-ES" dirty="0">
                <a:solidFill>
                  <a:prstClr val="black"/>
                </a:solidFill>
              </a:rPr>
              <a:t> file and </a:t>
            </a:r>
            <a:r>
              <a:rPr lang="es-ES" dirty="0" err="1">
                <a:solidFill>
                  <a:prstClr val="black"/>
                </a:solidFill>
              </a:rPr>
              <a:t>reference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them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with</a:t>
            </a:r>
            <a:r>
              <a:rPr lang="es-ES" dirty="0">
                <a:solidFill>
                  <a:prstClr val="black"/>
                </a:solidFill>
              </a:rPr>
              <a:t> #r</a:t>
            </a:r>
            <a:endParaRPr lang="en-US" dirty="0"/>
          </a:p>
          <a:p>
            <a:endParaRPr lang="es-E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D0FF"/>
                </a:solidFill>
              </a:rPr>
              <a:t>.</a:t>
            </a:r>
            <a:r>
              <a:rPr lang="es-ES" dirty="0" err="1">
                <a:solidFill>
                  <a:srgbClr val="00D0FF"/>
                </a:solidFill>
              </a:rPr>
              <a:t>csx</a:t>
            </a:r>
            <a:r>
              <a:rPr lang="es-ES" dirty="0">
                <a:solidFill>
                  <a:srgbClr val="00D0FF"/>
                </a:solidFill>
              </a:rPr>
              <a:t> Files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 err="1"/>
              <a:t>Features</a:t>
            </a:r>
            <a:endParaRPr 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#r "</a:t>
            </a:r>
            <a:r>
              <a:rPr lang="en-US" dirty="0" err="1"/>
              <a:t>Newtonsoft.Json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Newtonsoft.Json.Linq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// From an incoming queue message that is a JSON object, add fields and write to Table Storage</a:t>
            </a:r>
          </a:p>
          <a:p>
            <a:r>
              <a:rPr lang="en-US" dirty="0"/>
              <a:t>// The method return value creates a new row in Table Storage</a:t>
            </a:r>
          </a:p>
          <a:p>
            <a:r>
              <a:rPr lang="en-US" dirty="0"/>
              <a:t>public static Person Run(</a:t>
            </a:r>
            <a:r>
              <a:rPr lang="en-US" dirty="0" err="1"/>
              <a:t>JObject</a:t>
            </a:r>
            <a:r>
              <a:rPr lang="en-US" dirty="0"/>
              <a:t> order, </a:t>
            </a:r>
            <a:r>
              <a:rPr lang="en-US" dirty="0" err="1"/>
              <a:t>TraceWriter</a:t>
            </a:r>
            <a:r>
              <a:rPr lang="en-US" dirty="0"/>
              <a:t> log)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new Person() { </a:t>
            </a:r>
          </a:p>
          <a:p>
            <a:r>
              <a:rPr lang="en-US" dirty="0"/>
              <a:t>            </a:t>
            </a:r>
            <a:r>
              <a:rPr lang="en-US" dirty="0" err="1"/>
              <a:t>PartitionKey</a:t>
            </a:r>
            <a:r>
              <a:rPr lang="en-US" dirty="0"/>
              <a:t> = "Orders", </a:t>
            </a:r>
          </a:p>
          <a:p>
            <a:r>
              <a:rPr lang="en-US" dirty="0"/>
              <a:t>            </a:t>
            </a:r>
            <a:r>
              <a:rPr lang="en-US" dirty="0" err="1"/>
              <a:t>RowKey</a:t>
            </a:r>
            <a:r>
              <a:rPr lang="en-US" dirty="0"/>
              <a:t> = </a:t>
            </a:r>
            <a:r>
              <a:rPr lang="en-US" dirty="0" err="1"/>
              <a:t>Guid.NewGuid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(),  </a:t>
            </a:r>
          </a:p>
          <a:p>
            <a:r>
              <a:rPr lang="en-US" dirty="0"/>
              <a:t>            Name = order["Name"].</a:t>
            </a:r>
            <a:r>
              <a:rPr lang="en-US" dirty="0" err="1"/>
              <a:t>ToString</a:t>
            </a:r>
            <a:r>
              <a:rPr lang="en-US" dirty="0"/>
              <a:t>(),</a:t>
            </a:r>
          </a:p>
          <a:p>
            <a:r>
              <a:rPr lang="en-US" dirty="0"/>
              <a:t>            </a:t>
            </a:r>
            <a:r>
              <a:rPr lang="en-US" dirty="0" err="1"/>
              <a:t>MobileNumber</a:t>
            </a:r>
            <a:r>
              <a:rPr lang="en-US" dirty="0"/>
              <a:t> = order["</a:t>
            </a:r>
            <a:r>
              <a:rPr lang="en-US" dirty="0" err="1"/>
              <a:t>MobileNumber</a:t>
            </a:r>
            <a:r>
              <a:rPr lang="en-US" dirty="0"/>
              <a:t>"].</a:t>
            </a:r>
            <a:r>
              <a:rPr lang="en-US" dirty="0" err="1"/>
              <a:t>ToString</a:t>
            </a:r>
            <a:r>
              <a:rPr lang="en-US" dirty="0"/>
              <a:t>() };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Person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string </a:t>
            </a:r>
            <a:r>
              <a:rPr lang="en-US" dirty="0" err="1"/>
              <a:t>PartitionKey</a:t>
            </a:r>
            <a:r>
              <a:rPr lang="en-US" dirty="0"/>
              <a:t> { get; set; }</a:t>
            </a:r>
          </a:p>
          <a:p>
            <a:r>
              <a:rPr lang="en-US" dirty="0"/>
              <a:t>    public string </a:t>
            </a:r>
            <a:r>
              <a:rPr lang="en-US" dirty="0" err="1"/>
              <a:t>RowKey</a:t>
            </a:r>
            <a:r>
              <a:rPr lang="en-US" dirty="0"/>
              <a:t> { get; set; }</a:t>
            </a:r>
          </a:p>
          <a:p>
            <a:r>
              <a:rPr lang="en-US" dirty="0"/>
              <a:t>    public string Name { get; set; }</a:t>
            </a:r>
          </a:p>
          <a:p>
            <a:r>
              <a:rPr lang="en-US" dirty="0"/>
              <a:t>    public string </a:t>
            </a:r>
            <a:r>
              <a:rPr lang="en-US" dirty="0" err="1"/>
              <a:t>MobileNumber</a:t>
            </a:r>
            <a:r>
              <a:rPr lang="en-US" dirty="0"/>
              <a:t> { get; set; }</a:t>
            </a:r>
          </a:p>
          <a:p>
            <a:r>
              <a:rPr lang="en-US" dirty="0"/>
              <a:t>}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12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Defines </a:t>
            </a: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triggers</a:t>
            </a:r>
            <a:r>
              <a:rPr lang="es-ES" dirty="0">
                <a:solidFill>
                  <a:prstClr val="black"/>
                </a:solidFill>
              </a:rPr>
              <a:t> and </a:t>
            </a:r>
            <a:r>
              <a:rPr lang="es-ES" dirty="0" err="1">
                <a:solidFill>
                  <a:prstClr val="black"/>
                </a:solidFill>
              </a:rPr>
              <a:t>bindings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Function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b="1" dirty="0" err="1">
                <a:solidFill>
                  <a:prstClr val="black"/>
                </a:solidFill>
              </a:rPr>
              <a:t>name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property</a:t>
            </a:r>
            <a:r>
              <a:rPr lang="es-ES" dirty="0">
                <a:solidFill>
                  <a:prstClr val="black"/>
                </a:solidFill>
              </a:rPr>
              <a:t> defines </a:t>
            </a: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identifier</a:t>
            </a:r>
            <a:r>
              <a:rPr lang="es-ES" dirty="0">
                <a:solidFill>
                  <a:prstClr val="black"/>
                </a:solidFill>
              </a:rPr>
              <a:t> in </a:t>
            </a:r>
            <a:r>
              <a:rPr lang="es-ES" dirty="0" err="1">
                <a:solidFill>
                  <a:prstClr val="black"/>
                </a:solidFill>
              </a:rPr>
              <a:t>your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code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to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access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trigger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associated</a:t>
            </a:r>
            <a:r>
              <a:rPr lang="es-ES" dirty="0">
                <a:solidFill>
                  <a:prstClr val="black"/>
                </a:solidFill>
              </a:rPr>
              <a:t> data.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b="1" dirty="0" err="1">
                <a:solidFill>
                  <a:prstClr val="black"/>
                </a:solidFill>
              </a:rPr>
              <a:t>type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property</a:t>
            </a:r>
            <a:r>
              <a:rPr lang="es-ES" dirty="0">
                <a:solidFill>
                  <a:prstClr val="black"/>
                </a:solidFill>
              </a:rPr>
              <a:t> defines </a:t>
            </a: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type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trigger</a:t>
            </a:r>
            <a:r>
              <a:rPr lang="es-ES" dirty="0">
                <a:solidFill>
                  <a:prstClr val="black"/>
                </a:solidFill>
              </a:rPr>
              <a:t>/</a:t>
            </a:r>
            <a:r>
              <a:rPr lang="es-ES" dirty="0" err="1">
                <a:solidFill>
                  <a:prstClr val="black"/>
                </a:solidFill>
              </a:rPr>
              <a:t>binding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n-US" dirty="0"/>
              <a:t>All triggers and bindings have a </a:t>
            </a:r>
            <a:r>
              <a:rPr lang="en-US" b="1" dirty="0"/>
              <a:t>direction</a:t>
            </a:r>
            <a:r>
              <a:rPr lang="en-US" dirty="0"/>
              <a:t> property</a:t>
            </a:r>
            <a:endParaRPr lang="es-ES" dirty="0">
              <a:solidFill>
                <a:prstClr val="black"/>
              </a:solidFill>
            </a:endParaRPr>
          </a:p>
          <a:p>
            <a:pPr lvl="1">
              <a:buClr>
                <a:prstClr val="black"/>
              </a:buClr>
            </a:pPr>
            <a:r>
              <a:rPr lang="es-ES" sz="1600" dirty="0" err="1">
                <a:solidFill>
                  <a:prstClr val="black"/>
                </a:solidFill>
                <a:latin typeface="Tw Cen MT" panose="020B0602020104020603"/>
              </a:rPr>
              <a:t>For</a:t>
            </a:r>
            <a:r>
              <a:rPr lang="es-ES" sz="160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1600" dirty="0" err="1">
                <a:solidFill>
                  <a:prstClr val="black"/>
                </a:solidFill>
                <a:latin typeface="Tw Cen MT" panose="020B0602020104020603"/>
              </a:rPr>
              <a:t>triggers</a:t>
            </a:r>
            <a:r>
              <a:rPr lang="es-ES" sz="1600" dirty="0">
                <a:solidFill>
                  <a:prstClr val="black"/>
                </a:solidFill>
                <a:latin typeface="Tw Cen MT" panose="020B0602020104020603"/>
              </a:rPr>
              <a:t>, </a:t>
            </a:r>
            <a:r>
              <a:rPr lang="es-ES" sz="1600" dirty="0" err="1">
                <a:solidFill>
                  <a:prstClr val="black"/>
                </a:solidFill>
                <a:latin typeface="Tw Cen MT" panose="020B0602020104020603"/>
              </a:rPr>
              <a:t>the</a:t>
            </a:r>
            <a:r>
              <a:rPr lang="es-ES" sz="160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1600" dirty="0" err="1">
                <a:solidFill>
                  <a:prstClr val="black"/>
                </a:solidFill>
                <a:latin typeface="Tw Cen MT" panose="020B0602020104020603"/>
              </a:rPr>
              <a:t>direction</a:t>
            </a:r>
            <a:r>
              <a:rPr lang="es-ES" sz="160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1600" dirty="0" err="1">
                <a:solidFill>
                  <a:prstClr val="black"/>
                </a:solidFill>
                <a:latin typeface="Tw Cen MT" panose="020B0602020104020603"/>
              </a:rPr>
              <a:t>is</a:t>
            </a:r>
            <a:r>
              <a:rPr lang="es-ES" sz="160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1600" b="1" dirty="0">
                <a:solidFill>
                  <a:prstClr val="black"/>
                </a:solidFill>
                <a:latin typeface="Tw Cen MT" panose="020B0602020104020603"/>
              </a:rPr>
              <a:t>in</a:t>
            </a:r>
          </a:p>
          <a:p>
            <a:pPr lvl="1">
              <a:buClr>
                <a:prstClr val="black"/>
              </a:buClr>
            </a:pPr>
            <a:r>
              <a:rPr lang="es-ES" sz="1600" dirty="0" err="1">
                <a:solidFill>
                  <a:prstClr val="black"/>
                </a:solidFill>
                <a:latin typeface="Tw Cen MT" panose="020B0602020104020603"/>
              </a:rPr>
              <a:t>For</a:t>
            </a:r>
            <a:r>
              <a:rPr lang="es-ES" sz="160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1600" dirty="0" err="1">
                <a:solidFill>
                  <a:prstClr val="black"/>
                </a:solidFill>
                <a:latin typeface="Tw Cen MT" panose="020B0602020104020603"/>
              </a:rPr>
              <a:t>bindings</a:t>
            </a:r>
            <a:r>
              <a:rPr lang="es-ES" sz="1600" dirty="0">
                <a:solidFill>
                  <a:prstClr val="black"/>
                </a:solidFill>
                <a:latin typeface="Tw Cen MT" panose="020B0602020104020603"/>
              </a:rPr>
              <a:t>, </a:t>
            </a:r>
            <a:r>
              <a:rPr lang="es-ES" sz="1600" dirty="0" err="1">
                <a:solidFill>
                  <a:prstClr val="black"/>
                </a:solidFill>
                <a:latin typeface="Tw Cen MT" panose="020B0602020104020603"/>
              </a:rPr>
              <a:t>the</a:t>
            </a:r>
            <a:r>
              <a:rPr lang="es-ES" sz="160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1600" dirty="0" err="1">
                <a:solidFill>
                  <a:prstClr val="black"/>
                </a:solidFill>
                <a:latin typeface="Tw Cen MT" panose="020B0602020104020603"/>
              </a:rPr>
              <a:t>direction</a:t>
            </a:r>
            <a:r>
              <a:rPr lang="es-ES" sz="160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1600" dirty="0" err="1">
                <a:solidFill>
                  <a:prstClr val="black"/>
                </a:solidFill>
                <a:latin typeface="Tw Cen MT" panose="020B0602020104020603"/>
              </a:rPr>
              <a:t>is</a:t>
            </a:r>
            <a:r>
              <a:rPr lang="es-ES" sz="160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s-ES" sz="1600" b="1" dirty="0" err="1">
                <a:solidFill>
                  <a:prstClr val="black"/>
                </a:solidFill>
                <a:latin typeface="Tw Cen MT" panose="020B0602020104020603"/>
              </a:rPr>
              <a:t>out</a:t>
            </a:r>
            <a:endParaRPr lang="es-ES" b="1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Function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return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value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b="1" dirty="0">
                <a:solidFill>
                  <a:prstClr val="black"/>
                </a:solidFill>
              </a:rPr>
              <a:t>$</a:t>
            </a:r>
            <a:r>
              <a:rPr lang="es-ES" b="1" dirty="0" err="1">
                <a:solidFill>
                  <a:prstClr val="black"/>
                </a:solidFill>
              </a:rPr>
              <a:t>return</a:t>
            </a:r>
            <a:r>
              <a:rPr lang="es-ES" b="1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to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provide</a:t>
            </a:r>
            <a:r>
              <a:rPr lang="es-ES" dirty="0">
                <a:solidFill>
                  <a:prstClr val="black"/>
                </a:solidFill>
              </a:rPr>
              <a:t> output </a:t>
            </a:r>
            <a:r>
              <a:rPr lang="es-ES" dirty="0" err="1">
                <a:solidFill>
                  <a:prstClr val="black"/>
                </a:solidFill>
              </a:rPr>
              <a:t>to</a:t>
            </a:r>
            <a:r>
              <a:rPr lang="es-ES" dirty="0">
                <a:solidFill>
                  <a:prstClr val="black"/>
                </a:solidFill>
              </a:rPr>
              <a:t> a </a:t>
            </a:r>
            <a:r>
              <a:rPr lang="es-ES" dirty="0" err="1">
                <a:solidFill>
                  <a:prstClr val="black"/>
                </a:solidFill>
              </a:rPr>
              <a:t>binding</a:t>
            </a:r>
            <a:endParaRPr lang="es-ES" dirty="0">
              <a:solidFill>
                <a:prstClr val="black"/>
              </a:solidFill>
            </a:endParaRPr>
          </a:p>
          <a:p>
            <a:endParaRPr lang="es-E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D0FF"/>
                </a:solidFill>
              </a:rPr>
              <a:t>Function.json</a:t>
            </a:r>
            <a:r>
              <a:rPr lang="es-ES" dirty="0">
                <a:solidFill>
                  <a:srgbClr val="00D0FF"/>
                </a:solidFill>
              </a:rPr>
              <a:t> Files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 err="1"/>
              <a:t>Features</a:t>
            </a:r>
            <a:endParaRPr 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"bindings":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"name": "order",</a:t>
            </a:r>
          </a:p>
          <a:p>
            <a:r>
              <a:rPr lang="en-US" dirty="0"/>
              <a:t>      "type": "</a:t>
            </a:r>
            <a:r>
              <a:rPr lang="en-US" dirty="0" err="1"/>
              <a:t>queueTrigger</a:t>
            </a:r>
            <a:r>
              <a:rPr lang="en-US" dirty="0"/>
              <a:t>",</a:t>
            </a:r>
          </a:p>
          <a:p>
            <a:r>
              <a:rPr lang="en-US" dirty="0"/>
              <a:t>      "direction": "in",</a:t>
            </a:r>
          </a:p>
          <a:p>
            <a:r>
              <a:rPr lang="en-US" dirty="0"/>
              <a:t>      "</a:t>
            </a:r>
            <a:r>
              <a:rPr lang="en-US" dirty="0" err="1"/>
              <a:t>queueName</a:t>
            </a:r>
            <a:r>
              <a:rPr lang="en-US" dirty="0"/>
              <a:t>": "</a:t>
            </a:r>
            <a:r>
              <a:rPr lang="en-US" dirty="0" err="1"/>
              <a:t>myqueue</a:t>
            </a:r>
            <a:r>
              <a:rPr lang="en-US" dirty="0"/>
              <a:t>-items",</a:t>
            </a:r>
          </a:p>
          <a:p>
            <a:r>
              <a:rPr lang="en-US" dirty="0"/>
              <a:t>      "connection": "MY_STORAGE_APP_SETTING"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"name": "$return",</a:t>
            </a:r>
          </a:p>
          <a:p>
            <a:r>
              <a:rPr lang="en-US" dirty="0"/>
              <a:t>      "type": "table",</a:t>
            </a:r>
          </a:p>
          <a:p>
            <a:r>
              <a:rPr lang="en-US" dirty="0"/>
              <a:t>      "direction": "out",</a:t>
            </a:r>
          </a:p>
          <a:p>
            <a:r>
              <a:rPr lang="en-US" dirty="0"/>
              <a:t>      "</a:t>
            </a:r>
            <a:r>
              <a:rPr lang="en-US" dirty="0" err="1"/>
              <a:t>tableName</a:t>
            </a:r>
            <a:r>
              <a:rPr lang="en-US" dirty="0"/>
              <a:t>": "</a:t>
            </a:r>
            <a:r>
              <a:rPr lang="en-US" dirty="0" err="1"/>
              <a:t>outTable</a:t>
            </a:r>
            <a:r>
              <a:rPr lang="en-US" dirty="0"/>
              <a:t>",</a:t>
            </a:r>
          </a:p>
          <a:p>
            <a:r>
              <a:rPr lang="en-US" dirty="0"/>
              <a:t>      "connection": "MY_TABLE_STORAGE_APP_SETTING"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171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Pricing</a:t>
            </a:r>
            <a:r>
              <a:rPr lang="es-ES" dirty="0"/>
              <a:t> </a:t>
            </a:r>
            <a:r>
              <a:rPr lang="es-ES" dirty="0" err="1"/>
              <a:t>Plans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061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apps run on dedicated VMs similar to Web Apps, API Apps, and Mobile Apps.</a:t>
            </a:r>
          </a:p>
          <a:p>
            <a:r>
              <a:rPr lang="es-ES" dirty="0" err="1"/>
              <a:t>Suitable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apps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run </a:t>
            </a:r>
            <a:r>
              <a:rPr lang="es-ES" dirty="0" err="1"/>
              <a:t>continously</a:t>
            </a:r>
            <a:r>
              <a:rPr lang="es-ES" dirty="0"/>
              <a:t>.</a:t>
            </a:r>
          </a:p>
          <a:p>
            <a:r>
              <a:rPr lang="es-ES" dirty="0" err="1"/>
              <a:t>Offers</a:t>
            </a:r>
            <a:r>
              <a:rPr lang="es-ES" dirty="0"/>
              <a:t> more CPU and </a:t>
            </a:r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options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provided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Consumption</a:t>
            </a:r>
            <a:r>
              <a:rPr lang="es-ES" dirty="0"/>
              <a:t> plan</a:t>
            </a:r>
          </a:p>
          <a:p>
            <a:r>
              <a:rPr lang="es-ES" dirty="0" err="1"/>
              <a:t>Function</a:t>
            </a:r>
            <a:r>
              <a:rPr lang="es-ES" dirty="0"/>
              <a:t> apps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limited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maximum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 time</a:t>
            </a:r>
          </a:p>
          <a:p>
            <a:r>
              <a:rPr lang="es-ES" dirty="0" err="1"/>
              <a:t>Scale</a:t>
            </a:r>
            <a:r>
              <a:rPr lang="es-ES" dirty="0"/>
              <a:t> VM </a:t>
            </a:r>
            <a:r>
              <a:rPr lang="es-ES" dirty="0" err="1"/>
              <a:t>instances</a:t>
            </a:r>
            <a:r>
              <a:rPr lang="es-ES" dirty="0"/>
              <a:t> </a:t>
            </a:r>
            <a:r>
              <a:rPr lang="es-ES" dirty="0" err="1"/>
              <a:t>manually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automatically</a:t>
            </a:r>
            <a:endParaRPr lang="es-ES" dirty="0"/>
          </a:p>
          <a:p>
            <a:r>
              <a:rPr lang="es-ES" dirty="0" err="1"/>
              <a:t>Pay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VMs</a:t>
            </a:r>
            <a:r>
              <a:rPr lang="es-ES" dirty="0"/>
              <a:t> </a:t>
            </a:r>
            <a:r>
              <a:rPr lang="es-ES" dirty="0" err="1"/>
              <a:t>allocated</a:t>
            </a:r>
            <a:endParaRPr lang="es-E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D0FF"/>
                </a:solidFill>
              </a:rPr>
              <a:t>App </a:t>
            </a:r>
            <a:r>
              <a:rPr lang="es-ES" dirty="0" err="1">
                <a:solidFill>
                  <a:srgbClr val="00D0FF"/>
                </a:solidFill>
              </a:rPr>
              <a:t>Service</a:t>
            </a:r>
            <a:r>
              <a:rPr lang="es-ES" dirty="0">
                <a:solidFill>
                  <a:srgbClr val="00D0FF"/>
                </a:solidFill>
              </a:rPr>
              <a:t> Plan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00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Pay only when your functions are running.</a:t>
            </a:r>
          </a:p>
          <a:p>
            <a:r>
              <a:rPr lang="es-ES" dirty="0"/>
              <a:t>I</a:t>
            </a:r>
            <a:r>
              <a:rPr lang="en-US" dirty="0" err="1"/>
              <a:t>nstances</a:t>
            </a:r>
            <a:r>
              <a:rPr lang="en-US" dirty="0"/>
              <a:t> of Azure Functions scale automatically based on the number of incoming events.</a:t>
            </a:r>
          </a:p>
          <a:p>
            <a:r>
              <a:rPr lang="en-US" dirty="0"/>
              <a:t>Each instance of the Functions host is limited to 1.5 GB of memory.</a:t>
            </a:r>
          </a:p>
          <a:p>
            <a:r>
              <a:rPr lang="en-US" dirty="0"/>
              <a:t>The maximum timeout for functions on a Consumption plan is 10 minutes.</a:t>
            </a:r>
          </a:p>
          <a:p>
            <a:r>
              <a:rPr lang="en-US" dirty="0"/>
              <a:t>Billing is based on number of executions, execution time, and memory used.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D0FF"/>
                </a:solidFill>
              </a:rPr>
              <a:t>Consumption</a:t>
            </a:r>
            <a:r>
              <a:rPr lang="es-ES" dirty="0">
                <a:solidFill>
                  <a:srgbClr val="00D0FF"/>
                </a:solidFill>
              </a:rPr>
              <a:t> Plan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867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05953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</a:t>
            </a:r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!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www.plainconcepts.com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10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66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Practices</a:t>
            </a:r>
            <a:r>
              <a:rPr lang="es-ES" dirty="0"/>
              <a:t> &amp; </a:t>
            </a:r>
            <a:r>
              <a:rPr lang="es-ES" dirty="0" err="1"/>
              <a:t>Antipatterns</a:t>
            </a:r>
            <a:endParaRPr lang="es-ES" dirty="0"/>
          </a:p>
          <a:p>
            <a:r>
              <a:rPr lang="es-ES" dirty="0" err="1"/>
              <a:t>Resilience</a:t>
            </a:r>
            <a:endParaRPr lang="es-ES" dirty="0"/>
          </a:p>
          <a:p>
            <a:r>
              <a:rPr lang="es-ES" dirty="0" err="1"/>
              <a:t>Health</a:t>
            </a:r>
            <a:r>
              <a:rPr lang="es-ES" dirty="0"/>
              <a:t> </a:t>
            </a:r>
            <a:r>
              <a:rPr lang="es-ES" dirty="0" err="1"/>
              <a:t>monitoring</a:t>
            </a:r>
            <a:endParaRPr lang="es-ES" dirty="0"/>
          </a:p>
          <a:p>
            <a:r>
              <a:rPr lang="es-ES" dirty="0" err="1"/>
              <a:t>Ready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Prod</a:t>
            </a:r>
            <a:endParaRPr lang="es-ES" dirty="0"/>
          </a:p>
        </p:txBody>
      </p:sp>
      <p:sp>
        <p:nvSpPr>
          <p:cNvPr id="6" name="pagina"/>
          <p:cNvSpPr txBox="1">
            <a:spLocks/>
          </p:cNvSpPr>
          <p:nvPr/>
        </p:nvSpPr>
        <p:spPr>
          <a:xfrm>
            <a:off x="1818951" y="6356348"/>
            <a:ext cx="152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00D0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06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Practices</a:t>
            </a:r>
            <a:r>
              <a:rPr lang="es-ES" dirty="0"/>
              <a:t> &amp; </a:t>
            </a:r>
            <a:r>
              <a:rPr lang="es-ES" dirty="0" err="1"/>
              <a:t>Antipatterns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12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Functions are defined as </a:t>
            </a:r>
            <a:r>
              <a:rPr lang="en-US" b="1" dirty="0" err="1"/>
              <a:t>Serverless</a:t>
            </a:r>
            <a:r>
              <a:rPr lang="en-US" b="1" dirty="0"/>
              <a:t> backends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Serverless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mean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no server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no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manage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</a:p>
          <a:p>
            <a:r>
              <a:rPr lang="es-ES" dirty="0"/>
              <a:t>Just </a:t>
            </a:r>
            <a:r>
              <a:rPr lang="es-ES" dirty="0" err="1"/>
              <a:t>deploy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piece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and run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worrying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configuring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backend</a:t>
            </a:r>
            <a:endParaRPr lang="es-ES" dirty="0"/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as a </a:t>
            </a:r>
            <a:r>
              <a:rPr lang="es-ES" dirty="0" err="1"/>
              <a:t>intermediate</a:t>
            </a:r>
            <a:r>
              <a:rPr lang="es-ES" dirty="0"/>
              <a:t> </a:t>
            </a:r>
            <a:r>
              <a:rPr lang="es-ES" dirty="0" err="1"/>
              <a:t>layer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PaaS and SaaS</a:t>
            </a:r>
          </a:p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are </a:t>
            </a:r>
            <a:r>
              <a:rPr lang="es-ES" dirty="0" err="1"/>
              <a:t>executed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triggers</a:t>
            </a:r>
            <a:r>
              <a:rPr lang="es-ES" dirty="0"/>
              <a:t> and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bindings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services</a:t>
            </a:r>
            <a:endParaRPr lang="es-ES" dirty="0"/>
          </a:p>
          <a:p>
            <a:endParaRPr lang="es-E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D0FF"/>
                </a:solidFill>
              </a:rPr>
              <a:t>Serverless</a:t>
            </a:r>
            <a:r>
              <a:rPr lang="es-ES" dirty="0">
                <a:solidFill>
                  <a:srgbClr val="00D0FF"/>
                </a:solidFill>
              </a:rPr>
              <a:t> concept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17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E</a:t>
            </a:r>
            <a:r>
              <a:rPr lang="en-US" dirty="0" err="1">
                <a:solidFill>
                  <a:prstClr val="black"/>
                </a:solidFill>
              </a:rPr>
              <a:t>ach</a:t>
            </a:r>
            <a:r>
              <a:rPr lang="en-US" dirty="0">
                <a:solidFill>
                  <a:prstClr val="black"/>
                </a:solidFill>
              </a:rPr>
              <a:t> microservice owns its own data source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P</a:t>
            </a:r>
            <a:r>
              <a:rPr lang="en-US" dirty="0" err="1">
                <a:solidFill>
                  <a:prstClr val="black"/>
                </a:solidFill>
              </a:rPr>
              <a:t>olyglot</a:t>
            </a:r>
            <a:r>
              <a:rPr lang="en-US" dirty="0">
                <a:solidFill>
                  <a:prstClr val="black"/>
                </a:solidFill>
              </a:rPr>
              <a:t> microservices and persistence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D</a:t>
            </a:r>
            <a:r>
              <a:rPr lang="en-US" dirty="0" err="1">
                <a:solidFill>
                  <a:prstClr val="black"/>
                </a:solidFill>
              </a:rPr>
              <a:t>ata</a:t>
            </a:r>
            <a:r>
              <a:rPr lang="en-US" dirty="0">
                <a:solidFill>
                  <a:prstClr val="black"/>
                </a:solidFill>
              </a:rPr>
              <a:t> must not be shared with other microservices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Data </a:t>
            </a:r>
            <a:r>
              <a:rPr lang="es-ES" dirty="0" err="1">
                <a:solidFill>
                  <a:prstClr val="black"/>
                </a:solidFill>
              </a:rPr>
              <a:t>must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not</a:t>
            </a:r>
            <a:r>
              <a:rPr lang="es-ES" dirty="0">
                <a:solidFill>
                  <a:prstClr val="black"/>
                </a:solidFill>
              </a:rPr>
              <a:t> be </a:t>
            </a:r>
            <a:r>
              <a:rPr lang="es-ES" dirty="0" err="1">
                <a:solidFill>
                  <a:prstClr val="black"/>
                </a:solidFill>
              </a:rPr>
              <a:t>directly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queried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from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other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microservices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db</a:t>
            </a:r>
            <a:endParaRPr lang="es-ES" dirty="0">
              <a:solidFill>
                <a:prstClr val="black"/>
              </a:solidFill>
            </a:endParaRPr>
          </a:p>
          <a:p>
            <a:pPr lvl="0">
              <a:buClr>
                <a:srgbClr val="00D0FF"/>
              </a:buClr>
              <a:buSzPct val="110000"/>
            </a:pP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Decentralized</a:t>
            </a:r>
            <a:r>
              <a:rPr lang="es-ES" dirty="0"/>
              <a:t> Data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A3D3370-E7FD-491A-AE80-BA13AD25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642" y="3715981"/>
            <a:ext cx="5025808" cy="24947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B3E83E3-5AFC-4FB2-9D50-1A10B38F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812" y="647310"/>
            <a:ext cx="5363468" cy="2781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849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5642610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Avoid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chatty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communications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when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retrievieng</a:t>
            </a:r>
            <a:r>
              <a:rPr lang="es-ES" dirty="0">
                <a:solidFill>
                  <a:prstClr val="black"/>
                </a:solidFill>
              </a:rPr>
              <a:t> data </a:t>
            </a:r>
            <a:r>
              <a:rPr lang="es-ES" dirty="0" err="1">
                <a:solidFill>
                  <a:prstClr val="black"/>
                </a:solidFill>
              </a:rPr>
              <a:t>from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multiple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microservices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fine-</a:t>
            </a:r>
            <a:r>
              <a:rPr lang="es-ES" dirty="0" err="1">
                <a:solidFill>
                  <a:prstClr val="black"/>
                </a:solidFill>
              </a:rPr>
              <a:t>grained</a:t>
            </a:r>
            <a:r>
              <a:rPr lang="es-ES" dirty="0">
                <a:solidFill>
                  <a:prstClr val="black"/>
                </a:solidFill>
              </a:rPr>
              <a:t> Api </a:t>
            </a:r>
            <a:r>
              <a:rPr lang="es-ES" dirty="0" err="1">
                <a:solidFill>
                  <a:prstClr val="black"/>
                </a:solidFill>
              </a:rPr>
              <a:t>Gateways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read</a:t>
            </a:r>
            <a:r>
              <a:rPr lang="es-ES" dirty="0">
                <a:solidFill>
                  <a:prstClr val="black"/>
                </a:solidFill>
              </a:rPr>
              <a:t>-data </a:t>
            </a:r>
            <a:r>
              <a:rPr lang="es-ES" dirty="0" err="1">
                <a:solidFill>
                  <a:prstClr val="black"/>
                </a:solidFill>
              </a:rPr>
              <a:t>models</a:t>
            </a:r>
            <a:r>
              <a:rPr lang="es-ES" dirty="0">
                <a:solidFill>
                  <a:prstClr val="black"/>
                </a:solidFill>
              </a:rPr>
              <a:t> (</a:t>
            </a:r>
            <a:r>
              <a:rPr lang="es-ES" dirty="0" err="1">
                <a:solidFill>
                  <a:prstClr val="black"/>
                </a:solidFill>
              </a:rPr>
              <a:t>materialized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views</a:t>
            </a:r>
            <a:r>
              <a:rPr lang="es-ES" dirty="0">
                <a:solidFill>
                  <a:prstClr val="black"/>
                </a:solidFill>
              </a:rPr>
              <a:t>) </a:t>
            </a:r>
            <a:r>
              <a:rPr lang="es-ES" dirty="0" err="1">
                <a:solidFill>
                  <a:prstClr val="black"/>
                </a:solidFill>
              </a:rPr>
              <a:t>for</a:t>
            </a:r>
            <a:r>
              <a:rPr lang="es-ES" dirty="0">
                <a:solidFill>
                  <a:prstClr val="black"/>
                </a:solidFill>
              </a:rPr>
              <a:t> data </a:t>
            </a:r>
            <a:r>
              <a:rPr lang="es-ES" dirty="0" err="1">
                <a:solidFill>
                  <a:prstClr val="black"/>
                </a:solidFill>
              </a:rPr>
              <a:t>aggregation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CAP </a:t>
            </a:r>
            <a:r>
              <a:rPr lang="es-ES" dirty="0" err="1">
                <a:solidFill>
                  <a:prstClr val="black"/>
                </a:solidFill>
              </a:rPr>
              <a:t>Theorem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Ensure</a:t>
            </a:r>
            <a:r>
              <a:rPr lang="es-ES" dirty="0">
                <a:solidFill>
                  <a:prstClr val="black"/>
                </a:solidFill>
              </a:rPr>
              <a:t> eventual </a:t>
            </a:r>
            <a:r>
              <a:rPr lang="es-ES" dirty="0" err="1">
                <a:solidFill>
                  <a:prstClr val="black"/>
                </a:solidFill>
              </a:rPr>
              <a:t>consistency</a:t>
            </a:r>
            <a:r>
              <a:rPr lang="es-ES" dirty="0">
                <a:solidFill>
                  <a:prstClr val="black"/>
                </a:solidFill>
              </a:rPr>
              <a:t> (CQRS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Event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Sourcing</a:t>
            </a:r>
            <a:r>
              <a:rPr lang="es-ES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Decentralized</a:t>
            </a:r>
            <a:r>
              <a:rPr lang="es-ES" dirty="0"/>
              <a:t> Data 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3ECC25-A08D-4933-BA63-5DE8E986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82" y="3213846"/>
            <a:ext cx="5314163" cy="3037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Resultado de imagen de api gateways microservices">
            <a:extLst>
              <a:ext uri="{FF2B5EF4-FFF2-40B4-BE49-F238E27FC236}">
                <a16:creationId xmlns:a16="http://schemas.microsoft.com/office/drawing/2014/main" id="{7F68DAF7-E1C1-40A3-A5B7-97554E2A7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281" y="238981"/>
            <a:ext cx="3223170" cy="2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8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4644947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Request</a:t>
            </a:r>
            <a:r>
              <a:rPr lang="es-ES" dirty="0">
                <a:solidFill>
                  <a:prstClr val="black"/>
                </a:solidFill>
              </a:rPr>
              <a:t>/Response Http </a:t>
            </a:r>
            <a:r>
              <a:rPr lang="es-ES" dirty="0" err="1">
                <a:solidFill>
                  <a:prstClr val="black"/>
                </a:solidFill>
              </a:rPr>
              <a:t>for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client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to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services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communication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Client apps do </a:t>
            </a:r>
            <a:r>
              <a:rPr lang="es-ES" dirty="0" err="1">
                <a:solidFill>
                  <a:prstClr val="black"/>
                </a:solidFill>
              </a:rPr>
              <a:t>not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orchestrate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Microservices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interaction</a:t>
            </a:r>
            <a:r>
              <a:rPr lang="es-ES" dirty="0">
                <a:solidFill>
                  <a:prstClr val="black"/>
                </a:solidFill>
              </a:rPr>
              <a:t> as </a:t>
            </a:r>
            <a:r>
              <a:rPr lang="es-ES" dirty="0" err="1">
                <a:solidFill>
                  <a:prstClr val="black"/>
                </a:solidFill>
              </a:rPr>
              <a:t>an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asynchronous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event-driven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communication</a:t>
            </a:r>
            <a:r>
              <a:rPr lang="es-ES" dirty="0">
                <a:solidFill>
                  <a:prstClr val="black"/>
                </a:solidFill>
              </a:rPr>
              <a:t> (</a:t>
            </a:r>
            <a:r>
              <a:rPr lang="es-ES" dirty="0" err="1">
                <a:solidFill>
                  <a:prstClr val="black"/>
                </a:solidFill>
              </a:rPr>
              <a:t>choreography</a:t>
            </a:r>
            <a:r>
              <a:rPr lang="es-ES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Do </a:t>
            </a:r>
            <a:r>
              <a:rPr lang="es-ES" dirty="0" err="1">
                <a:solidFill>
                  <a:prstClr val="black"/>
                </a:solidFill>
              </a:rPr>
              <a:t>not</a:t>
            </a:r>
            <a:r>
              <a:rPr lang="es-ES" dirty="0">
                <a:solidFill>
                  <a:prstClr val="black"/>
                </a:solidFill>
              </a:rPr>
              <a:t> use Http </a:t>
            </a:r>
            <a:r>
              <a:rPr lang="es-ES" dirty="0" err="1">
                <a:solidFill>
                  <a:prstClr val="black"/>
                </a:solidFill>
              </a:rPr>
              <a:t>calls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microservices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communication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message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queues</a:t>
            </a:r>
            <a:r>
              <a:rPr lang="es-ES" dirty="0">
                <a:solidFill>
                  <a:prstClr val="black"/>
                </a:solidFill>
              </a:rPr>
              <a:t>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Microservices</a:t>
            </a:r>
            <a:r>
              <a:rPr lang="es-ES" dirty="0"/>
              <a:t> </a:t>
            </a:r>
            <a:r>
              <a:rPr lang="es-ES" dirty="0" err="1"/>
              <a:t>Communication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123652-41C8-41C7-A5AE-D064B657D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440" y="2672079"/>
            <a:ext cx="6086840" cy="32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2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Triggers</a:t>
            </a:r>
            <a:r>
              <a:rPr lang="es-ES" dirty="0"/>
              <a:t> and </a:t>
            </a:r>
            <a:r>
              <a:rPr lang="es-ES" dirty="0" err="1"/>
              <a:t>Bindings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536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i="1" dirty="0"/>
              <a:t>trigger</a:t>
            </a:r>
            <a:r>
              <a:rPr lang="en-US" dirty="0"/>
              <a:t> defines how a function is invoked</a:t>
            </a:r>
          </a:p>
          <a:p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n-US" dirty="0"/>
              <a:t> have only one trigger</a:t>
            </a:r>
          </a:p>
          <a:p>
            <a:r>
              <a:rPr lang="en-US" dirty="0"/>
              <a:t>Triggers have associated data, which is usually the payload that triggered the function</a:t>
            </a:r>
          </a:p>
          <a:p>
            <a:r>
              <a:rPr lang="en-US" dirty="0"/>
              <a:t>In addition to the data payload provided by a trigger, many triggers provide additional metadata values</a:t>
            </a:r>
          </a:p>
          <a:p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Triggers</a:t>
            </a:r>
            <a:r>
              <a:rPr lang="es-ES" dirty="0"/>
              <a:t> </a:t>
            </a:r>
            <a:r>
              <a:rPr lang="es-ES" dirty="0" err="1"/>
              <a:t>supported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Azure </a:t>
            </a:r>
            <a:r>
              <a:rPr lang="es-ES" dirty="0" err="1"/>
              <a:t>Functions</a:t>
            </a:r>
            <a:endParaRPr lang="es-ES" dirty="0"/>
          </a:p>
          <a:p>
            <a:pPr lvl="1"/>
            <a:r>
              <a:rPr lang="es-ES" dirty="0" err="1"/>
              <a:t>Scheduler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timer</a:t>
            </a:r>
            <a:endParaRPr lang="es-ES" dirty="0"/>
          </a:p>
          <a:p>
            <a:pPr lvl="1"/>
            <a:r>
              <a:rPr lang="es-ES" dirty="0"/>
              <a:t>Http </a:t>
            </a:r>
            <a:r>
              <a:rPr lang="es-ES" dirty="0" err="1"/>
              <a:t>calls</a:t>
            </a:r>
            <a:r>
              <a:rPr lang="es-ES" dirty="0"/>
              <a:t> (</a:t>
            </a:r>
            <a:r>
              <a:rPr lang="es-ES" dirty="0" err="1"/>
              <a:t>Rest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Webhook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Files </a:t>
            </a:r>
            <a:r>
              <a:rPr lang="es-ES" dirty="0" err="1"/>
              <a:t>added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Blob </a:t>
            </a:r>
            <a:r>
              <a:rPr lang="es-ES" dirty="0" err="1"/>
              <a:t>storages</a:t>
            </a:r>
            <a:endParaRPr lang="es-ES" dirty="0"/>
          </a:p>
          <a:p>
            <a:pPr lvl="1"/>
            <a:r>
              <a:rPr lang="es-ES" dirty="0" err="1"/>
              <a:t>Messages</a:t>
            </a:r>
            <a:r>
              <a:rPr lang="es-ES" dirty="0"/>
              <a:t> </a:t>
            </a:r>
            <a:r>
              <a:rPr lang="es-ES" dirty="0" err="1"/>
              <a:t>queued</a:t>
            </a:r>
            <a:r>
              <a:rPr lang="es-ES" dirty="0"/>
              <a:t> in a </a:t>
            </a:r>
            <a:r>
              <a:rPr lang="es-ES" dirty="0" err="1"/>
              <a:t>service</a:t>
            </a:r>
            <a:r>
              <a:rPr lang="es-ES" dirty="0"/>
              <a:t> bus</a:t>
            </a:r>
          </a:p>
          <a:p>
            <a:pPr lvl="1"/>
            <a:r>
              <a:rPr lang="es-ES" dirty="0" err="1"/>
              <a:t>Events</a:t>
            </a:r>
            <a:r>
              <a:rPr lang="es-ES" dirty="0"/>
              <a:t> in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hub</a:t>
            </a:r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service</a:t>
            </a:r>
            <a:endParaRPr lang="es-ES" dirty="0"/>
          </a:p>
          <a:p>
            <a:pPr lvl="1"/>
            <a:r>
              <a:rPr lang="es-ES" dirty="0"/>
              <a:t>Data </a:t>
            </a:r>
            <a:r>
              <a:rPr lang="es-ES" dirty="0" err="1"/>
              <a:t>inserted</a:t>
            </a:r>
            <a:r>
              <a:rPr lang="es-ES" dirty="0"/>
              <a:t> in a </a:t>
            </a:r>
            <a:r>
              <a:rPr lang="es-ES" dirty="0" err="1"/>
              <a:t>nosql</a:t>
            </a:r>
            <a:r>
              <a:rPr lang="es-ES" dirty="0"/>
              <a:t> </a:t>
            </a:r>
            <a:r>
              <a:rPr lang="es-ES" dirty="0" err="1"/>
              <a:t>db</a:t>
            </a:r>
            <a:endParaRPr lang="es-E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00D0FF"/>
                </a:solidFill>
              </a:rPr>
              <a:t>Triggers</a:t>
            </a:r>
            <a:endParaRPr lang="es-ES" dirty="0">
              <a:solidFill>
                <a:srgbClr val="00D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3854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C14808C3DA24D92CEDE52F6400555" ma:contentTypeVersion="3" ma:contentTypeDescription="Create a new document." ma:contentTypeScope="" ma:versionID="8e31f3cb338aa3c7a3a7b9d3c0526f15">
  <xsd:schema xmlns:xsd="http://www.w3.org/2001/XMLSchema" xmlns:xs="http://www.w3.org/2001/XMLSchema" xmlns:p="http://schemas.microsoft.com/office/2006/metadata/properties" xmlns:ns2="5cc60d69-a5f6-4f8f-8194-a79b51c73eb9" targetNamespace="http://schemas.microsoft.com/office/2006/metadata/properties" ma:root="true" ma:fieldsID="b70b5ae29e4afb42e7de10215bca66c9" ns2:_="">
    <xsd:import namespace="5cc60d69-a5f6-4f8f-8194-a79b51c73e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60d69-a5f6-4f8f-8194-a79b51c73e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cc60d69-a5f6-4f8f-8194-a79b51c73eb9">
      <UserInfo>
        <DisplayName>Clara Assin</DisplayName>
        <AccountId>198</AccountId>
        <AccountType/>
      </UserInfo>
      <UserInfo>
        <DisplayName>Belen Muñiz</DisplayName>
        <AccountId>266</AccountId>
        <AccountType/>
      </UserInfo>
      <UserInfo>
        <DisplayName>Pablo Pelaez Aller</DisplayName>
        <AccountId>35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636FDA-D72C-4E71-AB94-61A8C664C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60d69-a5f6-4f8f-8194-a79b51c73e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77C9E3-1B06-46F1-B79D-4B433ADBAE5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5cc60d69-a5f6-4f8f-8194-a79b51c73eb9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CAA2E6C-506C-44BF-98B5-373FEE3DCA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19030</TotalTime>
  <Words>839</Words>
  <Application>Microsoft Office PowerPoint</Application>
  <PresentationFormat>Panorámica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Calibri</vt:lpstr>
      <vt:lpstr>Open Sans</vt:lpstr>
      <vt:lpstr>Helvetica35-Thin</vt:lpstr>
      <vt:lpstr>Arial</vt:lpstr>
      <vt:lpstr>Tw Cen MT</vt:lpstr>
      <vt:lpstr>Courier New</vt:lpstr>
      <vt:lpstr>ThemeLight</vt:lpstr>
      <vt:lpstr>Microservices Architecture MSA</vt:lpstr>
      <vt:lpstr>Presentación de PowerPoint</vt:lpstr>
      <vt:lpstr>Presentación de PowerPoint</vt:lpstr>
      <vt:lpstr>Serverless concept</vt:lpstr>
      <vt:lpstr>Decentralized Data</vt:lpstr>
      <vt:lpstr>Decentralized Data </vt:lpstr>
      <vt:lpstr>Microservices Communication </vt:lpstr>
      <vt:lpstr>Presentación de PowerPoint</vt:lpstr>
      <vt:lpstr>Triggers</vt:lpstr>
      <vt:lpstr>Bindings</vt:lpstr>
      <vt:lpstr>Presentación de PowerPoint</vt:lpstr>
      <vt:lpstr>.csx Files</vt:lpstr>
      <vt:lpstr>Function.json Files</vt:lpstr>
      <vt:lpstr>Presentación de PowerPoint</vt:lpstr>
      <vt:lpstr>App Service Plan</vt:lpstr>
      <vt:lpstr>Consumption Plan</vt:lpstr>
      <vt:lpstr>Presentación de PowerPoint</vt:lpstr>
      <vt:lpstr>¡Thank you!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 Assin Sunye</dc:creator>
  <cp:lastModifiedBy>Ramon Tomas</cp:lastModifiedBy>
  <cp:revision>927</cp:revision>
  <dcterms:created xsi:type="dcterms:W3CDTF">2015-09-03T07:07:39Z</dcterms:created>
  <dcterms:modified xsi:type="dcterms:W3CDTF">2017-11-08T23:25:28Z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0x010100B01C14808C3DA24D92CEDE52F6400555</vt:lpwstr>
  </property>
</Properties>
</file>