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418" r:id="rId5"/>
    <p:sldId id="419" r:id="rId6"/>
    <p:sldId id="420" r:id="rId7"/>
    <p:sldId id="436" r:id="rId8"/>
    <p:sldId id="437" r:id="rId9"/>
    <p:sldId id="438" r:id="rId10"/>
    <p:sldId id="441" r:id="rId11"/>
    <p:sldId id="439" r:id="rId12"/>
    <p:sldId id="442" r:id="rId13"/>
    <p:sldId id="440" r:id="rId14"/>
    <p:sldId id="434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398" r:id="rId28"/>
    <p:sldId id="417" r:id="rId29"/>
  </p:sldIdLst>
  <p:sldSz cx="12192000" cy="6858000"/>
  <p:notesSz cx="6858000" cy="9144000"/>
  <p:embeddedFontLst>
    <p:embeddedFont>
      <p:font typeface="Open Sans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Helvetica35-Thin" panose="020B0604020202020204" charset="0"/>
      <p:regular r:id="rId44"/>
    </p:embeddedFont>
    <p:embeddedFont>
      <p:font typeface="Tw Cen MT" panose="020B0602020104020603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  <a:srgbClr val="43536D"/>
    <a:srgbClr val="0C002A"/>
    <a:srgbClr val="130042"/>
    <a:srgbClr val="26034D"/>
    <a:srgbClr val="01DBFF"/>
    <a:srgbClr val="00DBFF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81481" autoAdjust="0"/>
  </p:normalViewPr>
  <p:slideViewPr>
    <p:cSldViewPr snapToGrid="0">
      <p:cViewPr varScale="1">
        <p:scale>
          <a:sx n="63" d="100"/>
          <a:sy n="63" d="100"/>
        </p:scale>
        <p:origin x="756" y="34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10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13/11/2017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‹#›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HealthChecks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ShopOnContainers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22.11.2017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Microservices</a:t>
            </a:r>
            <a:r>
              <a:rPr lang="es-ES" b="1" dirty="0"/>
              <a:t> </a:t>
            </a:r>
            <a:r>
              <a:rPr lang="es-ES" b="1" dirty="0" err="1"/>
              <a:t>Architecture</a:t>
            </a:r>
            <a:r>
              <a:rPr lang="es-ES" b="1" dirty="0"/>
              <a:t> MSA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NOMBRE DEL PONENTE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/>
              <a:t>MSA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/>
              <a:t>CARGO DEL PONENTE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066288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Adopt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DevOps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methodology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Continous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Integration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Continuous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Deployment</a:t>
            </a:r>
            <a:r>
              <a:rPr lang="es-ES" dirty="0">
                <a:solidFill>
                  <a:prstClr val="black"/>
                </a:solidFill>
              </a:rPr>
              <a:t> (CI/CD)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Faster</a:t>
            </a:r>
            <a:r>
              <a:rPr lang="es-ES" dirty="0">
                <a:solidFill>
                  <a:prstClr val="black"/>
                </a:solidFill>
              </a:rPr>
              <a:t> and </a:t>
            </a:r>
            <a:r>
              <a:rPr lang="es-ES" dirty="0" err="1">
                <a:solidFill>
                  <a:prstClr val="black"/>
                </a:solidFill>
              </a:rPr>
              <a:t>independent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deliveries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Automated</a:t>
            </a:r>
            <a:r>
              <a:rPr lang="es-ES" dirty="0">
                <a:solidFill>
                  <a:prstClr val="black"/>
                </a:solidFill>
              </a:rPr>
              <a:t> QA and </a:t>
            </a:r>
            <a:r>
              <a:rPr lang="es-ES" dirty="0" err="1">
                <a:solidFill>
                  <a:prstClr val="black"/>
                </a:solidFill>
              </a:rPr>
              <a:t>Deployments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Infrastructure</a:t>
            </a:r>
            <a:br>
              <a:rPr lang="es-ES" dirty="0"/>
            </a:br>
            <a:r>
              <a:rPr lang="es-ES" dirty="0" err="1"/>
              <a:t>Automation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1026" name="Picture 2" descr="Resultado de imagen de devops cicd">
            <a:extLst>
              <a:ext uri="{FF2B5EF4-FFF2-40B4-BE49-F238E27FC236}">
                <a16:creationId xmlns:a16="http://schemas.microsoft.com/office/drawing/2014/main" id="{324E31C9-FA4C-455B-A07E-A1BF083F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9193"/>
            <a:ext cx="5962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9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4800" dirty="0"/>
              <a:t>Workshop: adding Circuit Breaker with Polly</a:t>
            </a:r>
          </a:p>
        </p:txBody>
      </p:sp>
    </p:spTree>
    <p:extLst>
      <p:ext uri="{BB962C8B-B14F-4D97-AF65-F5344CB8AC3E}">
        <p14:creationId xmlns:p14="http://schemas.microsoft.com/office/powerpoint/2010/main" val="390595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monitoring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3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3087A25-92C7-477B-8C1F-FD213144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have lots of instances of our services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 service instance can be down for  handling requests but the host be running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 need a way to detect these outages to raise a warning and handle the situation 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Move traffic to other instances of the same service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Notify the team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Recycle the service</a:t>
            </a:r>
            <a:endParaRPr lang="es-E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DB68BB-334E-43E2-A57C-4810B161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situation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15C30F-D595-43A3-9F5F-6F52B6FE2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4CEFA4-003E-47A2-9D60-990FD1784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91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 is the group of operations and activities related to provide the near-real-time information about the containers and microservices.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Health monitoring is different from diagnostics: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Diagnostics is about tracking and measuring data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Health monitoring is about the state of a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Health monitoring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92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There are programs that automatize the management of our microservices when they are containerized.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Container managers</a:t>
            </a:r>
            <a:r>
              <a:rPr lang="en-US" dirty="0">
                <a:solidFill>
                  <a:prstClr val="black"/>
                </a:solidFill>
              </a:rPr>
              <a:t> (Kubernetes, Service Fabric, Swarm…) have health monitoring as a built-in feature. They notify when an instance fails and can take actions automatically.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Kubernetes has two kinds of health check, in addition to the detection of application terminated: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+mj-lt"/>
              </a:rPr>
              <a:t>Liveness probes: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checks if the application is up and running. Case where application is crashed or deadlocked but not terminated. HTTP call serves to probe it is ok.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If detected Liveness fail, pod is restarted.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+mj-lt"/>
              </a:rPr>
              <a:t>Readiness probes:</a:t>
            </a:r>
            <a:r>
              <a:rPr lang="en-US" sz="1600" b="1" u="sng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checks if the application is ready to serve traffic. It implies that all the dependencies (database, other services) are up and running. It can happen when starting pod, updating, etc.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Traffic will not be sent until the application is ready</a:t>
            </a: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managers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70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12DCA51-8FCA-4BE3-84AF-F43C68E5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942" y="3255264"/>
            <a:ext cx="5339829" cy="2942337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Docker already provided status about the containers (Running, Exited, Paused…), but not really about the apps running inside the container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Since Docker version 1.12 and for Cocker compose v 2.1, it provides a health check system for the apps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can configure several checks to indicate if the application is healthy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FEE2D44-9D9C-4055-9686-4255277E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F1A4E6-0774-4ABE-B5CC-8F6E400BB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1F2A42-695C-4226-8FC8-66568CBC3D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endParaRPr lang="en-US" dirty="0"/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# Test html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 err="1"/>
              <a:t>healthcheck</a:t>
            </a:r>
            <a:r>
              <a:rPr lang="en-US" dirty="0"/>
              <a:t>: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test: ["CMD", "curl", "-f", "http://localhost"]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interval: 1m30s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timeout: 10s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retries: 3</a:t>
            </a:r>
          </a:p>
          <a:p>
            <a:pPr lvl="1">
              <a:buClr>
                <a:srgbClr val="00D0FF"/>
              </a:buClr>
              <a:buSzPct val="110000"/>
            </a:pPr>
            <a:r>
              <a:rPr lang="en-US" dirty="0"/>
              <a:t>  </a:t>
            </a:r>
            <a:r>
              <a:rPr lang="en-US" dirty="0" err="1"/>
              <a:t>start_period</a:t>
            </a:r>
            <a:r>
              <a:rPr lang="en-US" dirty="0"/>
              <a:t>: 40s</a:t>
            </a:r>
          </a:p>
          <a:p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76D4961-7428-47DA-B4A1-9561AE0CB8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27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Another example with database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FC322A-49C3-4F9A-A5D2-B339574C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4745635"/>
            <a:ext cx="12192000" cy="8150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FF1CB3-699E-457A-AC58-DD401DAE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371725"/>
            <a:ext cx="7886700" cy="211455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E1A07E6-AC44-412F-8E23-9F929E582019}"/>
              </a:ext>
            </a:extLst>
          </p:cNvPr>
          <p:cNvCxnSpPr/>
          <p:nvPr/>
        </p:nvCxnSpPr>
        <p:spPr>
          <a:xfrm>
            <a:off x="6915150" y="5353050"/>
            <a:ext cx="5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A21C4-6520-4623-937A-1C4274CD5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custom health checks there exist libraries to add code to our services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ASP.NET Core we can use </a:t>
            </a:r>
            <a:r>
              <a:rPr lang="en-US" dirty="0" err="1">
                <a:solidFill>
                  <a:prstClr val="black"/>
                </a:solidFill>
                <a:hlinkClick r:id="rId2"/>
              </a:rPr>
              <a:t>HealthChecks</a:t>
            </a:r>
            <a:r>
              <a:rPr lang="en-US" dirty="0">
                <a:solidFill>
                  <a:prstClr val="black"/>
                </a:solidFill>
              </a:rPr>
              <a:t> from the ASP.NET team. You can download the NuGet package </a:t>
            </a:r>
            <a:r>
              <a:rPr lang="en-US" dirty="0" err="1">
                <a:solidFill>
                  <a:prstClr val="black"/>
                </a:solidFill>
              </a:rPr>
              <a:t>Microsoft.AspNetCore.HealthChecks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 allows several kind of checks, and it is extensible for custom cases.</a:t>
            </a:r>
          </a:p>
          <a:p>
            <a:pPr>
              <a:buClr>
                <a:srgbClr val="00D0FF"/>
              </a:buClr>
              <a:buSzPct val="110000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marL="1276325" lvl="1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5FCB65-9EA9-41A2-8437-0B3A2FF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9DE0-24F6-4D07-97FE-36F49B312F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sng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1FA88-2554-4B50-82B0-7FCD6110F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53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Startup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IServiceProvider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ConfigureServices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IServiceCollection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services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HealthChecks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SQL server and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Azure Blob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storage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</a:rPr>
              <a:t>services.AddHealthChecks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 err="1">
                <a:latin typeface="Consolas" panose="020B0609020204030204" pitchFamily="49" charset="0"/>
              </a:rPr>
              <a:t>checks</a:t>
            </a:r>
            <a:r>
              <a:rPr lang="es-ES" dirty="0">
                <a:latin typeface="Consolas" panose="020B0609020204030204" pitchFamily="49" charset="0"/>
              </a:rPr>
              <a:t> =&gt;</a:t>
            </a:r>
          </a:p>
          <a:p>
            <a:r>
              <a:rPr lang="es-ES" dirty="0">
                <a:latin typeface="Consolas" panose="020B0609020204030204" pitchFamily="49" charset="0"/>
              </a:rPr>
              <a:t>    {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</a:rPr>
              <a:t>minutes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TryParse</a:t>
            </a:r>
            <a:r>
              <a:rPr lang="en-US" dirty="0">
                <a:latin typeface="Consolas" panose="020B0609020204030204" pitchFamily="49" charset="0"/>
              </a:rPr>
              <a:t>(Configuration[</a:t>
            </a:r>
            <a:r>
              <a:rPr lang="en-U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F19393"/>
                </a:solidFill>
                <a:latin typeface="Consolas" panose="020B0609020204030204" pitchFamily="49" charset="0"/>
              </a:rPr>
              <a:t>HealthCheck:Timeout</a:t>
            </a:r>
            <a:r>
              <a:rPr lang="en-U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minutesParsed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latin typeface="Consolas" panose="020B0609020204030204" pitchFamily="49" charset="0"/>
              </a:rPr>
              <a:t>            minutes = </a:t>
            </a:r>
            <a:r>
              <a:rPr lang="es-ES" dirty="0" err="1">
                <a:latin typeface="Consolas" panose="020B0609020204030204" pitchFamily="49" charset="0"/>
              </a:rPr>
              <a:t>minutesParsed</a:t>
            </a:r>
            <a:r>
              <a:rPr lang="es-ES" dirty="0">
                <a:latin typeface="Consolas" panose="020B0609020204030204" pitchFamily="49" charset="0"/>
              </a:rPr>
              <a:t>;</a:t>
            </a:r>
          </a:p>
          <a:p>
            <a:r>
              <a:rPr lang="es-ES" dirty="0">
                <a:latin typeface="Consolas" panose="020B0609020204030204" pitchFamily="49" charset="0"/>
              </a:rPr>
              <a:t>        }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Minutes configures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cache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duration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checks.AddSqlCheck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F19393"/>
                </a:solidFill>
                <a:latin typeface="Consolas" panose="020B0609020204030204" pitchFamily="49" charset="0"/>
              </a:rPr>
              <a:t>CatalogDb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Configuration</a:t>
            </a:r>
            <a:r>
              <a:rPr lang="es-ES" dirty="0">
                <a:latin typeface="Consolas" panose="020B0609020204030204" pitchFamily="49" charset="0"/>
              </a:rPr>
              <a:t>[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F19393"/>
                </a:solidFill>
                <a:latin typeface="Consolas" panose="020B0609020204030204" pitchFamily="49" charset="0"/>
              </a:rPr>
              <a:t>ConnectionString</a:t>
            </a:r>
            <a:r>
              <a:rPr lang="es-ES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latin typeface="Consolas" panose="020B0609020204030204" pitchFamily="49" charset="0"/>
              </a:rPr>
              <a:t>],</a:t>
            </a:r>
          </a:p>
          <a:p>
            <a:r>
              <a:rPr lang="es-ES" dirty="0">
                <a:latin typeface="Consolas" panose="020B0609020204030204" pitchFamily="49" charset="0"/>
              </a:rPr>
              <a:t>        </a:t>
            </a:r>
            <a:r>
              <a:rPr lang="es-ES" dirty="0" err="1">
                <a:latin typeface="Consolas" panose="020B0609020204030204" pitchFamily="49" charset="0"/>
              </a:rPr>
              <a:t>TimeSpan.FromMinutes</a:t>
            </a:r>
            <a:r>
              <a:rPr lang="es-ES" dirty="0">
                <a:latin typeface="Consolas" panose="020B0609020204030204" pitchFamily="49" charset="0"/>
              </a:rPr>
              <a:t>(minutes));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   });</a:t>
            </a:r>
          </a:p>
          <a:p>
            <a:r>
              <a:rPr lang="es-ES" dirty="0">
                <a:latin typeface="Consolas" panose="020B0609020204030204" pitchFamily="49" charset="0"/>
              </a:rPr>
              <a:t>(...)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SQL </a:t>
            </a:r>
            <a:r>
              <a:rPr lang="es-ES" dirty="0" err="1"/>
              <a:t>dependency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E6A1AC-B40D-429D-85A8-8F952DC2401C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  <a:p>
            <a:r>
              <a:rPr lang="es-ES" dirty="0" err="1"/>
              <a:t>Resilience</a:t>
            </a:r>
            <a:endParaRPr lang="es-ES" dirty="0"/>
          </a:p>
          <a:p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Automation</a:t>
            </a:r>
            <a:endParaRPr lang="es-ES" dirty="0"/>
          </a:p>
          <a:p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Monitoring</a:t>
            </a:r>
            <a:endParaRPr lang="es-ES" dirty="0"/>
          </a:p>
          <a:p>
            <a:r>
              <a:rPr lang="es-ES" dirty="0" err="1"/>
              <a:t>Ready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</a:t>
            </a:r>
            <a:endParaRPr lang="es-ES" dirty="0"/>
          </a:p>
        </p:txBody>
      </p:sp>
      <p:sp>
        <p:nvSpPr>
          <p:cNvPr id="6" name="pagina"/>
          <p:cNvSpPr txBox="1">
            <a:spLocks/>
          </p:cNvSpPr>
          <p:nvPr/>
        </p:nvSpPr>
        <p:spPr>
          <a:xfrm>
            <a:off x="1818951" y="6356348"/>
            <a:ext cx="15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00D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066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Startup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HealthChecks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dependencies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other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services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 err="1">
                <a:latin typeface="Consolas" panose="020B0609020204030204" pitchFamily="49" charset="0"/>
              </a:rPr>
              <a:t>services.AddHealthChecks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checks</a:t>
            </a:r>
            <a:r>
              <a:rPr lang="es-ES" sz="1500" dirty="0">
                <a:latin typeface="Consolas" panose="020B0609020204030204" pitchFamily="49" charset="0"/>
              </a:rPr>
              <a:t> =&gt;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>
                <a:latin typeface="Consolas" panose="020B0609020204030204" pitchFamily="49" charset="0"/>
              </a:rPr>
              <a:t>minutes = 1;</a:t>
            </a:r>
          </a:p>
          <a:p>
            <a:r>
              <a:rPr lang="en-US" sz="1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err="1">
                <a:latin typeface="Consolas" panose="020B0609020204030204" pitchFamily="49" charset="0"/>
              </a:rPr>
              <a:t>.TryParse</a:t>
            </a:r>
            <a:r>
              <a:rPr lang="en-US" sz="1500" dirty="0">
                <a:latin typeface="Consolas" panose="020B0609020204030204" pitchFamily="49" charset="0"/>
              </a:rPr>
              <a:t>(Configuration[</a:t>
            </a:r>
            <a:r>
              <a:rPr lang="en-U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HealthCheck:Timeout</a:t>
            </a:r>
            <a:r>
              <a:rPr lang="en-U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var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minutesParsed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        minutes = </a:t>
            </a:r>
            <a:r>
              <a:rPr lang="es-ES" sz="1500" dirty="0" err="1">
                <a:latin typeface="Consolas" panose="020B0609020204030204" pitchFamily="49" charset="0"/>
              </a:rPr>
              <a:t>minutesParsed</a:t>
            </a:r>
            <a:r>
              <a:rPr lang="es-ES" sz="1500" dirty="0">
                <a:latin typeface="Consolas" panose="020B0609020204030204" pitchFamily="49" charset="0"/>
              </a:rPr>
              <a:t>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    }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CatalogUrlHC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would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change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byt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endpoint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f.i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. “http://catalog.api/hc”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CatalogUrlHC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OrderingUrlHC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BasketUrlHC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 </a:t>
            </a:r>
            <a:r>
              <a:rPr lang="es-ES" sz="1500" dirty="0" err="1">
                <a:latin typeface="Consolas" panose="020B0609020204030204" pitchFamily="49" charset="0"/>
              </a:rPr>
              <a:t>TimeSpan.Zero</a:t>
            </a:r>
            <a:r>
              <a:rPr lang="es-ES" sz="1500" dirty="0">
                <a:latin typeface="Consolas" panose="020B0609020204030204" pitchFamily="49" charset="0"/>
              </a:rPr>
              <a:t>);</a:t>
            </a: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IdentityUrlHC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 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1500" dirty="0" err="1">
                <a:latin typeface="Consolas" panose="020B0609020204030204" pitchFamily="49" charset="0"/>
              </a:rPr>
              <a:t>checks.AddUrlCheck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Configuration</a:t>
            </a:r>
            <a:r>
              <a:rPr lang="es-ES" sz="1500" dirty="0">
                <a:latin typeface="Consolas" panose="020B0609020204030204" pitchFamily="49" charset="0"/>
              </a:rPr>
              <a:t>[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 err="1">
                <a:solidFill>
                  <a:srgbClr val="F19393"/>
                </a:solidFill>
                <a:latin typeface="Consolas" panose="020B0609020204030204" pitchFamily="49" charset="0"/>
              </a:rPr>
              <a:t>MarketingUrlHC</a:t>
            </a:r>
            <a:r>
              <a:rPr lang="es-ES" sz="15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latin typeface="Consolas" panose="020B0609020204030204" pitchFamily="49" charset="0"/>
              </a:rPr>
              <a:t>],</a:t>
            </a:r>
            <a:r>
              <a:rPr lang="es-ES" sz="1500" dirty="0" err="1">
                <a:latin typeface="Consolas" panose="020B0609020204030204" pitchFamily="49" charset="0"/>
              </a:rPr>
              <a:t>TimeSpan.FromMinutes</a:t>
            </a:r>
            <a:r>
              <a:rPr lang="es-ES" sz="1500" dirty="0">
                <a:latin typeface="Consolas" panose="020B0609020204030204" pitchFamily="49" charset="0"/>
              </a:rPr>
              <a:t>(minutes));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});</a:t>
            </a:r>
            <a:endParaRPr lang="es-ES" sz="15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checks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dependencies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3FAC5E-A699-4AB5-82F5-1A624EB26DC2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5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Startup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configuring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Add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HealthChecks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service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without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dependencies</a:t>
            </a:r>
            <a:endParaRPr lang="es-E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we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need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implement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ValueTask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IHealthCheckResult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&gt;&gt;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check</a:t>
            </a:r>
            <a:endParaRPr lang="es-E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ES" sz="1500" dirty="0" err="1">
                <a:latin typeface="Consolas" panose="020B0609020204030204" pitchFamily="49" charset="0"/>
              </a:rPr>
              <a:t>services.AddHealthChecks</a:t>
            </a:r>
            <a:r>
              <a:rPr lang="es-ES" sz="1500" dirty="0">
                <a:latin typeface="Consolas" panose="020B0609020204030204" pitchFamily="49" charset="0"/>
              </a:rPr>
              <a:t>(</a:t>
            </a:r>
            <a:r>
              <a:rPr lang="es-ES" sz="1500" dirty="0" err="1">
                <a:latin typeface="Consolas" panose="020B0609020204030204" pitchFamily="49" charset="0"/>
              </a:rPr>
              <a:t>checks</a:t>
            </a:r>
            <a:r>
              <a:rPr lang="es-ES" sz="1500" dirty="0">
                <a:latin typeface="Consolas" panose="020B0609020204030204" pitchFamily="49" charset="0"/>
              </a:rPr>
              <a:t> =&gt;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{</a:t>
            </a:r>
          </a:p>
          <a:p>
            <a:r>
              <a:rPr lang="es-ES" sz="1500" dirty="0"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latin typeface="Consolas" panose="020B0609020204030204" pitchFamily="49" charset="0"/>
              </a:rPr>
              <a:t>checks.AddValueTaskCheck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"HTTP </a:t>
            </a:r>
            <a:r>
              <a:rPr lang="es-ES" sz="1600" dirty="0" err="1">
                <a:solidFill>
                  <a:srgbClr val="F19393"/>
                </a:solidFill>
                <a:latin typeface="Consolas" panose="020B0609020204030204" pitchFamily="49" charset="0"/>
              </a:rPr>
              <a:t>Endpoint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latin typeface="Consolas" panose="020B0609020204030204" pitchFamily="49" charset="0"/>
              </a:rPr>
              <a:t>, 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() =&gt;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s-ES" sz="1600" dirty="0" err="1">
                <a:latin typeface="Consolas" panose="020B0609020204030204" pitchFamily="49" charset="0"/>
              </a:rPr>
              <a:t>ValueTask</a:t>
            </a:r>
            <a:r>
              <a:rPr lang="es-ES" sz="1600" dirty="0"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latin typeface="Consolas" panose="020B0609020204030204" pitchFamily="49" charset="0"/>
              </a:rPr>
              <a:t>IHealthCheckResult</a:t>
            </a:r>
            <a:r>
              <a:rPr lang="es-ES" sz="1600" dirty="0">
                <a:latin typeface="Consolas" panose="020B0609020204030204" pitchFamily="49" charset="0"/>
              </a:rPr>
              <a:t>&gt;(</a:t>
            </a:r>
            <a:r>
              <a:rPr lang="es-ES" sz="1600" dirty="0" err="1">
                <a:latin typeface="Consolas" panose="020B0609020204030204" pitchFamily="49" charset="0"/>
              </a:rPr>
              <a:t>HealthCheckResult.Healthy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"Ok"</a:t>
            </a:r>
            <a:r>
              <a:rPr lang="es-ES" sz="1600" dirty="0"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TimeSpan.Zero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</a:rPr>
              <a:t>);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no cache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testing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 demo </a:t>
            </a:r>
            <a:r>
              <a:rPr lang="es-E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only</a:t>
            </a:r>
            <a:endParaRPr lang="es-ES" sz="1500" dirty="0">
              <a:latin typeface="Consolas" panose="020B0609020204030204" pitchFamily="49" charset="0"/>
            </a:endParaRPr>
          </a:p>
          <a:p>
            <a:r>
              <a:rPr lang="es-ES" sz="1500" dirty="0">
                <a:latin typeface="Consolas" panose="020B0609020204030204" pitchFamily="49" charset="0"/>
              </a:rPr>
              <a:t>});</a:t>
            </a:r>
            <a:endParaRPr lang="es-ES" sz="15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</a:t>
            </a:r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3FAC5E-A699-4AB5-82F5-1A624EB26DC2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3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C21440B-7100-4D13-9AC8-A5EAA8DE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BuildWebHost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6B15AF-E401-4629-86DD-A62C6C9CD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4FDDC-5608-434B-B899-F0F11012F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static </a:t>
            </a:r>
            <a:r>
              <a:rPr lang="en-US" sz="1600" dirty="0" err="1">
                <a:latin typeface="Consolas" panose="020B0609020204030204" pitchFamily="49" charset="0"/>
              </a:rPr>
              <a:t>IWebHost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BuildWebHost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=&gt;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latin typeface="Consolas" panose="020B0609020204030204" pitchFamily="49" charset="0"/>
              </a:rPr>
              <a:t>WebHost.CreateDefaultBuilder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args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.</a:t>
            </a:r>
            <a:r>
              <a:rPr lang="es-ES" sz="1600" dirty="0" err="1">
                <a:latin typeface="Consolas" panose="020B0609020204030204" pitchFamily="49" charset="0"/>
              </a:rPr>
              <a:t>UseStartup</a:t>
            </a:r>
            <a:r>
              <a:rPr lang="es-ES" sz="1600" dirty="0">
                <a:latin typeface="Consolas" panose="020B0609020204030204" pitchFamily="49" charset="0"/>
              </a:rPr>
              <a:t>&lt;Startup&gt;()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   .</a:t>
            </a:r>
            <a:r>
              <a:rPr lang="es-ES" sz="1600" dirty="0" err="1">
                <a:latin typeface="Consolas" panose="020B0609020204030204" pitchFamily="49" charset="0"/>
              </a:rPr>
              <a:t>UseApplicationInsights</a:t>
            </a:r>
            <a:r>
              <a:rPr lang="es-ES" sz="1600" dirty="0">
                <a:latin typeface="Consolas" panose="020B0609020204030204" pitchFamily="49" charset="0"/>
              </a:rPr>
              <a:t>()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Reporting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health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status at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service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hc</a:t>
            </a:r>
            <a:endParaRPr lang="es-ES" sz="1600" dirty="0"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b="1" dirty="0">
                <a:latin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</a:rPr>
              <a:t>UseHealthChecks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"/</a:t>
            </a:r>
            <a:r>
              <a:rPr lang="es-ES" sz="1600" dirty="0" err="1">
                <a:solidFill>
                  <a:srgbClr val="F19393"/>
                </a:solidFill>
                <a:latin typeface="Consolas" panose="020B0609020204030204" pitchFamily="49" charset="0"/>
              </a:rPr>
              <a:t>hc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latin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</a:rPr>
              <a:t>UseContentRoot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Directory.GetCurrentDirectory</a:t>
            </a:r>
            <a:r>
              <a:rPr lang="es-ES" sz="1600" dirty="0">
                <a:latin typeface="Consolas" panose="020B0609020204030204" pitchFamily="49" charset="0"/>
              </a:rPr>
              <a:t>())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600" dirty="0">
                <a:latin typeface="Consolas" panose="020B0609020204030204" pitchFamily="49" charset="0"/>
              </a:rPr>
              <a:t>.</a:t>
            </a:r>
            <a:r>
              <a:rPr lang="es-ES" sz="1600" dirty="0" err="1">
                <a:latin typeface="Consolas" panose="020B0609020204030204" pitchFamily="49" charset="0"/>
              </a:rPr>
              <a:t>UseWebRoot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F19393"/>
                </a:solidFill>
                <a:latin typeface="Consolas" panose="020B0609020204030204" pitchFamily="49" charset="0"/>
              </a:rPr>
              <a:t>Pics</a:t>
            </a:r>
            <a:r>
              <a:rPr lang="es-ES" sz="1600" dirty="0">
                <a:solidFill>
                  <a:srgbClr val="F19393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             (...)</a:t>
            </a:r>
            <a:endParaRPr lang="es-ES" sz="1500" dirty="0">
              <a:latin typeface="Consolas" panose="020B0609020204030204" pitchFamily="49" charset="0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EFE79-2780-42D9-BA69-E552741FD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@</a:t>
            </a:r>
            <a:r>
              <a:rPr lang="es-ES" dirty="0" err="1"/>
              <a:t>plainconcepts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0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7812181-CA83-45C6-9DFF-89E2A5F4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A9C74BB-EBB7-4393-9E58-080DEAD0F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err="1"/>
              <a:t>Exposing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HealthCheck</a:t>
            </a:r>
            <a:r>
              <a:rPr lang="es-ES" dirty="0"/>
              <a:t> </a:t>
            </a:r>
            <a:r>
              <a:rPr lang="es-ES" dirty="0" err="1"/>
              <a:t>endpoint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9E74CC-3409-47E3-81EE-D21B8247A3AA}"/>
              </a:ext>
            </a:extLst>
          </p:cNvPr>
          <p:cNvSpPr txBox="1"/>
          <p:nvPr/>
        </p:nvSpPr>
        <p:spPr>
          <a:xfrm>
            <a:off x="10357407" y="2318889"/>
            <a:ext cx="1494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/>
                </a:solidFill>
                <a:hlinkClick r:id="rId2"/>
              </a:rPr>
              <a:t>MS </a:t>
            </a:r>
            <a:r>
              <a:rPr lang="es-ES" sz="1000" dirty="0" err="1">
                <a:solidFill>
                  <a:schemeClr val="bg1"/>
                </a:solidFill>
                <a:hlinkClick r:id="rId2"/>
              </a:rPr>
              <a:t>eShopOnContainers</a:t>
            </a:r>
            <a:endParaRPr lang="es-E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0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8CEAAD-8F71-4570-975A-5200855A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B616A-2EDE-4F93-81C7-BE29C9C217C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DB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DB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4BD6C-1639-496B-9B43-13A8494A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z="4800" dirty="0"/>
              <a:t>Workshop: </a:t>
            </a:r>
            <a:r>
              <a:rPr lang="es-ES" sz="4800" dirty="0" err="1"/>
              <a:t>implementing</a:t>
            </a:r>
            <a:r>
              <a:rPr lang="es-ES" sz="4800" dirty="0"/>
              <a:t> </a:t>
            </a:r>
            <a:r>
              <a:rPr lang="es-ES" sz="4800" dirty="0" err="1"/>
              <a:t>HealthChecks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56694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 &amp; </a:t>
            </a:r>
            <a:r>
              <a:rPr lang="es-ES" dirty="0" err="1"/>
              <a:t>Antipatterns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2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E</a:t>
            </a:r>
            <a:r>
              <a:rPr lang="en-US" dirty="0" err="1">
                <a:solidFill>
                  <a:prstClr val="black"/>
                </a:solidFill>
              </a:rPr>
              <a:t>ach</a:t>
            </a:r>
            <a:r>
              <a:rPr lang="en-US" dirty="0">
                <a:solidFill>
                  <a:prstClr val="black"/>
                </a:solidFill>
              </a:rPr>
              <a:t> microservice owns its own data source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P</a:t>
            </a:r>
            <a:r>
              <a:rPr lang="en-US" dirty="0" err="1">
                <a:solidFill>
                  <a:prstClr val="black"/>
                </a:solidFill>
              </a:rPr>
              <a:t>olyglot</a:t>
            </a:r>
            <a:r>
              <a:rPr lang="en-US" dirty="0">
                <a:solidFill>
                  <a:prstClr val="black"/>
                </a:solidFill>
              </a:rPr>
              <a:t> microservices and persistence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</a:t>
            </a:r>
            <a:r>
              <a:rPr lang="en-US" dirty="0" err="1">
                <a:solidFill>
                  <a:prstClr val="black"/>
                </a:solidFill>
              </a:rPr>
              <a:t>ata</a:t>
            </a:r>
            <a:r>
              <a:rPr lang="en-US" dirty="0">
                <a:solidFill>
                  <a:prstClr val="black"/>
                </a:solidFill>
              </a:rPr>
              <a:t> must not be shared with other microservices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Data </a:t>
            </a:r>
            <a:r>
              <a:rPr lang="es-ES" dirty="0" err="1">
                <a:solidFill>
                  <a:prstClr val="black"/>
                </a:solidFill>
              </a:rPr>
              <a:t>must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be </a:t>
            </a:r>
            <a:r>
              <a:rPr lang="es-ES" dirty="0" err="1">
                <a:solidFill>
                  <a:prstClr val="black"/>
                </a:solidFill>
              </a:rPr>
              <a:t>directly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queried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other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db</a:t>
            </a:r>
            <a:endParaRPr lang="es-ES" dirty="0">
              <a:solidFill>
                <a:prstClr val="black"/>
              </a:solidFill>
            </a:endParaRPr>
          </a:p>
          <a:p>
            <a:pPr lvl="0">
              <a:buClr>
                <a:srgbClr val="00D0FF"/>
              </a:buClr>
              <a:buSzPct val="110000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A3D3370-E7FD-491A-AE80-BA13AD25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42" y="3715981"/>
            <a:ext cx="5025808" cy="24947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3E83E3-5AFC-4FB2-9D50-1A10B38F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12" y="647310"/>
            <a:ext cx="5363468" cy="2781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84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5642610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chatty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when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retrievieng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from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multiple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microservices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fine-</a:t>
            </a:r>
            <a:r>
              <a:rPr lang="es-ES" dirty="0" err="1">
                <a:solidFill>
                  <a:prstClr val="black"/>
                </a:solidFill>
              </a:rPr>
              <a:t>grained</a:t>
            </a:r>
            <a:r>
              <a:rPr lang="es-ES" dirty="0">
                <a:solidFill>
                  <a:prstClr val="black"/>
                </a:solidFill>
              </a:rPr>
              <a:t> Api </a:t>
            </a:r>
            <a:r>
              <a:rPr lang="es-ES" dirty="0" err="1">
                <a:solidFill>
                  <a:prstClr val="black"/>
                </a:solidFill>
              </a:rPr>
              <a:t>Gateways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read</a:t>
            </a:r>
            <a:r>
              <a:rPr lang="es-ES" dirty="0">
                <a:solidFill>
                  <a:prstClr val="black"/>
                </a:solidFill>
              </a:rPr>
              <a:t>-data </a:t>
            </a:r>
            <a:r>
              <a:rPr lang="es-ES" dirty="0" err="1">
                <a:solidFill>
                  <a:prstClr val="black"/>
                </a:solidFill>
              </a:rPr>
              <a:t>models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materialized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views</a:t>
            </a:r>
            <a:r>
              <a:rPr lang="es-ES" dirty="0">
                <a:solidFill>
                  <a:prstClr val="black"/>
                </a:solidFill>
              </a:rPr>
              <a:t>)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aggregation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CAP </a:t>
            </a:r>
            <a:r>
              <a:rPr lang="es-ES" dirty="0" err="1">
                <a:solidFill>
                  <a:prstClr val="black"/>
                </a:solidFill>
              </a:rPr>
              <a:t>Theorem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Ensure</a:t>
            </a:r>
            <a:r>
              <a:rPr lang="es-ES" dirty="0">
                <a:solidFill>
                  <a:prstClr val="black"/>
                </a:solidFill>
              </a:rPr>
              <a:t> eventual </a:t>
            </a:r>
            <a:r>
              <a:rPr lang="es-ES" dirty="0" err="1">
                <a:solidFill>
                  <a:prstClr val="black"/>
                </a:solidFill>
              </a:rPr>
              <a:t>consistency</a:t>
            </a:r>
            <a:r>
              <a:rPr lang="es-ES" dirty="0">
                <a:solidFill>
                  <a:prstClr val="black"/>
                </a:solidFill>
              </a:rPr>
              <a:t> (CQRS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Sourcing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Decentralized</a:t>
            </a:r>
            <a:r>
              <a:rPr lang="es-ES" dirty="0"/>
              <a:t> Data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3ECC25-A08D-4933-BA63-5DE8E986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2" y="3213846"/>
            <a:ext cx="5314163" cy="303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Resultado de imagen de api gateways microservices">
            <a:extLst>
              <a:ext uri="{FF2B5EF4-FFF2-40B4-BE49-F238E27FC236}">
                <a16:creationId xmlns:a16="http://schemas.microsoft.com/office/drawing/2014/main" id="{7F68DAF7-E1C1-40A3-A5B7-97554E2A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81" y="238981"/>
            <a:ext cx="3223170" cy="2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4644947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Request</a:t>
            </a:r>
            <a:r>
              <a:rPr lang="es-ES" dirty="0">
                <a:solidFill>
                  <a:prstClr val="black"/>
                </a:solidFill>
              </a:rPr>
              <a:t>/Response Http </a:t>
            </a:r>
            <a:r>
              <a:rPr lang="es-ES" dirty="0" err="1">
                <a:solidFill>
                  <a:prstClr val="black"/>
                </a:solidFill>
              </a:rPr>
              <a:t>for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client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Client apps do </a:t>
            </a:r>
            <a:r>
              <a:rPr lang="es-ES" dirty="0" err="1">
                <a:solidFill>
                  <a:prstClr val="black"/>
                </a:solidFill>
              </a:rPr>
              <a:t>not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orchestrate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Avoid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synchronous</a:t>
            </a:r>
            <a:r>
              <a:rPr lang="es-ES" dirty="0">
                <a:solidFill>
                  <a:prstClr val="black"/>
                </a:solidFill>
              </a:rPr>
              <a:t> Http </a:t>
            </a:r>
            <a:r>
              <a:rPr lang="es-ES" dirty="0" err="1">
                <a:solidFill>
                  <a:prstClr val="black"/>
                </a:solidFill>
              </a:rPr>
              <a:t>calls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between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Microservices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interaction</a:t>
            </a:r>
            <a:r>
              <a:rPr lang="es-ES" dirty="0">
                <a:solidFill>
                  <a:prstClr val="black"/>
                </a:solidFill>
              </a:rPr>
              <a:t> as </a:t>
            </a:r>
            <a:r>
              <a:rPr lang="es-ES" dirty="0" err="1">
                <a:solidFill>
                  <a:prstClr val="black"/>
                </a:solidFill>
              </a:rPr>
              <a:t>an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asynchronous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event-driven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r>
              <a:rPr lang="es-ES" dirty="0">
                <a:solidFill>
                  <a:prstClr val="black"/>
                </a:solidFill>
              </a:rPr>
              <a:t> (</a:t>
            </a:r>
            <a:r>
              <a:rPr lang="es-ES" dirty="0" err="1">
                <a:solidFill>
                  <a:prstClr val="black"/>
                </a:solidFill>
              </a:rPr>
              <a:t>choreography</a:t>
            </a:r>
            <a:r>
              <a:rPr lang="es-ES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message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queues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Idempotency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Microservices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123652-41C8-41C7-A5AE-D064B657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40" y="2672079"/>
            <a:ext cx="6086840" cy="32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2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Resilience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05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55205"/>
            <a:ext cx="7213336" cy="3196532"/>
          </a:xfrm>
        </p:spPr>
        <p:txBody>
          <a:bodyPr/>
          <a:lstStyle/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System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fault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tolerant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Services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recovers</a:t>
            </a:r>
            <a:r>
              <a:rPr lang="es-ES" dirty="0">
                <a:solidFill>
                  <a:prstClr val="black"/>
                </a:solidFill>
              </a:rPr>
              <a:t> after a </a:t>
            </a:r>
            <a:r>
              <a:rPr lang="es-ES" dirty="0" err="1">
                <a:solidFill>
                  <a:prstClr val="black"/>
                </a:solidFill>
              </a:rPr>
              <a:t>network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service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failure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avoiding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downtime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or</a:t>
            </a:r>
            <a:r>
              <a:rPr lang="es-ES" dirty="0">
                <a:solidFill>
                  <a:prstClr val="black"/>
                </a:solidFill>
              </a:rPr>
              <a:t> data </a:t>
            </a:r>
            <a:r>
              <a:rPr lang="es-ES" dirty="0" err="1">
                <a:solidFill>
                  <a:prstClr val="black"/>
                </a:solidFill>
              </a:rPr>
              <a:t>loss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asynchronous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communication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timeouts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retries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with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exponential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backoff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policies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prstClr val="black"/>
                </a:solidFill>
              </a:rPr>
              <a:t>Use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Circuit</a:t>
            </a:r>
            <a:r>
              <a:rPr lang="es-ES" dirty="0">
                <a:solidFill>
                  <a:prstClr val="black"/>
                </a:solidFill>
              </a:rPr>
              <a:t> Breaker </a:t>
            </a:r>
            <a:r>
              <a:rPr lang="es-ES" dirty="0" err="1">
                <a:solidFill>
                  <a:prstClr val="black"/>
                </a:solidFill>
              </a:rPr>
              <a:t>patterns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Limit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the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number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of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queued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requests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prstClr val="black"/>
                </a:solidFill>
              </a:rPr>
              <a:t>Health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monitoring</a:t>
            </a:r>
            <a:endParaRPr lang="es-ES" dirty="0">
              <a:solidFill>
                <a:prstClr val="black"/>
              </a:solidFill>
            </a:endParaRPr>
          </a:p>
          <a:p>
            <a:pPr marL="285750" lvl="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failure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6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Automation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8632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5cc60d69-a5f6-4f8f-8194-a79b51c73eb9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19243</TotalTime>
  <Words>1147</Words>
  <Application>Microsoft Office PowerPoint</Application>
  <PresentationFormat>Widescreen</PresentationFormat>
  <Paragraphs>194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Open Sans</vt:lpstr>
      <vt:lpstr>Calibri</vt:lpstr>
      <vt:lpstr>Consolas</vt:lpstr>
      <vt:lpstr>Helvetica35-Thin</vt:lpstr>
      <vt:lpstr>Arial</vt:lpstr>
      <vt:lpstr>Tw Cen MT</vt:lpstr>
      <vt:lpstr>Courier New</vt:lpstr>
      <vt:lpstr>ThemeLight</vt:lpstr>
      <vt:lpstr>Microservices Architecture MSA</vt:lpstr>
      <vt:lpstr>PowerPoint Presentation</vt:lpstr>
      <vt:lpstr>PowerPoint Presentation</vt:lpstr>
      <vt:lpstr>Decentralized Data</vt:lpstr>
      <vt:lpstr>Decentralized Data </vt:lpstr>
      <vt:lpstr>Microservices Communication </vt:lpstr>
      <vt:lpstr>PowerPoint Presentation</vt:lpstr>
      <vt:lpstr>Design for failure</vt:lpstr>
      <vt:lpstr>PowerPoint Presentation</vt:lpstr>
      <vt:lpstr>Infrastructure Automation</vt:lpstr>
      <vt:lpstr>PowerPoint Presentation</vt:lpstr>
      <vt:lpstr>PowerPoint Presentation</vt:lpstr>
      <vt:lpstr>The situation</vt:lpstr>
      <vt:lpstr>What is Health monitoring</vt:lpstr>
      <vt:lpstr>Container managers</vt:lpstr>
      <vt:lpstr>Docker</vt:lpstr>
      <vt:lpstr>Docker</vt:lpstr>
      <vt:lpstr>ASP.NET Core</vt:lpstr>
      <vt:lpstr>ASP.NET Core</vt:lpstr>
      <vt:lpstr>ASP.NET Core</vt:lpstr>
      <vt:lpstr>ASP.NET Core</vt:lpstr>
      <vt:lpstr>ASP.NET Core</vt:lpstr>
      <vt:lpstr>PowerPoint Presentation</vt:lpstr>
      <vt:lpstr>¡Thank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David Sanz</cp:lastModifiedBy>
  <cp:revision>947</cp:revision>
  <dcterms:created xsi:type="dcterms:W3CDTF">2015-09-03T07:07:39Z</dcterms:created>
  <dcterms:modified xsi:type="dcterms:W3CDTF">2017-11-13T21:35:56Z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