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4"/>
  </p:sldMasterIdLst>
  <p:notesMasterIdLst>
    <p:notesMasterId r:id="rId22"/>
  </p:notesMasterIdLst>
  <p:handoutMasterIdLst>
    <p:handoutMasterId r:id="rId23"/>
  </p:handoutMasterIdLst>
  <p:sldIdLst>
    <p:sldId id="418" r:id="rId5"/>
    <p:sldId id="419" r:id="rId6"/>
    <p:sldId id="420" r:id="rId7"/>
    <p:sldId id="427" r:id="rId8"/>
    <p:sldId id="433" r:id="rId9"/>
    <p:sldId id="426" r:id="rId10"/>
    <p:sldId id="432" r:id="rId11"/>
    <p:sldId id="428" r:id="rId12"/>
    <p:sldId id="423" r:id="rId13"/>
    <p:sldId id="407" r:id="rId14"/>
    <p:sldId id="435" r:id="rId15"/>
    <p:sldId id="429" r:id="rId16"/>
    <p:sldId id="414" r:id="rId17"/>
    <p:sldId id="425" r:id="rId18"/>
    <p:sldId id="434" r:id="rId19"/>
    <p:sldId id="398" r:id="rId20"/>
    <p:sldId id="417" r:id="rId21"/>
  </p:sldIdLst>
  <p:sldSz cx="12192000" cy="6858000"/>
  <p:notesSz cx="6858000" cy="9144000"/>
  <p:embeddedFontLst>
    <p:embeddedFont>
      <p:font typeface="Tw Cen MT" panose="020B0602020104020603" pitchFamily="3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Helvetica35-Thin" panose="020B0604020202020204" charset="0"/>
      <p:regular r:id="rId32"/>
    </p:embeddedFont>
    <p:embeddedFont>
      <p:font typeface="Open Sans" panose="020B060402020202020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232" userDrawn="1">
          <p15:clr>
            <a:srgbClr val="A4A3A4"/>
          </p15:clr>
        </p15:guide>
        <p15:guide id="2" orient="horz" pos="1706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4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a Assin Sunye" initials="CAS" lastIdx="4" clrIdx="0">
    <p:extLst>
      <p:ext uri="{19B8F6BF-5375-455C-9EA6-DF929625EA0E}">
        <p15:presenceInfo xmlns:p15="http://schemas.microsoft.com/office/powerpoint/2012/main" userId="c3a0c3d9ed5fb5d9" providerId="Windows Live"/>
      </p:ext>
    </p:extLst>
  </p:cmAuthor>
  <p:cmAuthor id="2" name="Belen Muñiz" initials="BM" lastIdx="2" clrIdx="1">
    <p:extLst>
      <p:ext uri="{19B8F6BF-5375-455C-9EA6-DF929625EA0E}">
        <p15:presenceInfo xmlns:p15="http://schemas.microsoft.com/office/powerpoint/2012/main" userId="S003000092FB62EC@LIVE.COM" providerId="AD"/>
      </p:ext>
    </p:extLst>
  </p:cmAuthor>
  <p:cmAuthor id="3" name="belen muniz" initials="bm" lastIdx="3" clrIdx="2">
    <p:extLst>
      <p:ext uri="{19B8F6BF-5375-455C-9EA6-DF929625EA0E}">
        <p15:presenceInfo xmlns:p15="http://schemas.microsoft.com/office/powerpoint/2012/main" userId="ed141f22d02a89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0FF"/>
    <a:srgbClr val="43536D"/>
    <a:srgbClr val="0C002A"/>
    <a:srgbClr val="130042"/>
    <a:srgbClr val="26034D"/>
    <a:srgbClr val="01DBFF"/>
    <a:srgbClr val="00DBFF"/>
    <a:srgbClr val="12003E"/>
    <a:srgbClr val="17212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3" autoAdjust="0"/>
    <p:restoredTop sz="81481" autoAdjust="0"/>
  </p:normalViewPr>
  <p:slideViewPr>
    <p:cSldViewPr snapToGrid="0">
      <p:cViewPr>
        <p:scale>
          <a:sx n="85" d="100"/>
          <a:sy n="85" d="100"/>
        </p:scale>
        <p:origin x="629" y="43"/>
      </p:cViewPr>
      <p:guideLst>
        <p:guide pos="1232"/>
        <p:guide orient="horz" pos="1706"/>
        <p:guide orient="horz" pos="3838"/>
        <p:guide orient="horz" pos="10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584"/>
    </p:cViewPr>
  </p:sorterViewPr>
  <p:notesViewPr>
    <p:cSldViewPr snapToGrid="0" showGuides="1">
      <p:cViewPr varScale="1">
        <p:scale>
          <a:sx n="88" d="100"/>
          <a:sy n="88" d="100"/>
        </p:scale>
        <p:origin x="2214" y="84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11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DDFB6-CA13-4FEC-8ED3-F8810E2E31A9}" type="datetimeFigureOut">
              <a:rPr lang="es-ES" smtClean="0"/>
              <a:t>28/10/2017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65B1-DC05-4021-8D2D-3F6A779565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6726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DDE1-7473-4089-A3EB-80E19C00570C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BB2E5-D305-412D-A528-E39D5186BA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51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1.jpg"/><Relationship Id="rId16" Type="http://schemas.openxmlformats.org/officeDocument/2006/relationships/image" Target="../media/image21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3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Long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echa"/>
          <p:cNvSpPr>
            <a:spLocks noGrp="1"/>
          </p:cNvSpPr>
          <p:nvPr>
            <p:ph type="body" sz="quarter" idx="14" hasCustomPrompt="1"/>
          </p:nvPr>
        </p:nvSpPr>
        <p:spPr>
          <a:xfrm>
            <a:off x="5272215" y="3234402"/>
            <a:ext cx="5865340" cy="523220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800" b="1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DD.MM.YY</a:t>
            </a:r>
          </a:p>
        </p:txBody>
      </p:sp>
      <p:sp>
        <p:nvSpPr>
          <p:cNvPr id="15" name="titulo"/>
          <p:cNvSpPr>
            <a:spLocks noGrp="1"/>
          </p:cNvSpPr>
          <p:nvPr>
            <p:ph type="title" hasCustomPrompt="1"/>
          </p:nvPr>
        </p:nvSpPr>
        <p:spPr>
          <a:xfrm>
            <a:off x="5272215" y="938877"/>
            <a:ext cx="5865341" cy="2264568"/>
          </a:xfrm>
        </p:spPr>
        <p:txBody>
          <a:bodyPr anchor="t" anchorCtr="0">
            <a:noAutofit/>
          </a:bodyPr>
          <a:lstStyle>
            <a:lvl1pPr>
              <a:defRPr sz="4800" b="0">
                <a:solidFill>
                  <a:srgbClr val="00D0FF"/>
                </a:solidFill>
              </a:defRPr>
            </a:lvl1pPr>
          </a:lstStyle>
          <a:p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evento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lineas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   </a:t>
            </a:r>
            <a:endParaRPr lang="es-ES" dirty="0"/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261" y="2928045"/>
            <a:ext cx="3240000" cy="550800"/>
          </a:xfrm>
          <a:prstGeom prst="rect">
            <a:avLst/>
          </a:prstGeom>
        </p:spPr>
      </p:pic>
      <p:cxnSp>
        <p:nvCxnSpPr>
          <p:cNvPr id="29" name="linea"/>
          <p:cNvCxnSpPr/>
          <p:nvPr userDrawn="1"/>
        </p:nvCxnSpPr>
        <p:spPr>
          <a:xfrm>
            <a:off x="5362831" y="3854306"/>
            <a:ext cx="720000" cy="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o"/>
          <p:cNvSpPr/>
          <p:nvPr userDrawn="1"/>
        </p:nvSpPr>
        <p:spPr>
          <a:xfrm>
            <a:off x="5107459" y="841786"/>
            <a:ext cx="6182481" cy="5174428"/>
          </a:xfrm>
          <a:prstGeom prst="rect">
            <a:avLst/>
          </a:prstGeom>
          <a:noFill/>
          <a:ln w="50800" cap="sq">
            <a:solidFill>
              <a:srgbClr val="00D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fecha"/>
          <p:cNvSpPr>
            <a:spLocks noGrp="1"/>
          </p:cNvSpPr>
          <p:nvPr>
            <p:ph type="body" sz="quarter" idx="15" hasCustomPrompt="1"/>
          </p:nvPr>
        </p:nvSpPr>
        <p:spPr>
          <a:xfrm>
            <a:off x="5272215" y="5027390"/>
            <a:ext cx="5865340" cy="461665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400" b="0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Nombre</a:t>
            </a:r>
            <a:r>
              <a:rPr lang="en-US" dirty="0"/>
              <a:t> ponente</a:t>
            </a:r>
          </a:p>
        </p:txBody>
      </p:sp>
      <p:sp>
        <p:nvSpPr>
          <p:cNvPr id="12" name="fecha"/>
          <p:cNvSpPr>
            <a:spLocks noGrp="1"/>
          </p:cNvSpPr>
          <p:nvPr>
            <p:ph type="body" sz="quarter" idx="16" hasCustomPrompt="1"/>
          </p:nvPr>
        </p:nvSpPr>
        <p:spPr>
          <a:xfrm>
            <a:off x="5272215" y="3917713"/>
            <a:ext cx="5865340" cy="1077218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3200" b="1" cap="none" baseline="0">
                <a:solidFill>
                  <a:srgbClr val="00D0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Tema</a:t>
            </a:r>
            <a:r>
              <a:rPr lang="en-US" dirty="0"/>
              <a:t> de la </a:t>
            </a:r>
            <a:r>
              <a:rPr lang="en-US" dirty="0" err="1"/>
              <a:t>charla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dos </a:t>
            </a:r>
            <a:r>
              <a:rPr lang="en-US" dirty="0" err="1"/>
              <a:t>lineas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13" name="fecha"/>
          <p:cNvSpPr>
            <a:spLocks noGrp="1"/>
          </p:cNvSpPr>
          <p:nvPr>
            <p:ph type="body" sz="quarter" idx="17" hasCustomPrompt="1"/>
          </p:nvPr>
        </p:nvSpPr>
        <p:spPr>
          <a:xfrm>
            <a:off x="5272215" y="5498182"/>
            <a:ext cx="5865340" cy="400110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000" b="0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Cargo del ponente</a:t>
            </a:r>
          </a:p>
        </p:txBody>
      </p:sp>
    </p:spTree>
    <p:extLst>
      <p:ext uri="{BB962C8B-B14F-4D97-AF65-F5344CB8AC3E}">
        <p14:creationId xmlns:p14="http://schemas.microsoft.com/office/powerpoint/2010/main" val="12315380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mnasSubt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2100470"/>
            <a:ext cx="9720471" cy="3438939"/>
          </a:xfrm>
        </p:spPr>
        <p:txBody>
          <a:bodyPr numCol="2" spcCol="360000"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1311964" y="1430138"/>
            <a:ext cx="9720471" cy="261862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5826000" y="181270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552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mna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1764000"/>
            <a:ext cx="9720471" cy="4320000"/>
          </a:xfrm>
        </p:spPr>
        <p:txBody>
          <a:bodyPr numCol="2" spcCol="360000"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6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F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8" y="4041912"/>
            <a:ext cx="5642610" cy="207396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688" y="1025188"/>
            <a:ext cx="5642610" cy="2486638"/>
          </a:xfrm>
        </p:spPr>
        <p:txBody>
          <a:bodyPr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908688" y="3583654"/>
            <a:ext cx="5642611" cy="458258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3"/>
          </p:nvPr>
        </p:nvSpPr>
        <p:spPr>
          <a:xfrm>
            <a:off x="7150100" y="0"/>
            <a:ext cx="5041900" cy="6858000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1008837" y="3563776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114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F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8" y="2919346"/>
            <a:ext cx="5642610" cy="3196532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688" y="494270"/>
            <a:ext cx="5642610" cy="1944130"/>
          </a:xfrm>
        </p:spPr>
        <p:txBody>
          <a:bodyPr anchor="t"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908688" y="2523071"/>
            <a:ext cx="5642611" cy="396274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3"/>
          </p:nvPr>
        </p:nvSpPr>
        <p:spPr>
          <a:xfrm>
            <a:off x="7150100" y="0"/>
            <a:ext cx="5041900" cy="6858000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992361" y="2438400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492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goTex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971" y="3704929"/>
            <a:ext cx="5290800" cy="2492672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65942" y="986121"/>
            <a:ext cx="5290800" cy="2046396"/>
          </a:xfrm>
        </p:spPr>
        <p:txBody>
          <a:bodyPr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84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6414972" y="3210385"/>
            <a:ext cx="5290800" cy="458258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6515120" y="3146965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 userDrawn="1"/>
        </p:nvSpPr>
        <p:spPr>
          <a:xfrm>
            <a:off x="0" y="1"/>
            <a:ext cx="58492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/>
          </p:nvPr>
        </p:nvSpPr>
        <p:spPr>
          <a:xfrm>
            <a:off x="573313" y="682171"/>
            <a:ext cx="4956629" cy="551542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9011342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7968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Codig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4" y="1324310"/>
            <a:ext cx="9720471" cy="582588"/>
          </a:xfrm>
        </p:spPr>
        <p:txBody>
          <a:bodyPr>
            <a:normAutofit/>
          </a:bodyPr>
          <a:lstStyle>
            <a:lvl1pPr marL="0" indent="0" algn="ctr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2" name="Rectángulo 11"/>
          <p:cNvSpPr/>
          <p:nvPr userDrawn="1"/>
        </p:nvSpPr>
        <p:spPr>
          <a:xfrm>
            <a:off x="0" y="2027583"/>
            <a:ext cx="12192000" cy="42931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</a:endParaRP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/>
          </p:nvPr>
        </p:nvSpPr>
        <p:spPr>
          <a:xfrm>
            <a:off x="1307007" y="2184388"/>
            <a:ext cx="9720471" cy="3977873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pic>
        <p:nvPicPr>
          <p:cNvPr id="15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1311966" y="0"/>
            <a:ext cx="9720470" cy="1066698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17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1311964" y="900056"/>
            <a:ext cx="9720471" cy="424254"/>
          </a:xfr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8" name="Straight Connector 11"/>
          <p:cNvCxnSpPr>
            <a:cxnSpLocks/>
          </p:cNvCxnSpPr>
          <p:nvPr userDrawn="1"/>
        </p:nvCxnSpPr>
        <p:spPr>
          <a:xfrm>
            <a:off x="5826000" y="126274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200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t>‹Nº›</a:t>
            </a:fld>
            <a:endParaRPr lang="es-ES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71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5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64586" y="2315673"/>
            <a:ext cx="4791189" cy="1111473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GRACIAS</a:t>
            </a:r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 flipH="1">
            <a:off x="6086353" y="2547000"/>
            <a:ext cx="19294" cy="176400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364585" y="3427146"/>
            <a:ext cx="4791189" cy="556127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www / mail / </a:t>
            </a:r>
            <a:r>
              <a:rPr lang="es-ES" dirty="0" err="1"/>
              <a:t>twitter</a:t>
            </a:r>
            <a:r>
              <a:rPr lang="es-ES" dirty="0"/>
              <a:t> / </a:t>
            </a:r>
            <a:r>
              <a:rPr lang="es-ES" dirty="0" err="1"/>
              <a:t>fcb</a:t>
            </a:r>
            <a:r>
              <a:rPr lang="es-ES" dirty="0"/>
              <a:t>…</a:t>
            </a:r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7953" y="3159000"/>
            <a:ext cx="3176469" cy="540000"/>
          </a:xfrm>
          <a:prstGeom prst="rect">
            <a:avLst/>
          </a:prstGeom>
        </p:spPr>
      </p:pic>
      <p:sp>
        <p:nvSpPr>
          <p:cNvPr id="7" name="Marcador de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6364585" y="3983273"/>
            <a:ext cx="4791189" cy="556127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www / mail / </a:t>
            </a:r>
            <a:r>
              <a:rPr lang="es-ES" dirty="0" err="1"/>
              <a:t>twitter</a:t>
            </a:r>
            <a:r>
              <a:rPr lang="es-ES" dirty="0"/>
              <a:t> / </a:t>
            </a:r>
            <a:r>
              <a:rPr lang="es-ES" dirty="0" err="1"/>
              <a:t>fcb</a:t>
            </a:r>
            <a:r>
              <a:rPr lang="es-E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3690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ci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942" y="386780"/>
            <a:ext cx="1694116" cy="28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169944" y="701083"/>
            <a:ext cx="1852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b="0" dirty="0">
                <a:solidFill>
                  <a:srgbClr val="00D0FF"/>
                </a:solidFill>
              </a:rPr>
              <a:t>www.plainconcepts.com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26755" y="2775999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MADRID</a:t>
            </a:r>
          </a:p>
        </p:txBody>
      </p:sp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7609" y="1660937"/>
            <a:ext cx="657692" cy="10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48095" y="3155308"/>
            <a:ext cx="25367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Paseo de la Castellana 163, 10º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28046 Madrid.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91 5346 836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234127" y="2775999"/>
            <a:ext cx="933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BILBAO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703721" y="3155308"/>
            <a:ext cx="19527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Calle Ledesma 10-bis</a:t>
            </a:r>
            <a:r>
              <a:rPr lang="es-ES" sz="1400" b="0" i="0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3º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48001 Bilbao.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94 6073 371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4006630" y="2775999"/>
            <a:ext cx="148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BARCELONA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409723" y="3155308"/>
            <a:ext cx="27025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Carrer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Compte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d’Urgell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240 4º 1A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08036 Barcelona.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93 7978 566</a:t>
            </a:r>
          </a:p>
        </p:txBody>
      </p:sp>
      <p:pic>
        <p:nvPicPr>
          <p:cNvPr id="20" name="Graphic 19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5371" y="1660937"/>
            <a:ext cx="779241" cy="108000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9706329" y="2775999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SEVILLA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0714" y="3155308"/>
            <a:ext cx="22640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Avenida de la innovación s/n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Edificio Renta Sevilla, 3º 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41020 Sevilla. España</a:t>
            </a:r>
          </a:p>
        </p:txBody>
      </p:sp>
      <p:pic>
        <p:nvPicPr>
          <p:cNvPr id="23" name="Graphic 22"/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3186" y="1516937"/>
            <a:ext cx="476000" cy="122400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2624632" y="5027249"/>
            <a:ext cx="83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DUBAI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876254" y="5427359"/>
            <a:ext cx="23271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Dubai Internet City. Building 1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73030 Dubai. EAU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(+971) 4 551 6653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6" name="Graphic 25"/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28367" y="3902874"/>
            <a:ext cx="422886" cy="1100962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485261" y="5027249"/>
            <a:ext cx="1174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LONDON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5104612" y="5427359"/>
            <a:ext cx="19357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Impact Hub Kings Cross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24B York Way, N1 9AB 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London. UK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492265" y="5027249"/>
            <a:ext cx="1003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SEATTLE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8014474" y="5427359"/>
            <a:ext cx="19594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1511, Third Ave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Seattle WA 98101. USA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(+1) 206 708 1285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1" name="Graphic 30"/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25997" y="3923836"/>
            <a:ext cx="692952" cy="1080000"/>
          </a:xfrm>
          <a:prstGeom prst="rect">
            <a:avLst/>
          </a:prstGeom>
        </p:spPr>
      </p:pic>
      <p:pic>
        <p:nvPicPr>
          <p:cNvPr id="32" name="Graphic 31"/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77625" y="3923836"/>
            <a:ext cx="833145" cy="1080000"/>
          </a:xfrm>
          <a:prstGeom prst="rect">
            <a:avLst/>
          </a:prstGeom>
        </p:spPr>
      </p:pic>
      <p:pic>
        <p:nvPicPr>
          <p:cNvPr id="3" name="Graphic 2"/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34127" y="1900932"/>
            <a:ext cx="1057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20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ulo"/>
          <p:cNvSpPr>
            <a:spLocks noGrp="1"/>
          </p:cNvSpPr>
          <p:nvPr>
            <p:ph type="title" hasCustomPrompt="1"/>
          </p:nvPr>
        </p:nvSpPr>
        <p:spPr>
          <a:xfrm>
            <a:off x="6373863" y="2103642"/>
            <a:ext cx="4640867" cy="2938924"/>
          </a:xfrm>
        </p:spPr>
        <p:txBody>
          <a:bodyPr anchor="t"/>
          <a:lstStyle>
            <a:lvl1pPr>
              <a:defRPr b="0">
                <a:solidFill>
                  <a:srgbClr val="00D0FF"/>
                </a:solidFill>
              </a:defRPr>
            </a:lvl1pPr>
          </a:lstStyle>
          <a:p>
            <a:r>
              <a:rPr lang="en-US" dirty="0"/>
              <a:t>Event    </a:t>
            </a:r>
            <a:endParaRPr lang="es-ES" dirty="0"/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7734" y="1151360"/>
            <a:ext cx="4320000" cy="734400"/>
          </a:xfrm>
          <a:prstGeom prst="rect">
            <a:avLst/>
          </a:prstGeom>
        </p:spPr>
      </p:pic>
      <p:cxnSp>
        <p:nvCxnSpPr>
          <p:cNvPr id="29" name="linea"/>
          <p:cNvCxnSpPr/>
          <p:nvPr userDrawn="1"/>
        </p:nvCxnSpPr>
        <p:spPr>
          <a:xfrm>
            <a:off x="6507734" y="2103641"/>
            <a:ext cx="720000" cy="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o"/>
          <p:cNvSpPr/>
          <p:nvPr userDrawn="1"/>
        </p:nvSpPr>
        <p:spPr>
          <a:xfrm>
            <a:off x="6115512" y="841786"/>
            <a:ext cx="5174428" cy="5174428"/>
          </a:xfrm>
          <a:prstGeom prst="rect">
            <a:avLst/>
          </a:prstGeom>
          <a:noFill/>
          <a:ln w="50800" cap="sq">
            <a:solidFill>
              <a:srgbClr val="00D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fecha"/>
          <p:cNvSpPr>
            <a:spLocks noGrp="1"/>
          </p:cNvSpPr>
          <p:nvPr>
            <p:ph type="body" sz="quarter" idx="14" hasCustomPrompt="1"/>
          </p:nvPr>
        </p:nvSpPr>
        <p:spPr>
          <a:xfrm>
            <a:off x="6373864" y="5072013"/>
            <a:ext cx="4640866" cy="707886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4000" b="1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DD.MM.YY</a:t>
            </a:r>
          </a:p>
        </p:txBody>
      </p:sp>
    </p:spTree>
    <p:extLst>
      <p:ext uri="{BB962C8B-B14F-4D97-AF65-F5344CB8AC3E}">
        <p14:creationId xmlns:p14="http://schemas.microsoft.com/office/powerpoint/2010/main" val="804240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368527" y="728999"/>
            <a:ext cx="5646752" cy="5400001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2000" b="0">
                <a:solidFill>
                  <a:schemeClr val="bg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Name Surname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0" y="729000"/>
            <a:ext cx="0" cy="540000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952816" y="484950"/>
            <a:ext cx="2167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0" dirty="0" err="1">
                <a:solidFill>
                  <a:srgbClr val="00D0FF"/>
                </a:solidFill>
              </a:rPr>
              <a:t>Overview</a:t>
            </a:r>
            <a:endParaRPr lang="es-ES" b="0" dirty="0">
              <a:solidFill>
                <a:srgbClr val="00D0FF"/>
              </a:solidFill>
            </a:endParaRPr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880" y="6450171"/>
            <a:ext cx="1044000" cy="1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958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880" y="6450171"/>
            <a:ext cx="1044000" cy="1774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84243" y="6236729"/>
            <a:ext cx="1116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8504" y="6375468"/>
            <a:ext cx="770106" cy="365125"/>
          </a:xfrm>
        </p:spPr>
        <p:txBody>
          <a:bodyPr/>
          <a:lstStyle/>
          <a:p>
            <a:fld id="{88CB616A-2EDE-4F93-81C7-BE29C9C217C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4242" y="2515584"/>
            <a:ext cx="10524261" cy="1785626"/>
          </a:xfrm>
        </p:spPr>
        <p:txBody>
          <a:bodyPr anchor="ctr">
            <a:noAutofit/>
          </a:bodyPr>
          <a:lstStyle>
            <a:lvl1pPr algn="l">
              <a:defRPr sz="6000" b="0">
                <a:solidFill>
                  <a:srgbClr val="01DB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8090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nen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089910" y="962009"/>
            <a:ext cx="3828286" cy="5040000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10" name="Picture 9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61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8256" y="3302845"/>
            <a:ext cx="5244092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258256" y="1650687"/>
            <a:ext cx="5244091" cy="890635"/>
          </a:xfrm>
        </p:spPr>
        <p:txBody>
          <a:bodyPr/>
          <a:lstStyle>
            <a:lvl1pPr algn="l">
              <a:defRPr b="1" i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Name Surname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6263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r>
              <a:rPr lang="es-ES" dirty="0"/>
              <a:t>#</a:t>
            </a:r>
            <a:r>
              <a:rPr lang="es-ES" dirty="0" err="1"/>
              <a:t>MicroservicesEvent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5368770" y="289253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5258256" y="293158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600" dirty="0">
              <a:solidFill>
                <a:srgbClr val="43536D"/>
              </a:solidFill>
            </a:endParaRPr>
          </a:p>
        </p:txBody>
      </p:sp>
      <p:sp>
        <p:nvSpPr>
          <p:cNvPr id="11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5258256" y="5741773"/>
            <a:ext cx="4791189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258256" y="2956342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2195223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nente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6263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3022" y="2918750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653023" y="1627866"/>
            <a:ext cx="3362258" cy="890635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Name Surname</a:t>
            </a:r>
            <a:endParaRPr lang="es-E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228677" y="1890584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8763536" y="2574702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2640608" y="2925515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216263" y="1897349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7" name="Straight Connector 11"/>
          <p:cNvCxnSpPr>
            <a:cxnSpLocks/>
          </p:cNvCxnSpPr>
          <p:nvPr userDrawn="1"/>
        </p:nvCxnSpPr>
        <p:spPr>
          <a:xfrm>
            <a:off x="2751122" y="258146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texto 19"/>
          <p:cNvSpPr>
            <a:spLocks noGrp="1"/>
          </p:cNvSpPr>
          <p:nvPr>
            <p:ph type="body" sz="quarter" idx="15" hasCustomPrompt="1"/>
          </p:nvPr>
        </p:nvSpPr>
        <p:spPr>
          <a:xfrm>
            <a:off x="2640608" y="1896201"/>
            <a:ext cx="3362258" cy="615950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43536D"/>
                </a:solidFill>
                <a:latin typeface="+mj-lt"/>
              </a:defRPr>
            </a:lvl1pPr>
          </a:lstStyle>
          <a:p>
            <a:pPr lvl="0"/>
            <a:r>
              <a:rPr lang="es-ES" dirty="0"/>
              <a:t>Nombre Apellido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640608" y="2592292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653022" y="2599057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  <p:sp>
        <p:nvSpPr>
          <p:cNvPr id="21" name="Marcador de texto 7"/>
          <p:cNvSpPr>
            <a:spLocks noGrp="1"/>
          </p:cNvSpPr>
          <p:nvPr>
            <p:ph type="body" sz="quarter" idx="18" hasCustomPrompt="1"/>
          </p:nvPr>
        </p:nvSpPr>
        <p:spPr>
          <a:xfrm>
            <a:off x="2640608" y="5101636"/>
            <a:ext cx="3362259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  <p:sp>
        <p:nvSpPr>
          <p:cNvPr id="22" name="Marcador de texto 7"/>
          <p:cNvSpPr>
            <a:spLocks noGrp="1"/>
          </p:cNvSpPr>
          <p:nvPr>
            <p:ph type="body" sz="quarter" idx="19" hasCustomPrompt="1"/>
          </p:nvPr>
        </p:nvSpPr>
        <p:spPr>
          <a:xfrm>
            <a:off x="8653022" y="5101635"/>
            <a:ext cx="3362257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413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Sub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5" y="2100470"/>
            <a:ext cx="9720471" cy="3438939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1311964" y="1430138"/>
            <a:ext cx="9720471" cy="261862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81270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07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5" y="1764000"/>
            <a:ext cx="9720471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8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1764000"/>
            <a:ext cx="9720471" cy="4320000"/>
          </a:xfrm>
        </p:spPr>
        <p:txBody>
          <a:bodyPr>
            <a:normAutofit/>
          </a:bodyPr>
          <a:lstStyle>
            <a:lvl1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  <a:defRPr sz="16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1"/>
              </a:buClr>
              <a:buSzPct val="70000"/>
              <a:buFont typeface="Helvetica35-Thin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1"/>
              </a:buClr>
              <a:buSzPct val="70000"/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line</a:t>
            </a:r>
          </a:p>
          <a:p>
            <a:pPr lvl="2"/>
            <a:r>
              <a:rPr lang="en-US" dirty="0"/>
              <a:t>line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142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85" y="6356350"/>
            <a:ext cx="186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45174" y="6375468"/>
            <a:ext cx="770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DB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096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5" r:id="rId2"/>
    <p:sldLayoutId id="2147483764" r:id="rId3"/>
    <p:sldLayoutId id="2147483765" r:id="rId4"/>
    <p:sldLayoutId id="2147483746" r:id="rId5"/>
    <p:sldLayoutId id="2147483747" r:id="rId6"/>
    <p:sldLayoutId id="2147483679" r:id="rId7"/>
    <p:sldLayoutId id="2147483756" r:id="rId8"/>
    <p:sldLayoutId id="2147483760" r:id="rId9"/>
    <p:sldLayoutId id="2147483748" r:id="rId10"/>
    <p:sldLayoutId id="2147483758" r:id="rId11"/>
    <p:sldLayoutId id="2147483749" r:id="rId12"/>
    <p:sldLayoutId id="2147483766" r:id="rId13"/>
    <p:sldLayoutId id="2147483750" r:id="rId14"/>
    <p:sldLayoutId id="2147483751" r:id="rId15"/>
    <p:sldLayoutId id="2147483697" r:id="rId16"/>
    <p:sldLayoutId id="2147483763" r:id="rId17"/>
    <p:sldLayoutId id="2147483754" r:id="rId18"/>
    <p:sldLayoutId id="2147483762" r:id="rId19"/>
  </p:sldLayoutIdLst>
  <p:hf hdr="0" dt="0"/>
  <p:txStyles>
    <p:titleStyle>
      <a:lvl1pPr algn="l" defTabSz="1219170" rtl="0" eaLnBrk="1" latinLnBrk="0" hangingPunct="1">
        <a:spcBef>
          <a:spcPct val="0"/>
        </a:spcBef>
        <a:buNone/>
        <a:defRPr sz="5867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609585" indent="0" algn="l" defTabSz="1219170" rtl="0" eaLnBrk="1" latinLnBrk="0" hangingPunct="1">
        <a:spcBef>
          <a:spcPct val="20000"/>
        </a:spcBef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0" algn="l" defTabSz="1219170" rtl="0" eaLnBrk="1" latinLnBrk="0" hangingPunct="1">
        <a:spcBef>
          <a:spcPct val="20000"/>
        </a:spcBef>
        <a:buFont typeface="Arial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121917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spcBef>
          <a:spcPct val="20000"/>
        </a:spcBef>
        <a:buFont typeface="Arial" pitchFamily="34" charset="0"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21.11.2017</a:t>
            </a:r>
          </a:p>
        </p:txBody>
      </p:sp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Microsoft Azure </a:t>
            </a:r>
            <a:r>
              <a:rPr lang="es-ES" b="1" dirty="0" err="1"/>
              <a:t>Functions</a:t>
            </a:r>
            <a:endParaRPr lang="es-E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NOMBRE DEL PONENTE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272215" y="4163934"/>
            <a:ext cx="5865340" cy="584775"/>
          </a:xfrm>
        </p:spPr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Functions</a:t>
            </a:r>
            <a:r>
              <a:rPr lang="es-ES" dirty="0"/>
              <a:t> </a:t>
            </a:r>
            <a:r>
              <a:rPr lang="es-ES" dirty="0" err="1"/>
              <a:t>overview</a:t>
            </a:r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/>
              <a:t>CARGO DEL PONENTE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183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Defines a Run method as an entry point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Creating additional classes are allowed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Supports loading other .</a:t>
            </a:r>
            <a:r>
              <a:rPr lang="en-US" dirty="0" err="1">
                <a:solidFill>
                  <a:prstClr val="black"/>
                </a:solidFill>
              </a:rPr>
              <a:t>csx</a:t>
            </a:r>
            <a:r>
              <a:rPr lang="en-US" dirty="0">
                <a:solidFill>
                  <a:prstClr val="black"/>
                </a:solidFill>
              </a:rPr>
              <a:t> files using #load syntax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Includes some default libraries that are automatically referenced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O</a:t>
            </a:r>
            <a:r>
              <a:rPr lang="en-US" dirty="0" err="1">
                <a:solidFill>
                  <a:prstClr val="black"/>
                </a:solidFill>
              </a:rPr>
              <a:t>ther</a:t>
            </a:r>
            <a:r>
              <a:rPr lang="en-US" dirty="0">
                <a:solidFill>
                  <a:prstClr val="black"/>
                </a:solidFill>
              </a:rPr>
              <a:t> libraries must be referenced using #r syntax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Using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Nuget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packages</a:t>
            </a:r>
            <a:r>
              <a:rPr lang="es-ES" dirty="0">
                <a:solidFill>
                  <a:prstClr val="black"/>
                </a:solidFill>
              </a:rPr>
              <a:t> can be </a:t>
            </a:r>
            <a:r>
              <a:rPr lang="es-ES" dirty="0" err="1">
                <a:solidFill>
                  <a:prstClr val="black"/>
                </a:solidFill>
              </a:rPr>
              <a:t>achieved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by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adding</a:t>
            </a:r>
            <a:r>
              <a:rPr lang="es-ES" dirty="0">
                <a:solidFill>
                  <a:prstClr val="black"/>
                </a:solidFill>
              </a:rPr>
              <a:t> a </a:t>
            </a:r>
            <a:r>
              <a:rPr lang="es-ES" dirty="0" err="1">
                <a:solidFill>
                  <a:prstClr val="black"/>
                </a:solidFill>
              </a:rPr>
              <a:t>Project.json</a:t>
            </a:r>
            <a:r>
              <a:rPr lang="es-ES" dirty="0">
                <a:solidFill>
                  <a:prstClr val="black"/>
                </a:solidFill>
              </a:rPr>
              <a:t> file and </a:t>
            </a:r>
            <a:r>
              <a:rPr lang="es-ES" dirty="0" err="1">
                <a:solidFill>
                  <a:prstClr val="black"/>
                </a:solidFill>
              </a:rPr>
              <a:t>reference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them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with</a:t>
            </a:r>
            <a:r>
              <a:rPr lang="es-ES" dirty="0">
                <a:solidFill>
                  <a:prstClr val="black"/>
                </a:solidFill>
              </a:rPr>
              <a:t> #r</a:t>
            </a:r>
            <a:endParaRPr lang="en-US" dirty="0"/>
          </a:p>
          <a:p>
            <a:endParaRPr lang="es-E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D0FF"/>
                </a:solidFill>
              </a:rPr>
              <a:t>.</a:t>
            </a:r>
            <a:r>
              <a:rPr lang="es-ES" dirty="0" err="1">
                <a:solidFill>
                  <a:srgbClr val="00D0FF"/>
                </a:solidFill>
              </a:rPr>
              <a:t>csx</a:t>
            </a:r>
            <a:r>
              <a:rPr lang="es-ES" dirty="0">
                <a:solidFill>
                  <a:srgbClr val="00D0FF"/>
                </a:solidFill>
              </a:rPr>
              <a:t> Files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 err="1"/>
              <a:t>Features</a:t>
            </a:r>
            <a:endParaRPr lang="es-ES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#r "</a:t>
            </a:r>
            <a:r>
              <a:rPr lang="en-US" dirty="0" err="1"/>
              <a:t>Newtonsoft.Json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Newtonsoft.Json.Linq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// From an incoming queue message that is a JSON object, add fields and write to Table Storage</a:t>
            </a:r>
          </a:p>
          <a:p>
            <a:r>
              <a:rPr lang="en-US" dirty="0"/>
              <a:t>// The method return value creates a new row in Table Storage</a:t>
            </a:r>
          </a:p>
          <a:p>
            <a:r>
              <a:rPr lang="en-US" dirty="0"/>
              <a:t>public static Person Run(</a:t>
            </a:r>
            <a:r>
              <a:rPr lang="en-US" dirty="0" err="1"/>
              <a:t>JObject</a:t>
            </a:r>
            <a:r>
              <a:rPr lang="en-US" dirty="0"/>
              <a:t> order, </a:t>
            </a:r>
            <a:r>
              <a:rPr lang="en-US" dirty="0" err="1"/>
              <a:t>TraceWriter</a:t>
            </a:r>
            <a:r>
              <a:rPr lang="en-US" dirty="0"/>
              <a:t> log)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new Person() { </a:t>
            </a:r>
          </a:p>
          <a:p>
            <a:r>
              <a:rPr lang="en-US" dirty="0"/>
              <a:t>            </a:t>
            </a:r>
            <a:r>
              <a:rPr lang="en-US" dirty="0" err="1"/>
              <a:t>PartitionKey</a:t>
            </a:r>
            <a:r>
              <a:rPr lang="en-US" dirty="0"/>
              <a:t> = "Orders", </a:t>
            </a:r>
          </a:p>
          <a:p>
            <a:r>
              <a:rPr lang="en-US" dirty="0"/>
              <a:t>            </a:t>
            </a:r>
            <a:r>
              <a:rPr lang="en-US" dirty="0" err="1"/>
              <a:t>RowKey</a:t>
            </a:r>
            <a:r>
              <a:rPr lang="en-US" dirty="0"/>
              <a:t> = </a:t>
            </a:r>
            <a:r>
              <a:rPr lang="en-US" dirty="0" err="1"/>
              <a:t>Guid.NewGuid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/>
              <a:t>(),  </a:t>
            </a:r>
          </a:p>
          <a:p>
            <a:r>
              <a:rPr lang="en-US" dirty="0"/>
              <a:t>            Name = order["Name"].</a:t>
            </a:r>
            <a:r>
              <a:rPr lang="en-US" dirty="0" err="1"/>
              <a:t>ToString</a:t>
            </a:r>
            <a:r>
              <a:rPr lang="en-US" dirty="0"/>
              <a:t>(),</a:t>
            </a:r>
          </a:p>
          <a:p>
            <a:r>
              <a:rPr lang="en-US" dirty="0"/>
              <a:t>            </a:t>
            </a:r>
            <a:r>
              <a:rPr lang="en-US" dirty="0" err="1"/>
              <a:t>MobileNumber</a:t>
            </a:r>
            <a:r>
              <a:rPr lang="en-US" dirty="0"/>
              <a:t> = order["</a:t>
            </a:r>
            <a:r>
              <a:rPr lang="en-US" dirty="0" err="1"/>
              <a:t>MobileNumber</a:t>
            </a:r>
            <a:r>
              <a:rPr lang="en-US" dirty="0"/>
              <a:t>"].</a:t>
            </a:r>
            <a:r>
              <a:rPr lang="en-US" dirty="0" err="1"/>
              <a:t>ToString</a:t>
            </a:r>
            <a:r>
              <a:rPr lang="en-US" dirty="0"/>
              <a:t>() }; 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Person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 string </a:t>
            </a:r>
            <a:r>
              <a:rPr lang="en-US" dirty="0" err="1"/>
              <a:t>PartitionKey</a:t>
            </a:r>
            <a:r>
              <a:rPr lang="en-US" dirty="0"/>
              <a:t> { get; set; }</a:t>
            </a:r>
          </a:p>
          <a:p>
            <a:r>
              <a:rPr lang="en-US" dirty="0"/>
              <a:t>    public string </a:t>
            </a:r>
            <a:r>
              <a:rPr lang="en-US" dirty="0" err="1"/>
              <a:t>RowKey</a:t>
            </a:r>
            <a:r>
              <a:rPr lang="en-US" dirty="0"/>
              <a:t> { get; set; }</a:t>
            </a:r>
          </a:p>
          <a:p>
            <a:r>
              <a:rPr lang="en-US" dirty="0"/>
              <a:t>    public string Name { get; set; }</a:t>
            </a:r>
          </a:p>
          <a:p>
            <a:r>
              <a:rPr lang="en-US" dirty="0"/>
              <a:t>    public string </a:t>
            </a:r>
            <a:r>
              <a:rPr lang="en-US" dirty="0" err="1"/>
              <a:t>MobileNumber</a:t>
            </a:r>
            <a:r>
              <a:rPr lang="en-US" dirty="0"/>
              <a:t> { get; set; }</a:t>
            </a:r>
          </a:p>
          <a:p>
            <a:r>
              <a:rPr lang="en-US" dirty="0"/>
              <a:t>}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121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Defines </a:t>
            </a:r>
            <a:r>
              <a:rPr lang="es-ES" dirty="0" err="1">
                <a:solidFill>
                  <a:prstClr val="black"/>
                </a:solidFill>
              </a:rPr>
              <a:t>the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triggers</a:t>
            </a:r>
            <a:r>
              <a:rPr lang="es-ES" dirty="0">
                <a:solidFill>
                  <a:prstClr val="black"/>
                </a:solidFill>
              </a:rPr>
              <a:t> and </a:t>
            </a:r>
            <a:r>
              <a:rPr lang="es-ES" dirty="0" err="1">
                <a:solidFill>
                  <a:prstClr val="black"/>
                </a:solidFill>
              </a:rPr>
              <a:t>bindings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the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Function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The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b="1" dirty="0" err="1">
                <a:solidFill>
                  <a:prstClr val="black"/>
                </a:solidFill>
              </a:rPr>
              <a:t>name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property</a:t>
            </a:r>
            <a:r>
              <a:rPr lang="es-ES" dirty="0">
                <a:solidFill>
                  <a:prstClr val="black"/>
                </a:solidFill>
              </a:rPr>
              <a:t> defines </a:t>
            </a:r>
            <a:r>
              <a:rPr lang="es-ES" dirty="0" err="1">
                <a:solidFill>
                  <a:prstClr val="black"/>
                </a:solidFill>
              </a:rPr>
              <a:t>the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identifier</a:t>
            </a:r>
            <a:r>
              <a:rPr lang="es-ES" dirty="0">
                <a:solidFill>
                  <a:prstClr val="black"/>
                </a:solidFill>
              </a:rPr>
              <a:t> in </a:t>
            </a:r>
            <a:r>
              <a:rPr lang="es-ES" dirty="0" err="1">
                <a:solidFill>
                  <a:prstClr val="black"/>
                </a:solidFill>
              </a:rPr>
              <a:t>your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code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to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access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the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trigger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associated</a:t>
            </a:r>
            <a:r>
              <a:rPr lang="es-ES" dirty="0">
                <a:solidFill>
                  <a:prstClr val="black"/>
                </a:solidFill>
              </a:rPr>
              <a:t> data.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The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b="1" dirty="0" err="1">
                <a:solidFill>
                  <a:prstClr val="black"/>
                </a:solidFill>
              </a:rPr>
              <a:t>type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property</a:t>
            </a:r>
            <a:r>
              <a:rPr lang="es-ES" dirty="0">
                <a:solidFill>
                  <a:prstClr val="black"/>
                </a:solidFill>
              </a:rPr>
              <a:t> defines </a:t>
            </a:r>
            <a:r>
              <a:rPr lang="es-ES" dirty="0" err="1">
                <a:solidFill>
                  <a:prstClr val="black"/>
                </a:solidFill>
              </a:rPr>
              <a:t>the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type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trigger</a:t>
            </a:r>
            <a:r>
              <a:rPr lang="es-ES" dirty="0">
                <a:solidFill>
                  <a:prstClr val="black"/>
                </a:solidFill>
              </a:rPr>
              <a:t>/</a:t>
            </a:r>
            <a:r>
              <a:rPr lang="es-ES" dirty="0" err="1">
                <a:solidFill>
                  <a:prstClr val="black"/>
                </a:solidFill>
              </a:rPr>
              <a:t>binding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n-US" dirty="0"/>
              <a:t>All triggers and bindings have a </a:t>
            </a:r>
            <a:r>
              <a:rPr lang="en-US" b="1" dirty="0"/>
              <a:t>direction</a:t>
            </a:r>
            <a:r>
              <a:rPr lang="en-US" dirty="0"/>
              <a:t> property</a:t>
            </a:r>
            <a:endParaRPr lang="es-ES" dirty="0">
              <a:solidFill>
                <a:prstClr val="black"/>
              </a:solidFill>
            </a:endParaRPr>
          </a:p>
          <a:p>
            <a:pPr lvl="1">
              <a:buClr>
                <a:prstClr val="black"/>
              </a:buClr>
            </a:pPr>
            <a:r>
              <a:rPr lang="es-ES" sz="1600" dirty="0" err="1">
                <a:solidFill>
                  <a:prstClr val="black"/>
                </a:solidFill>
                <a:latin typeface="Tw Cen MT" panose="020B0602020104020603"/>
              </a:rPr>
              <a:t>For</a:t>
            </a:r>
            <a:r>
              <a:rPr lang="es-ES" sz="160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1600" dirty="0" err="1">
                <a:solidFill>
                  <a:prstClr val="black"/>
                </a:solidFill>
                <a:latin typeface="Tw Cen MT" panose="020B0602020104020603"/>
              </a:rPr>
              <a:t>triggers</a:t>
            </a:r>
            <a:r>
              <a:rPr lang="es-ES" sz="1600" dirty="0">
                <a:solidFill>
                  <a:prstClr val="black"/>
                </a:solidFill>
                <a:latin typeface="Tw Cen MT" panose="020B0602020104020603"/>
              </a:rPr>
              <a:t>, </a:t>
            </a:r>
            <a:r>
              <a:rPr lang="es-ES" sz="1600" dirty="0" err="1">
                <a:solidFill>
                  <a:prstClr val="black"/>
                </a:solidFill>
                <a:latin typeface="Tw Cen MT" panose="020B0602020104020603"/>
              </a:rPr>
              <a:t>the</a:t>
            </a:r>
            <a:r>
              <a:rPr lang="es-ES" sz="160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1600" dirty="0" err="1">
                <a:solidFill>
                  <a:prstClr val="black"/>
                </a:solidFill>
                <a:latin typeface="Tw Cen MT" panose="020B0602020104020603"/>
              </a:rPr>
              <a:t>direction</a:t>
            </a:r>
            <a:r>
              <a:rPr lang="es-ES" sz="160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1600" dirty="0" err="1">
                <a:solidFill>
                  <a:prstClr val="black"/>
                </a:solidFill>
                <a:latin typeface="Tw Cen MT" panose="020B0602020104020603"/>
              </a:rPr>
              <a:t>is</a:t>
            </a:r>
            <a:r>
              <a:rPr lang="es-ES" sz="160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1600" b="1" dirty="0">
                <a:solidFill>
                  <a:prstClr val="black"/>
                </a:solidFill>
                <a:latin typeface="Tw Cen MT" panose="020B0602020104020603"/>
              </a:rPr>
              <a:t>in</a:t>
            </a:r>
          </a:p>
          <a:p>
            <a:pPr lvl="1">
              <a:buClr>
                <a:prstClr val="black"/>
              </a:buClr>
            </a:pPr>
            <a:r>
              <a:rPr lang="es-ES" sz="1600" dirty="0" err="1">
                <a:solidFill>
                  <a:prstClr val="black"/>
                </a:solidFill>
                <a:latin typeface="Tw Cen MT" panose="020B0602020104020603"/>
              </a:rPr>
              <a:t>For</a:t>
            </a:r>
            <a:r>
              <a:rPr lang="es-ES" sz="160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1600" dirty="0" err="1">
                <a:solidFill>
                  <a:prstClr val="black"/>
                </a:solidFill>
                <a:latin typeface="Tw Cen MT" panose="020B0602020104020603"/>
              </a:rPr>
              <a:t>bindings</a:t>
            </a:r>
            <a:r>
              <a:rPr lang="es-ES" sz="1600" dirty="0">
                <a:solidFill>
                  <a:prstClr val="black"/>
                </a:solidFill>
                <a:latin typeface="Tw Cen MT" panose="020B0602020104020603"/>
              </a:rPr>
              <a:t>, </a:t>
            </a:r>
            <a:r>
              <a:rPr lang="es-ES" sz="1600" dirty="0" err="1">
                <a:solidFill>
                  <a:prstClr val="black"/>
                </a:solidFill>
                <a:latin typeface="Tw Cen MT" panose="020B0602020104020603"/>
              </a:rPr>
              <a:t>the</a:t>
            </a:r>
            <a:r>
              <a:rPr lang="es-ES" sz="160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1600" dirty="0" err="1">
                <a:solidFill>
                  <a:prstClr val="black"/>
                </a:solidFill>
                <a:latin typeface="Tw Cen MT" panose="020B0602020104020603"/>
              </a:rPr>
              <a:t>direction</a:t>
            </a:r>
            <a:r>
              <a:rPr lang="es-ES" sz="160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1600" dirty="0" err="1">
                <a:solidFill>
                  <a:prstClr val="black"/>
                </a:solidFill>
                <a:latin typeface="Tw Cen MT" panose="020B0602020104020603"/>
              </a:rPr>
              <a:t>is</a:t>
            </a:r>
            <a:r>
              <a:rPr lang="es-ES" sz="160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1600" b="1" dirty="0" err="1">
                <a:solidFill>
                  <a:prstClr val="black"/>
                </a:solidFill>
                <a:latin typeface="Tw Cen MT" panose="020B0602020104020603"/>
              </a:rPr>
              <a:t>out</a:t>
            </a:r>
            <a:endParaRPr lang="es-ES" b="1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Use </a:t>
            </a:r>
            <a:r>
              <a:rPr lang="es-ES" dirty="0" err="1">
                <a:solidFill>
                  <a:prstClr val="black"/>
                </a:solidFill>
              </a:rPr>
              <a:t>of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Function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return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value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b="1" dirty="0">
                <a:solidFill>
                  <a:prstClr val="black"/>
                </a:solidFill>
              </a:rPr>
              <a:t>$</a:t>
            </a:r>
            <a:r>
              <a:rPr lang="es-ES" b="1" dirty="0" err="1">
                <a:solidFill>
                  <a:prstClr val="black"/>
                </a:solidFill>
              </a:rPr>
              <a:t>return</a:t>
            </a:r>
            <a:r>
              <a:rPr lang="es-ES" b="1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to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provide</a:t>
            </a:r>
            <a:r>
              <a:rPr lang="es-ES" dirty="0">
                <a:solidFill>
                  <a:prstClr val="black"/>
                </a:solidFill>
              </a:rPr>
              <a:t> output </a:t>
            </a:r>
            <a:r>
              <a:rPr lang="es-ES" dirty="0" err="1">
                <a:solidFill>
                  <a:prstClr val="black"/>
                </a:solidFill>
              </a:rPr>
              <a:t>to</a:t>
            </a:r>
            <a:r>
              <a:rPr lang="es-ES" dirty="0">
                <a:solidFill>
                  <a:prstClr val="black"/>
                </a:solidFill>
              </a:rPr>
              <a:t> a </a:t>
            </a:r>
            <a:r>
              <a:rPr lang="es-ES" dirty="0" err="1">
                <a:solidFill>
                  <a:prstClr val="black"/>
                </a:solidFill>
              </a:rPr>
              <a:t>binding</a:t>
            </a:r>
            <a:endParaRPr lang="es-ES" dirty="0">
              <a:solidFill>
                <a:prstClr val="black"/>
              </a:solidFill>
            </a:endParaRPr>
          </a:p>
          <a:p>
            <a:endParaRPr lang="es-E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00D0FF"/>
                </a:solidFill>
              </a:rPr>
              <a:t>Function.json</a:t>
            </a:r>
            <a:r>
              <a:rPr lang="es-ES" dirty="0">
                <a:solidFill>
                  <a:srgbClr val="00D0FF"/>
                </a:solidFill>
              </a:rPr>
              <a:t> Files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 err="1"/>
              <a:t>Features</a:t>
            </a:r>
            <a:endParaRPr lang="es-ES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"bindings": [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"name": "order",</a:t>
            </a:r>
          </a:p>
          <a:p>
            <a:r>
              <a:rPr lang="en-US" dirty="0"/>
              <a:t>      "type": "</a:t>
            </a:r>
            <a:r>
              <a:rPr lang="en-US" dirty="0" err="1"/>
              <a:t>queueTrigger</a:t>
            </a:r>
            <a:r>
              <a:rPr lang="en-US" dirty="0"/>
              <a:t>",</a:t>
            </a:r>
          </a:p>
          <a:p>
            <a:r>
              <a:rPr lang="en-US" dirty="0"/>
              <a:t>      "direction": "in",</a:t>
            </a:r>
          </a:p>
          <a:p>
            <a:r>
              <a:rPr lang="en-US" dirty="0"/>
              <a:t>      "</a:t>
            </a:r>
            <a:r>
              <a:rPr lang="en-US" dirty="0" err="1"/>
              <a:t>queueName</a:t>
            </a:r>
            <a:r>
              <a:rPr lang="en-US" dirty="0"/>
              <a:t>": "</a:t>
            </a:r>
            <a:r>
              <a:rPr lang="en-US" dirty="0" err="1"/>
              <a:t>myqueue</a:t>
            </a:r>
            <a:r>
              <a:rPr lang="en-US" dirty="0"/>
              <a:t>-items",</a:t>
            </a:r>
          </a:p>
          <a:p>
            <a:r>
              <a:rPr lang="en-US" dirty="0"/>
              <a:t>      "connection": "MY_STORAGE_APP_SETTING"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"name": "$return",</a:t>
            </a:r>
          </a:p>
          <a:p>
            <a:r>
              <a:rPr lang="en-US" dirty="0"/>
              <a:t>      "type": "table",</a:t>
            </a:r>
          </a:p>
          <a:p>
            <a:r>
              <a:rPr lang="en-US" dirty="0"/>
              <a:t>      "direction": "out",</a:t>
            </a:r>
          </a:p>
          <a:p>
            <a:r>
              <a:rPr lang="en-US" dirty="0"/>
              <a:t>      "</a:t>
            </a:r>
            <a:r>
              <a:rPr lang="en-US" dirty="0" err="1"/>
              <a:t>tableName</a:t>
            </a:r>
            <a:r>
              <a:rPr lang="en-US" dirty="0"/>
              <a:t>": "</a:t>
            </a:r>
            <a:r>
              <a:rPr lang="en-US" dirty="0" err="1"/>
              <a:t>outTable</a:t>
            </a:r>
            <a:r>
              <a:rPr lang="en-US" dirty="0"/>
              <a:t>",</a:t>
            </a:r>
          </a:p>
          <a:p>
            <a:r>
              <a:rPr lang="en-US" dirty="0"/>
              <a:t>      "connection": "MY_TABLE_STORAGE_APP_SETTING"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]</a:t>
            </a:r>
          </a:p>
          <a:p>
            <a:r>
              <a:rPr lang="en-US" dirty="0"/>
              <a:t>}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1712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 err="1"/>
              <a:t>Pricing</a:t>
            </a:r>
            <a:r>
              <a:rPr lang="es-ES" dirty="0"/>
              <a:t> </a:t>
            </a:r>
            <a:r>
              <a:rPr lang="es-ES" dirty="0" err="1"/>
              <a:t>Plans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0616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apps run on dedicated VMs similar to Web Apps, API Apps, and Mobile Apps.</a:t>
            </a:r>
          </a:p>
          <a:p>
            <a:r>
              <a:rPr lang="es-ES" dirty="0" err="1"/>
              <a:t>Suitable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apps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run </a:t>
            </a:r>
            <a:r>
              <a:rPr lang="es-ES" dirty="0" err="1"/>
              <a:t>continously</a:t>
            </a:r>
            <a:r>
              <a:rPr lang="es-ES" dirty="0"/>
              <a:t>.</a:t>
            </a:r>
          </a:p>
          <a:p>
            <a:r>
              <a:rPr lang="es-ES" dirty="0" err="1"/>
              <a:t>Offers</a:t>
            </a:r>
            <a:r>
              <a:rPr lang="es-ES" dirty="0"/>
              <a:t> more CPU and </a:t>
            </a:r>
            <a:r>
              <a:rPr lang="es-ES" dirty="0" err="1"/>
              <a:t>memory</a:t>
            </a:r>
            <a:r>
              <a:rPr lang="es-ES" dirty="0"/>
              <a:t> </a:t>
            </a:r>
            <a:r>
              <a:rPr lang="es-ES" dirty="0" err="1"/>
              <a:t>options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provided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Consumption</a:t>
            </a:r>
            <a:r>
              <a:rPr lang="es-ES" dirty="0"/>
              <a:t> plan</a:t>
            </a:r>
          </a:p>
          <a:p>
            <a:r>
              <a:rPr lang="es-ES" dirty="0" err="1"/>
              <a:t>Function</a:t>
            </a:r>
            <a:r>
              <a:rPr lang="es-ES" dirty="0"/>
              <a:t> apps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limited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 </a:t>
            </a:r>
            <a:r>
              <a:rPr lang="es-ES" dirty="0" err="1"/>
              <a:t>maximum</a:t>
            </a:r>
            <a:r>
              <a:rPr lang="es-ES" dirty="0"/>
              <a:t> </a:t>
            </a:r>
            <a:r>
              <a:rPr lang="es-ES" dirty="0" err="1"/>
              <a:t>execution</a:t>
            </a:r>
            <a:r>
              <a:rPr lang="es-ES" dirty="0"/>
              <a:t> time</a:t>
            </a:r>
          </a:p>
          <a:p>
            <a:r>
              <a:rPr lang="es-ES" dirty="0" err="1"/>
              <a:t>Scale</a:t>
            </a:r>
            <a:r>
              <a:rPr lang="es-ES" dirty="0"/>
              <a:t> VM </a:t>
            </a:r>
            <a:r>
              <a:rPr lang="es-ES" dirty="0" err="1"/>
              <a:t>instances</a:t>
            </a:r>
            <a:r>
              <a:rPr lang="es-ES" dirty="0"/>
              <a:t> </a:t>
            </a:r>
            <a:r>
              <a:rPr lang="es-ES" dirty="0" err="1"/>
              <a:t>manually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automatically</a:t>
            </a:r>
            <a:endParaRPr lang="es-ES" dirty="0"/>
          </a:p>
          <a:p>
            <a:r>
              <a:rPr lang="es-ES" dirty="0" err="1"/>
              <a:t>Pay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cost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VMs</a:t>
            </a:r>
            <a:r>
              <a:rPr lang="es-ES" dirty="0"/>
              <a:t> </a:t>
            </a:r>
            <a:r>
              <a:rPr lang="es-ES" dirty="0" err="1"/>
              <a:t>allocated</a:t>
            </a:r>
            <a:endParaRPr lang="es-ES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D0FF"/>
                </a:solidFill>
              </a:rPr>
              <a:t>App </a:t>
            </a:r>
            <a:r>
              <a:rPr lang="es-ES" dirty="0" err="1">
                <a:solidFill>
                  <a:srgbClr val="00D0FF"/>
                </a:solidFill>
              </a:rPr>
              <a:t>Service</a:t>
            </a:r>
            <a:r>
              <a:rPr lang="es-ES" dirty="0">
                <a:solidFill>
                  <a:srgbClr val="00D0FF"/>
                </a:solidFill>
              </a:rPr>
              <a:t> Plan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9006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Pay only when your functions are running.</a:t>
            </a:r>
          </a:p>
          <a:p>
            <a:r>
              <a:rPr lang="es-ES" dirty="0"/>
              <a:t>I</a:t>
            </a:r>
            <a:r>
              <a:rPr lang="en-US" dirty="0" err="1"/>
              <a:t>nstances</a:t>
            </a:r>
            <a:r>
              <a:rPr lang="en-US" dirty="0"/>
              <a:t> of Azure Functions scale automatically based on the number of incoming events.</a:t>
            </a:r>
          </a:p>
          <a:p>
            <a:r>
              <a:rPr lang="en-US" dirty="0"/>
              <a:t>Each instance of the Functions host is limited to 1.5 GB of memory.</a:t>
            </a:r>
          </a:p>
          <a:p>
            <a:r>
              <a:rPr lang="en-US" dirty="0"/>
              <a:t>The maximum timeout for functions on a Consumption plan is 10 minutes.</a:t>
            </a:r>
          </a:p>
          <a:p>
            <a:r>
              <a:rPr lang="en-US" dirty="0"/>
              <a:t>Billing is based on number of executions, execution time, and memory used.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00D0FF"/>
                </a:solidFill>
              </a:rPr>
              <a:t>Consumption</a:t>
            </a:r>
            <a:r>
              <a:rPr lang="es-ES" dirty="0">
                <a:solidFill>
                  <a:srgbClr val="00D0FF"/>
                </a:solidFill>
              </a:rPr>
              <a:t> Plan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867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05953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¡</a:t>
            </a:r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!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www.plainconcepts.com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7102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66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Concepts</a:t>
            </a:r>
            <a:endParaRPr lang="es-ES" dirty="0"/>
          </a:p>
          <a:p>
            <a:r>
              <a:rPr lang="es-ES" dirty="0" err="1"/>
              <a:t>Triggers</a:t>
            </a:r>
            <a:r>
              <a:rPr lang="es-ES" dirty="0"/>
              <a:t> and </a:t>
            </a:r>
            <a:r>
              <a:rPr lang="es-ES" dirty="0" err="1"/>
              <a:t>Bindings</a:t>
            </a:r>
            <a:endParaRPr lang="es-ES" dirty="0"/>
          </a:p>
          <a:p>
            <a:r>
              <a:rPr lang="es-ES" dirty="0" err="1"/>
              <a:t>Components</a:t>
            </a:r>
            <a:endParaRPr lang="es-ES" dirty="0"/>
          </a:p>
          <a:p>
            <a:r>
              <a:rPr lang="es-ES" dirty="0" err="1"/>
              <a:t>Pricing</a:t>
            </a:r>
            <a:r>
              <a:rPr lang="es-ES" dirty="0"/>
              <a:t> </a:t>
            </a:r>
            <a:r>
              <a:rPr lang="es-ES" dirty="0" err="1"/>
              <a:t>plans</a:t>
            </a:r>
            <a:endParaRPr lang="es-ES" dirty="0"/>
          </a:p>
          <a:p>
            <a:r>
              <a:rPr lang="es-ES" dirty="0"/>
              <a:t>Demo</a:t>
            </a:r>
          </a:p>
        </p:txBody>
      </p:sp>
      <p:sp>
        <p:nvSpPr>
          <p:cNvPr id="6" name="pagina"/>
          <p:cNvSpPr txBox="1">
            <a:spLocks/>
          </p:cNvSpPr>
          <p:nvPr/>
        </p:nvSpPr>
        <p:spPr>
          <a:xfrm>
            <a:off x="1818951" y="6356348"/>
            <a:ext cx="152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00D0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#</a:t>
            </a:r>
            <a:r>
              <a:rPr lang="es-ES" dirty="0" err="1"/>
              <a:t>MicroservicesEvent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106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 err="1"/>
              <a:t>Concepts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12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D0FF"/>
                </a:solidFill>
              </a:rPr>
              <a:t>Azure Cloud </a:t>
            </a:r>
            <a:r>
              <a:rPr lang="es-ES" dirty="0" err="1">
                <a:solidFill>
                  <a:srgbClr val="00D0FF"/>
                </a:solidFill>
              </a:rPr>
              <a:t>Model</a:t>
            </a:r>
            <a:endParaRPr lang="es-ES" dirty="0">
              <a:solidFill>
                <a:srgbClr val="00D0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4</a:t>
            </a:fld>
            <a:endParaRPr lang="es-ES"/>
          </a:p>
        </p:txBody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E74B25FE-0AFA-410D-B377-466DA7241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384" y="1763713"/>
            <a:ext cx="7783632" cy="4319587"/>
          </a:xfrm>
        </p:spPr>
      </p:pic>
    </p:spTree>
    <p:extLst>
      <p:ext uri="{BB962C8B-B14F-4D97-AF65-F5344CB8AC3E}">
        <p14:creationId xmlns:p14="http://schemas.microsoft.com/office/powerpoint/2010/main" val="114160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Functions are defined as </a:t>
            </a:r>
            <a:r>
              <a:rPr lang="en-US" b="1" dirty="0" err="1"/>
              <a:t>Serverless</a:t>
            </a:r>
            <a:r>
              <a:rPr lang="en-US" b="1" dirty="0"/>
              <a:t> backends</a:t>
            </a: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Serverless</a:t>
            </a:r>
            <a:r>
              <a:rPr lang="es-ES" dirty="0"/>
              <a:t> </a:t>
            </a:r>
            <a:r>
              <a:rPr lang="es-ES" dirty="0" err="1"/>
              <a:t>term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mean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no server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no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manage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</a:p>
          <a:p>
            <a:r>
              <a:rPr lang="es-ES" dirty="0"/>
              <a:t>Just </a:t>
            </a:r>
            <a:r>
              <a:rPr lang="es-ES" dirty="0" err="1"/>
              <a:t>deploy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piece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and run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worrying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configuring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backend</a:t>
            </a:r>
            <a:endParaRPr lang="es-ES" dirty="0"/>
          </a:p>
          <a:p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defined</a:t>
            </a:r>
            <a:r>
              <a:rPr lang="es-ES" dirty="0"/>
              <a:t> as a </a:t>
            </a:r>
            <a:r>
              <a:rPr lang="es-ES" dirty="0" err="1"/>
              <a:t>intermediate</a:t>
            </a:r>
            <a:r>
              <a:rPr lang="es-ES" dirty="0"/>
              <a:t> </a:t>
            </a:r>
            <a:r>
              <a:rPr lang="es-ES" dirty="0" err="1"/>
              <a:t>layer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PaaS and SaaS</a:t>
            </a:r>
          </a:p>
          <a:p>
            <a:r>
              <a:rPr lang="es-ES" dirty="0"/>
              <a:t>Azure </a:t>
            </a:r>
            <a:r>
              <a:rPr lang="es-ES" dirty="0" err="1"/>
              <a:t>Functions</a:t>
            </a:r>
            <a:r>
              <a:rPr lang="es-ES" dirty="0"/>
              <a:t> are </a:t>
            </a:r>
            <a:r>
              <a:rPr lang="es-ES" dirty="0" err="1"/>
              <a:t>executed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triggers</a:t>
            </a:r>
            <a:r>
              <a:rPr lang="es-ES" dirty="0"/>
              <a:t> and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bindings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services</a:t>
            </a:r>
            <a:endParaRPr lang="es-ES" dirty="0"/>
          </a:p>
          <a:p>
            <a:endParaRPr lang="es-ES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00D0FF"/>
                </a:solidFill>
              </a:rPr>
              <a:t>Serverless</a:t>
            </a:r>
            <a:r>
              <a:rPr lang="es-ES" dirty="0">
                <a:solidFill>
                  <a:srgbClr val="00D0FF"/>
                </a:solidFill>
              </a:rPr>
              <a:t> concept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17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 err="1"/>
              <a:t>Triggers</a:t>
            </a:r>
            <a:r>
              <a:rPr lang="es-ES" dirty="0"/>
              <a:t> and </a:t>
            </a:r>
            <a:r>
              <a:rPr lang="es-ES" dirty="0" err="1"/>
              <a:t>Bindings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536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i="1" dirty="0"/>
              <a:t>trigger</a:t>
            </a:r>
            <a:r>
              <a:rPr lang="en-US" dirty="0"/>
              <a:t> defines how a function is invoked</a:t>
            </a:r>
          </a:p>
          <a:p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n-US" dirty="0"/>
              <a:t> have only one trigger</a:t>
            </a:r>
          </a:p>
          <a:p>
            <a:r>
              <a:rPr lang="en-US" dirty="0"/>
              <a:t>Triggers have associated data, which is usually the payload that triggered the function</a:t>
            </a:r>
          </a:p>
          <a:p>
            <a:r>
              <a:rPr lang="en-US" dirty="0"/>
              <a:t>In addition to the data payload provided by a trigger, many triggers provide additional metadata values</a:t>
            </a:r>
          </a:p>
          <a:p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Triggers</a:t>
            </a:r>
            <a:r>
              <a:rPr lang="es-ES" dirty="0"/>
              <a:t> </a:t>
            </a:r>
            <a:r>
              <a:rPr lang="es-ES" dirty="0" err="1"/>
              <a:t>supported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Azure </a:t>
            </a:r>
            <a:r>
              <a:rPr lang="es-ES" dirty="0" err="1"/>
              <a:t>Functions</a:t>
            </a:r>
            <a:endParaRPr lang="es-ES" dirty="0"/>
          </a:p>
          <a:p>
            <a:pPr lvl="1"/>
            <a:r>
              <a:rPr lang="es-ES" dirty="0" err="1"/>
              <a:t>Scheduler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timer</a:t>
            </a:r>
            <a:endParaRPr lang="es-ES" dirty="0"/>
          </a:p>
          <a:p>
            <a:pPr lvl="1"/>
            <a:r>
              <a:rPr lang="es-ES" dirty="0"/>
              <a:t>Http </a:t>
            </a:r>
            <a:r>
              <a:rPr lang="es-ES" dirty="0" err="1"/>
              <a:t>calls</a:t>
            </a:r>
            <a:r>
              <a:rPr lang="es-ES" dirty="0"/>
              <a:t> (</a:t>
            </a:r>
            <a:r>
              <a:rPr lang="es-ES" dirty="0" err="1"/>
              <a:t>Rest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Webhook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Files </a:t>
            </a:r>
            <a:r>
              <a:rPr lang="es-ES" dirty="0" err="1"/>
              <a:t>added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Blob </a:t>
            </a:r>
            <a:r>
              <a:rPr lang="es-ES" dirty="0" err="1"/>
              <a:t>storages</a:t>
            </a:r>
            <a:endParaRPr lang="es-ES" dirty="0"/>
          </a:p>
          <a:p>
            <a:pPr lvl="1"/>
            <a:r>
              <a:rPr lang="es-ES" dirty="0" err="1"/>
              <a:t>Messages</a:t>
            </a:r>
            <a:r>
              <a:rPr lang="es-ES" dirty="0"/>
              <a:t> </a:t>
            </a:r>
            <a:r>
              <a:rPr lang="es-ES" dirty="0" err="1"/>
              <a:t>queued</a:t>
            </a:r>
            <a:r>
              <a:rPr lang="es-ES" dirty="0"/>
              <a:t> in a </a:t>
            </a:r>
            <a:r>
              <a:rPr lang="es-ES" dirty="0" err="1"/>
              <a:t>service</a:t>
            </a:r>
            <a:r>
              <a:rPr lang="es-ES" dirty="0"/>
              <a:t> bus</a:t>
            </a:r>
          </a:p>
          <a:p>
            <a:pPr lvl="1"/>
            <a:r>
              <a:rPr lang="es-ES" dirty="0" err="1"/>
              <a:t>Events</a:t>
            </a:r>
            <a:r>
              <a:rPr lang="es-ES" dirty="0"/>
              <a:t> in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hub</a:t>
            </a:r>
            <a:r>
              <a:rPr lang="es-ES" dirty="0"/>
              <a:t> </a:t>
            </a:r>
            <a:r>
              <a:rPr lang="es-ES" dirty="0" err="1"/>
              <a:t>stream</a:t>
            </a:r>
            <a:r>
              <a:rPr lang="es-ES" dirty="0"/>
              <a:t> </a:t>
            </a:r>
            <a:r>
              <a:rPr lang="es-ES" dirty="0" err="1"/>
              <a:t>service</a:t>
            </a:r>
            <a:endParaRPr lang="es-ES" dirty="0"/>
          </a:p>
          <a:p>
            <a:pPr lvl="1"/>
            <a:r>
              <a:rPr lang="es-ES" dirty="0"/>
              <a:t>Data </a:t>
            </a:r>
            <a:r>
              <a:rPr lang="es-ES" dirty="0" err="1"/>
              <a:t>inserted</a:t>
            </a:r>
            <a:r>
              <a:rPr lang="es-ES" dirty="0"/>
              <a:t> in a </a:t>
            </a:r>
            <a:r>
              <a:rPr lang="es-ES" dirty="0" err="1"/>
              <a:t>nosql</a:t>
            </a:r>
            <a:r>
              <a:rPr lang="es-ES" dirty="0"/>
              <a:t> </a:t>
            </a:r>
            <a:r>
              <a:rPr lang="es-ES" dirty="0" err="1"/>
              <a:t>db</a:t>
            </a:r>
            <a:endParaRPr lang="es-ES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00D0FF"/>
                </a:solidFill>
              </a:rPr>
              <a:t>Triggers</a:t>
            </a:r>
            <a:endParaRPr lang="es-ES" dirty="0">
              <a:solidFill>
                <a:srgbClr val="00D0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38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Bindings are optional and a function can have multiple input and output bindings</a:t>
            </a:r>
          </a:p>
          <a:p>
            <a:r>
              <a:rPr lang="en-US" dirty="0"/>
              <a:t>Allow output data to another service, by using the return value of the method</a:t>
            </a:r>
            <a:endParaRPr lang="en-US" i="1" dirty="0"/>
          </a:p>
          <a:p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Bindings</a:t>
            </a:r>
            <a:r>
              <a:rPr lang="es-ES" dirty="0"/>
              <a:t> </a:t>
            </a:r>
            <a:r>
              <a:rPr lang="es-ES" dirty="0" err="1"/>
              <a:t>supported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Azure </a:t>
            </a:r>
            <a:r>
              <a:rPr lang="es-ES" dirty="0" err="1"/>
              <a:t>Functions</a:t>
            </a:r>
            <a:endParaRPr lang="es-ES" dirty="0"/>
          </a:p>
          <a:p>
            <a:pPr lvl="1"/>
            <a:r>
              <a:rPr lang="es-ES" dirty="0"/>
              <a:t>Http </a:t>
            </a:r>
            <a:r>
              <a:rPr lang="es-ES" dirty="0" err="1"/>
              <a:t>calls</a:t>
            </a:r>
            <a:r>
              <a:rPr lang="es-ES" dirty="0"/>
              <a:t> (</a:t>
            </a:r>
            <a:r>
              <a:rPr lang="es-ES" dirty="0" err="1"/>
              <a:t>Requires</a:t>
            </a:r>
            <a:r>
              <a:rPr lang="es-ES" dirty="0"/>
              <a:t> Http </a:t>
            </a:r>
            <a:r>
              <a:rPr lang="es-ES" dirty="0" err="1"/>
              <a:t>trigger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Add</a:t>
            </a:r>
            <a:r>
              <a:rPr lang="es-ES" dirty="0"/>
              <a:t> files </a:t>
            </a:r>
            <a:r>
              <a:rPr lang="es-ES" dirty="0" err="1"/>
              <a:t>to</a:t>
            </a:r>
            <a:r>
              <a:rPr lang="es-ES" dirty="0"/>
              <a:t> Blob </a:t>
            </a:r>
            <a:r>
              <a:rPr lang="es-ES" dirty="0" err="1"/>
              <a:t>storages</a:t>
            </a:r>
            <a:endParaRPr lang="es-ES" dirty="0"/>
          </a:p>
          <a:p>
            <a:pPr lvl="1"/>
            <a:r>
              <a:rPr lang="es-ES" dirty="0" err="1"/>
              <a:t>Queue</a:t>
            </a:r>
            <a:r>
              <a:rPr lang="es-ES" dirty="0"/>
              <a:t> </a:t>
            </a:r>
            <a:r>
              <a:rPr lang="es-ES" dirty="0" err="1"/>
              <a:t>messages</a:t>
            </a:r>
            <a:r>
              <a:rPr lang="es-ES" dirty="0"/>
              <a:t> in a </a:t>
            </a:r>
            <a:r>
              <a:rPr lang="es-ES" dirty="0" err="1"/>
              <a:t>service</a:t>
            </a:r>
            <a:r>
              <a:rPr lang="es-ES" dirty="0"/>
              <a:t> bus</a:t>
            </a:r>
          </a:p>
          <a:p>
            <a:pPr lvl="1"/>
            <a:r>
              <a:rPr lang="es-ES" dirty="0" err="1"/>
              <a:t>Insert</a:t>
            </a:r>
            <a:r>
              <a:rPr lang="es-ES" dirty="0"/>
              <a:t> data </a:t>
            </a:r>
            <a:r>
              <a:rPr lang="es-ES" dirty="0" err="1"/>
              <a:t>to</a:t>
            </a:r>
            <a:r>
              <a:rPr lang="es-ES" dirty="0"/>
              <a:t> a </a:t>
            </a:r>
            <a:r>
              <a:rPr lang="es-ES" dirty="0" err="1"/>
              <a:t>sql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nosql</a:t>
            </a:r>
            <a:r>
              <a:rPr lang="es-ES" dirty="0"/>
              <a:t> </a:t>
            </a:r>
            <a:r>
              <a:rPr lang="es-ES" dirty="0" err="1"/>
              <a:t>db</a:t>
            </a:r>
            <a:endParaRPr lang="es-ES" dirty="0"/>
          </a:p>
          <a:p>
            <a:pPr lvl="1"/>
            <a:r>
              <a:rPr lang="es-ES" dirty="0" err="1"/>
              <a:t>Push</a:t>
            </a:r>
            <a:r>
              <a:rPr lang="es-ES" dirty="0"/>
              <a:t> </a:t>
            </a:r>
            <a:r>
              <a:rPr lang="es-ES" dirty="0" err="1"/>
              <a:t>notifications</a:t>
            </a:r>
            <a:endParaRPr lang="es-ES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00D0FF"/>
                </a:solidFill>
              </a:rPr>
              <a:t>Bindings</a:t>
            </a:r>
            <a:endParaRPr lang="es-ES" dirty="0">
              <a:solidFill>
                <a:srgbClr val="00D0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2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 err="1"/>
              <a:t>Components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606182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Light" id="{C941CF03-3338-4985-8EAC-BBE1775F964E}" vid="{700D08F9-7052-4296-B63E-852116034C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cc60d69-a5f6-4f8f-8194-a79b51c73eb9">
      <UserInfo>
        <DisplayName>Clara Assin</DisplayName>
        <AccountId>198</AccountId>
        <AccountType/>
      </UserInfo>
      <UserInfo>
        <DisplayName>Belen Muñiz</DisplayName>
        <AccountId>266</AccountId>
        <AccountType/>
      </UserInfo>
      <UserInfo>
        <DisplayName>Pablo Pelaez Aller</DisplayName>
        <AccountId>35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1C14808C3DA24D92CEDE52F6400555" ma:contentTypeVersion="3" ma:contentTypeDescription="Create a new document." ma:contentTypeScope="" ma:versionID="8e31f3cb338aa3c7a3a7b9d3c0526f15">
  <xsd:schema xmlns:xsd="http://www.w3.org/2001/XMLSchema" xmlns:xs="http://www.w3.org/2001/XMLSchema" xmlns:p="http://schemas.microsoft.com/office/2006/metadata/properties" xmlns:ns2="5cc60d69-a5f6-4f8f-8194-a79b51c73eb9" targetNamespace="http://schemas.microsoft.com/office/2006/metadata/properties" ma:root="true" ma:fieldsID="b70b5ae29e4afb42e7de10215bca66c9" ns2:_="">
    <xsd:import namespace="5cc60d69-a5f6-4f8f-8194-a79b51c73eb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60d69-a5f6-4f8f-8194-a79b51c73e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77C9E3-1B06-46F1-B79D-4B433ADBAE57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5cc60d69-a5f6-4f8f-8194-a79b51c73eb9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C636FDA-D72C-4E71-AB94-61A8C664C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c60d69-a5f6-4f8f-8194-a79b51c73e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AA2E6C-506C-44BF-98B5-373FEE3DCA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18774</TotalTime>
  <Words>724</Words>
  <Application>Microsoft Office PowerPoint</Application>
  <PresentationFormat>Panorámica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Tw Cen MT</vt:lpstr>
      <vt:lpstr>Courier New</vt:lpstr>
      <vt:lpstr>Arial</vt:lpstr>
      <vt:lpstr>Calibri</vt:lpstr>
      <vt:lpstr>Helvetica35-Thin</vt:lpstr>
      <vt:lpstr>Open Sans</vt:lpstr>
      <vt:lpstr>ThemeLight</vt:lpstr>
      <vt:lpstr>Microsoft Azure Functions</vt:lpstr>
      <vt:lpstr>Presentación de PowerPoint</vt:lpstr>
      <vt:lpstr>Presentación de PowerPoint</vt:lpstr>
      <vt:lpstr>Azure Cloud Model</vt:lpstr>
      <vt:lpstr>Serverless concept</vt:lpstr>
      <vt:lpstr>Presentación de PowerPoint</vt:lpstr>
      <vt:lpstr>Triggers</vt:lpstr>
      <vt:lpstr>Bindings</vt:lpstr>
      <vt:lpstr>Presentación de PowerPoint</vt:lpstr>
      <vt:lpstr>.csx Files</vt:lpstr>
      <vt:lpstr>Function.json Files</vt:lpstr>
      <vt:lpstr>Presentación de PowerPoint</vt:lpstr>
      <vt:lpstr>App Service Plan</vt:lpstr>
      <vt:lpstr>Consumption Plan</vt:lpstr>
      <vt:lpstr>Presentación de PowerPoint</vt:lpstr>
      <vt:lpstr>¡Thank you!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Clara Assin Sunye</dc:creator>
  <cp:lastModifiedBy>Ramon Tomas</cp:lastModifiedBy>
  <cp:revision>911</cp:revision>
  <dcterms:created xsi:type="dcterms:W3CDTF">2015-09-03T07:07:39Z</dcterms:created>
  <dcterms:modified xsi:type="dcterms:W3CDTF">2017-10-29T16:11:42Z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0x010100B01C14808C3DA24D92CEDE52F6400555</vt:lpwstr>
  </property>
</Properties>
</file>