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5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 snapToGrid="0">
      <p:cViewPr varScale="1">
        <p:scale>
          <a:sx n="59" d="100"/>
          <a:sy n="59" d="100"/>
        </p:scale>
        <p:origin x="86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657841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98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4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2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62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17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20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816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Paseo de la Castellana 163, 10º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28046 Madrid. España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BILBAO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Calle Ledesma 10-bis 3º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48001 Bilbao. España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BARCELONA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Carrer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Compte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d’Urgell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240 4º 1A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08036 Barcelona. España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SEVILLA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Avenida de la innovación s/n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Edificio Renta Sevilla, 3º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DUBAI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Dubai Internet City. Building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73030 Dubai. EAU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(+971) 4 551 6653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LONDON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Impact Hub Kings Cross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24B York Way, N1 9AB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London. UK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1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SEATTLE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1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1511, Third Ave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Seattle WA 98101. USA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T. (+1) 206 708 1285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3360146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Overview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158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25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MicroservicesEvent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43536D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1772910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450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81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1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0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9ADF86-A2EB-4E90-A8A6-F215F15C24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972DB4D-850A-4207-BEAD-ABE6B924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Twelve-Factor App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F6C495-6FFF-4178-9AE7-1CB77EBC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B01069-5481-433E-9AF2-C09D82E36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CEA66E5-869D-4442-95BC-EEEEB8C28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2215" y="3917713"/>
            <a:ext cx="5865340" cy="1077218"/>
          </a:xfrm>
        </p:spPr>
        <p:txBody>
          <a:bodyPr/>
          <a:lstStyle/>
          <a:p>
            <a:r>
              <a:rPr lang="en-US" b="0" noProof="0" dirty="0"/>
              <a:t>A methodology for building software-as-a-service apps</a:t>
            </a:r>
            <a:endParaRPr lang="en-US" noProof="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9887AE0-1281-438E-A851-2D060AFFC6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86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fr-FR" sz="2000" b="1" dirty="0"/>
              <a:t>Export services via port binding</a:t>
            </a:r>
          </a:p>
          <a:p>
            <a:pPr>
              <a:buClr>
                <a:srgbClr val="00D0FF"/>
              </a:buClr>
              <a:buSzPct val="110000"/>
            </a:pPr>
            <a:endParaRPr lang="fr-FR" sz="2000" b="1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web app exports HTTP as a service by binding to a port, and listening to requests coming in on that port.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application must be self-hosted (as </a:t>
            </a:r>
            <a:r>
              <a:rPr lang="en-US" dirty="0" err="1"/>
              <a:t>Asp.Net</a:t>
            </a:r>
            <a:r>
              <a:rPr lang="en-US" dirty="0"/>
              <a:t> Core apps)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Local development environment, the developer visits a service URL like http://localhost:5000/ 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 deployment, a routing layer handles routing requests from a public-facing hostname to the port-bound web processes.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One app can become the backing service for another app, by providing the URL as a resource handle in the config for the consuming app.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VII. Port </a:t>
            </a:r>
            <a:r>
              <a:rPr lang="es-ES" sz="5400" dirty="0" err="1"/>
              <a:t>binding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51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523071"/>
            <a:ext cx="5642610" cy="3592807"/>
          </a:xfrm>
        </p:spPr>
        <p:txBody>
          <a:bodyPr>
            <a:normAutofit/>
          </a:bodyPr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Scale out via the process model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Do not scale vertically, but horizontally. More instances instead of more CPU or memory.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Each workload assigned to the correct type process: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HTTP request </a:t>
            </a:r>
            <a:r>
              <a:rPr 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wep</a:t>
            </a:r>
            <a:r>
              <a:rPr 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process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Log running task  worker process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Individual processes should manage their own multithreading as efficiently as possible, but never scale out based on this.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share-nothing nature of the 12-f processes makes them very easy to scale.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13264"/>
          </a:xfrm>
        </p:spPr>
        <p:txBody>
          <a:bodyPr>
            <a:normAutofit/>
          </a:bodyPr>
          <a:lstStyle/>
          <a:p>
            <a:r>
              <a:rPr lang="es-ES" sz="5400" dirty="0"/>
              <a:t>VIII. </a:t>
            </a:r>
            <a:r>
              <a:rPr lang="es-ES" sz="5400" dirty="0" err="1"/>
              <a:t>Concurrency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6489C361-991F-4BD3-8256-6A553E4CF1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Scale is expressed as running processes, workload diversity is expressed as process types.">
            <a:extLst>
              <a:ext uri="{FF2B5EF4-FFF2-40B4-BE49-F238E27FC236}">
                <a16:creationId xmlns:a16="http://schemas.microsoft.com/office/drawing/2014/main" id="{E491E4E0-A62E-4457-9A7C-CC268074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77" y="1525076"/>
            <a:ext cx="4206852" cy="38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6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Maximize robustness with fast startup and graceful shutdown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Processes should facilitate fast scaling, rapid deployment and robustness.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Can be started and stopped at a moment’s notice.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Processes should strive to minimize startup time (few seconds).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Agility</a:t>
            </a:r>
            <a:r>
              <a:rPr lang="en-US" dirty="0"/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for the release process and scaling up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Robustness, process manager can more easily move processes to new physical machines.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shut</a:t>
            </a:r>
            <a:r>
              <a:rPr lang="es-ES" dirty="0"/>
              <a:t> </a:t>
            </a:r>
            <a:r>
              <a:rPr lang="es-ES" dirty="0" err="1"/>
              <a:t>down</a:t>
            </a:r>
            <a:r>
              <a:rPr lang="es-ES" dirty="0"/>
              <a:t> </a:t>
            </a:r>
            <a:r>
              <a:rPr lang="es-ES" dirty="0" err="1"/>
              <a:t>gracefully</a:t>
            </a:r>
            <a:r>
              <a:rPr lang="es-ES" dirty="0"/>
              <a:t>:</a:t>
            </a:r>
            <a:r>
              <a:rPr lang="en-US" dirty="0"/>
              <a:t>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It refuses new requests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Short requests (HTTP) </a:t>
            </a:r>
            <a:r>
              <a:rPr 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urrent requests are allowed to finish before exiting.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Long requests (worker process) </a:t>
            </a:r>
            <a:r>
              <a:rPr 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returns the current job to the work queue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Processes should also be architected to handle unexpected, non-graceful terminations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IX. </a:t>
            </a:r>
            <a:r>
              <a:rPr lang="es-ES" sz="5400" dirty="0" err="1"/>
              <a:t>Disposability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64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Keep development, staging, and production as similar as possible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Design for continuous deployment by keeping the gap between development and production small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 developer may write code and have it deployed hours or even just minutes later.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Personnel gap small: developers who wrote code are closely involved in deploying it and watching its behavior in production.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Tools gap small: keep development and production as similar as possible.</a:t>
            </a:r>
            <a:endParaRPr lang="es-E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Environment gap small: resists the urge to use different backing services between development and production, even when adapters theoretically abstract away any differences in backing services.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X. Dev/</a:t>
            </a:r>
            <a:r>
              <a:rPr lang="es-ES" sz="5400" dirty="0" err="1"/>
              <a:t>prod</a:t>
            </a:r>
            <a:r>
              <a:rPr lang="es-ES" sz="5400" dirty="0"/>
              <a:t> </a:t>
            </a:r>
            <a:r>
              <a:rPr lang="es-ES" sz="5400" dirty="0" err="1"/>
              <a:t>parity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6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Treat logs as event streams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Logs are the stream of aggregated, time-ordered events collected from the output streams of all running processes and backing services.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App never concerns itself with routing or storage of its output stream. Each running process writes its event stream, unbuffered, to </a:t>
            </a:r>
            <a:r>
              <a:rPr lang="en-US" dirty="0" err="1"/>
              <a:t>stdout</a:t>
            </a:r>
            <a:r>
              <a:rPr lang="en-US" dirty="0"/>
              <a:t>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During local development, the developer will view this stream in the foreground of their terminal. In staging or production, all the streams are aggregated and routed to a common destination (ex: Azure Application Insights)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Exception in MSA: all the microservices have a unified criteria. These archival destinations are completely managed by the execution environment, not configurable.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XI. Logs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4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Run admin/management tasks as one-off processes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One-off admin processes should be run in an identical environment as the regular long-running processes of the app. 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Admin code must ship with application code to avoid synchronization issues.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same techniques explained for other code applies to the admin processes (dependency isolation, dev/prod parity, one codebase multiple releases…)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XII. </a:t>
            </a:r>
            <a:r>
              <a:rPr lang="es-ES" dirty="0" err="1"/>
              <a:t>Admin</a:t>
            </a:r>
            <a:r>
              <a:rPr lang="es-ES" dirty="0"/>
              <a:t> </a:t>
            </a:r>
            <a:r>
              <a:rPr lang="es-ES" dirty="0" err="1"/>
              <a:t>processes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1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Twelve-Factor App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hlinkClick r:id="rId2"/>
              </a:rPr>
              <a:t>Twelve-Factor App 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is a methodology and/or manifesto </a:t>
            </a:r>
            <a:r>
              <a:rPr lang="en-US" sz="2000" dirty="0">
                <a:solidFill>
                  <a:prstClr val="black"/>
                </a:solidFill>
              </a:rPr>
              <a:t>for the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 organizations to develop web apps </a:t>
            </a:r>
            <a:r>
              <a:rPr lang="en-US" sz="2000" dirty="0">
                <a:solidFill>
                  <a:prstClr val="black"/>
                </a:solidFill>
              </a:rPr>
              <a:t>in a correct way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It has been done by experts in the field (mainly working at Heroku), and based in their practical experiences.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It is composed of twelve points or “facto</a:t>
            </a:r>
            <a:r>
              <a:rPr lang="en-US" sz="2000" dirty="0">
                <a:solidFill>
                  <a:prstClr val="black"/>
                </a:solidFill>
              </a:rPr>
              <a:t>rs”.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FAF41BF-AEA6-4C37-8700-CBD058F75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23" y="3429000"/>
            <a:ext cx="2556753" cy="2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B2A05-B22D-451A-BA87-519A1883E1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878A-B99A-441C-9860-B7B0141D2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A4D6AF-8886-4D58-89B9-7D9C15EC6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58" y="1724627"/>
            <a:ext cx="6379412" cy="4318861"/>
          </a:xfrm>
        </p:spPr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One codebase tracked in revision control, many deploys</a:t>
            </a:r>
          </a:p>
          <a:p>
            <a:pPr lvl="0">
              <a:buClr>
                <a:srgbClr val="00D0FF"/>
              </a:buClr>
              <a:buSzPct val="110000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app is always tracked in a version control system, with a code repository.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There is only one codebase per app.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There are many deploys (a running instance of the app) per app.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Violation of the Twelve-factor: more than one app pointing to the same codebase.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I. </a:t>
            </a:r>
            <a:r>
              <a:rPr lang="es-ES" sz="5400" dirty="0" err="1"/>
              <a:t>Codebase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26" name="Picture 2" descr="One codebase maps to many deploys">
            <a:extLst>
              <a:ext uri="{FF2B5EF4-FFF2-40B4-BE49-F238E27FC236}">
                <a16:creationId xmlns:a16="http://schemas.microsoft.com/office/drawing/2014/main" id="{BAA699EE-56DC-4EB1-BDE6-F4A527C0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56" y="2101106"/>
            <a:ext cx="3714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2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Explicitly declare and isolate dependencies</a:t>
            </a:r>
            <a:endParaRPr lang="en-US" sz="2000" dirty="0"/>
          </a:p>
          <a:p>
            <a:pPr lvl="0">
              <a:buClr>
                <a:srgbClr val="00D0FF"/>
              </a:buClr>
              <a:buSzPct val="110000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It declares all dependencies, completely and exactly, via a </a:t>
            </a:r>
            <a:r>
              <a:rPr lang="en-US" i="1" dirty="0"/>
              <a:t>dependency declaration manifest</a:t>
            </a:r>
            <a:r>
              <a:rPr lang="en-US" dirty="0"/>
              <a:t>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It uses a dependency isolation tool during execution to ensure that no implicit dependencies “leak in” from the surrounding system.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full and explicit dependency specification is applied uniformly to both production and development.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Test for this rule: a new developer can check out the app’s codebase onto his development machine, requiring only the language runtime and dependency manager installed as prerequisites. 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II. </a:t>
            </a:r>
            <a:r>
              <a:rPr lang="es-ES" sz="5400" dirty="0" err="1"/>
              <a:t>Dependencies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59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Store config in the environment</a:t>
            </a:r>
          </a:p>
          <a:p>
            <a:pPr>
              <a:buClr>
                <a:srgbClr val="00D0FF"/>
              </a:buClr>
              <a:buSzPct val="110000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Config is everything that varies between deploys: database handles, credentials,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twelve-factor app stores config in environment variables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Env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vars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are easy to change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Unlike config files, there is little chance of them being checked into the code repo accidentally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They are a language- and OS-agnostic standard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Violation of twelve-factor : store config as constants in the code. Config and code must be strictly separated.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sz="1067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III. </a:t>
            </a:r>
            <a:r>
              <a:rPr lang="es-ES" sz="5400" dirty="0" err="1"/>
              <a:t>Config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13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12" y="1746639"/>
            <a:ext cx="6597885" cy="4320000"/>
          </a:xfrm>
        </p:spPr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Treat backing services as attached resources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 backing service is any service the app consumes over the network as part of its normal operation.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code for a twelve-factor app makes no distinction between local and third party services.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All the resources are accessed via a URL or other locator/credentials stored in the config.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Test for this rule : a deploy of the twelve-factor app should be able to swap out a local resource with one managed by a third party (</a:t>
            </a:r>
            <a:r>
              <a:rPr lang="en-US" dirty="0" err="1"/>
              <a:t>f.i</a:t>
            </a:r>
            <a:r>
              <a:rPr lang="en-US" dirty="0"/>
              <a:t>. in Azure) without any changes to the app’s code, only by configuration.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IV. </a:t>
            </a:r>
            <a:r>
              <a:rPr lang="es-ES" sz="5400" dirty="0" err="1"/>
              <a:t>Backing</a:t>
            </a:r>
            <a:r>
              <a:rPr lang="es-ES" sz="5400" dirty="0"/>
              <a:t> </a:t>
            </a:r>
            <a:r>
              <a:rPr lang="es-ES" sz="5400" dirty="0" err="1"/>
              <a:t>services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050" name="Picture 2" descr="Un despliegue en producción conectado a cuatro backing services.">
            <a:extLst>
              <a:ext uri="{FF2B5EF4-FFF2-40B4-BE49-F238E27FC236}">
                <a16:creationId xmlns:a16="http://schemas.microsoft.com/office/drawing/2014/main" id="{16DEA0EF-BB8F-4A5B-830E-D9C003AB7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764" y="2284684"/>
            <a:ext cx="4097900" cy="220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3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6" y="1701478"/>
            <a:ext cx="9093676" cy="4382522"/>
          </a:xfrm>
        </p:spPr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Strictly separate build and run stages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b="1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Strict separation between the build, release, and run stages. Example: impossible to make changes to the code at runtime.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build stage: code repo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executable bundle, the build 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release stage: build + </a:t>
            </a:r>
            <a:r>
              <a:rPr lang="en-US" dirty="0" err="1"/>
              <a:t>deploy’s</a:t>
            </a:r>
            <a:r>
              <a:rPr lang="en-US" dirty="0"/>
              <a:t> current config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run stage (aka “runtime”) runs the app in the execution environment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V. </a:t>
            </a:r>
            <a:r>
              <a:rPr lang="es-ES" sz="5400" dirty="0" err="1"/>
              <a:t>Build</a:t>
            </a:r>
            <a:r>
              <a:rPr lang="es-ES" sz="5400" dirty="0"/>
              <a:t>, </a:t>
            </a:r>
            <a:r>
              <a:rPr lang="es-ES" sz="5400" dirty="0" err="1"/>
              <a:t>release</a:t>
            </a:r>
            <a:r>
              <a:rPr lang="es-ES" sz="5400" dirty="0"/>
              <a:t>, run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26" name="Picture 2" descr="Code becomes a build, which is combined with config to create a release.">
            <a:extLst>
              <a:ext uri="{FF2B5EF4-FFF2-40B4-BE49-F238E27FC236}">
                <a16:creationId xmlns:a16="http://schemas.microsoft.com/office/drawing/2014/main" id="{86C2AF33-987B-4CD1-B2D7-AF36BF65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71" y="3952544"/>
            <a:ext cx="4924465" cy="20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3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9845F8D-18F7-4A04-81E3-7D55414E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D0FF"/>
              </a:buClr>
              <a:buSzPct val="110000"/>
            </a:pPr>
            <a:r>
              <a:rPr lang="en-US" sz="2000" b="1" dirty="0"/>
              <a:t>Execute the app as one or more stateless processes</a:t>
            </a:r>
          </a:p>
          <a:p>
            <a:pPr>
              <a:buClr>
                <a:srgbClr val="00D0FF"/>
              </a:buClr>
              <a:buSzPct val="110000"/>
            </a:pPr>
            <a:endParaRPr lang="en-US" sz="2000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You app should be stateless.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Any data that needs to persist must be stored in a </a:t>
            </a:r>
            <a:r>
              <a:rPr lang="en-US" dirty="0" err="1"/>
              <a:t>stateful</a:t>
            </a:r>
            <a:r>
              <a:rPr lang="en-US" dirty="0"/>
              <a:t> backing service, typically a database.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memory space or filesystem of the process can be used as a brief, </a:t>
            </a:r>
            <a:r>
              <a:rPr lang="en-US" b="1" dirty="0"/>
              <a:t>single-transaction </a:t>
            </a:r>
            <a:r>
              <a:rPr lang="en-US" dirty="0"/>
              <a:t>cache. For example, downloading a large file, operating on it, and storing the results of the operation in the database.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Do not keep session state data in the app memory. Use a datastore that offers time-expiration such as </a:t>
            </a:r>
            <a:r>
              <a:rPr lang="en-US" dirty="0" err="1">
                <a:hlinkClick r:id="rId2"/>
              </a:rPr>
              <a:t>Redis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AE516B-B860-4E6D-9575-29280B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VI. </a:t>
            </a:r>
            <a:r>
              <a:rPr lang="es-ES" sz="5400" dirty="0" err="1"/>
              <a:t>Processes</a:t>
            </a:r>
            <a:endParaRPr lang="es-ES" sz="5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F73378-9931-4082-8819-4D88A7426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rgbClr val="00D0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@plainconcepts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D83E7-E779-4C87-9E0D-91FD9FAE6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7706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1132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Helvetica35-Thin</vt:lpstr>
      <vt:lpstr>Open Sans</vt:lpstr>
      <vt:lpstr>Tw Cen MT</vt:lpstr>
      <vt:lpstr>Wingdings</vt:lpstr>
      <vt:lpstr>ThemeLight</vt:lpstr>
      <vt:lpstr>The Twelve-Factor App</vt:lpstr>
      <vt:lpstr>What is Twelve-Factor App </vt:lpstr>
      <vt:lpstr>PowerPoint Presentation</vt:lpstr>
      <vt:lpstr>I. Codebase</vt:lpstr>
      <vt:lpstr>II. Dependencies</vt:lpstr>
      <vt:lpstr>III. Config</vt:lpstr>
      <vt:lpstr>IV. Backing services</vt:lpstr>
      <vt:lpstr>V. Build, release, run</vt:lpstr>
      <vt:lpstr>VI. Processes</vt:lpstr>
      <vt:lpstr>VII. Port binding</vt:lpstr>
      <vt:lpstr>VIII. Concurrency</vt:lpstr>
      <vt:lpstr>IX. Disposability</vt:lpstr>
      <vt:lpstr>X. Dev/prod parity</vt:lpstr>
      <vt:lpstr>XI. Logs</vt:lpstr>
      <vt:lpstr>XII. Admin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Sanz</dc:creator>
  <cp:lastModifiedBy>David Sanz</cp:lastModifiedBy>
  <cp:revision>76</cp:revision>
  <dcterms:created xsi:type="dcterms:W3CDTF">2017-11-11T18:57:32Z</dcterms:created>
  <dcterms:modified xsi:type="dcterms:W3CDTF">2017-11-15T22:12:25Z</dcterms:modified>
</cp:coreProperties>
</file>