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72" r:id="rId4"/>
  </p:sldMasterIdLst>
  <p:notesMasterIdLst>
    <p:notesMasterId r:id="rId39"/>
  </p:notesMasterIdLst>
  <p:handoutMasterIdLst>
    <p:handoutMasterId r:id="rId40"/>
  </p:handoutMasterIdLst>
  <p:sldIdLst>
    <p:sldId id="418" r:id="rId5"/>
    <p:sldId id="419" r:id="rId6"/>
    <p:sldId id="420" r:id="rId7"/>
    <p:sldId id="436" r:id="rId8"/>
    <p:sldId id="437" r:id="rId9"/>
    <p:sldId id="455" r:id="rId10"/>
    <p:sldId id="438" r:id="rId11"/>
    <p:sldId id="441" r:id="rId12"/>
    <p:sldId id="439" r:id="rId13"/>
    <p:sldId id="456" r:id="rId14"/>
    <p:sldId id="442" r:id="rId15"/>
    <p:sldId id="440" r:id="rId16"/>
    <p:sldId id="434" r:id="rId17"/>
    <p:sldId id="443" r:id="rId18"/>
    <p:sldId id="444" r:id="rId19"/>
    <p:sldId id="445" r:id="rId20"/>
    <p:sldId id="446" r:id="rId21"/>
    <p:sldId id="447" r:id="rId22"/>
    <p:sldId id="448" r:id="rId23"/>
    <p:sldId id="449" r:id="rId24"/>
    <p:sldId id="450" r:id="rId25"/>
    <p:sldId id="451" r:id="rId26"/>
    <p:sldId id="452" r:id="rId27"/>
    <p:sldId id="453" r:id="rId28"/>
    <p:sldId id="454" r:id="rId29"/>
    <p:sldId id="457" r:id="rId30"/>
    <p:sldId id="458" r:id="rId31"/>
    <p:sldId id="459" r:id="rId32"/>
    <p:sldId id="460" r:id="rId33"/>
    <p:sldId id="461" r:id="rId34"/>
    <p:sldId id="462" r:id="rId35"/>
    <p:sldId id="463" r:id="rId36"/>
    <p:sldId id="398" r:id="rId37"/>
    <p:sldId id="417" r:id="rId38"/>
  </p:sldIdLst>
  <p:sldSz cx="12192000" cy="6858000"/>
  <p:notesSz cx="6858000" cy="9144000"/>
  <p:embeddedFontLst>
    <p:embeddedFont>
      <p:font typeface="Tw Cen MT" panose="020B0602020104020603" pitchFamily="34" charset="0"/>
      <p:regular r:id="rId41"/>
      <p:bold r:id="rId42"/>
      <p:italic r:id="rId43"/>
      <p:boldItalic r:id="rId44"/>
    </p:embeddedFont>
    <p:embeddedFont>
      <p:font typeface="Open Sans" panose="020B0604020202020204" charset="0"/>
      <p:regular r:id="rId45"/>
      <p:bold r:id="rId46"/>
      <p:italic r:id="rId47"/>
      <p:boldItalic r:id="rId48"/>
    </p:embeddedFont>
    <p:embeddedFont>
      <p:font typeface="Calibri" panose="020F0502020204030204" pitchFamily="34" charset="0"/>
      <p:regular r:id="rId49"/>
      <p:bold r:id="rId50"/>
      <p:italic r:id="rId51"/>
      <p:boldItalic r:id="rId52"/>
    </p:embeddedFont>
    <p:embeddedFont>
      <p:font typeface="Helvetica35-Thin" panose="020B0604020202020204" charset="0"/>
      <p:regular r:id="rId53"/>
    </p:embeddedFont>
    <p:embeddedFont>
      <p:font typeface="Consolas" panose="020B0609020204030204" pitchFamily="49" charset="0"/>
      <p:regular r:id="rId54"/>
      <p:bold r:id="rId55"/>
      <p:italic r:id="rId56"/>
      <p:boldItalic r:id="rId5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232" userDrawn="1">
          <p15:clr>
            <a:srgbClr val="A4A3A4"/>
          </p15:clr>
        </p15:guide>
        <p15:guide id="2" orient="horz" pos="1706" userDrawn="1">
          <p15:clr>
            <a:srgbClr val="A4A3A4"/>
          </p15:clr>
        </p15:guide>
        <p15:guide id="3" orient="horz" pos="3838" userDrawn="1">
          <p15:clr>
            <a:srgbClr val="A4A3A4"/>
          </p15:clr>
        </p15:guide>
        <p15:guide id="4" orient="horz" pos="104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ara Assin Sunye" initials="CAS" lastIdx="4" clrIdx="0">
    <p:extLst>
      <p:ext uri="{19B8F6BF-5375-455C-9EA6-DF929625EA0E}">
        <p15:presenceInfo xmlns:p15="http://schemas.microsoft.com/office/powerpoint/2012/main" userId="c3a0c3d9ed5fb5d9" providerId="Windows Live"/>
      </p:ext>
    </p:extLst>
  </p:cmAuthor>
  <p:cmAuthor id="2" name="Belen Muñiz" initials="BM" lastIdx="2" clrIdx="1">
    <p:extLst>
      <p:ext uri="{19B8F6BF-5375-455C-9EA6-DF929625EA0E}">
        <p15:presenceInfo xmlns:p15="http://schemas.microsoft.com/office/powerpoint/2012/main" userId="S003000092FB62EC@LIVE.COM" providerId="AD"/>
      </p:ext>
    </p:extLst>
  </p:cmAuthor>
  <p:cmAuthor id="3" name="belen muniz" initials="bm" lastIdx="3" clrIdx="2">
    <p:extLst>
      <p:ext uri="{19B8F6BF-5375-455C-9EA6-DF929625EA0E}">
        <p15:presenceInfo xmlns:p15="http://schemas.microsoft.com/office/powerpoint/2012/main" userId="ed141f22d02a89b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0FF"/>
    <a:srgbClr val="43536D"/>
    <a:srgbClr val="0C002A"/>
    <a:srgbClr val="130042"/>
    <a:srgbClr val="26034D"/>
    <a:srgbClr val="01DBFF"/>
    <a:srgbClr val="00DBFF"/>
    <a:srgbClr val="12003E"/>
    <a:srgbClr val="17212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03" autoAdjust="0"/>
    <p:restoredTop sz="81481" autoAdjust="0"/>
  </p:normalViewPr>
  <p:slideViewPr>
    <p:cSldViewPr snapToGrid="0">
      <p:cViewPr varScale="1">
        <p:scale>
          <a:sx n="85" d="100"/>
          <a:sy n="85" d="100"/>
        </p:scale>
        <p:origin x="642" y="84"/>
      </p:cViewPr>
      <p:guideLst>
        <p:guide pos="1232"/>
        <p:guide orient="horz" pos="1706"/>
        <p:guide orient="horz" pos="3838"/>
        <p:guide orient="horz" pos="10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5584"/>
    </p:cViewPr>
  </p:sorterViewPr>
  <p:notesViewPr>
    <p:cSldViewPr snapToGrid="0" showGuides="1">
      <p:cViewPr varScale="1">
        <p:scale>
          <a:sx n="88" d="100"/>
          <a:sy n="88" d="100"/>
        </p:scale>
        <p:origin x="2214" y="84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55" Type="http://schemas.openxmlformats.org/officeDocument/2006/relationships/font" Target="fonts/font15.fntdata"/><Relationship Id="rId63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font" Target="fonts/font1.fntdata"/><Relationship Id="rId54" Type="http://schemas.openxmlformats.org/officeDocument/2006/relationships/font" Target="fonts/font14.fntdata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45" Type="http://schemas.openxmlformats.org/officeDocument/2006/relationships/font" Target="fonts/font5.fntdata"/><Relationship Id="rId53" Type="http://schemas.openxmlformats.org/officeDocument/2006/relationships/font" Target="fonts/font13.fntdata"/><Relationship Id="rId58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9.fntdata"/><Relationship Id="rId57" Type="http://schemas.openxmlformats.org/officeDocument/2006/relationships/font" Target="fonts/font17.fntdata"/><Relationship Id="rId61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4.fntdata"/><Relationship Id="rId52" Type="http://schemas.openxmlformats.org/officeDocument/2006/relationships/font" Target="fonts/font12.fntdata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56" Type="http://schemas.openxmlformats.org/officeDocument/2006/relationships/font" Target="fonts/font16.fntdata"/><Relationship Id="rId8" Type="http://schemas.openxmlformats.org/officeDocument/2006/relationships/slide" Target="slides/slide4.xml"/><Relationship Id="rId51" Type="http://schemas.openxmlformats.org/officeDocument/2006/relationships/font" Target="fonts/font11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font" Target="fonts/font6.fntdata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DDDFB6-CA13-4FEC-8ED3-F8810E2E31A9}" type="datetimeFigureOut">
              <a:rPr lang="es-ES" smtClean="0"/>
              <a:t>18/11/2017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3E65B1-DC05-4021-8D2D-3F6A779565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86726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98DDE1-7473-4089-A3EB-80E19C00570C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5BB2E5-D305-412D-A528-E39D5186BA8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451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18" Type="http://schemas.openxmlformats.org/officeDocument/2006/relationships/image" Target="../media/image23.sv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17" Type="http://schemas.openxmlformats.org/officeDocument/2006/relationships/image" Target="../media/image22.png"/><Relationship Id="rId2" Type="http://schemas.openxmlformats.org/officeDocument/2006/relationships/image" Target="../media/image1.jpg"/><Relationship Id="rId16" Type="http://schemas.openxmlformats.org/officeDocument/2006/relationships/image" Target="../media/image21.sv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svg"/><Relationship Id="rId4" Type="http://schemas.openxmlformats.org/officeDocument/2006/relationships/image" Target="../media/image3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Long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echa"/>
          <p:cNvSpPr>
            <a:spLocks noGrp="1"/>
          </p:cNvSpPr>
          <p:nvPr>
            <p:ph type="body" sz="quarter" idx="14" hasCustomPrompt="1"/>
          </p:nvPr>
        </p:nvSpPr>
        <p:spPr>
          <a:xfrm>
            <a:off x="5272215" y="3234402"/>
            <a:ext cx="5865340" cy="523220"/>
          </a:xfrm>
        </p:spPr>
        <p:txBody>
          <a:bodyPr wrap="square" anchor="ctr">
            <a:spAutoFit/>
          </a:bodyPr>
          <a:lstStyle>
            <a:lvl1pPr marL="0" indent="0" algn="l">
              <a:buNone/>
              <a:defRPr sz="2800" b="1" cap="none" baseline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DD.MM.YY</a:t>
            </a:r>
          </a:p>
        </p:txBody>
      </p:sp>
      <p:sp>
        <p:nvSpPr>
          <p:cNvPr id="15" name="titulo"/>
          <p:cNvSpPr>
            <a:spLocks noGrp="1"/>
          </p:cNvSpPr>
          <p:nvPr>
            <p:ph type="title" hasCustomPrompt="1"/>
          </p:nvPr>
        </p:nvSpPr>
        <p:spPr>
          <a:xfrm>
            <a:off x="5272215" y="938877"/>
            <a:ext cx="5865341" cy="2264568"/>
          </a:xfrm>
        </p:spPr>
        <p:txBody>
          <a:bodyPr anchor="t" anchorCtr="0">
            <a:noAutofit/>
          </a:bodyPr>
          <a:lstStyle>
            <a:lvl1pPr>
              <a:defRPr sz="4800" b="0">
                <a:solidFill>
                  <a:srgbClr val="00D0FF"/>
                </a:solidFill>
              </a:defRPr>
            </a:lvl1pPr>
          </a:lstStyle>
          <a:p>
            <a:r>
              <a:rPr lang="en-US" dirty="0" err="1"/>
              <a:t>Nombre</a:t>
            </a:r>
            <a:r>
              <a:rPr lang="en-US" dirty="0"/>
              <a:t> del </a:t>
            </a:r>
            <a:r>
              <a:rPr lang="en-US" dirty="0" err="1"/>
              <a:t>evento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varias</a:t>
            </a:r>
            <a:r>
              <a:rPr lang="en-US" dirty="0"/>
              <a:t> </a:t>
            </a:r>
            <a:r>
              <a:rPr lang="en-US" dirty="0" err="1"/>
              <a:t>lineas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   </a:t>
            </a:r>
            <a:endParaRPr lang="es-ES" dirty="0"/>
          </a:p>
        </p:txBody>
      </p:sp>
      <p:pic>
        <p:nvPicPr>
          <p:cNvPr id="21" name="logo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2261" y="2928045"/>
            <a:ext cx="3240000" cy="550800"/>
          </a:xfrm>
          <a:prstGeom prst="rect">
            <a:avLst/>
          </a:prstGeom>
        </p:spPr>
      </p:pic>
      <p:cxnSp>
        <p:nvCxnSpPr>
          <p:cNvPr id="29" name="linea"/>
          <p:cNvCxnSpPr/>
          <p:nvPr userDrawn="1"/>
        </p:nvCxnSpPr>
        <p:spPr>
          <a:xfrm>
            <a:off x="5362831" y="3854306"/>
            <a:ext cx="720000" cy="0"/>
          </a:xfrm>
          <a:prstGeom prst="line">
            <a:avLst/>
          </a:prstGeom>
          <a:ln w="508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agina"/>
          <p:cNvSpPr>
            <a:spLocks noGrp="1"/>
          </p:cNvSpPr>
          <p:nvPr>
            <p:ph type="sldNum" sz="quarter" idx="12"/>
          </p:nvPr>
        </p:nvSpPr>
        <p:spPr>
          <a:xfrm>
            <a:off x="11245174" y="6375468"/>
            <a:ext cx="770106" cy="365125"/>
          </a:xfrm>
        </p:spPr>
        <p:txBody>
          <a:bodyPr/>
          <a:lstStyle>
            <a:lvl1pPr>
              <a:defRPr>
                <a:solidFill>
                  <a:srgbClr val="00D0FF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3" name="marco"/>
          <p:cNvSpPr/>
          <p:nvPr userDrawn="1"/>
        </p:nvSpPr>
        <p:spPr>
          <a:xfrm>
            <a:off x="5107459" y="841786"/>
            <a:ext cx="6182481" cy="5174428"/>
          </a:xfrm>
          <a:prstGeom prst="rect">
            <a:avLst/>
          </a:prstGeom>
          <a:noFill/>
          <a:ln w="50800" cap="sq">
            <a:solidFill>
              <a:srgbClr val="00D0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fecha"/>
          <p:cNvSpPr>
            <a:spLocks noGrp="1"/>
          </p:cNvSpPr>
          <p:nvPr>
            <p:ph type="body" sz="quarter" idx="15" hasCustomPrompt="1"/>
          </p:nvPr>
        </p:nvSpPr>
        <p:spPr>
          <a:xfrm>
            <a:off x="5272215" y="5027390"/>
            <a:ext cx="5865340" cy="461665"/>
          </a:xfrm>
        </p:spPr>
        <p:txBody>
          <a:bodyPr wrap="square" anchor="ctr">
            <a:spAutoFit/>
          </a:bodyPr>
          <a:lstStyle>
            <a:lvl1pPr marL="0" indent="0" algn="l">
              <a:buNone/>
              <a:defRPr sz="2400" b="0" cap="none" baseline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err="1"/>
              <a:t>Nombre</a:t>
            </a:r>
            <a:r>
              <a:rPr lang="en-US" dirty="0"/>
              <a:t> ponente</a:t>
            </a:r>
          </a:p>
        </p:txBody>
      </p:sp>
      <p:sp>
        <p:nvSpPr>
          <p:cNvPr id="12" name="fecha"/>
          <p:cNvSpPr>
            <a:spLocks noGrp="1"/>
          </p:cNvSpPr>
          <p:nvPr>
            <p:ph type="body" sz="quarter" idx="16" hasCustomPrompt="1"/>
          </p:nvPr>
        </p:nvSpPr>
        <p:spPr>
          <a:xfrm>
            <a:off x="5272215" y="3917713"/>
            <a:ext cx="5865340" cy="1077218"/>
          </a:xfrm>
        </p:spPr>
        <p:txBody>
          <a:bodyPr wrap="square" anchor="ctr">
            <a:spAutoFit/>
          </a:bodyPr>
          <a:lstStyle>
            <a:lvl1pPr marL="0" indent="0" algn="l">
              <a:buNone/>
              <a:defRPr sz="3200" b="1" cap="none" baseline="0">
                <a:solidFill>
                  <a:srgbClr val="00D0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err="1"/>
              <a:t>Tema</a:t>
            </a:r>
            <a:r>
              <a:rPr lang="en-US" dirty="0"/>
              <a:t> de la </a:t>
            </a:r>
            <a:r>
              <a:rPr lang="en-US" dirty="0" err="1"/>
              <a:t>charla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dos </a:t>
            </a:r>
            <a:r>
              <a:rPr lang="en-US" dirty="0" err="1"/>
              <a:t>lineas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sp>
        <p:nvSpPr>
          <p:cNvPr id="13" name="fecha"/>
          <p:cNvSpPr>
            <a:spLocks noGrp="1"/>
          </p:cNvSpPr>
          <p:nvPr>
            <p:ph type="body" sz="quarter" idx="17" hasCustomPrompt="1"/>
          </p:nvPr>
        </p:nvSpPr>
        <p:spPr>
          <a:xfrm>
            <a:off x="5272215" y="5498182"/>
            <a:ext cx="5865340" cy="400110"/>
          </a:xfrm>
        </p:spPr>
        <p:txBody>
          <a:bodyPr wrap="square" anchor="ctr">
            <a:spAutoFit/>
          </a:bodyPr>
          <a:lstStyle>
            <a:lvl1pPr marL="0" indent="0" algn="l">
              <a:buNone/>
              <a:defRPr sz="2000" b="0" cap="none" baseline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Cargo del ponente</a:t>
            </a:r>
          </a:p>
        </p:txBody>
      </p:sp>
    </p:spTree>
    <p:extLst>
      <p:ext uri="{BB962C8B-B14F-4D97-AF65-F5344CB8AC3E}">
        <p14:creationId xmlns:p14="http://schemas.microsoft.com/office/powerpoint/2010/main" val="12315380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mnasSubti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311965" y="2100470"/>
            <a:ext cx="9720471" cy="3438939"/>
          </a:xfrm>
        </p:spPr>
        <p:txBody>
          <a:bodyPr numCol="2" spcCol="360000"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11966" y="420650"/>
            <a:ext cx="9720470" cy="1143000"/>
          </a:xfrm>
        </p:spPr>
        <p:txBody>
          <a:bodyPr/>
          <a:lstStyle>
            <a:lvl1pPr algn="ctr">
              <a:defRPr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8517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sp>
        <p:nvSpPr>
          <p:cNvPr id="5" name="Marcador de texto 4"/>
          <p:cNvSpPr>
            <a:spLocks noGrp="1"/>
          </p:cNvSpPr>
          <p:nvPr>
            <p:ph type="body" sz="quarter" idx="12" hasCustomPrompt="1"/>
          </p:nvPr>
        </p:nvSpPr>
        <p:spPr>
          <a:xfrm>
            <a:off x="1311964" y="1430138"/>
            <a:ext cx="9720471" cy="261862"/>
          </a:xfrm>
        </p:spPr>
        <p:txBody>
          <a:bodyPr/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SUBITUTLO</a:t>
            </a:r>
          </a:p>
        </p:txBody>
      </p:sp>
      <p:cxnSp>
        <p:nvCxnSpPr>
          <p:cNvPr id="11" name="Straight Connector 11"/>
          <p:cNvCxnSpPr>
            <a:cxnSpLocks/>
          </p:cNvCxnSpPr>
          <p:nvPr userDrawn="1"/>
        </p:nvCxnSpPr>
        <p:spPr>
          <a:xfrm>
            <a:off x="5826000" y="1812701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5527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mna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311965" y="1764000"/>
            <a:ext cx="9720471" cy="4320000"/>
          </a:xfrm>
        </p:spPr>
        <p:txBody>
          <a:bodyPr numCol="2" spcCol="360000"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11966" y="420650"/>
            <a:ext cx="9720470" cy="1143000"/>
          </a:xfrm>
        </p:spPr>
        <p:txBody>
          <a:bodyPr/>
          <a:lstStyle>
            <a:lvl1pPr algn="ctr">
              <a:defRPr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8517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cxnSp>
        <p:nvCxnSpPr>
          <p:cNvPr id="10" name="Straight Connector 11"/>
          <p:cNvCxnSpPr>
            <a:cxnSpLocks/>
          </p:cNvCxnSpPr>
          <p:nvPr userDrawn="1"/>
        </p:nvCxnSpPr>
        <p:spPr>
          <a:xfrm>
            <a:off x="5826000" y="1564027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2637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Fot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688" y="4041912"/>
            <a:ext cx="5642610" cy="2073965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08688" y="1025188"/>
            <a:ext cx="5642610" cy="2486638"/>
          </a:xfrm>
        </p:spPr>
        <p:txBody>
          <a:bodyPr/>
          <a:lstStyle>
            <a:lvl1pPr algn="l">
              <a:defRPr b="0"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8517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sp>
        <p:nvSpPr>
          <p:cNvPr id="5" name="Marcador de texto 4"/>
          <p:cNvSpPr>
            <a:spLocks noGrp="1"/>
          </p:cNvSpPr>
          <p:nvPr>
            <p:ph type="body" sz="quarter" idx="12" hasCustomPrompt="1"/>
          </p:nvPr>
        </p:nvSpPr>
        <p:spPr>
          <a:xfrm>
            <a:off x="908688" y="3583654"/>
            <a:ext cx="5642611" cy="458258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SOMETHING ABOUT</a:t>
            </a:r>
          </a:p>
        </p:txBody>
      </p:sp>
      <p:sp>
        <p:nvSpPr>
          <p:cNvPr id="10" name="Marcador de posición de imagen 9"/>
          <p:cNvSpPr>
            <a:spLocks noGrp="1"/>
          </p:cNvSpPr>
          <p:nvPr>
            <p:ph type="pic" sz="quarter" idx="13"/>
          </p:nvPr>
        </p:nvSpPr>
        <p:spPr>
          <a:xfrm>
            <a:off x="7150100" y="0"/>
            <a:ext cx="5041900" cy="6858000"/>
          </a:xfrm>
        </p:spPr>
        <p:txBody>
          <a:bodyPr/>
          <a:lstStyle/>
          <a:p>
            <a:endParaRPr lang="es-ES" dirty="0"/>
          </a:p>
        </p:txBody>
      </p:sp>
      <p:cxnSp>
        <p:nvCxnSpPr>
          <p:cNvPr id="11" name="Straight Connector 11"/>
          <p:cNvCxnSpPr>
            <a:cxnSpLocks/>
          </p:cNvCxnSpPr>
          <p:nvPr userDrawn="1"/>
        </p:nvCxnSpPr>
        <p:spPr>
          <a:xfrm>
            <a:off x="1008837" y="3563776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1148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Fot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688" y="2919346"/>
            <a:ext cx="5642610" cy="3196532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08688" y="494270"/>
            <a:ext cx="5642610" cy="1944130"/>
          </a:xfrm>
        </p:spPr>
        <p:txBody>
          <a:bodyPr anchor="t"/>
          <a:lstStyle>
            <a:lvl1pPr algn="l">
              <a:defRPr b="0"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8517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sp>
        <p:nvSpPr>
          <p:cNvPr id="5" name="Marcador de texto 4"/>
          <p:cNvSpPr>
            <a:spLocks noGrp="1"/>
          </p:cNvSpPr>
          <p:nvPr>
            <p:ph type="body" sz="quarter" idx="12" hasCustomPrompt="1"/>
          </p:nvPr>
        </p:nvSpPr>
        <p:spPr>
          <a:xfrm>
            <a:off x="908688" y="2523071"/>
            <a:ext cx="5642611" cy="396274"/>
          </a:xfrm>
        </p:spPr>
        <p:txBody>
          <a:bodyPr>
            <a:normAutofit/>
          </a:bodyPr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SOMETHING ABOUT</a:t>
            </a:r>
          </a:p>
        </p:txBody>
      </p:sp>
      <p:sp>
        <p:nvSpPr>
          <p:cNvPr id="10" name="Marcador de posición de imagen 9"/>
          <p:cNvSpPr>
            <a:spLocks noGrp="1"/>
          </p:cNvSpPr>
          <p:nvPr>
            <p:ph type="pic" sz="quarter" idx="13"/>
          </p:nvPr>
        </p:nvSpPr>
        <p:spPr>
          <a:xfrm>
            <a:off x="7150100" y="0"/>
            <a:ext cx="5041900" cy="6858000"/>
          </a:xfrm>
        </p:spPr>
        <p:txBody>
          <a:bodyPr/>
          <a:lstStyle/>
          <a:p>
            <a:endParaRPr lang="es-ES" dirty="0"/>
          </a:p>
        </p:txBody>
      </p:sp>
      <p:cxnSp>
        <p:nvCxnSpPr>
          <p:cNvPr id="11" name="Straight Connector 11"/>
          <p:cNvCxnSpPr>
            <a:cxnSpLocks/>
          </p:cNvCxnSpPr>
          <p:nvPr userDrawn="1"/>
        </p:nvCxnSpPr>
        <p:spPr>
          <a:xfrm>
            <a:off x="992361" y="2438400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4921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igoText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4971" y="3704929"/>
            <a:ext cx="5290800" cy="2492672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365942" y="986121"/>
            <a:ext cx="5290800" cy="2046396"/>
          </a:xfrm>
        </p:spPr>
        <p:txBody>
          <a:bodyPr/>
          <a:lstStyle>
            <a:lvl1pPr algn="l">
              <a:defRPr b="0"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88400" y="6450171"/>
            <a:ext cx="1044000" cy="177480"/>
          </a:xfrm>
          <a:prstGeom prst="rect">
            <a:avLst/>
          </a:prstGeom>
        </p:spPr>
      </p:pic>
      <p:sp>
        <p:nvSpPr>
          <p:cNvPr id="5" name="Marcador de texto 4"/>
          <p:cNvSpPr>
            <a:spLocks noGrp="1"/>
          </p:cNvSpPr>
          <p:nvPr>
            <p:ph type="body" sz="quarter" idx="12" hasCustomPrompt="1"/>
          </p:nvPr>
        </p:nvSpPr>
        <p:spPr>
          <a:xfrm>
            <a:off x="6414972" y="3210385"/>
            <a:ext cx="5290800" cy="458258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SOMETHING ABOUT</a:t>
            </a:r>
          </a:p>
        </p:txBody>
      </p:sp>
      <p:cxnSp>
        <p:nvCxnSpPr>
          <p:cNvPr id="11" name="Straight Connector 11"/>
          <p:cNvCxnSpPr>
            <a:cxnSpLocks/>
          </p:cNvCxnSpPr>
          <p:nvPr userDrawn="1"/>
        </p:nvCxnSpPr>
        <p:spPr>
          <a:xfrm>
            <a:off x="6515120" y="3146965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 userDrawn="1"/>
        </p:nvSpPr>
        <p:spPr>
          <a:xfrm>
            <a:off x="0" y="1"/>
            <a:ext cx="5849257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4"/>
          </p:nvPr>
        </p:nvSpPr>
        <p:spPr>
          <a:xfrm>
            <a:off x="573313" y="682171"/>
            <a:ext cx="4956629" cy="5515429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9011342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79685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oCodig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964" y="1324310"/>
            <a:ext cx="9720471" cy="582588"/>
          </a:xfrm>
        </p:spPr>
        <p:txBody>
          <a:bodyPr>
            <a:normAutofit/>
          </a:bodyPr>
          <a:lstStyle>
            <a:lvl1pPr marL="0" indent="0" algn="ctr">
              <a:buClr>
                <a:schemeClr val="tx2"/>
              </a:buClr>
              <a:buSzPct val="70000"/>
              <a:buFont typeface="Helvetica35-Thin" pitchFamily="34" charset="0"/>
              <a:buNone/>
              <a:defRPr sz="16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2" name="Rectángulo 11"/>
          <p:cNvSpPr/>
          <p:nvPr userDrawn="1"/>
        </p:nvSpPr>
        <p:spPr>
          <a:xfrm>
            <a:off x="0" y="2027583"/>
            <a:ext cx="12192000" cy="429318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noFill/>
              </a:ln>
            </a:endParaRPr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4"/>
          </p:nvPr>
        </p:nvSpPr>
        <p:spPr>
          <a:xfrm>
            <a:off x="1307007" y="2184388"/>
            <a:ext cx="9720471" cy="3977873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8517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endParaRPr lang="es-ES" dirty="0"/>
          </a:p>
        </p:txBody>
      </p:sp>
      <p:pic>
        <p:nvPicPr>
          <p:cNvPr id="15" name="Graphic 5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sp>
        <p:nvSpPr>
          <p:cNvPr id="16" name="Title 3"/>
          <p:cNvSpPr>
            <a:spLocks noGrp="1"/>
          </p:cNvSpPr>
          <p:nvPr>
            <p:ph type="title"/>
          </p:nvPr>
        </p:nvSpPr>
        <p:spPr>
          <a:xfrm>
            <a:off x="1311966" y="0"/>
            <a:ext cx="9720470" cy="1066698"/>
          </a:xfrm>
        </p:spPr>
        <p:txBody>
          <a:bodyPr/>
          <a:lstStyle>
            <a:lvl1pPr algn="ctr">
              <a:defRPr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17" name="Marcador de texto 4"/>
          <p:cNvSpPr>
            <a:spLocks noGrp="1"/>
          </p:cNvSpPr>
          <p:nvPr>
            <p:ph type="body" sz="quarter" idx="15" hasCustomPrompt="1"/>
          </p:nvPr>
        </p:nvSpPr>
        <p:spPr>
          <a:xfrm>
            <a:off x="1311964" y="900056"/>
            <a:ext cx="9720471" cy="424254"/>
          </a:xfrm>
        </p:spPr>
        <p:txBody>
          <a:bodyPr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SUBITUTLO</a:t>
            </a:r>
          </a:p>
        </p:txBody>
      </p:sp>
      <p:cxnSp>
        <p:nvCxnSpPr>
          <p:cNvPr id="18" name="Straight Connector 11"/>
          <p:cNvCxnSpPr>
            <a:cxnSpLocks/>
          </p:cNvCxnSpPr>
          <p:nvPr userDrawn="1"/>
        </p:nvCxnSpPr>
        <p:spPr>
          <a:xfrm>
            <a:off x="5826000" y="1262741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2004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00D0FF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t>‹Nº›</a:t>
            </a:fld>
            <a:endParaRPr lang="es-ES"/>
          </a:p>
        </p:txBody>
      </p:sp>
      <p:pic>
        <p:nvPicPr>
          <p:cNvPr id="4" name="Graphic 3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8710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520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cia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364586" y="2315673"/>
            <a:ext cx="4791189" cy="1111473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GRACIAS</a:t>
            </a:r>
            <a:endParaRPr lang="es-ES" dirty="0"/>
          </a:p>
        </p:txBody>
      </p:sp>
      <p:cxnSp>
        <p:nvCxnSpPr>
          <p:cNvPr id="11" name="Straight Connector 11"/>
          <p:cNvCxnSpPr>
            <a:cxnSpLocks/>
          </p:cNvCxnSpPr>
          <p:nvPr userDrawn="1"/>
        </p:nvCxnSpPr>
        <p:spPr>
          <a:xfrm flipH="1">
            <a:off x="6086353" y="2547000"/>
            <a:ext cx="19294" cy="176400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6364585" y="3427146"/>
            <a:ext cx="4791189" cy="556127"/>
          </a:xfrm>
        </p:spPr>
        <p:txBody>
          <a:bodyPr>
            <a:noAutofit/>
          </a:bodyPr>
          <a:lstStyle>
            <a:lvl1pPr algn="l">
              <a:defRPr sz="2400">
                <a:solidFill>
                  <a:srgbClr val="00D0FF"/>
                </a:solidFill>
              </a:defRPr>
            </a:lvl1pPr>
          </a:lstStyle>
          <a:p>
            <a:pPr lvl="0"/>
            <a:r>
              <a:rPr lang="es-ES" dirty="0"/>
              <a:t>www / mail / </a:t>
            </a:r>
            <a:r>
              <a:rPr lang="es-ES" dirty="0" err="1"/>
              <a:t>twitter</a:t>
            </a:r>
            <a:r>
              <a:rPr lang="es-ES" dirty="0"/>
              <a:t> / </a:t>
            </a:r>
            <a:r>
              <a:rPr lang="es-ES" dirty="0" err="1"/>
              <a:t>fcb</a:t>
            </a:r>
            <a:r>
              <a:rPr lang="es-ES" dirty="0"/>
              <a:t>…</a:t>
            </a:r>
          </a:p>
        </p:txBody>
      </p:sp>
      <p:pic>
        <p:nvPicPr>
          <p:cNvPr id="10" name="logo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97953" y="3159000"/>
            <a:ext cx="3176469" cy="540000"/>
          </a:xfrm>
          <a:prstGeom prst="rect">
            <a:avLst/>
          </a:prstGeom>
        </p:spPr>
      </p:pic>
      <p:sp>
        <p:nvSpPr>
          <p:cNvPr id="7" name="Marcador de texto 7"/>
          <p:cNvSpPr>
            <a:spLocks noGrp="1"/>
          </p:cNvSpPr>
          <p:nvPr>
            <p:ph type="body" sz="quarter" idx="14" hasCustomPrompt="1"/>
          </p:nvPr>
        </p:nvSpPr>
        <p:spPr>
          <a:xfrm>
            <a:off x="6364585" y="3983273"/>
            <a:ext cx="4791189" cy="556127"/>
          </a:xfrm>
        </p:spPr>
        <p:txBody>
          <a:bodyPr>
            <a:noAutofit/>
          </a:bodyPr>
          <a:lstStyle>
            <a:lvl1pPr algn="l">
              <a:defRPr sz="2400">
                <a:solidFill>
                  <a:srgbClr val="00D0FF"/>
                </a:solidFill>
              </a:defRPr>
            </a:lvl1pPr>
          </a:lstStyle>
          <a:p>
            <a:pPr lvl="0"/>
            <a:r>
              <a:rPr lang="es-ES" dirty="0"/>
              <a:t>www / mail / </a:t>
            </a:r>
            <a:r>
              <a:rPr lang="es-ES" dirty="0" err="1"/>
              <a:t>twitter</a:t>
            </a:r>
            <a:r>
              <a:rPr lang="es-ES" dirty="0"/>
              <a:t> / </a:t>
            </a:r>
            <a:r>
              <a:rPr lang="es-ES" dirty="0" err="1"/>
              <a:t>fcb</a:t>
            </a:r>
            <a:r>
              <a:rPr lang="es-E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36908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acia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logo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48942" y="386780"/>
            <a:ext cx="1694116" cy="2880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5169944" y="701083"/>
            <a:ext cx="185210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1400" b="0" dirty="0">
                <a:solidFill>
                  <a:srgbClr val="00D0FF"/>
                </a:solidFill>
              </a:rPr>
              <a:t>www.plainconcepts.com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226755" y="2775999"/>
            <a:ext cx="1032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0" dirty="0">
                <a:solidFill>
                  <a:srgbClr val="01DBFF"/>
                </a:solidFill>
              </a:rPr>
              <a:t>MADRID</a:t>
            </a:r>
          </a:p>
        </p:txBody>
      </p:sp>
      <p:pic>
        <p:nvPicPr>
          <p:cNvPr id="13" name="Graphic 12"/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87609" y="1660937"/>
            <a:ext cx="657692" cy="10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548095" y="3155308"/>
            <a:ext cx="25367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Paseo de la Castellana 163, 10º</a:t>
            </a:r>
          </a:p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28046 Madrid. España</a:t>
            </a:r>
          </a:p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T. (+34) 91 5346 836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7234127" y="2775999"/>
            <a:ext cx="933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0" dirty="0">
                <a:solidFill>
                  <a:srgbClr val="01DBFF"/>
                </a:solidFill>
              </a:rPr>
              <a:t>BILBAO</a:t>
            </a:r>
            <a:endParaRPr lang="es-ES" sz="2800" b="0" dirty="0">
              <a:solidFill>
                <a:srgbClr val="01DBFF"/>
              </a:solidFill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6703721" y="3155308"/>
            <a:ext cx="195277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Calle Ledesma 10-bis</a:t>
            </a:r>
            <a:r>
              <a:rPr lang="es-ES" sz="1400" b="0" i="0" kern="1200" baseline="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3º</a:t>
            </a:r>
          </a:p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48001 Bilbao. España</a:t>
            </a:r>
          </a:p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T. (+34) 94 6073 371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4006630" y="2775999"/>
            <a:ext cx="1480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0" dirty="0">
                <a:solidFill>
                  <a:srgbClr val="01DBFF"/>
                </a:solidFill>
              </a:rPr>
              <a:t>BARCELONA</a:t>
            </a:r>
            <a:endParaRPr lang="es-ES" sz="2800" b="0" dirty="0">
              <a:solidFill>
                <a:srgbClr val="01DBFF"/>
              </a:solidFill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3409723" y="3155308"/>
            <a:ext cx="27025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b="0" i="0" kern="1200" dirty="0" err="1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Carrer</a:t>
            </a:r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400" b="0" i="0" kern="1200" dirty="0" err="1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Compte</a:t>
            </a:r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400" b="0" i="0" kern="1200" dirty="0" err="1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d’Urgell</a:t>
            </a:r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240 4º 1A</a:t>
            </a:r>
          </a:p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08036 Barcelona. España</a:t>
            </a:r>
          </a:p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T. (+34) 93 7978 566</a:t>
            </a:r>
          </a:p>
        </p:txBody>
      </p:sp>
      <p:pic>
        <p:nvPicPr>
          <p:cNvPr id="20" name="Graphic 19"/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25371" y="1660937"/>
            <a:ext cx="779241" cy="1080000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9706329" y="2775999"/>
            <a:ext cx="990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0" dirty="0">
                <a:solidFill>
                  <a:srgbClr val="01DBFF"/>
                </a:solidFill>
              </a:rPr>
              <a:t>SEVILLA</a:t>
            </a:r>
            <a:endParaRPr lang="es-ES" sz="2800" b="0" dirty="0">
              <a:solidFill>
                <a:srgbClr val="01DBFF"/>
              </a:solidFill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9230714" y="3155308"/>
            <a:ext cx="22640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Avenida de la innovación s/n</a:t>
            </a:r>
          </a:p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Edificio Renta Sevilla, 3º A</a:t>
            </a:r>
          </a:p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41020 Sevilla. España</a:t>
            </a:r>
          </a:p>
        </p:txBody>
      </p:sp>
      <p:pic>
        <p:nvPicPr>
          <p:cNvPr id="23" name="Graphic 22"/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73186" y="1516937"/>
            <a:ext cx="476000" cy="1224000"/>
          </a:xfrm>
          <a:prstGeom prst="rect">
            <a:avLst/>
          </a:prstGeom>
        </p:spPr>
      </p:pic>
      <p:sp>
        <p:nvSpPr>
          <p:cNvPr id="24" name="TextBox 23"/>
          <p:cNvSpPr txBox="1"/>
          <p:nvPr userDrawn="1"/>
        </p:nvSpPr>
        <p:spPr>
          <a:xfrm>
            <a:off x="2624632" y="5027249"/>
            <a:ext cx="83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0" dirty="0">
                <a:solidFill>
                  <a:srgbClr val="01DBFF"/>
                </a:solidFill>
              </a:rPr>
              <a:t>DUBAI</a:t>
            </a:r>
            <a:endParaRPr lang="es-ES" sz="2800" b="0" dirty="0">
              <a:solidFill>
                <a:srgbClr val="01DBFF"/>
              </a:solidFill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1876254" y="5427359"/>
            <a:ext cx="232711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Dubai Internet City. Building 1</a:t>
            </a:r>
          </a:p>
          <a:p>
            <a:pPr algn="ctr"/>
            <a:r>
              <a:rPr lang="en-U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73030 Dubai. EAU</a:t>
            </a:r>
          </a:p>
          <a:p>
            <a:pPr algn="ctr"/>
            <a:r>
              <a:rPr lang="en-U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T. (+971) 4 551 6653</a:t>
            </a:r>
            <a:endParaRPr lang="es-ES" sz="1400" b="0" i="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26" name="Graphic 25"/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828367" y="3902874"/>
            <a:ext cx="422886" cy="1100962"/>
          </a:xfrm>
          <a:prstGeom prst="rect">
            <a:avLst/>
          </a:prstGeom>
        </p:spPr>
      </p:pic>
      <p:sp>
        <p:nvSpPr>
          <p:cNvPr id="27" name="TextBox 26"/>
          <p:cNvSpPr txBox="1"/>
          <p:nvPr userDrawn="1"/>
        </p:nvSpPr>
        <p:spPr>
          <a:xfrm>
            <a:off x="5485261" y="5027249"/>
            <a:ext cx="1174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0" dirty="0">
                <a:solidFill>
                  <a:srgbClr val="01DBFF"/>
                </a:solidFill>
              </a:rPr>
              <a:t>LONDON</a:t>
            </a:r>
            <a:endParaRPr lang="es-ES" sz="2800" b="0" dirty="0">
              <a:solidFill>
                <a:srgbClr val="01DBFF"/>
              </a:solidFill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5104612" y="5427359"/>
            <a:ext cx="193572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Impact Hub Kings Cross</a:t>
            </a:r>
          </a:p>
          <a:p>
            <a:pPr algn="ctr"/>
            <a:r>
              <a:rPr lang="en-U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24B York Way, N1 9AB </a:t>
            </a:r>
          </a:p>
          <a:p>
            <a:pPr algn="ctr"/>
            <a:r>
              <a:rPr lang="en-U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London. UK</a:t>
            </a:r>
            <a:endParaRPr lang="es-ES" sz="1400" b="0" i="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9" name="TextBox 28"/>
          <p:cNvSpPr txBox="1"/>
          <p:nvPr userDrawn="1"/>
        </p:nvSpPr>
        <p:spPr>
          <a:xfrm>
            <a:off x="8492265" y="5027249"/>
            <a:ext cx="1003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0" dirty="0">
                <a:solidFill>
                  <a:srgbClr val="01DBFF"/>
                </a:solidFill>
              </a:rPr>
              <a:t>SEATTLE</a:t>
            </a:r>
            <a:endParaRPr lang="es-ES" sz="2800" b="0" dirty="0">
              <a:solidFill>
                <a:srgbClr val="01DBFF"/>
              </a:solidFill>
            </a:endParaRPr>
          </a:p>
        </p:txBody>
      </p:sp>
      <p:sp>
        <p:nvSpPr>
          <p:cNvPr id="30" name="TextBox 29"/>
          <p:cNvSpPr txBox="1"/>
          <p:nvPr userDrawn="1"/>
        </p:nvSpPr>
        <p:spPr>
          <a:xfrm>
            <a:off x="8014474" y="5427359"/>
            <a:ext cx="195944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1511, Third Ave</a:t>
            </a:r>
          </a:p>
          <a:p>
            <a:pPr algn="ctr"/>
            <a:r>
              <a:rPr lang="en-U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Seattle WA 98101. USA</a:t>
            </a:r>
          </a:p>
          <a:p>
            <a:pPr algn="ctr"/>
            <a:r>
              <a:rPr lang="en-U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T. (+1) 206 708 1285</a:t>
            </a:r>
            <a:endParaRPr lang="es-ES" sz="1400" b="0" i="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31" name="Graphic 30"/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725997" y="3923836"/>
            <a:ext cx="692952" cy="1080000"/>
          </a:xfrm>
          <a:prstGeom prst="rect">
            <a:avLst/>
          </a:prstGeom>
        </p:spPr>
      </p:pic>
      <p:pic>
        <p:nvPicPr>
          <p:cNvPr id="32" name="Graphic 31"/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577625" y="3923836"/>
            <a:ext cx="833145" cy="1080000"/>
          </a:xfrm>
          <a:prstGeom prst="rect">
            <a:avLst/>
          </a:prstGeom>
        </p:spPr>
      </p:pic>
      <p:pic>
        <p:nvPicPr>
          <p:cNvPr id="3" name="Graphic 2"/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234127" y="1900932"/>
            <a:ext cx="105727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4203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ulo"/>
          <p:cNvSpPr>
            <a:spLocks noGrp="1"/>
          </p:cNvSpPr>
          <p:nvPr>
            <p:ph type="title" hasCustomPrompt="1"/>
          </p:nvPr>
        </p:nvSpPr>
        <p:spPr>
          <a:xfrm>
            <a:off x="6373863" y="2103642"/>
            <a:ext cx="4640867" cy="2938924"/>
          </a:xfrm>
        </p:spPr>
        <p:txBody>
          <a:bodyPr anchor="t"/>
          <a:lstStyle>
            <a:lvl1pPr>
              <a:defRPr b="0">
                <a:solidFill>
                  <a:srgbClr val="00D0FF"/>
                </a:solidFill>
              </a:defRPr>
            </a:lvl1pPr>
          </a:lstStyle>
          <a:p>
            <a:r>
              <a:rPr lang="en-US" dirty="0"/>
              <a:t>Event    </a:t>
            </a:r>
            <a:endParaRPr lang="es-ES" dirty="0"/>
          </a:p>
        </p:txBody>
      </p:sp>
      <p:pic>
        <p:nvPicPr>
          <p:cNvPr id="21" name="logo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07734" y="1151360"/>
            <a:ext cx="4320000" cy="734400"/>
          </a:xfrm>
          <a:prstGeom prst="rect">
            <a:avLst/>
          </a:prstGeom>
        </p:spPr>
      </p:pic>
      <p:cxnSp>
        <p:nvCxnSpPr>
          <p:cNvPr id="29" name="linea"/>
          <p:cNvCxnSpPr/>
          <p:nvPr userDrawn="1"/>
        </p:nvCxnSpPr>
        <p:spPr>
          <a:xfrm>
            <a:off x="6507734" y="2103641"/>
            <a:ext cx="720000" cy="0"/>
          </a:xfrm>
          <a:prstGeom prst="line">
            <a:avLst/>
          </a:prstGeom>
          <a:ln w="508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agina"/>
          <p:cNvSpPr>
            <a:spLocks noGrp="1"/>
          </p:cNvSpPr>
          <p:nvPr>
            <p:ph type="sldNum" sz="quarter" idx="12"/>
          </p:nvPr>
        </p:nvSpPr>
        <p:spPr>
          <a:xfrm>
            <a:off x="11245174" y="6375468"/>
            <a:ext cx="770106" cy="365125"/>
          </a:xfrm>
        </p:spPr>
        <p:txBody>
          <a:bodyPr/>
          <a:lstStyle>
            <a:lvl1pPr>
              <a:defRPr>
                <a:solidFill>
                  <a:srgbClr val="00D0FF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3" name="marco"/>
          <p:cNvSpPr/>
          <p:nvPr userDrawn="1"/>
        </p:nvSpPr>
        <p:spPr>
          <a:xfrm>
            <a:off x="6115512" y="841786"/>
            <a:ext cx="5174428" cy="5174428"/>
          </a:xfrm>
          <a:prstGeom prst="rect">
            <a:avLst/>
          </a:prstGeom>
          <a:noFill/>
          <a:ln w="50800" cap="sq">
            <a:solidFill>
              <a:srgbClr val="00D0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fecha"/>
          <p:cNvSpPr>
            <a:spLocks noGrp="1"/>
          </p:cNvSpPr>
          <p:nvPr>
            <p:ph type="body" sz="quarter" idx="14" hasCustomPrompt="1"/>
          </p:nvPr>
        </p:nvSpPr>
        <p:spPr>
          <a:xfrm>
            <a:off x="6373864" y="5072013"/>
            <a:ext cx="4640866" cy="707886"/>
          </a:xfrm>
        </p:spPr>
        <p:txBody>
          <a:bodyPr wrap="square" anchor="ctr">
            <a:spAutoFit/>
          </a:bodyPr>
          <a:lstStyle>
            <a:lvl1pPr marL="0" indent="0" algn="l">
              <a:buNone/>
              <a:defRPr sz="4000" b="1" cap="none" baseline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DD.MM.YY</a:t>
            </a:r>
          </a:p>
        </p:txBody>
      </p:sp>
    </p:spTree>
    <p:extLst>
      <p:ext uri="{BB962C8B-B14F-4D97-AF65-F5344CB8AC3E}">
        <p14:creationId xmlns:p14="http://schemas.microsoft.com/office/powerpoint/2010/main" val="8042402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C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gina"/>
          <p:cNvSpPr>
            <a:spLocks noGrp="1"/>
          </p:cNvSpPr>
          <p:nvPr>
            <p:ph type="sldNum" sz="quarter" idx="12"/>
          </p:nvPr>
        </p:nvSpPr>
        <p:spPr>
          <a:xfrm>
            <a:off x="11245174" y="6375468"/>
            <a:ext cx="770106" cy="365125"/>
          </a:xfrm>
        </p:spPr>
        <p:txBody>
          <a:bodyPr/>
          <a:lstStyle>
            <a:lvl1pPr>
              <a:defRPr>
                <a:solidFill>
                  <a:srgbClr val="00D0FF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368527" y="728999"/>
            <a:ext cx="5646752" cy="5400001"/>
          </a:xfrm>
        </p:spPr>
        <p:txBody>
          <a:bodyPr>
            <a:normAutofit/>
          </a:bodyPr>
          <a:lstStyle>
            <a:lvl1pPr marL="342900" indent="-342900">
              <a:buFont typeface="+mj-lt"/>
              <a:buAutoNum type="arabicPeriod"/>
              <a:defRPr sz="2000" b="0">
                <a:solidFill>
                  <a:schemeClr val="bg1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dirty="0"/>
              <a:t>Name Surname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096000" y="729000"/>
            <a:ext cx="0" cy="5400000"/>
          </a:xfrm>
          <a:prstGeom prst="line">
            <a:avLst/>
          </a:prstGeom>
          <a:ln w="508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2952816" y="484950"/>
            <a:ext cx="21675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0" dirty="0" err="1">
                <a:solidFill>
                  <a:srgbClr val="00D0FF"/>
                </a:solidFill>
              </a:rPr>
              <a:t>Overview</a:t>
            </a:r>
            <a:endParaRPr lang="es-ES" b="0" dirty="0">
              <a:solidFill>
                <a:srgbClr val="00D0FF"/>
              </a:solidFill>
            </a:endParaRPr>
          </a:p>
        </p:txBody>
      </p:sp>
      <p:pic>
        <p:nvPicPr>
          <p:cNvPr id="7" name="Graphic 6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4880" y="6450171"/>
            <a:ext cx="1044000" cy="17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1958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4880" y="6450171"/>
            <a:ext cx="1044000" cy="177480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84243" y="6236729"/>
            <a:ext cx="11160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08504" y="6375468"/>
            <a:ext cx="770106" cy="365125"/>
          </a:xfrm>
        </p:spPr>
        <p:txBody>
          <a:bodyPr/>
          <a:lstStyle/>
          <a:p>
            <a:fld id="{88CB616A-2EDE-4F93-81C7-BE29C9C217CB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484242" y="2515584"/>
            <a:ext cx="10524261" cy="1785626"/>
          </a:xfrm>
        </p:spPr>
        <p:txBody>
          <a:bodyPr anchor="ctr">
            <a:noAutofit/>
          </a:bodyPr>
          <a:lstStyle>
            <a:lvl1pPr algn="l">
              <a:defRPr sz="6000" b="0">
                <a:solidFill>
                  <a:srgbClr val="01DB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 title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580904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onent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1089910" y="962009"/>
            <a:ext cx="3828286" cy="5040000"/>
          </a:xfrm>
        </p:spPr>
        <p:txBody>
          <a:bodyPr/>
          <a:lstStyle/>
          <a:p>
            <a:endParaRPr lang="es-ES" dirty="0"/>
          </a:p>
        </p:txBody>
      </p:sp>
      <p:pic>
        <p:nvPicPr>
          <p:cNvPr id="10" name="Picture 9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061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8256" y="3302845"/>
            <a:ext cx="5244092" cy="2120335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4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5258256" y="1650687"/>
            <a:ext cx="5244091" cy="890635"/>
          </a:xfrm>
        </p:spPr>
        <p:txBody>
          <a:bodyPr/>
          <a:lstStyle>
            <a:lvl1pPr algn="l">
              <a:defRPr b="1" i="0"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Name Surname</a:t>
            </a:r>
            <a:endParaRPr lang="es-E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6263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r>
              <a:rPr lang="es-ES" dirty="0"/>
              <a:t>#</a:t>
            </a:r>
            <a:r>
              <a:rPr lang="es-ES" dirty="0" err="1"/>
              <a:t>MicroservicesEvent</a:t>
            </a:r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cxnSp>
        <p:nvCxnSpPr>
          <p:cNvPr id="12" name="Straight Connector 11"/>
          <p:cNvCxnSpPr>
            <a:cxnSpLocks/>
          </p:cNvCxnSpPr>
          <p:nvPr userDrawn="1"/>
        </p:nvCxnSpPr>
        <p:spPr>
          <a:xfrm>
            <a:off x="5368770" y="2892537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5258256" y="2931584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sz="1600" dirty="0">
              <a:solidFill>
                <a:srgbClr val="43536D"/>
              </a:solidFill>
            </a:endParaRPr>
          </a:p>
        </p:txBody>
      </p:sp>
      <p:sp>
        <p:nvSpPr>
          <p:cNvPr id="11" name="Marcador de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5258256" y="5741773"/>
            <a:ext cx="4791189" cy="270241"/>
          </a:xfrm>
        </p:spPr>
        <p:txBody>
          <a:bodyPr>
            <a:noAutofit/>
          </a:bodyPr>
          <a:lstStyle>
            <a:lvl1pPr algn="l">
              <a:defRPr sz="1600">
                <a:solidFill>
                  <a:srgbClr val="00D0FF"/>
                </a:solidFill>
              </a:defRPr>
            </a:lvl1pPr>
          </a:lstStyle>
          <a:p>
            <a:pPr lvl="0"/>
            <a:r>
              <a:rPr lang="es-ES" dirty="0"/>
              <a:t>@</a:t>
            </a:r>
            <a:r>
              <a:rPr lang="es-ES" dirty="0" err="1"/>
              <a:t>nombretwitter</a:t>
            </a:r>
            <a:endParaRPr lang="es-E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5258256" y="2956342"/>
            <a:ext cx="3362258" cy="326458"/>
          </a:xfrm>
        </p:spPr>
        <p:txBody>
          <a:bodyPr/>
          <a:lstStyle>
            <a:lvl1pPr>
              <a:defRPr sz="1800">
                <a:solidFill>
                  <a:srgbClr val="43536D"/>
                </a:solidFill>
              </a:defRPr>
            </a:lvl1pPr>
          </a:lstStyle>
          <a:p>
            <a:pPr lvl="0"/>
            <a:r>
              <a:rPr lang="es-ES" dirty="0"/>
              <a:t>CARGO</a:t>
            </a:r>
          </a:p>
        </p:txBody>
      </p:sp>
    </p:spTree>
    <p:extLst>
      <p:ext uri="{BB962C8B-B14F-4D97-AF65-F5344CB8AC3E}">
        <p14:creationId xmlns:p14="http://schemas.microsoft.com/office/powerpoint/2010/main" val="21952234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onente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" y="0"/>
            <a:ext cx="12187238" cy="6858000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6263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3022" y="2918750"/>
            <a:ext cx="3362258" cy="2120335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4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8653023" y="1627866"/>
            <a:ext cx="3362258" cy="890635"/>
          </a:xfrm>
        </p:spPr>
        <p:txBody>
          <a:bodyPr>
            <a:normAutofit/>
          </a:bodyPr>
          <a:lstStyle>
            <a:lvl1pPr algn="l">
              <a:defRPr sz="2800" b="1" i="0"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Name Surname</a:t>
            </a:r>
            <a:endParaRPr lang="es-E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228677" y="1890584"/>
            <a:ext cx="2156909" cy="3141736"/>
          </a:xfrm>
        </p:spPr>
        <p:txBody>
          <a:bodyPr/>
          <a:lstStyle/>
          <a:p>
            <a:endParaRPr lang="es-ES" dirty="0"/>
          </a:p>
        </p:txBody>
      </p:sp>
      <p:cxnSp>
        <p:nvCxnSpPr>
          <p:cNvPr id="12" name="Straight Connector 11"/>
          <p:cNvCxnSpPr>
            <a:cxnSpLocks/>
          </p:cNvCxnSpPr>
          <p:nvPr userDrawn="1"/>
        </p:nvCxnSpPr>
        <p:spPr>
          <a:xfrm>
            <a:off x="8763536" y="2574702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>
            <a:spLocks noGrp="1"/>
          </p:cNvSpPr>
          <p:nvPr>
            <p:ph idx="13"/>
          </p:nvPr>
        </p:nvSpPr>
        <p:spPr>
          <a:xfrm>
            <a:off x="2640608" y="2925515"/>
            <a:ext cx="3362258" cy="2120335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4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216263" y="1897349"/>
            <a:ext cx="2156909" cy="3141736"/>
          </a:xfrm>
        </p:spPr>
        <p:txBody>
          <a:bodyPr/>
          <a:lstStyle/>
          <a:p>
            <a:endParaRPr lang="es-ES" dirty="0"/>
          </a:p>
        </p:txBody>
      </p:sp>
      <p:cxnSp>
        <p:nvCxnSpPr>
          <p:cNvPr id="17" name="Straight Connector 11"/>
          <p:cNvCxnSpPr>
            <a:cxnSpLocks/>
          </p:cNvCxnSpPr>
          <p:nvPr userDrawn="1"/>
        </p:nvCxnSpPr>
        <p:spPr>
          <a:xfrm>
            <a:off x="2751122" y="2581467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arcador de texto 19"/>
          <p:cNvSpPr>
            <a:spLocks noGrp="1"/>
          </p:cNvSpPr>
          <p:nvPr>
            <p:ph type="body" sz="quarter" idx="15" hasCustomPrompt="1"/>
          </p:nvPr>
        </p:nvSpPr>
        <p:spPr>
          <a:xfrm>
            <a:off x="2640608" y="1896201"/>
            <a:ext cx="3362258" cy="615950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43536D"/>
                </a:solidFill>
                <a:latin typeface="+mj-lt"/>
              </a:defRPr>
            </a:lvl1pPr>
          </a:lstStyle>
          <a:p>
            <a:pPr lvl="0"/>
            <a:r>
              <a:rPr lang="es-ES" dirty="0"/>
              <a:t>Nombre Apellido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2640608" y="2592292"/>
            <a:ext cx="3362258" cy="326458"/>
          </a:xfrm>
        </p:spPr>
        <p:txBody>
          <a:bodyPr/>
          <a:lstStyle>
            <a:lvl1pPr>
              <a:defRPr sz="1800">
                <a:solidFill>
                  <a:srgbClr val="43536D"/>
                </a:solidFill>
              </a:defRPr>
            </a:lvl1pPr>
          </a:lstStyle>
          <a:p>
            <a:pPr lvl="0"/>
            <a:r>
              <a:rPr lang="es-ES" dirty="0"/>
              <a:t>CARGO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8653022" y="2599057"/>
            <a:ext cx="3362258" cy="326458"/>
          </a:xfrm>
        </p:spPr>
        <p:txBody>
          <a:bodyPr/>
          <a:lstStyle>
            <a:lvl1pPr>
              <a:defRPr sz="1800">
                <a:solidFill>
                  <a:srgbClr val="43536D"/>
                </a:solidFill>
              </a:defRPr>
            </a:lvl1pPr>
          </a:lstStyle>
          <a:p>
            <a:pPr lvl="0"/>
            <a:r>
              <a:rPr lang="es-ES" dirty="0"/>
              <a:t>CARGO</a:t>
            </a:r>
          </a:p>
        </p:txBody>
      </p:sp>
      <p:sp>
        <p:nvSpPr>
          <p:cNvPr id="21" name="Marcador de texto 7"/>
          <p:cNvSpPr>
            <a:spLocks noGrp="1"/>
          </p:cNvSpPr>
          <p:nvPr>
            <p:ph type="body" sz="quarter" idx="18" hasCustomPrompt="1"/>
          </p:nvPr>
        </p:nvSpPr>
        <p:spPr>
          <a:xfrm>
            <a:off x="2640608" y="5101636"/>
            <a:ext cx="3362259" cy="270241"/>
          </a:xfrm>
        </p:spPr>
        <p:txBody>
          <a:bodyPr>
            <a:noAutofit/>
          </a:bodyPr>
          <a:lstStyle>
            <a:lvl1pPr algn="l">
              <a:defRPr sz="1600">
                <a:solidFill>
                  <a:srgbClr val="00D0FF"/>
                </a:solidFill>
              </a:defRPr>
            </a:lvl1pPr>
          </a:lstStyle>
          <a:p>
            <a:pPr lvl="0"/>
            <a:r>
              <a:rPr lang="es-ES" dirty="0"/>
              <a:t>@</a:t>
            </a:r>
            <a:r>
              <a:rPr lang="es-ES" dirty="0" err="1"/>
              <a:t>nombretwitter</a:t>
            </a:r>
            <a:endParaRPr lang="es-ES" dirty="0"/>
          </a:p>
        </p:txBody>
      </p:sp>
      <p:sp>
        <p:nvSpPr>
          <p:cNvPr id="22" name="Marcador de texto 7"/>
          <p:cNvSpPr>
            <a:spLocks noGrp="1"/>
          </p:cNvSpPr>
          <p:nvPr>
            <p:ph type="body" sz="quarter" idx="19" hasCustomPrompt="1"/>
          </p:nvPr>
        </p:nvSpPr>
        <p:spPr>
          <a:xfrm>
            <a:off x="8653022" y="5101635"/>
            <a:ext cx="3362257" cy="270241"/>
          </a:xfrm>
        </p:spPr>
        <p:txBody>
          <a:bodyPr>
            <a:noAutofit/>
          </a:bodyPr>
          <a:lstStyle>
            <a:lvl1pPr algn="l">
              <a:defRPr sz="1600">
                <a:solidFill>
                  <a:srgbClr val="00D0FF"/>
                </a:solidFill>
              </a:defRPr>
            </a:lvl1pPr>
          </a:lstStyle>
          <a:p>
            <a:pPr lvl="0"/>
            <a:r>
              <a:rPr lang="es-ES" dirty="0"/>
              <a:t>@</a:t>
            </a:r>
            <a:r>
              <a:rPr lang="es-ES" dirty="0" err="1"/>
              <a:t>nombretwitter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24135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oSubi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965" y="2100470"/>
            <a:ext cx="9720471" cy="3438939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11966" y="420650"/>
            <a:ext cx="9720470" cy="1143000"/>
          </a:xfrm>
        </p:spPr>
        <p:txBody>
          <a:bodyPr/>
          <a:lstStyle>
            <a:lvl1pPr algn="ctr">
              <a:defRPr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8517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sp>
        <p:nvSpPr>
          <p:cNvPr id="5" name="Marcador de texto 4"/>
          <p:cNvSpPr>
            <a:spLocks noGrp="1"/>
          </p:cNvSpPr>
          <p:nvPr>
            <p:ph type="body" sz="quarter" idx="12" hasCustomPrompt="1"/>
          </p:nvPr>
        </p:nvSpPr>
        <p:spPr>
          <a:xfrm>
            <a:off x="1311964" y="1430138"/>
            <a:ext cx="9720471" cy="261862"/>
          </a:xfrm>
        </p:spPr>
        <p:txBody>
          <a:bodyPr/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SUBITUTLO</a:t>
            </a:r>
          </a:p>
        </p:txBody>
      </p:sp>
      <p:cxnSp>
        <p:nvCxnSpPr>
          <p:cNvPr id="10" name="Straight Connector 11"/>
          <p:cNvCxnSpPr>
            <a:cxnSpLocks/>
          </p:cNvCxnSpPr>
          <p:nvPr userDrawn="1"/>
        </p:nvCxnSpPr>
        <p:spPr>
          <a:xfrm>
            <a:off x="5826000" y="1812701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5075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 userDrawn="1">
          <p15:clr>
            <a:srgbClr val="FBAE40"/>
          </p15:clr>
        </p15:guide>
        <p15:guide id="2" pos="43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965" y="1764000"/>
            <a:ext cx="9720471" cy="4320000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11966" y="420650"/>
            <a:ext cx="9720470" cy="1143000"/>
          </a:xfrm>
        </p:spPr>
        <p:txBody>
          <a:bodyPr/>
          <a:lstStyle>
            <a:lvl1pPr algn="ctr">
              <a:defRPr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8517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cxnSp>
        <p:nvCxnSpPr>
          <p:cNvPr id="10" name="Straight Connector 11"/>
          <p:cNvCxnSpPr>
            <a:cxnSpLocks/>
          </p:cNvCxnSpPr>
          <p:nvPr userDrawn="1"/>
        </p:nvCxnSpPr>
        <p:spPr>
          <a:xfrm>
            <a:off x="5826000" y="1564027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084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311965" y="1764000"/>
            <a:ext cx="9720471" cy="4320000"/>
          </a:xfrm>
        </p:spPr>
        <p:txBody>
          <a:bodyPr>
            <a:normAutofit/>
          </a:bodyPr>
          <a:lstStyle>
            <a:lvl1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  <a:defRPr sz="16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1"/>
              </a:buClr>
              <a:buSzPct val="70000"/>
              <a:buFont typeface="Helvetica35-Thin" pitchFamily="34" charset="0"/>
              <a:buChar char="–"/>
              <a:defRPr sz="16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1"/>
              </a:buClr>
              <a:buSzPct val="70000"/>
              <a:buFont typeface="Courier New" panose="02070309020205020404" pitchFamily="49" charset="0"/>
              <a:buChar char="o"/>
              <a:defRPr sz="16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line</a:t>
            </a:r>
          </a:p>
          <a:p>
            <a:pPr lvl="2"/>
            <a:r>
              <a:rPr lang="en-US" dirty="0"/>
              <a:t>line	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11966" y="420650"/>
            <a:ext cx="9720470" cy="1143000"/>
          </a:xfrm>
        </p:spPr>
        <p:txBody>
          <a:bodyPr/>
          <a:lstStyle>
            <a:lvl1pPr algn="ctr">
              <a:defRPr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8517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cxnSp>
        <p:nvCxnSpPr>
          <p:cNvPr id="10" name="Straight Connector 11"/>
          <p:cNvCxnSpPr>
            <a:cxnSpLocks/>
          </p:cNvCxnSpPr>
          <p:nvPr userDrawn="1"/>
        </p:nvCxnSpPr>
        <p:spPr>
          <a:xfrm>
            <a:off x="5826000" y="1564027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142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485" y="6356350"/>
            <a:ext cx="1861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245174" y="6375468"/>
            <a:ext cx="7701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DBFF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10962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5" r:id="rId2"/>
    <p:sldLayoutId id="2147483764" r:id="rId3"/>
    <p:sldLayoutId id="2147483765" r:id="rId4"/>
    <p:sldLayoutId id="2147483746" r:id="rId5"/>
    <p:sldLayoutId id="2147483747" r:id="rId6"/>
    <p:sldLayoutId id="2147483679" r:id="rId7"/>
    <p:sldLayoutId id="2147483756" r:id="rId8"/>
    <p:sldLayoutId id="2147483760" r:id="rId9"/>
    <p:sldLayoutId id="2147483748" r:id="rId10"/>
    <p:sldLayoutId id="2147483758" r:id="rId11"/>
    <p:sldLayoutId id="2147483749" r:id="rId12"/>
    <p:sldLayoutId id="2147483766" r:id="rId13"/>
    <p:sldLayoutId id="2147483750" r:id="rId14"/>
    <p:sldLayoutId id="2147483751" r:id="rId15"/>
    <p:sldLayoutId id="2147483697" r:id="rId16"/>
    <p:sldLayoutId id="2147483763" r:id="rId17"/>
    <p:sldLayoutId id="2147483754" r:id="rId18"/>
    <p:sldLayoutId id="2147483762" r:id="rId19"/>
  </p:sldLayoutIdLst>
  <p:hf hdr="0" dt="0"/>
  <p:txStyles>
    <p:titleStyle>
      <a:lvl1pPr algn="l" defTabSz="1219170" rtl="0" eaLnBrk="1" latinLnBrk="0" hangingPunct="1">
        <a:spcBef>
          <a:spcPct val="0"/>
        </a:spcBef>
        <a:buNone/>
        <a:defRPr sz="5867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ct val="20000"/>
        </a:spcBef>
        <a:buFont typeface="Arial" pitchFamily="34" charset="0"/>
        <a:buNone/>
        <a:defRPr sz="2667" kern="1200">
          <a:solidFill>
            <a:schemeClr val="tx1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1pPr>
      <a:lvl2pPr marL="609585" indent="0" algn="l" defTabSz="1219170" rtl="0" eaLnBrk="1" latinLnBrk="0" hangingPunct="1">
        <a:spcBef>
          <a:spcPct val="20000"/>
        </a:spcBef>
        <a:buFont typeface="Arial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indent="0" algn="l" defTabSz="1219170" rtl="0" eaLnBrk="1" latinLnBrk="0" hangingPunct="1">
        <a:spcBef>
          <a:spcPct val="20000"/>
        </a:spcBef>
        <a:buFont typeface="Arial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indent="0" algn="l" defTabSz="121917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indent="0" algn="l" defTabSz="1219170" rtl="0" eaLnBrk="1" latinLnBrk="0" hangingPunct="1">
        <a:spcBef>
          <a:spcPct val="20000"/>
        </a:spcBef>
        <a:buFont typeface="Arial" pitchFamily="34" charset="0"/>
        <a:buNone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tnet-architecture/HealthChecks" TargetMode="Externa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tnet-architecture/eShopOnContainers" TargetMode="Externa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tnet-architecture/eShopOnContainers" TargetMode="Externa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tnet-architecture/eShopOnContainers" TargetMode="Externa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tnet-architecture/eShopOnContainers" TargetMode="Externa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dirty="0"/>
              <a:t>22.11.2017</a:t>
            </a:r>
          </a:p>
        </p:txBody>
      </p:sp>
      <p:sp>
        <p:nvSpPr>
          <p:cNvPr id="78" name="Title 7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/>
              <a:t>Microservices</a:t>
            </a:r>
            <a:r>
              <a:rPr lang="es-ES" b="1" dirty="0"/>
              <a:t> </a:t>
            </a:r>
            <a:r>
              <a:rPr lang="es-ES" b="1" dirty="0" err="1"/>
              <a:t>Architecture</a:t>
            </a:r>
            <a:r>
              <a:rPr lang="es-ES" b="1" dirty="0"/>
              <a:t> MSA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" dirty="0"/>
              <a:t>Ramón Tomás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5272215" y="4163934"/>
            <a:ext cx="5865340" cy="584775"/>
          </a:xfrm>
        </p:spPr>
        <p:txBody>
          <a:bodyPr/>
          <a:lstStyle/>
          <a:p>
            <a:r>
              <a:rPr lang="es-ES" dirty="0"/>
              <a:t>MSA </a:t>
            </a:r>
            <a:r>
              <a:rPr lang="es-ES" dirty="0" err="1"/>
              <a:t>overview</a:t>
            </a:r>
            <a:endParaRPr lang="es-E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5272215" y="5467405"/>
            <a:ext cx="5865340" cy="461665"/>
          </a:xfrm>
        </p:spPr>
        <p:txBody>
          <a:bodyPr/>
          <a:lstStyle/>
          <a:p>
            <a:r>
              <a:rPr lang="es-ES" sz="2400"/>
              <a:t>David Sanz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4241830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143B7A33-7D5F-4150-8810-BC6922461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688" y="2955205"/>
            <a:ext cx="5362124" cy="3196532"/>
          </a:xfrm>
        </p:spPr>
        <p:txBody>
          <a:bodyPr/>
          <a:lstStyle/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prstClr val="black"/>
                </a:solidFill>
              </a:rPr>
              <a:t>Protects</a:t>
            </a:r>
            <a:r>
              <a:rPr lang="es-ES" dirty="0">
                <a:solidFill>
                  <a:prstClr val="black"/>
                </a:solidFill>
              </a:rPr>
              <a:t> a </a:t>
            </a:r>
            <a:r>
              <a:rPr lang="es-ES" dirty="0" err="1">
                <a:solidFill>
                  <a:prstClr val="black"/>
                </a:solidFill>
              </a:rPr>
              <a:t>function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call</a:t>
            </a:r>
            <a:r>
              <a:rPr lang="es-ES" dirty="0">
                <a:solidFill>
                  <a:prstClr val="black"/>
                </a:solidFill>
              </a:rPr>
              <a:t> in a </a:t>
            </a:r>
            <a:r>
              <a:rPr lang="es-ES" dirty="0" err="1">
                <a:solidFill>
                  <a:prstClr val="black"/>
                </a:solidFill>
              </a:rPr>
              <a:t>circuit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broker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objects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which</a:t>
            </a:r>
            <a:r>
              <a:rPr lang="es-ES" dirty="0">
                <a:solidFill>
                  <a:prstClr val="black"/>
                </a:solidFill>
              </a:rPr>
              <a:t> monitores </a:t>
            </a:r>
            <a:r>
              <a:rPr lang="es-ES" dirty="0" err="1">
                <a:solidFill>
                  <a:prstClr val="black"/>
                </a:solidFill>
              </a:rPr>
              <a:t>for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failures</a:t>
            </a:r>
            <a:endParaRPr lang="es-ES" dirty="0">
              <a:solidFill>
                <a:prstClr val="black"/>
              </a:solidFill>
            </a:endParaRP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prstClr val="black"/>
                </a:solidFill>
              </a:rPr>
              <a:t>Avoids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putting</a:t>
            </a:r>
            <a:r>
              <a:rPr lang="es-ES" dirty="0">
                <a:solidFill>
                  <a:prstClr val="black"/>
                </a:solidFill>
              </a:rPr>
              <a:t> load </a:t>
            </a:r>
            <a:r>
              <a:rPr lang="es-ES" dirty="0" err="1">
                <a:solidFill>
                  <a:prstClr val="black"/>
                </a:solidFill>
              </a:rPr>
              <a:t>on</a:t>
            </a:r>
            <a:r>
              <a:rPr lang="es-ES" dirty="0">
                <a:solidFill>
                  <a:prstClr val="black"/>
                </a:solidFill>
              </a:rPr>
              <a:t> a </a:t>
            </a:r>
            <a:r>
              <a:rPr lang="es-ES" dirty="0" err="1">
                <a:solidFill>
                  <a:prstClr val="black"/>
                </a:solidFill>
              </a:rPr>
              <a:t>strugling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service</a:t>
            </a:r>
            <a:endParaRPr lang="es-ES" dirty="0">
              <a:solidFill>
                <a:prstClr val="black"/>
              </a:solidFill>
            </a:endParaRP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prstClr val="black"/>
                </a:solidFill>
              </a:rPr>
              <a:t>If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the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number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of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failures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n-US" dirty="0"/>
              <a:t>reach a certain threshold, the circuit changes to </a:t>
            </a:r>
            <a:r>
              <a:rPr lang="en-US" b="1" dirty="0"/>
              <a:t>Open state </a:t>
            </a:r>
            <a:r>
              <a:rPr lang="en-US" dirty="0"/>
              <a:t>and </a:t>
            </a:r>
            <a:r>
              <a:rPr lang="es-ES" dirty="0">
                <a:solidFill>
                  <a:prstClr val="black"/>
                </a:solidFill>
              </a:rPr>
              <a:t>s</a:t>
            </a:r>
            <a:r>
              <a:rPr lang="en-US" dirty="0" err="1">
                <a:solidFill>
                  <a:prstClr val="black"/>
                </a:solidFill>
              </a:rPr>
              <a:t>ubsequent</a:t>
            </a:r>
            <a:r>
              <a:rPr lang="en-US" dirty="0">
                <a:solidFill>
                  <a:prstClr val="black"/>
                </a:solidFill>
              </a:rPr>
              <a:t> requests will fail.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prstClr val="black"/>
                </a:solidFill>
              </a:rPr>
              <a:t>A</a:t>
            </a:r>
            <a:r>
              <a:rPr lang="en-US" dirty="0" err="1">
                <a:solidFill>
                  <a:prstClr val="black"/>
                </a:solidFill>
              </a:rPr>
              <a:t>fter</a:t>
            </a:r>
            <a:r>
              <a:rPr lang="en-US" dirty="0">
                <a:solidFill>
                  <a:prstClr val="black"/>
                </a:solidFill>
              </a:rPr>
              <a:t> a timeout the circuit changes to </a:t>
            </a:r>
            <a:r>
              <a:rPr lang="en-US" b="1" dirty="0">
                <a:solidFill>
                  <a:prstClr val="black"/>
                </a:solidFill>
              </a:rPr>
              <a:t>Half-open state </a:t>
            </a:r>
            <a:r>
              <a:rPr lang="en-US" dirty="0">
                <a:solidFill>
                  <a:prstClr val="black"/>
                </a:solidFill>
              </a:rPr>
              <a:t>and makes a trial request.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prstClr val="black"/>
                </a:solidFill>
              </a:rPr>
              <a:t>I</a:t>
            </a:r>
            <a:r>
              <a:rPr lang="en-US" dirty="0">
                <a:solidFill>
                  <a:prstClr val="black"/>
                </a:solidFill>
              </a:rPr>
              <a:t>f successful, the circuit changes to </a:t>
            </a:r>
            <a:r>
              <a:rPr lang="en-US" b="1" dirty="0">
                <a:solidFill>
                  <a:prstClr val="black"/>
                </a:solidFill>
              </a:rPr>
              <a:t>Closed state </a:t>
            </a:r>
            <a:r>
              <a:rPr lang="en-US" dirty="0">
                <a:solidFill>
                  <a:prstClr val="black"/>
                </a:solidFill>
              </a:rPr>
              <a:t>and subsequent request will be sent.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prstClr val="black"/>
                </a:solidFill>
              </a:rPr>
              <a:t>I</a:t>
            </a:r>
            <a:r>
              <a:rPr lang="en-US" dirty="0">
                <a:solidFill>
                  <a:prstClr val="black"/>
                </a:solidFill>
              </a:rPr>
              <a:t>f not, is changed to </a:t>
            </a:r>
            <a:r>
              <a:rPr lang="en-US" b="1" dirty="0">
                <a:solidFill>
                  <a:prstClr val="black"/>
                </a:solidFill>
              </a:rPr>
              <a:t>Open state </a:t>
            </a:r>
            <a:r>
              <a:rPr lang="en-US" dirty="0">
                <a:solidFill>
                  <a:prstClr val="black"/>
                </a:solidFill>
              </a:rPr>
              <a:t>again.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354A535-69B4-4036-A6A6-F363285E1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Circuit</a:t>
            </a:r>
            <a:r>
              <a:rPr lang="es-ES" dirty="0"/>
              <a:t> Breaker</a:t>
            </a:r>
            <a:br>
              <a:rPr lang="es-ES" dirty="0"/>
            </a:br>
            <a:r>
              <a:rPr lang="es-ES" dirty="0" err="1"/>
              <a:t>Pattern</a:t>
            </a:r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D8726E8-DB76-4BB9-9BE5-F780FCFED5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dirty="0"/>
              <a:t>@</a:t>
            </a:r>
            <a:r>
              <a:rPr lang="es-ES" dirty="0" err="1"/>
              <a:t>plainconcepts</a:t>
            </a:r>
            <a:endParaRPr lang="es-ES" dirty="0"/>
          </a:p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4CCC3EE-7B3D-471B-94E1-754C8AB92B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10</a:t>
            </a:fld>
            <a:endParaRPr lang="es-ES" dirty="0"/>
          </a:p>
        </p:txBody>
      </p:sp>
      <p:pic>
        <p:nvPicPr>
          <p:cNvPr id="6" name="Picture 2" descr="Resultado de imagen de circuit breaker pattern microservices">
            <a:extLst>
              <a:ext uri="{FF2B5EF4-FFF2-40B4-BE49-F238E27FC236}">
                <a16:creationId xmlns:a16="http://schemas.microsoft.com/office/drawing/2014/main" id="{B41C2E6E-8520-44D9-A465-C960F83D8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298" y="2744535"/>
            <a:ext cx="5314950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7532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11</a:t>
            </a:fld>
            <a:endParaRPr lang="es-E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" dirty="0"/>
              <a:t>3. </a:t>
            </a:r>
            <a:r>
              <a:rPr lang="es-ES" dirty="0" err="1"/>
              <a:t>Infrastructure</a:t>
            </a:r>
            <a:r>
              <a:rPr lang="es-ES" dirty="0"/>
              <a:t> </a:t>
            </a:r>
            <a:r>
              <a:rPr lang="es-ES" dirty="0" err="1"/>
              <a:t>Automation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36863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143B7A33-7D5F-4150-8810-BC6922461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688" y="2955205"/>
            <a:ext cx="5066288" cy="3196532"/>
          </a:xfrm>
        </p:spPr>
        <p:txBody>
          <a:bodyPr/>
          <a:lstStyle/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prstClr val="black"/>
                </a:solidFill>
              </a:rPr>
              <a:t>Adopt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DevOps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methodology</a:t>
            </a:r>
            <a:endParaRPr lang="es-ES" dirty="0">
              <a:solidFill>
                <a:prstClr val="black"/>
              </a:solidFill>
            </a:endParaRP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prstClr val="black"/>
                </a:solidFill>
              </a:rPr>
              <a:t>Continous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Integration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Continuous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Deployment</a:t>
            </a:r>
            <a:r>
              <a:rPr lang="es-ES" dirty="0">
                <a:solidFill>
                  <a:prstClr val="black"/>
                </a:solidFill>
              </a:rPr>
              <a:t> (CI/CD)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prstClr val="black"/>
                </a:solidFill>
              </a:rPr>
              <a:t>Faster</a:t>
            </a:r>
            <a:r>
              <a:rPr lang="es-ES" dirty="0">
                <a:solidFill>
                  <a:prstClr val="black"/>
                </a:solidFill>
              </a:rPr>
              <a:t> and </a:t>
            </a:r>
            <a:r>
              <a:rPr lang="es-ES" dirty="0" err="1">
                <a:solidFill>
                  <a:prstClr val="black"/>
                </a:solidFill>
              </a:rPr>
              <a:t>independent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deliveries</a:t>
            </a:r>
            <a:endParaRPr lang="es-ES" dirty="0">
              <a:solidFill>
                <a:prstClr val="black"/>
              </a:solidFill>
            </a:endParaRP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prstClr val="black"/>
                </a:solidFill>
              </a:rPr>
              <a:t>Automated</a:t>
            </a:r>
            <a:r>
              <a:rPr lang="es-ES" dirty="0">
                <a:solidFill>
                  <a:prstClr val="black"/>
                </a:solidFill>
              </a:rPr>
              <a:t> QA and </a:t>
            </a:r>
            <a:r>
              <a:rPr lang="es-ES" dirty="0" err="1">
                <a:solidFill>
                  <a:prstClr val="black"/>
                </a:solidFill>
              </a:rPr>
              <a:t>Deployments</a:t>
            </a:r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354A535-69B4-4036-A6A6-F363285E1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Infrastructure</a:t>
            </a:r>
            <a:br>
              <a:rPr lang="es-ES" dirty="0"/>
            </a:br>
            <a:r>
              <a:rPr lang="es-ES" dirty="0" err="1"/>
              <a:t>Automation</a:t>
            </a:r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D8726E8-DB76-4BB9-9BE5-F780FCFED5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dirty="0"/>
              <a:t>@</a:t>
            </a:r>
            <a:r>
              <a:rPr lang="es-ES" dirty="0" err="1"/>
              <a:t>plainconcepts</a:t>
            </a:r>
            <a:endParaRPr lang="es-ES" dirty="0"/>
          </a:p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4CCC3EE-7B3D-471B-94E1-754C8AB92B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12</a:t>
            </a:fld>
            <a:endParaRPr lang="es-ES" dirty="0"/>
          </a:p>
        </p:txBody>
      </p:sp>
      <p:pic>
        <p:nvPicPr>
          <p:cNvPr id="1026" name="Picture 2" descr="Resultado de imagen de devops cicd">
            <a:extLst>
              <a:ext uri="{FF2B5EF4-FFF2-40B4-BE49-F238E27FC236}">
                <a16:creationId xmlns:a16="http://schemas.microsoft.com/office/drawing/2014/main" id="{324E31C9-FA4C-455B-A07E-A1BF083FA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99193"/>
            <a:ext cx="596265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797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13</a:t>
            </a:fld>
            <a:endParaRPr lang="es-E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4800" dirty="0"/>
              <a:t>Workshop: adding Circuit Breaker with Polly</a:t>
            </a:r>
          </a:p>
        </p:txBody>
      </p:sp>
    </p:spTree>
    <p:extLst>
      <p:ext uri="{BB962C8B-B14F-4D97-AF65-F5344CB8AC3E}">
        <p14:creationId xmlns:p14="http://schemas.microsoft.com/office/powerpoint/2010/main" val="3905953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14</a:t>
            </a:fld>
            <a:endParaRPr lang="es-E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" dirty="0"/>
              <a:t>4. </a:t>
            </a:r>
            <a:r>
              <a:rPr lang="es-ES" dirty="0" err="1"/>
              <a:t>Health</a:t>
            </a:r>
            <a:r>
              <a:rPr lang="es-ES" dirty="0"/>
              <a:t> </a:t>
            </a:r>
            <a:r>
              <a:rPr lang="es-ES" dirty="0" err="1"/>
              <a:t>monitoring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2034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03087A25-92C7-477B-8C1F-FD2131448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We have lots of instances of our services</a:t>
            </a:r>
          </a:p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A service instance can be down for  handling requests but the host be running</a:t>
            </a:r>
          </a:p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We need a way to detect these outages to raise a warning and handle the situation </a:t>
            </a:r>
          </a:p>
          <a:p>
            <a:pPr marL="1276325" lvl="1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  <a:latin typeface="+mj-lt"/>
              </a:rPr>
              <a:t>Move traffic to other instances of the same service</a:t>
            </a:r>
          </a:p>
          <a:p>
            <a:pPr marL="1276325" lvl="1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  <a:latin typeface="+mj-lt"/>
              </a:rPr>
              <a:t>Notify the team</a:t>
            </a:r>
          </a:p>
          <a:p>
            <a:pPr marL="1276325" lvl="1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  <a:latin typeface="+mj-lt"/>
              </a:rPr>
              <a:t>Recycle the service</a:t>
            </a:r>
            <a:endParaRPr lang="es-ES" sz="16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4DB68BB-334E-43E2-A57C-4810B1615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situation</a:t>
            </a:r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B15C30F-D595-43A3-9F5F-6F52B6FE27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@</a:t>
            </a:r>
            <a:r>
              <a:rPr lang="es-ES" dirty="0" err="1"/>
              <a:t>plainconcepts</a:t>
            </a:r>
            <a:endParaRPr lang="es-E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00D0FF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F4CEFA4-003E-47A2-9D60-990FD17845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CB616A-2EDE-4F93-81C7-BE29C9C217CB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0913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12A21C4-6520-4623-937A-1C4274CD5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It is the group of operations and activities related to provide the near-real-time information about the containers and microservices.</a:t>
            </a:r>
          </a:p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Health monitoring is different from diagnostics:</a:t>
            </a:r>
          </a:p>
          <a:p>
            <a:pPr marL="1276325" lvl="1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  <a:latin typeface="+mj-lt"/>
              </a:rPr>
              <a:t>Diagnostics is about tracking and measuring data</a:t>
            </a:r>
          </a:p>
          <a:p>
            <a:pPr marL="1276325" lvl="1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  <a:latin typeface="+mj-lt"/>
              </a:rPr>
              <a:t>Health monitoring is about the state of a service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5FCB65-9EA9-41A2-8437-0B3A2FF1E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Health monitoring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0B9DE0-24F6-4D07-97FE-36F49B312F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@</a:t>
            </a:r>
            <a:r>
              <a:rPr lang="es-ES" dirty="0" err="1"/>
              <a:t>plainconcepts</a:t>
            </a:r>
            <a:endParaRPr lang="es-E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sng" strike="noStrike" kern="1200" cap="none" spc="0" normalizeH="0" baseline="0" noProof="0" dirty="0">
              <a:ln>
                <a:noFill/>
              </a:ln>
              <a:solidFill>
                <a:srgbClr val="00D0FF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41FA88-2554-4B50-82B0-7FCD6110FC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CB616A-2EDE-4F93-81C7-BE29C9C217CB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1925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12A21C4-6520-4623-937A-1C4274CD5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There are programs that automatize the management of our microservices when they are containerized.</a:t>
            </a:r>
          </a:p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Container managers</a:t>
            </a:r>
            <a:r>
              <a:rPr lang="en-US" dirty="0">
                <a:solidFill>
                  <a:prstClr val="black"/>
                </a:solidFill>
              </a:rPr>
              <a:t> (Kubernetes, Service Fabric, Swarm…) have health monitoring as a built-in feature. They notify when an instance fails and can take actions automatically.</a:t>
            </a:r>
          </a:p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Kubernetes has two kinds of health check, in addition to the detection of application terminated:</a:t>
            </a:r>
          </a:p>
          <a:p>
            <a:pPr marL="1276325" lvl="1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prstClr val="black"/>
                </a:solidFill>
                <a:latin typeface="+mj-lt"/>
              </a:rPr>
              <a:t>Liveness probes: </a:t>
            </a:r>
            <a:r>
              <a:rPr lang="en-US" sz="1600" dirty="0">
                <a:solidFill>
                  <a:prstClr val="black"/>
                </a:solidFill>
                <a:latin typeface="+mj-lt"/>
              </a:rPr>
              <a:t>checks if the application is up and running. Case where application is crashed or deadlocked but not terminated. HTTP call serves to probe it is ok.</a:t>
            </a:r>
          </a:p>
          <a:p>
            <a:pPr marL="1276325" lvl="1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  <a:latin typeface="+mj-lt"/>
              </a:rPr>
              <a:t>If detected Liveness fail, pod is restarted.</a:t>
            </a:r>
          </a:p>
          <a:p>
            <a:pPr marL="1276325" lvl="1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prstClr val="black"/>
                </a:solidFill>
                <a:latin typeface="+mj-lt"/>
              </a:rPr>
              <a:t>Readiness probes:</a:t>
            </a:r>
            <a:r>
              <a:rPr lang="en-US" sz="1600" b="1" u="sng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+mj-lt"/>
              </a:rPr>
              <a:t>checks if the application is ready to serve traffic. It implies that all the dependencies (database, other services) are up and running. It can happen when starting pod, updating, etc.</a:t>
            </a:r>
          </a:p>
          <a:p>
            <a:pPr marL="1276325" lvl="1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  <a:latin typeface="+mj-lt"/>
              </a:rPr>
              <a:t>Traffic will not be sent until the application is ready</a:t>
            </a:r>
          </a:p>
          <a:p>
            <a:pPr marL="1276325" lvl="1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endParaRPr lang="en-US" sz="1600" dirty="0">
              <a:solidFill>
                <a:prstClr val="black"/>
              </a:solidFill>
              <a:latin typeface="+mj-lt"/>
            </a:endParaRPr>
          </a:p>
          <a:p>
            <a:pPr marL="1276325" lvl="1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endParaRPr lang="en-US" sz="16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5FCB65-9EA9-41A2-8437-0B3A2FF1E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managers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0B9DE0-24F6-4D07-97FE-36F49B312F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@</a:t>
            </a:r>
            <a:r>
              <a:rPr lang="es-ES" dirty="0" err="1"/>
              <a:t>plainconcepts</a:t>
            </a:r>
            <a:endParaRPr lang="es-E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sng" strike="noStrike" kern="1200" cap="none" spc="0" normalizeH="0" baseline="0" noProof="0" dirty="0">
              <a:ln>
                <a:noFill/>
              </a:ln>
              <a:solidFill>
                <a:srgbClr val="00D0FF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41FA88-2554-4B50-82B0-7FCD6110FC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CB616A-2EDE-4F93-81C7-BE29C9C217CB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3708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D12DCA51-8FCA-4BE3-84AF-F43C68E5C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5942" y="3255264"/>
            <a:ext cx="5339829" cy="2942337"/>
          </a:xfrm>
        </p:spPr>
        <p:txBody>
          <a:bodyPr/>
          <a:lstStyle/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Docker already provided status about the containers (Running, Exited, Paused…), but not really about the apps running inside the container</a:t>
            </a:r>
          </a:p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Since Docker version 1.12 and for Cocker compose v 2.1, it provides a health check system for the apps</a:t>
            </a:r>
          </a:p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You can configure several checks to indicate if the application is healthy</a:t>
            </a:r>
          </a:p>
          <a:p>
            <a:endParaRPr lang="es-E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CFEE2D44-9D9C-4055-9686-4255277E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4F1A4E6-0774-4ABE-B5CC-8F6E400BBE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CB616A-2EDE-4F93-81C7-BE29C9C217CB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F31F2A42-695C-4226-8FC8-66568CBC3D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1">
              <a:buClr>
                <a:srgbClr val="00D0FF"/>
              </a:buClr>
              <a:buSzPct val="110000"/>
            </a:pPr>
            <a:endParaRPr lang="en-US" dirty="0"/>
          </a:p>
          <a:p>
            <a:pPr lvl="1">
              <a:buClr>
                <a:srgbClr val="00D0FF"/>
              </a:buClr>
              <a:buSzPct val="110000"/>
            </a:pPr>
            <a:endParaRPr lang="en-US" dirty="0"/>
          </a:p>
          <a:p>
            <a:pPr lvl="1">
              <a:buClr>
                <a:srgbClr val="00D0FF"/>
              </a:buClr>
              <a:buSzPct val="110000"/>
            </a:pPr>
            <a:endParaRPr lang="en-US" dirty="0"/>
          </a:p>
          <a:p>
            <a:pPr lvl="1">
              <a:buClr>
                <a:srgbClr val="00D0FF"/>
              </a:buClr>
              <a:buSzPct val="110000"/>
            </a:pPr>
            <a:endParaRPr lang="en-US" dirty="0"/>
          </a:p>
          <a:p>
            <a:pPr lvl="1">
              <a:buClr>
                <a:srgbClr val="00D0FF"/>
              </a:buClr>
              <a:buSzPct val="110000"/>
            </a:pPr>
            <a:r>
              <a:rPr lang="en-US" dirty="0"/>
              <a:t># Test html</a:t>
            </a:r>
          </a:p>
          <a:p>
            <a:pPr lvl="1">
              <a:buClr>
                <a:srgbClr val="00D0FF"/>
              </a:buClr>
              <a:buSzPct val="110000"/>
            </a:pPr>
            <a:r>
              <a:rPr lang="en-US" dirty="0" err="1"/>
              <a:t>healthcheck</a:t>
            </a:r>
            <a:r>
              <a:rPr lang="en-US" dirty="0"/>
              <a:t>:</a:t>
            </a:r>
          </a:p>
          <a:p>
            <a:pPr lvl="1">
              <a:buClr>
                <a:srgbClr val="00D0FF"/>
              </a:buClr>
              <a:buSzPct val="110000"/>
            </a:pPr>
            <a:r>
              <a:rPr lang="en-US" dirty="0"/>
              <a:t>  test: ["CMD", "curl", "-f", "http://localhost"]</a:t>
            </a:r>
          </a:p>
          <a:p>
            <a:pPr lvl="1">
              <a:buClr>
                <a:srgbClr val="00D0FF"/>
              </a:buClr>
              <a:buSzPct val="110000"/>
            </a:pPr>
            <a:r>
              <a:rPr lang="en-US" dirty="0"/>
              <a:t>  interval: 1m30s</a:t>
            </a:r>
          </a:p>
          <a:p>
            <a:pPr lvl="1">
              <a:buClr>
                <a:srgbClr val="00D0FF"/>
              </a:buClr>
              <a:buSzPct val="110000"/>
            </a:pPr>
            <a:r>
              <a:rPr lang="en-US" dirty="0"/>
              <a:t>  timeout: 10s</a:t>
            </a:r>
          </a:p>
          <a:p>
            <a:pPr lvl="1">
              <a:buClr>
                <a:srgbClr val="00D0FF"/>
              </a:buClr>
              <a:buSzPct val="110000"/>
            </a:pPr>
            <a:r>
              <a:rPr lang="en-US" dirty="0"/>
              <a:t>  retries: 3</a:t>
            </a:r>
          </a:p>
          <a:p>
            <a:pPr lvl="1">
              <a:buClr>
                <a:srgbClr val="00D0FF"/>
              </a:buClr>
              <a:buSzPct val="110000"/>
            </a:pPr>
            <a:r>
              <a:rPr lang="en-US" dirty="0"/>
              <a:t>  </a:t>
            </a:r>
            <a:r>
              <a:rPr lang="en-US" dirty="0" err="1"/>
              <a:t>start_period</a:t>
            </a:r>
            <a:r>
              <a:rPr lang="en-US" dirty="0"/>
              <a:t>: 40s</a:t>
            </a:r>
          </a:p>
          <a:p>
            <a:endParaRPr lang="es-ES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476D4961-7428-47DA-B4A1-9561AE0CB8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es-ES" dirty="0"/>
              <a:t>@</a:t>
            </a:r>
            <a:r>
              <a:rPr lang="es-ES" dirty="0" err="1"/>
              <a:t>plainconcepts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00D0FF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8274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12A21C4-6520-4623-937A-1C4274CD5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Another example with database</a:t>
            </a:r>
            <a:endParaRPr lang="en-US" sz="1600" dirty="0">
              <a:solidFill>
                <a:prstClr val="black"/>
              </a:solidFill>
              <a:latin typeface="+mj-lt"/>
            </a:endParaRPr>
          </a:p>
          <a:p>
            <a:pPr marL="1276325" lvl="1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endParaRPr lang="en-US" sz="1600" dirty="0">
              <a:solidFill>
                <a:prstClr val="black"/>
              </a:solidFill>
              <a:latin typeface="+mj-lt"/>
            </a:endParaRPr>
          </a:p>
          <a:p>
            <a:pPr marL="1276325" lvl="1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endParaRPr lang="en-US" sz="16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5FCB65-9EA9-41A2-8437-0B3A2FF1E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0B9DE0-24F6-4D07-97FE-36F49B312F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@</a:t>
            </a:r>
            <a:r>
              <a:rPr lang="es-ES" dirty="0" err="1"/>
              <a:t>plainconcepts</a:t>
            </a:r>
            <a:endParaRPr lang="es-E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sng" strike="noStrike" kern="1200" cap="none" spc="0" normalizeH="0" baseline="0" noProof="0" dirty="0">
              <a:ln>
                <a:noFill/>
              </a:ln>
              <a:solidFill>
                <a:srgbClr val="00D0FF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41FA88-2554-4B50-82B0-7FCD6110FC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CB616A-2EDE-4F93-81C7-BE29C9C217CB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3FC322A-49C3-4F9A-A5D2-B339574C8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" y="4745635"/>
            <a:ext cx="12192000" cy="81506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FFF1CB3-699E-457A-AC58-DD401DAE7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650" y="2371725"/>
            <a:ext cx="7886700" cy="2114550"/>
          </a:xfrm>
          <a:prstGeom prst="rect">
            <a:avLst/>
          </a:prstGeom>
        </p:spPr>
      </p:pic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7E1A07E6-AC44-412F-8E23-9F929E582019}"/>
              </a:ext>
            </a:extLst>
          </p:cNvPr>
          <p:cNvCxnSpPr/>
          <p:nvPr/>
        </p:nvCxnSpPr>
        <p:spPr>
          <a:xfrm>
            <a:off x="6915150" y="5353050"/>
            <a:ext cx="508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557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2</a:t>
            </a:fld>
            <a:endParaRPr lang="es-E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err="1"/>
              <a:t>Best</a:t>
            </a:r>
            <a:r>
              <a:rPr lang="es-ES" dirty="0"/>
              <a:t> </a:t>
            </a:r>
            <a:r>
              <a:rPr lang="es-ES" dirty="0" err="1"/>
              <a:t>Practices</a:t>
            </a:r>
            <a:r>
              <a:rPr lang="es-ES" dirty="0"/>
              <a:t> &amp; </a:t>
            </a:r>
            <a:r>
              <a:rPr lang="es-ES" dirty="0" err="1"/>
              <a:t>Antipatterns</a:t>
            </a:r>
            <a:endParaRPr lang="es-ES" dirty="0"/>
          </a:p>
          <a:p>
            <a:r>
              <a:rPr lang="es-ES" dirty="0" err="1"/>
              <a:t>Resilience</a:t>
            </a:r>
            <a:endParaRPr lang="es-ES" dirty="0"/>
          </a:p>
          <a:p>
            <a:r>
              <a:rPr lang="es-ES" dirty="0" err="1"/>
              <a:t>Infrastructure</a:t>
            </a:r>
            <a:r>
              <a:rPr lang="es-ES" dirty="0"/>
              <a:t> </a:t>
            </a:r>
            <a:r>
              <a:rPr lang="es-ES" dirty="0" err="1"/>
              <a:t>Automation</a:t>
            </a:r>
            <a:endParaRPr lang="es-ES" dirty="0"/>
          </a:p>
          <a:p>
            <a:r>
              <a:rPr lang="es-ES" dirty="0" err="1"/>
              <a:t>Health</a:t>
            </a:r>
            <a:r>
              <a:rPr lang="es-ES" dirty="0"/>
              <a:t> </a:t>
            </a:r>
            <a:r>
              <a:rPr lang="es-ES" dirty="0" err="1"/>
              <a:t>Monitoring</a:t>
            </a:r>
            <a:endParaRPr lang="es-ES" dirty="0"/>
          </a:p>
          <a:p>
            <a:r>
              <a:rPr lang="es-ES" dirty="0" err="1"/>
              <a:t>Ready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Prod</a:t>
            </a:r>
            <a:endParaRPr lang="es-ES" dirty="0"/>
          </a:p>
        </p:txBody>
      </p:sp>
      <p:sp>
        <p:nvSpPr>
          <p:cNvPr id="6" name="pagina"/>
          <p:cNvSpPr txBox="1">
            <a:spLocks/>
          </p:cNvSpPr>
          <p:nvPr/>
        </p:nvSpPr>
        <p:spPr>
          <a:xfrm>
            <a:off x="1818951" y="6356348"/>
            <a:ext cx="152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00D0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dirty="0"/>
              <a:t>#</a:t>
            </a:r>
            <a:r>
              <a:rPr lang="es-ES" dirty="0" err="1"/>
              <a:t>MicroservicesEvent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21066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12A21C4-6520-4623-937A-1C4274CD5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965" y="1764000"/>
            <a:ext cx="9720471" cy="4320000"/>
          </a:xfrm>
        </p:spPr>
        <p:txBody>
          <a:bodyPr/>
          <a:lstStyle/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For custom health checks there exist libraries to add code to our services</a:t>
            </a:r>
          </a:p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For ASP.NET Core we can use </a:t>
            </a:r>
            <a:r>
              <a:rPr lang="en-US" dirty="0" err="1">
                <a:solidFill>
                  <a:prstClr val="black"/>
                </a:solidFill>
                <a:hlinkClick r:id="rId2"/>
              </a:rPr>
              <a:t>HealthChecks</a:t>
            </a:r>
            <a:r>
              <a:rPr lang="en-US" dirty="0">
                <a:solidFill>
                  <a:prstClr val="black"/>
                </a:solidFill>
              </a:rPr>
              <a:t> from the ASP.NET team. You can download the NuGet package </a:t>
            </a:r>
            <a:r>
              <a:rPr lang="en-US" dirty="0" err="1">
                <a:solidFill>
                  <a:prstClr val="black"/>
                </a:solidFill>
              </a:rPr>
              <a:t>Microsoft.AspNetCore.HealthChecks</a:t>
            </a:r>
            <a:endParaRPr lang="en-US" dirty="0">
              <a:solidFill>
                <a:prstClr val="black"/>
              </a:solidFill>
            </a:endParaRPr>
          </a:p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It allows several kind of checks, and it is extensible for custom cases.</a:t>
            </a:r>
          </a:p>
          <a:p>
            <a:pPr>
              <a:buClr>
                <a:srgbClr val="00D0FF"/>
              </a:buClr>
              <a:buSzPct val="110000"/>
            </a:pPr>
            <a:endParaRPr lang="en-US" sz="1600" dirty="0">
              <a:solidFill>
                <a:prstClr val="black"/>
              </a:solidFill>
              <a:latin typeface="+mj-lt"/>
            </a:endParaRPr>
          </a:p>
          <a:p>
            <a:pPr marL="1276325" lvl="1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endParaRPr lang="en-US" sz="1600" dirty="0">
              <a:solidFill>
                <a:prstClr val="black"/>
              </a:solidFill>
              <a:latin typeface="+mj-lt"/>
            </a:endParaRPr>
          </a:p>
          <a:p>
            <a:pPr marL="1276325" lvl="1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endParaRPr lang="en-US" sz="16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5FCB65-9EA9-41A2-8437-0B3A2FF1E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0B9DE0-24F6-4D07-97FE-36F49B312F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@</a:t>
            </a:r>
            <a:r>
              <a:rPr lang="es-ES" dirty="0" err="1"/>
              <a:t>plainconcepts</a:t>
            </a:r>
            <a:endParaRPr lang="es-E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sng" strike="noStrike" kern="1200" cap="none" spc="0" normalizeH="0" baseline="0" noProof="0" dirty="0">
              <a:ln>
                <a:noFill/>
              </a:ln>
              <a:solidFill>
                <a:srgbClr val="00D0FF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41FA88-2554-4B50-82B0-7FCD6110FC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CB616A-2EDE-4F93-81C7-BE29C9C217CB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45304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DC21440B-7100-4D13-9AC8-A5EAA8DEF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At Startup </a:t>
            </a:r>
            <a:r>
              <a:rPr lang="es-ES" dirty="0" err="1"/>
              <a:t>class</a:t>
            </a:r>
            <a:r>
              <a:rPr lang="es-ES" dirty="0"/>
              <a:t>, </a:t>
            </a:r>
            <a:r>
              <a:rPr lang="es-ES" dirty="0" err="1"/>
              <a:t>when</a:t>
            </a:r>
            <a:r>
              <a:rPr lang="es-ES" dirty="0"/>
              <a:t> </a:t>
            </a:r>
            <a:r>
              <a:rPr lang="es-ES" dirty="0" err="1"/>
              <a:t>configuring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services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66B15AF-E401-4629-86DD-A62C6C9CD2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CB616A-2EDE-4F93-81C7-BE29C9C217CB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5A4FDDC-5608-434B-B899-F0F11012F70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public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IServiceProvider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ConfigureServices</a:t>
            </a:r>
            <a:r>
              <a:rPr lang="es-ES" dirty="0">
                <a:latin typeface="Consolas" panose="020B0609020204030204" pitchFamily="49" charset="0"/>
              </a:rPr>
              <a:t>(</a:t>
            </a:r>
            <a:r>
              <a:rPr lang="es-ES" dirty="0" err="1">
                <a:latin typeface="Consolas" panose="020B0609020204030204" pitchFamily="49" charset="0"/>
              </a:rPr>
              <a:t>IServiceCollection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services</a:t>
            </a:r>
            <a:r>
              <a:rPr lang="es-ES" dirty="0">
                <a:latin typeface="Consolas" panose="020B0609020204030204" pitchFamily="49" charset="0"/>
              </a:rPr>
              <a:t>)</a:t>
            </a:r>
          </a:p>
          <a:p>
            <a:r>
              <a:rPr lang="es-ES" dirty="0">
                <a:latin typeface="Consolas" panose="020B0609020204030204" pitchFamily="49" charset="0"/>
              </a:rPr>
              <a:t>{</a:t>
            </a:r>
          </a:p>
          <a:p>
            <a:r>
              <a:rPr lang="es-ES" dirty="0">
                <a:solidFill>
                  <a:srgbClr val="008000"/>
                </a:solidFill>
                <a:latin typeface="Consolas" panose="020B0609020204030204" pitchFamily="49" charset="0"/>
              </a:rPr>
              <a:t>    // </a:t>
            </a:r>
            <a:r>
              <a:rPr lang="es-ES" dirty="0" err="1">
                <a:solidFill>
                  <a:srgbClr val="008000"/>
                </a:solidFill>
                <a:latin typeface="Consolas" panose="020B0609020204030204" pitchFamily="49" charset="0"/>
              </a:rPr>
              <a:t>Add</a:t>
            </a:r>
            <a:r>
              <a:rPr lang="es-E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8000"/>
                </a:solidFill>
                <a:latin typeface="Consolas" panose="020B0609020204030204" pitchFamily="49" charset="0"/>
              </a:rPr>
              <a:t>HealthChecks</a:t>
            </a:r>
            <a:r>
              <a:rPr lang="es-E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8000"/>
                </a:solidFill>
                <a:latin typeface="Consolas" panose="020B0609020204030204" pitchFamily="49" charset="0"/>
              </a:rPr>
              <a:t>for</a:t>
            </a:r>
            <a:r>
              <a:rPr lang="es-ES" dirty="0">
                <a:solidFill>
                  <a:srgbClr val="008000"/>
                </a:solidFill>
                <a:latin typeface="Consolas" panose="020B0609020204030204" pitchFamily="49" charset="0"/>
              </a:rPr>
              <a:t> SQL server and </a:t>
            </a:r>
            <a:r>
              <a:rPr lang="es-ES" dirty="0" err="1">
                <a:solidFill>
                  <a:srgbClr val="008000"/>
                </a:solidFill>
                <a:latin typeface="Consolas" panose="020B0609020204030204" pitchFamily="49" charset="0"/>
              </a:rPr>
              <a:t>for</a:t>
            </a:r>
            <a:r>
              <a:rPr lang="es-ES" dirty="0">
                <a:solidFill>
                  <a:srgbClr val="008000"/>
                </a:solidFill>
                <a:latin typeface="Consolas" panose="020B0609020204030204" pitchFamily="49" charset="0"/>
              </a:rPr>
              <a:t> Azure Blob </a:t>
            </a:r>
            <a:r>
              <a:rPr lang="es-ES" dirty="0" err="1">
                <a:solidFill>
                  <a:srgbClr val="008000"/>
                </a:solidFill>
                <a:latin typeface="Consolas" panose="020B0609020204030204" pitchFamily="49" charset="0"/>
              </a:rPr>
              <a:t>storage</a:t>
            </a:r>
            <a:r>
              <a:rPr lang="es-ES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es-ES" dirty="0">
              <a:latin typeface="Consolas" panose="020B0609020204030204" pitchFamily="49" charset="0"/>
            </a:endParaRPr>
          </a:p>
          <a:p>
            <a:r>
              <a:rPr lang="es-ES" dirty="0">
                <a:latin typeface="Consolas" panose="020B0609020204030204" pitchFamily="49" charset="0"/>
              </a:rPr>
              <a:t>    </a:t>
            </a:r>
            <a:r>
              <a:rPr lang="es-ES" dirty="0" err="1">
                <a:latin typeface="Consolas" panose="020B0609020204030204" pitchFamily="49" charset="0"/>
              </a:rPr>
              <a:t>services.AddHealthChecks</a:t>
            </a:r>
            <a:r>
              <a:rPr lang="es-ES" dirty="0">
                <a:latin typeface="Consolas" panose="020B0609020204030204" pitchFamily="49" charset="0"/>
              </a:rPr>
              <a:t>(</a:t>
            </a:r>
            <a:r>
              <a:rPr lang="es-ES" dirty="0" err="1">
                <a:latin typeface="Consolas" panose="020B0609020204030204" pitchFamily="49" charset="0"/>
              </a:rPr>
              <a:t>checks</a:t>
            </a:r>
            <a:r>
              <a:rPr lang="es-ES" dirty="0">
                <a:latin typeface="Consolas" panose="020B0609020204030204" pitchFamily="49" charset="0"/>
              </a:rPr>
              <a:t> =&gt;</a:t>
            </a:r>
          </a:p>
          <a:p>
            <a:r>
              <a:rPr lang="es-ES" dirty="0">
                <a:latin typeface="Consolas" panose="020B0609020204030204" pitchFamily="49" charset="0"/>
              </a:rPr>
              <a:t>    {</a:t>
            </a:r>
          </a:p>
          <a:p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>
                <a:latin typeface="Consolas" panose="020B0609020204030204" pitchFamily="49" charset="0"/>
              </a:rPr>
              <a:t>minutes = 1;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</a:rPr>
              <a:t>TryParse</a:t>
            </a:r>
            <a:r>
              <a:rPr lang="en-US" dirty="0">
                <a:latin typeface="Consolas" panose="020B0609020204030204" pitchFamily="49" charset="0"/>
              </a:rPr>
              <a:t>(Configuration[</a:t>
            </a:r>
            <a:r>
              <a:rPr lang="en-US" dirty="0">
                <a:solidFill>
                  <a:srgbClr val="F19393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F19393"/>
                </a:solidFill>
                <a:latin typeface="Consolas" panose="020B0609020204030204" pitchFamily="49" charset="0"/>
              </a:rPr>
              <a:t>HealthCheck:Timeout</a:t>
            </a:r>
            <a:r>
              <a:rPr lang="en-US" dirty="0">
                <a:solidFill>
                  <a:srgbClr val="F19393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</a:rPr>
              <a:t>],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minutesParsed</a:t>
            </a:r>
            <a:r>
              <a:rPr lang="en-US" dirty="0">
                <a:latin typeface="Consolas" panose="020B0609020204030204" pitchFamily="49" charset="0"/>
              </a:rPr>
              <a:t>))</a:t>
            </a:r>
          </a:p>
          <a:p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dirty="0">
                <a:latin typeface="Consolas" panose="020B0609020204030204" pitchFamily="49" charset="0"/>
              </a:rPr>
              <a:t>{</a:t>
            </a:r>
          </a:p>
          <a:p>
            <a:r>
              <a:rPr lang="es-ES" dirty="0">
                <a:latin typeface="Consolas" panose="020B0609020204030204" pitchFamily="49" charset="0"/>
              </a:rPr>
              <a:t>            minutes = </a:t>
            </a:r>
            <a:r>
              <a:rPr lang="es-ES" dirty="0" err="1">
                <a:latin typeface="Consolas" panose="020B0609020204030204" pitchFamily="49" charset="0"/>
              </a:rPr>
              <a:t>minutesParsed</a:t>
            </a:r>
            <a:r>
              <a:rPr lang="es-ES" dirty="0">
                <a:latin typeface="Consolas" panose="020B0609020204030204" pitchFamily="49" charset="0"/>
              </a:rPr>
              <a:t>;</a:t>
            </a:r>
          </a:p>
          <a:p>
            <a:r>
              <a:rPr lang="es-ES" dirty="0">
                <a:latin typeface="Consolas" panose="020B0609020204030204" pitchFamily="49" charset="0"/>
              </a:rPr>
              <a:t>        }</a:t>
            </a:r>
          </a:p>
          <a:p>
            <a:r>
              <a:rPr lang="es-ES" dirty="0">
                <a:latin typeface="Consolas" panose="020B0609020204030204" pitchFamily="49" charset="0"/>
              </a:rPr>
              <a:t>        </a:t>
            </a:r>
            <a:r>
              <a:rPr lang="es-ES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008000"/>
                </a:solidFill>
                <a:latin typeface="Consolas" panose="020B0609020204030204" pitchFamily="49" charset="0"/>
              </a:rPr>
              <a:t>Minutes configures </a:t>
            </a:r>
            <a:r>
              <a:rPr lang="es-ES" dirty="0" err="1">
                <a:solidFill>
                  <a:srgbClr val="008000"/>
                </a:solidFill>
                <a:latin typeface="Consolas" panose="020B0609020204030204" pitchFamily="49" charset="0"/>
              </a:rPr>
              <a:t>the</a:t>
            </a:r>
            <a:r>
              <a:rPr lang="es-ES" dirty="0">
                <a:solidFill>
                  <a:srgbClr val="008000"/>
                </a:solidFill>
                <a:latin typeface="Consolas" panose="020B0609020204030204" pitchFamily="49" charset="0"/>
              </a:rPr>
              <a:t> cache </a:t>
            </a:r>
            <a:r>
              <a:rPr lang="es-ES" dirty="0" err="1">
                <a:solidFill>
                  <a:srgbClr val="008000"/>
                </a:solidFill>
                <a:latin typeface="Consolas" panose="020B0609020204030204" pitchFamily="49" charset="0"/>
              </a:rPr>
              <a:t>duration</a:t>
            </a:r>
            <a:endParaRPr lang="es-ES" dirty="0">
              <a:latin typeface="Consolas" panose="020B0609020204030204" pitchFamily="49" charset="0"/>
            </a:endParaRPr>
          </a:p>
          <a:p>
            <a:r>
              <a:rPr lang="es-ES" dirty="0">
                <a:latin typeface="Consolas" panose="020B0609020204030204" pitchFamily="49" charset="0"/>
              </a:rPr>
              <a:t>        </a:t>
            </a:r>
            <a:r>
              <a:rPr lang="es-ES" dirty="0" err="1">
                <a:latin typeface="Consolas" panose="020B0609020204030204" pitchFamily="49" charset="0"/>
              </a:rPr>
              <a:t>checks.AddSqlCheck</a:t>
            </a:r>
            <a:r>
              <a:rPr lang="es-ES" dirty="0">
                <a:latin typeface="Consolas" panose="020B0609020204030204" pitchFamily="49" charset="0"/>
              </a:rPr>
              <a:t>(</a:t>
            </a:r>
            <a:r>
              <a:rPr lang="es-ES" dirty="0">
                <a:solidFill>
                  <a:srgbClr val="F19393"/>
                </a:solidFill>
                <a:latin typeface="Consolas" panose="020B0609020204030204" pitchFamily="49" charset="0"/>
              </a:rPr>
              <a:t>"</a:t>
            </a:r>
            <a:r>
              <a:rPr lang="es-ES" dirty="0" err="1">
                <a:solidFill>
                  <a:srgbClr val="F19393"/>
                </a:solidFill>
                <a:latin typeface="Consolas" panose="020B0609020204030204" pitchFamily="49" charset="0"/>
              </a:rPr>
              <a:t>CatalogDb</a:t>
            </a:r>
            <a:r>
              <a:rPr lang="es-ES" dirty="0">
                <a:solidFill>
                  <a:srgbClr val="F19393"/>
                </a:solidFill>
                <a:latin typeface="Consolas" panose="020B0609020204030204" pitchFamily="49" charset="0"/>
              </a:rPr>
              <a:t>"</a:t>
            </a:r>
            <a:r>
              <a:rPr lang="es-ES" dirty="0">
                <a:latin typeface="Consolas" panose="020B0609020204030204" pitchFamily="49" charset="0"/>
              </a:rPr>
              <a:t>, </a:t>
            </a:r>
            <a:r>
              <a:rPr lang="es-ES" dirty="0" err="1">
                <a:latin typeface="Consolas" panose="020B0609020204030204" pitchFamily="49" charset="0"/>
              </a:rPr>
              <a:t>Configuration</a:t>
            </a:r>
            <a:r>
              <a:rPr lang="es-ES" dirty="0">
                <a:latin typeface="Consolas" panose="020B0609020204030204" pitchFamily="49" charset="0"/>
              </a:rPr>
              <a:t>[</a:t>
            </a:r>
            <a:r>
              <a:rPr lang="es-ES" dirty="0">
                <a:solidFill>
                  <a:srgbClr val="F19393"/>
                </a:solidFill>
                <a:latin typeface="Consolas" panose="020B0609020204030204" pitchFamily="49" charset="0"/>
              </a:rPr>
              <a:t>"</a:t>
            </a:r>
            <a:r>
              <a:rPr lang="es-ES" dirty="0" err="1">
                <a:solidFill>
                  <a:srgbClr val="F19393"/>
                </a:solidFill>
                <a:latin typeface="Consolas" panose="020B0609020204030204" pitchFamily="49" charset="0"/>
              </a:rPr>
              <a:t>ConnectionString</a:t>
            </a:r>
            <a:r>
              <a:rPr lang="es-ES" dirty="0">
                <a:solidFill>
                  <a:srgbClr val="F19393"/>
                </a:solidFill>
                <a:latin typeface="Consolas" panose="020B0609020204030204" pitchFamily="49" charset="0"/>
              </a:rPr>
              <a:t>"</a:t>
            </a:r>
            <a:r>
              <a:rPr lang="es-ES" dirty="0">
                <a:latin typeface="Consolas" panose="020B0609020204030204" pitchFamily="49" charset="0"/>
              </a:rPr>
              <a:t>],</a:t>
            </a:r>
          </a:p>
          <a:p>
            <a:r>
              <a:rPr lang="es-ES" dirty="0">
                <a:latin typeface="Consolas" panose="020B0609020204030204" pitchFamily="49" charset="0"/>
              </a:rPr>
              <a:t>        </a:t>
            </a:r>
            <a:r>
              <a:rPr lang="es-ES" dirty="0" err="1">
                <a:latin typeface="Consolas" panose="020B0609020204030204" pitchFamily="49" charset="0"/>
              </a:rPr>
              <a:t>TimeSpan.FromMinutes</a:t>
            </a:r>
            <a:r>
              <a:rPr lang="es-ES" dirty="0">
                <a:latin typeface="Consolas" panose="020B0609020204030204" pitchFamily="49" charset="0"/>
              </a:rPr>
              <a:t>(minutes));</a:t>
            </a:r>
          </a:p>
          <a:p>
            <a:endParaRPr lang="es-ES" dirty="0">
              <a:latin typeface="Consolas" panose="020B0609020204030204" pitchFamily="49" charset="0"/>
            </a:endParaRPr>
          </a:p>
          <a:p>
            <a:r>
              <a:rPr lang="es-ES" dirty="0">
                <a:latin typeface="Consolas" panose="020B0609020204030204" pitchFamily="49" charset="0"/>
              </a:rPr>
              <a:t>    });</a:t>
            </a:r>
          </a:p>
          <a:p>
            <a:r>
              <a:rPr lang="es-ES" dirty="0">
                <a:latin typeface="Consolas" panose="020B0609020204030204" pitchFamily="49" charset="0"/>
              </a:rPr>
              <a:t>(...)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6EFE79-2780-42D9-BA69-E552741FDA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@</a:t>
            </a:r>
            <a:r>
              <a:rPr lang="es-ES" dirty="0" err="1"/>
              <a:t>plainconcepts</a:t>
            </a:r>
            <a:endParaRPr lang="es-ES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57812181-CA83-45C6-9DFF-89E2A5F4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</a:t>
            </a:r>
            <a:endParaRPr lang="es-ES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DA9C74BB-EBB7-4393-9E58-080DEAD0F31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" b="1" dirty="0" err="1"/>
              <a:t>Setting</a:t>
            </a:r>
            <a:r>
              <a:rPr lang="es-ES" b="1" dirty="0"/>
              <a:t> </a:t>
            </a:r>
            <a:r>
              <a:rPr lang="es-ES" b="1" dirty="0" err="1"/>
              <a:t>the</a:t>
            </a:r>
            <a:r>
              <a:rPr lang="es-ES" b="1" dirty="0"/>
              <a:t> </a:t>
            </a:r>
            <a:r>
              <a:rPr lang="es-ES" b="1" dirty="0" err="1"/>
              <a:t>check</a:t>
            </a:r>
            <a:r>
              <a:rPr lang="es-ES" b="1" dirty="0"/>
              <a:t> </a:t>
            </a:r>
            <a:r>
              <a:rPr lang="es-ES" b="1" dirty="0" err="1"/>
              <a:t>for</a:t>
            </a:r>
            <a:r>
              <a:rPr lang="es-ES" b="1" dirty="0"/>
              <a:t> SQL </a:t>
            </a:r>
            <a:r>
              <a:rPr lang="es-ES" b="1" dirty="0" err="1"/>
              <a:t>dependency</a:t>
            </a:r>
            <a:endParaRPr lang="es-ES" b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1E6A1AC-B40D-429D-85A8-8F952DC2401C}"/>
              </a:ext>
            </a:extLst>
          </p:cNvPr>
          <p:cNvSpPr txBox="1"/>
          <p:nvPr/>
        </p:nvSpPr>
        <p:spPr>
          <a:xfrm>
            <a:off x="10357407" y="2318889"/>
            <a:ext cx="14942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chemeClr val="bg1"/>
                </a:solidFill>
                <a:hlinkClick r:id="rId2"/>
              </a:rPr>
              <a:t>MS </a:t>
            </a:r>
            <a:r>
              <a:rPr lang="es-ES" sz="1000" dirty="0" err="1">
                <a:solidFill>
                  <a:schemeClr val="bg1"/>
                </a:solidFill>
                <a:hlinkClick r:id="rId2"/>
              </a:rPr>
              <a:t>eShopOnContainers</a:t>
            </a:r>
            <a:endParaRPr lang="es-E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1582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DC21440B-7100-4D13-9AC8-A5EAA8DEF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At Startup </a:t>
            </a:r>
            <a:r>
              <a:rPr lang="es-ES" dirty="0" err="1"/>
              <a:t>class</a:t>
            </a:r>
            <a:r>
              <a:rPr lang="es-ES" dirty="0"/>
              <a:t>, </a:t>
            </a:r>
            <a:r>
              <a:rPr lang="es-ES" dirty="0" err="1"/>
              <a:t>when</a:t>
            </a:r>
            <a:r>
              <a:rPr lang="es-ES" dirty="0"/>
              <a:t> </a:t>
            </a:r>
            <a:r>
              <a:rPr lang="es-ES" dirty="0" err="1"/>
              <a:t>configuring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services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66B15AF-E401-4629-86DD-A62C6C9CD2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CB616A-2EDE-4F93-81C7-BE29C9C217CB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5A4FDDC-5608-434B-B899-F0F11012F70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s-ES" sz="15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s-E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Add</a:t>
            </a:r>
            <a:r>
              <a:rPr lang="es-ES" sz="15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s-E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HealthChecks</a:t>
            </a:r>
            <a:r>
              <a:rPr lang="es-ES" sz="15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s-E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for</a:t>
            </a:r>
            <a:r>
              <a:rPr lang="es-ES" sz="15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s-E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dependencies</a:t>
            </a:r>
            <a:r>
              <a:rPr lang="es-ES" sz="15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s-E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of</a:t>
            </a:r>
            <a:r>
              <a:rPr lang="es-ES" sz="15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s-E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other</a:t>
            </a:r>
            <a:r>
              <a:rPr lang="es-ES" sz="15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s-E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services</a:t>
            </a:r>
            <a:r>
              <a:rPr lang="es-ES" sz="15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es-ES" sz="1500" dirty="0">
              <a:latin typeface="Consolas" panose="020B0609020204030204" pitchFamily="49" charset="0"/>
            </a:endParaRPr>
          </a:p>
          <a:p>
            <a:r>
              <a:rPr lang="es-ES" sz="1500" dirty="0" err="1">
                <a:latin typeface="Consolas" panose="020B0609020204030204" pitchFamily="49" charset="0"/>
              </a:rPr>
              <a:t>services.AddHealthChecks</a:t>
            </a:r>
            <a:r>
              <a:rPr lang="es-ES" sz="1500" dirty="0">
                <a:latin typeface="Consolas" panose="020B0609020204030204" pitchFamily="49" charset="0"/>
              </a:rPr>
              <a:t>(</a:t>
            </a:r>
            <a:r>
              <a:rPr lang="es-ES" sz="1500" dirty="0" err="1">
                <a:latin typeface="Consolas" panose="020B0609020204030204" pitchFamily="49" charset="0"/>
              </a:rPr>
              <a:t>checks</a:t>
            </a:r>
            <a:r>
              <a:rPr lang="es-ES" sz="1500" dirty="0">
                <a:latin typeface="Consolas" panose="020B0609020204030204" pitchFamily="49" charset="0"/>
              </a:rPr>
              <a:t> =&gt;</a:t>
            </a:r>
          </a:p>
          <a:p>
            <a:r>
              <a:rPr lang="es-ES" sz="1500" dirty="0">
                <a:latin typeface="Consolas" panose="020B0609020204030204" pitchFamily="49" charset="0"/>
              </a:rPr>
              <a:t>{</a:t>
            </a:r>
          </a:p>
          <a:p>
            <a:r>
              <a:rPr lang="es-E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5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s-E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500" dirty="0">
                <a:latin typeface="Consolas" panose="020B0609020204030204" pitchFamily="49" charset="0"/>
              </a:rPr>
              <a:t>minutes = 1;</a:t>
            </a:r>
          </a:p>
          <a:p>
            <a:r>
              <a:rPr lang="en-US" sz="15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if 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 err="1">
                <a:latin typeface="Consolas" panose="020B0609020204030204" pitchFamily="49" charset="0"/>
              </a:rPr>
              <a:t>.TryParse</a:t>
            </a:r>
            <a:r>
              <a:rPr lang="en-US" sz="1500" dirty="0">
                <a:latin typeface="Consolas" panose="020B0609020204030204" pitchFamily="49" charset="0"/>
              </a:rPr>
              <a:t>(Configuration[</a:t>
            </a:r>
            <a:r>
              <a:rPr lang="en-US" sz="1500" dirty="0">
                <a:solidFill>
                  <a:srgbClr val="F19393"/>
                </a:solidFill>
                <a:latin typeface="Consolas" panose="020B0609020204030204" pitchFamily="49" charset="0"/>
              </a:rPr>
              <a:t>"</a:t>
            </a:r>
            <a:r>
              <a:rPr lang="en-US" sz="1500" dirty="0" err="1">
                <a:solidFill>
                  <a:srgbClr val="F19393"/>
                </a:solidFill>
                <a:latin typeface="Consolas" panose="020B0609020204030204" pitchFamily="49" charset="0"/>
              </a:rPr>
              <a:t>HealthCheck:Timeout</a:t>
            </a:r>
            <a:r>
              <a:rPr lang="en-US" sz="1500" dirty="0">
                <a:solidFill>
                  <a:srgbClr val="F19393"/>
                </a:solidFill>
                <a:latin typeface="Consolas" panose="020B0609020204030204" pitchFamily="49" charset="0"/>
              </a:rPr>
              <a:t>"</a:t>
            </a:r>
            <a:r>
              <a:rPr lang="en-US" sz="1500" dirty="0">
                <a:latin typeface="Consolas" panose="020B0609020204030204" pitchFamily="49" charset="0"/>
              </a:rPr>
              <a:t>],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out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</a:rPr>
              <a:t>var</a:t>
            </a:r>
            <a:r>
              <a:rPr lang="en-US" sz="1500" dirty="0">
                <a:latin typeface="Consolas" panose="020B06090202040302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</a:rPr>
              <a:t>minutesParsed</a:t>
            </a:r>
            <a:r>
              <a:rPr lang="en-US" sz="1500" dirty="0">
                <a:latin typeface="Consolas" panose="020B0609020204030204" pitchFamily="49" charset="0"/>
              </a:rPr>
              <a:t>))</a:t>
            </a:r>
          </a:p>
          <a:p>
            <a:r>
              <a:rPr lang="es-E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500" dirty="0">
                <a:latin typeface="Consolas" panose="020B0609020204030204" pitchFamily="49" charset="0"/>
              </a:rPr>
              <a:t>{</a:t>
            </a:r>
          </a:p>
          <a:p>
            <a:r>
              <a:rPr lang="es-ES" sz="1500" dirty="0">
                <a:latin typeface="Consolas" panose="020B0609020204030204" pitchFamily="49" charset="0"/>
              </a:rPr>
              <a:t>        minutes = </a:t>
            </a:r>
            <a:r>
              <a:rPr lang="es-ES" sz="1500" dirty="0" err="1">
                <a:latin typeface="Consolas" panose="020B0609020204030204" pitchFamily="49" charset="0"/>
              </a:rPr>
              <a:t>minutesParsed</a:t>
            </a:r>
            <a:r>
              <a:rPr lang="es-ES" sz="1500" dirty="0">
                <a:latin typeface="Consolas" panose="020B0609020204030204" pitchFamily="49" charset="0"/>
              </a:rPr>
              <a:t>;</a:t>
            </a:r>
          </a:p>
          <a:p>
            <a:r>
              <a:rPr lang="es-ES" sz="1500" dirty="0">
                <a:latin typeface="Consolas" panose="020B0609020204030204" pitchFamily="49" charset="0"/>
              </a:rPr>
              <a:t>    }</a:t>
            </a:r>
          </a:p>
          <a:p>
            <a:r>
              <a:rPr lang="es-E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5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s-E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the</a:t>
            </a:r>
            <a:r>
              <a:rPr lang="es-ES" sz="15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s-E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CatalogUrlHC</a:t>
            </a:r>
            <a:r>
              <a:rPr lang="es-ES" sz="15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s-E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would</a:t>
            </a:r>
            <a:r>
              <a:rPr lang="es-ES" sz="15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s-E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change</a:t>
            </a:r>
            <a:r>
              <a:rPr lang="es-ES" sz="15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s-E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byt</a:t>
            </a:r>
            <a:r>
              <a:rPr lang="es-ES" sz="15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s-E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the</a:t>
            </a:r>
            <a:r>
              <a:rPr lang="es-ES" sz="15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s-E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endpoint</a:t>
            </a:r>
            <a:r>
              <a:rPr lang="es-ES" sz="1500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es-E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f.i</a:t>
            </a:r>
            <a:r>
              <a:rPr lang="es-ES" sz="1500" dirty="0">
                <a:solidFill>
                  <a:srgbClr val="008000"/>
                </a:solidFill>
                <a:latin typeface="Consolas" panose="020B0609020204030204" pitchFamily="49" charset="0"/>
              </a:rPr>
              <a:t>. “http://catalog.api/hc”</a:t>
            </a:r>
          </a:p>
          <a:p>
            <a:r>
              <a:rPr lang="es-E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500" dirty="0" err="1">
                <a:latin typeface="Consolas" panose="020B0609020204030204" pitchFamily="49" charset="0"/>
              </a:rPr>
              <a:t>checks.AddUrlCheck</a:t>
            </a:r>
            <a:r>
              <a:rPr lang="es-ES" sz="1500" dirty="0">
                <a:latin typeface="Consolas" panose="020B0609020204030204" pitchFamily="49" charset="0"/>
              </a:rPr>
              <a:t>(</a:t>
            </a:r>
            <a:r>
              <a:rPr lang="es-ES" sz="1500" dirty="0" err="1">
                <a:latin typeface="Consolas" panose="020B0609020204030204" pitchFamily="49" charset="0"/>
              </a:rPr>
              <a:t>Configuration</a:t>
            </a:r>
            <a:r>
              <a:rPr lang="es-ES" sz="1500" dirty="0">
                <a:latin typeface="Consolas" panose="020B0609020204030204" pitchFamily="49" charset="0"/>
              </a:rPr>
              <a:t>[</a:t>
            </a:r>
            <a:r>
              <a:rPr lang="es-ES" sz="1500" dirty="0">
                <a:solidFill>
                  <a:srgbClr val="F19393"/>
                </a:solidFill>
                <a:latin typeface="Consolas" panose="020B0609020204030204" pitchFamily="49" charset="0"/>
              </a:rPr>
              <a:t>"</a:t>
            </a:r>
            <a:r>
              <a:rPr lang="es-ES" sz="1500" dirty="0" err="1">
                <a:solidFill>
                  <a:srgbClr val="F19393"/>
                </a:solidFill>
                <a:latin typeface="Consolas" panose="020B0609020204030204" pitchFamily="49" charset="0"/>
              </a:rPr>
              <a:t>CatalogUrlHC</a:t>
            </a:r>
            <a:r>
              <a:rPr lang="es-ES" sz="1500" dirty="0">
                <a:solidFill>
                  <a:srgbClr val="F19393"/>
                </a:solidFill>
                <a:latin typeface="Consolas" panose="020B0609020204030204" pitchFamily="49" charset="0"/>
              </a:rPr>
              <a:t>"</a:t>
            </a:r>
            <a:r>
              <a:rPr lang="es-ES" sz="1500" dirty="0">
                <a:latin typeface="Consolas" panose="020B0609020204030204" pitchFamily="49" charset="0"/>
              </a:rPr>
              <a:t>],</a:t>
            </a:r>
            <a:r>
              <a:rPr lang="es-E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500" dirty="0" err="1">
                <a:latin typeface="Consolas" panose="020B0609020204030204" pitchFamily="49" charset="0"/>
              </a:rPr>
              <a:t>TimeSpan.FromMinutes</a:t>
            </a:r>
            <a:r>
              <a:rPr lang="es-ES" sz="1500" dirty="0">
                <a:latin typeface="Consolas" panose="020B0609020204030204" pitchFamily="49" charset="0"/>
              </a:rPr>
              <a:t>(minutes));</a:t>
            </a:r>
          </a:p>
          <a:p>
            <a:r>
              <a:rPr lang="es-E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500" dirty="0" err="1">
                <a:latin typeface="Consolas" panose="020B0609020204030204" pitchFamily="49" charset="0"/>
              </a:rPr>
              <a:t>checks.AddUrlCheck</a:t>
            </a:r>
            <a:r>
              <a:rPr lang="es-ES" sz="1500" dirty="0">
                <a:latin typeface="Consolas" panose="020B0609020204030204" pitchFamily="49" charset="0"/>
              </a:rPr>
              <a:t>(</a:t>
            </a:r>
            <a:r>
              <a:rPr lang="es-ES" sz="1500" dirty="0" err="1">
                <a:latin typeface="Consolas" panose="020B0609020204030204" pitchFamily="49" charset="0"/>
              </a:rPr>
              <a:t>Configuration</a:t>
            </a:r>
            <a:r>
              <a:rPr lang="es-ES" sz="1500" dirty="0">
                <a:latin typeface="Consolas" panose="020B0609020204030204" pitchFamily="49" charset="0"/>
              </a:rPr>
              <a:t>[</a:t>
            </a:r>
            <a:r>
              <a:rPr lang="es-ES" sz="1500" dirty="0">
                <a:solidFill>
                  <a:srgbClr val="F19393"/>
                </a:solidFill>
                <a:latin typeface="Consolas" panose="020B0609020204030204" pitchFamily="49" charset="0"/>
              </a:rPr>
              <a:t>"</a:t>
            </a:r>
            <a:r>
              <a:rPr lang="es-ES" sz="1500" dirty="0" err="1">
                <a:solidFill>
                  <a:srgbClr val="F19393"/>
                </a:solidFill>
                <a:latin typeface="Consolas" panose="020B0609020204030204" pitchFamily="49" charset="0"/>
              </a:rPr>
              <a:t>OrderingUrlHC</a:t>
            </a:r>
            <a:r>
              <a:rPr lang="es-ES" sz="1500" dirty="0">
                <a:solidFill>
                  <a:srgbClr val="F19393"/>
                </a:solidFill>
                <a:latin typeface="Consolas" panose="020B0609020204030204" pitchFamily="49" charset="0"/>
              </a:rPr>
              <a:t>"</a:t>
            </a:r>
            <a:r>
              <a:rPr lang="es-ES" sz="1500" dirty="0">
                <a:latin typeface="Consolas" panose="020B0609020204030204" pitchFamily="49" charset="0"/>
              </a:rPr>
              <a:t>],</a:t>
            </a:r>
            <a:r>
              <a:rPr lang="es-ES" sz="1500" dirty="0" err="1">
                <a:latin typeface="Consolas" panose="020B0609020204030204" pitchFamily="49" charset="0"/>
              </a:rPr>
              <a:t>TimeSpan.FromMinutes</a:t>
            </a:r>
            <a:r>
              <a:rPr lang="es-ES" sz="1500" dirty="0">
                <a:latin typeface="Consolas" panose="020B0609020204030204" pitchFamily="49" charset="0"/>
              </a:rPr>
              <a:t>(minutes));</a:t>
            </a:r>
          </a:p>
          <a:p>
            <a:r>
              <a:rPr lang="es-E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500" dirty="0" err="1">
                <a:latin typeface="Consolas" panose="020B0609020204030204" pitchFamily="49" charset="0"/>
              </a:rPr>
              <a:t>checks.AddUrlCheck</a:t>
            </a:r>
            <a:r>
              <a:rPr lang="es-ES" sz="1500" dirty="0">
                <a:latin typeface="Consolas" panose="020B0609020204030204" pitchFamily="49" charset="0"/>
              </a:rPr>
              <a:t>(</a:t>
            </a:r>
            <a:r>
              <a:rPr lang="es-ES" sz="1500" dirty="0" err="1">
                <a:latin typeface="Consolas" panose="020B0609020204030204" pitchFamily="49" charset="0"/>
              </a:rPr>
              <a:t>Configuration</a:t>
            </a:r>
            <a:r>
              <a:rPr lang="es-ES" sz="1500" dirty="0">
                <a:latin typeface="Consolas" panose="020B0609020204030204" pitchFamily="49" charset="0"/>
              </a:rPr>
              <a:t>[</a:t>
            </a:r>
            <a:r>
              <a:rPr lang="es-ES" sz="1500" dirty="0">
                <a:solidFill>
                  <a:srgbClr val="F19393"/>
                </a:solidFill>
                <a:latin typeface="Consolas" panose="020B0609020204030204" pitchFamily="49" charset="0"/>
              </a:rPr>
              <a:t>"</a:t>
            </a:r>
            <a:r>
              <a:rPr lang="es-ES" sz="1500" dirty="0" err="1">
                <a:solidFill>
                  <a:srgbClr val="F19393"/>
                </a:solidFill>
                <a:latin typeface="Consolas" panose="020B0609020204030204" pitchFamily="49" charset="0"/>
              </a:rPr>
              <a:t>BasketUrlHC</a:t>
            </a:r>
            <a:r>
              <a:rPr lang="es-ES" sz="1500" dirty="0">
                <a:solidFill>
                  <a:srgbClr val="F19393"/>
                </a:solidFill>
                <a:latin typeface="Consolas" panose="020B0609020204030204" pitchFamily="49" charset="0"/>
              </a:rPr>
              <a:t>"</a:t>
            </a:r>
            <a:r>
              <a:rPr lang="es-ES" sz="1500" dirty="0">
                <a:latin typeface="Consolas" panose="020B0609020204030204" pitchFamily="49" charset="0"/>
              </a:rPr>
              <a:t>], </a:t>
            </a:r>
            <a:r>
              <a:rPr lang="es-ES" sz="1500" dirty="0" err="1">
                <a:latin typeface="Consolas" panose="020B0609020204030204" pitchFamily="49" charset="0"/>
              </a:rPr>
              <a:t>TimeSpan.Zero</a:t>
            </a:r>
            <a:r>
              <a:rPr lang="es-ES" sz="1500" dirty="0">
                <a:latin typeface="Consolas" panose="020B0609020204030204" pitchFamily="49" charset="0"/>
              </a:rPr>
              <a:t>);</a:t>
            </a:r>
            <a:endParaRPr lang="es-E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500" dirty="0" err="1">
                <a:latin typeface="Consolas" panose="020B0609020204030204" pitchFamily="49" charset="0"/>
              </a:rPr>
              <a:t>checks.AddUrlCheck</a:t>
            </a:r>
            <a:r>
              <a:rPr lang="es-ES" sz="1500" dirty="0">
                <a:latin typeface="Consolas" panose="020B0609020204030204" pitchFamily="49" charset="0"/>
              </a:rPr>
              <a:t>(</a:t>
            </a:r>
            <a:r>
              <a:rPr lang="es-ES" sz="1500" dirty="0" err="1">
                <a:latin typeface="Consolas" panose="020B0609020204030204" pitchFamily="49" charset="0"/>
              </a:rPr>
              <a:t>Configuration</a:t>
            </a:r>
            <a:r>
              <a:rPr lang="es-ES" sz="1500" dirty="0">
                <a:latin typeface="Consolas" panose="020B0609020204030204" pitchFamily="49" charset="0"/>
              </a:rPr>
              <a:t>[</a:t>
            </a:r>
            <a:r>
              <a:rPr lang="es-ES" sz="1500" dirty="0">
                <a:solidFill>
                  <a:srgbClr val="F19393"/>
                </a:solidFill>
                <a:latin typeface="Consolas" panose="020B0609020204030204" pitchFamily="49" charset="0"/>
              </a:rPr>
              <a:t>"</a:t>
            </a:r>
            <a:r>
              <a:rPr lang="es-ES" sz="1500" dirty="0" err="1">
                <a:solidFill>
                  <a:srgbClr val="F19393"/>
                </a:solidFill>
                <a:latin typeface="Consolas" panose="020B0609020204030204" pitchFamily="49" charset="0"/>
              </a:rPr>
              <a:t>IdentityUrlHC</a:t>
            </a:r>
            <a:r>
              <a:rPr lang="es-ES" sz="1500" dirty="0">
                <a:solidFill>
                  <a:srgbClr val="F19393"/>
                </a:solidFill>
                <a:latin typeface="Consolas" panose="020B0609020204030204" pitchFamily="49" charset="0"/>
              </a:rPr>
              <a:t>"</a:t>
            </a:r>
            <a:r>
              <a:rPr lang="es-ES" sz="1500" dirty="0">
                <a:latin typeface="Consolas" panose="020B0609020204030204" pitchFamily="49" charset="0"/>
              </a:rPr>
              <a:t>], </a:t>
            </a:r>
            <a:r>
              <a:rPr lang="es-ES" sz="1500" dirty="0" err="1">
                <a:latin typeface="Consolas" panose="020B0609020204030204" pitchFamily="49" charset="0"/>
              </a:rPr>
              <a:t>TimeSpan.FromMinutes</a:t>
            </a:r>
            <a:r>
              <a:rPr lang="es-ES" sz="1500" dirty="0">
                <a:latin typeface="Consolas" panose="020B0609020204030204" pitchFamily="49" charset="0"/>
              </a:rPr>
              <a:t>(minutes));</a:t>
            </a:r>
          </a:p>
          <a:p>
            <a:r>
              <a:rPr lang="es-E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s-ES" sz="1500" dirty="0" err="1">
                <a:latin typeface="Consolas" panose="020B0609020204030204" pitchFamily="49" charset="0"/>
              </a:rPr>
              <a:t>checks.AddUrlCheck</a:t>
            </a:r>
            <a:r>
              <a:rPr lang="es-ES" sz="1500" dirty="0">
                <a:latin typeface="Consolas" panose="020B0609020204030204" pitchFamily="49" charset="0"/>
              </a:rPr>
              <a:t>(</a:t>
            </a:r>
            <a:r>
              <a:rPr lang="es-ES" sz="1500" dirty="0" err="1">
                <a:latin typeface="Consolas" panose="020B0609020204030204" pitchFamily="49" charset="0"/>
              </a:rPr>
              <a:t>Configuration</a:t>
            </a:r>
            <a:r>
              <a:rPr lang="es-ES" sz="1500" dirty="0">
                <a:latin typeface="Consolas" panose="020B0609020204030204" pitchFamily="49" charset="0"/>
              </a:rPr>
              <a:t>[</a:t>
            </a:r>
            <a:r>
              <a:rPr lang="es-ES" sz="1500" dirty="0">
                <a:solidFill>
                  <a:srgbClr val="F19393"/>
                </a:solidFill>
                <a:latin typeface="Consolas" panose="020B0609020204030204" pitchFamily="49" charset="0"/>
              </a:rPr>
              <a:t>"</a:t>
            </a:r>
            <a:r>
              <a:rPr lang="es-ES" sz="1500" dirty="0" err="1">
                <a:solidFill>
                  <a:srgbClr val="F19393"/>
                </a:solidFill>
                <a:latin typeface="Consolas" panose="020B0609020204030204" pitchFamily="49" charset="0"/>
              </a:rPr>
              <a:t>MarketingUrlHC</a:t>
            </a:r>
            <a:r>
              <a:rPr lang="es-ES" sz="1500" dirty="0">
                <a:solidFill>
                  <a:srgbClr val="F19393"/>
                </a:solidFill>
                <a:latin typeface="Consolas" panose="020B0609020204030204" pitchFamily="49" charset="0"/>
              </a:rPr>
              <a:t>"</a:t>
            </a:r>
            <a:r>
              <a:rPr lang="es-ES" sz="1500" dirty="0">
                <a:latin typeface="Consolas" panose="020B0609020204030204" pitchFamily="49" charset="0"/>
              </a:rPr>
              <a:t>],</a:t>
            </a:r>
            <a:r>
              <a:rPr lang="es-ES" sz="1500" dirty="0" err="1">
                <a:latin typeface="Consolas" panose="020B0609020204030204" pitchFamily="49" charset="0"/>
              </a:rPr>
              <a:t>TimeSpan.FromMinutes</a:t>
            </a:r>
            <a:r>
              <a:rPr lang="es-ES" sz="1500" dirty="0">
                <a:latin typeface="Consolas" panose="020B0609020204030204" pitchFamily="49" charset="0"/>
              </a:rPr>
              <a:t>(minutes));</a:t>
            </a:r>
          </a:p>
          <a:p>
            <a:r>
              <a:rPr lang="es-ES" sz="1500" dirty="0">
                <a:latin typeface="Consolas" panose="020B0609020204030204" pitchFamily="49" charset="0"/>
              </a:rPr>
              <a:t>});</a:t>
            </a:r>
            <a:endParaRPr lang="es-ES" sz="150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6EFE79-2780-42D9-BA69-E552741FDA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es-ES" dirty="0"/>
              <a:t>@</a:t>
            </a:r>
            <a:r>
              <a:rPr lang="es-ES" dirty="0" err="1"/>
              <a:t>plainconcepts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00D0FF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57812181-CA83-45C6-9DFF-89E2A5F4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</a:t>
            </a:r>
            <a:endParaRPr lang="es-ES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DA9C74BB-EBB7-4393-9E58-080DEAD0F31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" b="1" dirty="0" err="1"/>
              <a:t>Setting</a:t>
            </a:r>
            <a:r>
              <a:rPr lang="es-ES" b="1" dirty="0"/>
              <a:t> </a:t>
            </a:r>
            <a:r>
              <a:rPr lang="es-ES" b="1" dirty="0" err="1"/>
              <a:t>the</a:t>
            </a:r>
            <a:r>
              <a:rPr lang="es-ES" b="1" dirty="0"/>
              <a:t> </a:t>
            </a:r>
            <a:r>
              <a:rPr lang="es-ES" b="1" dirty="0" err="1"/>
              <a:t>checks</a:t>
            </a:r>
            <a:r>
              <a:rPr lang="es-ES" b="1" dirty="0"/>
              <a:t> </a:t>
            </a:r>
            <a:r>
              <a:rPr lang="es-ES" b="1" dirty="0" err="1"/>
              <a:t>for</a:t>
            </a:r>
            <a:r>
              <a:rPr lang="es-ES" b="1" dirty="0"/>
              <a:t> </a:t>
            </a:r>
            <a:r>
              <a:rPr lang="es-ES" b="1" dirty="0" err="1"/>
              <a:t>other</a:t>
            </a:r>
            <a:r>
              <a:rPr lang="es-ES" b="1" dirty="0"/>
              <a:t> </a:t>
            </a:r>
            <a:r>
              <a:rPr lang="es-ES" b="1" dirty="0" err="1"/>
              <a:t>services</a:t>
            </a:r>
            <a:r>
              <a:rPr lang="es-ES" b="1" dirty="0"/>
              <a:t> </a:t>
            </a:r>
            <a:r>
              <a:rPr lang="es-ES" b="1" dirty="0" err="1"/>
              <a:t>dependencies</a:t>
            </a:r>
            <a:endParaRPr lang="es-ES" b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A3FAC5E-A699-4AB5-82F5-1A624EB26DC2}"/>
              </a:ext>
            </a:extLst>
          </p:cNvPr>
          <p:cNvSpPr txBox="1"/>
          <p:nvPr/>
        </p:nvSpPr>
        <p:spPr>
          <a:xfrm>
            <a:off x="10357407" y="2318889"/>
            <a:ext cx="14942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chemeClr val="bg1"/>
                </a:solidFill>
                <a:hlinkClick r:id="rId2"/>
              </a:rPr>
              <a:t>MS </a:t>
            </a:r>
            <a:r>
              <a:rPr lang="es-ES" sz="1000" dirty="0" err="1">
                <a:solidFill>
                  <a:schemeClr val="bg1"/>
                </a:solidFill>
                <a:hlinkClick r:id="rId2"/>
              </a:rPr>
              <a:t>eShopOnContainers</a:t>
            </a:r>
            <a:endParaRPr lang="es-E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0579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DC21440B-7100-4D13-9AC8-A5EAA8DEF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At Startup </a:t>
            </a:r>
            <a:r>
              <a:rPr lang="es-ES" dirty="0" err="1"/>
              <a:t>class</a:t>
            </a:r>
            <a:r>
              <a:rPr lang="es-ES" dirty="0"/>
              <a:t>, </a:t>
            </a:r>
            <a:r>
              <a:rPr lang="es-ES" dirty="0" err="1"/>
              <a:t>when</a:t>
            </a:r>
            <a:r>
              <a:rPr lang="es-ES" dirty="0"/>
              <a:t> </a:t>
            </a:r>
            <a:r>
              <a:rPr lang="es-ES" dirty="0" err="1"/>
              <a:t>configuring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services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66B15AF-E401-4629-86DD-A62C6C9CD2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CB616A-2EDE-4F93-81C7-BE29C9C217CB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5A4FDDC-5608-434B-B899-F0F11012F70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s-ES" sz="15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s-E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Add</a:t>
            </a:r>
            <a:r>
              <a:rPr lang="es-ES" sz="15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s-E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HealthChecks</a:t>
            </a:r>
            <a:r>
              <a:rPr lang="es-ES" sz="15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s-E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for</a:t>
            </a:r>
            <a:r>
              <a:rPr lang="es-ES" sz="15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s-E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service</a:t>
            </a:r>
            <a:r>
              <a:rPr lang="es-ES" sz="15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s-E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without</a:t>
            </a:r>
            <a:r>
              <a:rPr lang="es-ES" sz="15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s-E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dependencies</a:t>
            </a:r>
            <a:endParaRPr lang="es-ES" sz="15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s-ES" sz="15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s-E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we</a:t>
            </a:r>
            <a:r>
              <a:rPr lang="es-ES" sz="15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s-E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need</a:t>
            </a:r>
            <a:r>
              <a:rPr lang="es-ES" sz="15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s-E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to</a:t>
            </a:r>
            <a:r>
              <a:rPr lang="es-ES" sz="15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s-E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implement</a:t>
            </a:r>
            <a:r>
              <a:rPr lang="es-ES" sz="15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s-E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Func</a:t>
            </a:r>
            <a:r>
              <a:rPr lang="es-ES" sz="1500" dirty="0">
                <a:solidFill>
                  <a:srgbClr val="008000"/>
                </a:solidFill>
                <a:latin typeface="Consolas" panose="020B0609020204030204" pitchFamily="49" charset="0"/>
              </a:rPr>
              <a:t>&lt;</a:t>
            </a:r>
            <a:r>
              <a:rPr lang="es-E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ValueTask</a:t>
            </a:r>
            <a:r>
              <a:rPr lang="es-ES" sz="1500" dirty="0">
                <a:solidFill>
                  <a:srgbClr val="008000"/>
                </a:solidFill>
                <a:latin typeface="Consolas" panose="020B0609020204030204" pitchFamily="49" charset="0"/>
              </a:rPr>
              <a:t>&lt;</a:t>
            </a:r>
            <a:r>
              <a:rPr lang="es-E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IHealthCheckResult</a:t>
            </a:r>
            <a:r>
              <a:rPr lang="es-ES" sz="1500" dirty="0">
                <a:solidFill>
                  <a:srgbClr val="008000"/>
                </a:solidFill>
                <a:latin typeface="Consolas" panose="020B0609020204030204" pitchFamily="49" charset="0"/>
              </a:rPr>
              <a:t>&gt;&gt; </a:t>
            </a:r>
            <a:r>
              <a:rPr lang="es-E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check</a:t>
            </a:r>
            <a:endParaRPr lang="es-ES" sz="15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s-ES" sz="1500" dirty="0" err="1">
                <a:latin typeface="Consolas" panose="020B0609020204030204" pitchFamily="49" charset="0"/>
              </a:rPr>
              <a:t>services.AddHealthChecks</a:t>
            </a:r>
            <a:r>
              <a:rPr lang="es-ES" sz="1500" dirty="0">
                <a:latin typeface="Consolas" panose="020B0609020204030204" pitchFamily="49" charset="0"/>
              </a:rPr>
              <a:t>(</a:t>
            </a:r>
            <a:r>
              <a:rPr lang="es-ES" sz="1500" dirty="0" err="1">
                <a:latin typeface="Consolas" panose="020B0609020204030204" pitchFamily="49" charset="0"/>
              </a:rPr>
              <a:t>checks</a:t>
            </a:r>
            <a:r>
              <a:rPr lang="es-ES" sz="1500" dirty="0">
                <a:latin typeface="Consolas" panose="020B0609020204030204" pitchFamily="49" charset="0"/>
              </a:rPr>
              <a:t> =&gt;</a:t>
            </a:r>
          </a:p>
          <a:p>
            <a:r>
              <a:rPr lang="es-ES" sz="1500" dirty="0">
                <a:latin typeface="Consolas" panose="020B0609020204030204" pitchFamily="49" charset="0"/>
              </a:rPr>
              <a:t>{</a:t>
            </a:r>
          </a:p>
          <a:p>
            <a:r>
              <a:rPr lang="es-ES" sz="1500" dirty="0"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latin typeface="Consolas" panose="020B0609020204030204" pitchFamily="49" charset="0"/>
              </a:rPr>
              <a:t>checks.AddValueTaskCheck</a:t>
            </a:r>
            <a:r>
              <a:rPr lang="es-ES" sz="1600" dirty="0">
                <a:latin typeface="Consolas" panose="020B0609020204030204" pitchFamily="49" charset="0"/>
              </a:rPr>
              <a:t>(</a:t>
            </a:r>
            <a:r>
              <a:rPr lang="es-ES" sz="1600" dirty="0">
                <a:solidFill>
                  <a:srgbClr val="F19393"/>
                </a:solidFill>
                <a:latin typeface="Consolas" panose="020B0609020204030204" pitchFamily="49" charset="0"/>
              </a:rPr>
              <a:t>"HTTP </a:t>
            </a:r>
            <a:r>
              <a:rPr lang="es-ES" sz="1600" dirty="0" err="1">
                <a:solidFill>
                  <a:srgbClr val="F19393"/>
                </a:solidFill>
                <a:latin typeface="Consolas" panose="020B0609020204030204" pitchFamily="49" charset="0"/>
              </a:rPr>
              <a:t>Endpoint</a:t>
            </a:r>
            <a:r>
              <a:rPr lang="es-ES" sz="1600" dirty="0">
                <a:solidFill>
                  <a:srgbClr val="F19393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latin typeface="Consolas" panose="020B0609020204030204" pitchFamily="49" charset="0"/>
              </a:rPr>
              <a:t>, </a:t>
            </a:r>
          </a:p>
          <a:p>
            <a:r>
              <a:rPr lang="es-ES" sz="1600" dirty="0">
                <a:latin typeface="Consolas" panose="020B0609020204030204" pitchFamily="49" charset="0"/>
              </a:rPr>
              <a:t>        () =&gt;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 </a:t>
            </a:r>
            <a:r>
              <a:rPr lang="es-ES" sz="1600" dirty="0" err="1">
                <a:latin typeface="Consolas" panose="020B0609020204030204" pitchFamily="49" charset="0"/>
              </a:rPr>
              <a:t>ValueTask</a:t>
            </a:r>
            <a:r>
              <a:rPr lang="es-ES" sz="1600" dirty="0"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latin typeface="Consolas" panose="020B0609020204030204" pitchFamily="49" charset="0"/>
              </a:rPr>
              <a:t>IHealthCheckResult</a:t>
            </a:r>
            <a:r>
              <a:rPr lang="es-ES" sz="1600" dirty="0">
                <a:latin typeface="Consolas" panose="020B0609020204030204" pitchFamily="49" charset="0"/>
              </a:rPr>
              <a:t>&gt;(</a:t>
            </a:r>
            <a:r>
              <a:rPr lang="es-ES" sz="1600" dirty="0" err="1">
                <a:latin typeface="Consolas" panose="020B0609020204030204" pitchFamily="49" charset="0"/>
              </a:rPr>
              <a:t>HealthCheckResult.Healthy</a:t>
            </a:r>
            <a:r>
              <a:rPr lang="es-ES" sz="1600" dirty="0">
                <a:latin typeface="Consolas" panose="020B0609020204030204" pitchFamily="49" charset="0"/>
              </a:rPr>
              <a:t>(</a:t>
            </a:r>
            <a:r>
              <a:rPr lang="es-ES" sz="1600" dirty="0">
                <a:solidFill>
                  <a:srgbClr val="F19393"/>
                </a:solidFill>
                <a:latin typeface="Consolas" panose="020B0609020204030204" pitchFamily="49" charset="0"/>
              </a:rPr>
              <a:t>"Ok"</a:t>
            </a:r>
            <a:r>
              <a:rPr lang="es-ES" sz="1600" dirty="0">
                <a:latin typeface="Consolas" panose="020B0609020204030204" pitchFamily="49" charset="0"/>
              </a:rPr>
              <a:t>)),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</a:rPr>
              <a:t>TimeSpan.Zero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s-ES" sz="1600" dirty="0">
                <a:latin typeface="Consolas" panose="020B0609020204030204" pitchFamily="49" charset="0"/>
              </a:rPr>
              <a:t>); </a:t>
            </a:r>
            <a:r>
              <a:rPr lang="es-ES" sz="15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s-ES" sz="1600" dirty="0">
                <a:latin typeface="Consolas" panose="020B0609020204030204" pitchFamily="49" charset="0"/>
              </a:rPr>
              <a:t> </a:t>
            </a:r>
            <a:r>
              <a:rPr lang="es-ES" sz="1500" dirty="0">
                <a:solidFill>
                  <a:srgbClr val="008000"/>
                </a:solidFill>
                <a:latin typeface="Consolas" panose="020B0609020204030204" pitchFamily="49" charset="0"/>
              </a:rPr>
              <a:t>no cache </a:t>
            </a:r>
            <a:r>
              <a:rPr lang="es-E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here</a:t>
            </a:r>
            <a:r>
              <a:rPr lang="es-ES" sz="1500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es-E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for</a:t>
            </a:r>
            <a:r>
              <a:rPr lang="es-ES" sz="15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s-E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testing</a:t>
            </a:r>
            <a:r>
              <a:rPr lang="es-ES" sz="15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s-E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or</a:t>
            </a:r>
            <a:r>
              <a:rPr lang="es-ES" sz="1500" dirty="0">
                <a:solidFill>
                  <a:srgbClr val="008000"/>
                </a:solidFill>
                <a:latin typeface="Consolas" panose="020B0609020204030204" pitchFamily="49" charset="0"/>
              </a:rPr>
              <a:t> demo </a:t>
            </a:r>
            <a:r>
              <a:rPr lang="es-E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only</a:t>
            </a:r>
            <a:endParaRPr lang="es-ES" sz="1500" dirty="0">
              <a:latin typeface="Consolas" panose="020B0609020204030204" pitchFamily="49" charset="0"/>
            </a:endParaRPr>
          </a:p>
          <a:p>
            <a:r>
              <a:rPr lang="es-ES" sz="1500" dirty="0">
                <a:latin typeface="Consolas" panose="020B0609020204030204" pitchFamily="49" charset="0"/>
              </a:rPr>
              <a:t>});</a:t>
            </a:r>
            <a:endParaRPr lang="es-ES" sz="150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6EFE79-2780-42D9-BA69-E552741FDA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es-ES" dirty="0"/>
              <a:t>@</a:t>
            </a:r>
            <a:r>
              <a:rPr lang="es-ES" dirty="0" err="1"/>
              <a:t>plainconcepts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00D0FF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57812181-CA83-45C6-9DFF-89E2A5F4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</a:t>
            </a:r>
            <a:endParaRPr lang="es-ES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DA9C74BB-EBB7-4393-9E58-080DEAD0F31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" b="1" dirty="0" err="1"/>
              <a:t>Setting</a:t>
            </a:r>
            <a:r>
              <a:rPr lang="es-ES" b="1" dirty="0"/>
              <a:t> </a:t>
            </a:r>
            <a:r>
              <a:rPr lang="es-ES" b="1" dirty="0" err="1"/>
              <a:t>the</a:t>
            </a:r>
            <a:r>
              <a:rPr lang="es-ES" b="1" dirty="0"/>
              <a:t> </a:t>
            </a:r>
            <a:r>
              <a:rPr lang="es-ES" b="1" dirty="0" err="1"/>
              <a:t>check</a:t>
            </a:r>
            <a:r>
              <a:rPr lang="es-ES" b="1" dirty="0"/>
              <a:t> </a:t>
            </a:r>
            <a:r>
              <a:rPr lang="es-ES" b="1" dirty="0" err="1"/>
              <a:t>for</a:t>
            </a:r>
            <a:r>
              <a:rPr lang="es-ES" b="1" dirty="0"/>
              <a:t> </a:t>
            </a:r>
            <a:r>
              <a:rPr lang="es-ES" b="1" dirty="0" err="1"/>
              <a:t>the</a:t>
            </a:r>
            <a:r>
              <a:rPr lang="es-ES" b="1" dirty="0"/>
              <a:t> </a:t>
            </a:r>
            <a:r>
              <a:rPr lang="es-ES" b="1" dirty="0" err="1"/>
              <a:t>own</a:t>
            </a:r>
            <a:r>
              <a:rPr lang="es-ES" b="1" dirty="0"/>
              <a:t> </a:t>
            </a:r>
            <a:r>
              <a:rPr lang="es-ES" b="1" dirty="0" err="1"/>
              <a:t>service</a:t>
            </a:r>
            <a:endParaRPr lang="es-ES" b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A3FAC5E-A699-4AB5-82F5-1A624EB26DC2}"/>
              </a:ext>
            </a:extLst>
          </p:cNvPr>
          <p:cNvSpPr txBox="1"/>
          <p:nvPr/>
        </p:nvSpPr>
        <p:spPr>
          <a:xfrm>
            <a:off x="10357407" y="2318889"/>
            <a:ext cx="14942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chemeClr val="bg1"/>
                </a:solidFill>
                <a:hlinkClick r:id="rId2"/>
              </a:rPr>
              <a:t>MS </a:t>
            </a:r>
            <a:r>
              <a:rPr lang="es-ES" sz="1000" dirty="0" err="1">
                <a:solidFill>
                  <a:schemeClr val="bg1"/>
                </a:solidFill>
                <a:hlinkClick r:id="rId2"/>
              </a:rPr>
              <a:t>eShopOnContainers</a:t>
            </a:r>
            <a:endParaRPr lang="es-E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8393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DC21440B-7100-4D13-9AC8-A5EAA8DEF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At </a:t>
            </a:r>
            <a:r>
              <a:rPr lang="es-ES" dirty="0" err="1"/>
              <a:t>Program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, </a:t>
            </a:r>
            <a:r>
              <a:rPr lang="es-ES" dirty="0" err="1"/>
              <a:t>BuildWebHost</a:t>
            </a:r>
            <a:r>
              <a:rPr lang="es-ES" dirty="0"/>
              <a:t> </a:t>
            </a:r>
            <a:r>
              <a:rPr lang="es-ES" dirty="0" err="1"/>
              <a:t>method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66B15AF-E401-4629-86DD-A62C6C9CD2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CB616A-2EDE-4F93-81C7-BE29C9C217CB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5A4FDDC-5608-434B-B899-F0F11012F70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public static </a:t>
            </a:r>
            <a:r>
              <a:rPr lang="en-US" sz="1600" dirty="0" err="1">
                <a:latin typeface="Consolas" panose="020B0609020204030204" pitchFamily="49" charset="0"/>
              </a:rPr>
              <a:t>IWebHost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BuildWebHost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latin typeface="Consolas" panose="020B0609020204030204" pitchFamily="49" charset="0"/>
              </a:rPr>
              <a:t>[] </a:t>
            </a:r>
            <a:r>
              <a:rPr lang="en-US" sz="1600" dirty="0" err="1">
                <a:latin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</a:rPr>
              <a:t>) =&gt;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600" dirty="0" err="1">
                <a:latin typeface="Consolas" panose="020B0609020204030204" pitchFamily="49" charset="0"/>
              </a:rPr>
              <a:t>WebHost.CreateDefaultBuilder</a:t>
            </a:r>
            <a:r>
              <a:rPr lang="es-ES" sz="1600" dirty="0">
                <a:latin typeface="Consolas" panose="020B0609020204030204" pitchFamily="49" charset="0"/>
              </a:rPr>
              <a:t>(</a:t>
            </a:r>
            <a:r>
              <a:rPr lang="es-ES" sz="1600" dirty="0" err="1">
                <a:latin typeface="Consolas" panose="020B0609020204030204" pitchFamily="49" charset="0"/>
              </a:rPr>
              <a:t>args</a:t>
            </a:r>
            <a:r>
              <a:rPr lang="es-ES" sz="1600" dirty="0">
                <a:latin typeface="Consolas" panose="020B0609020204030204" pitchFamily="49" charset="0"/>
              </a:rPr>
              <a:t>)</a:t>
            </a:r>
          </a:p>
          <a:p>
            <a:r>
              <a:rPr lang="es-ES" sz="1600" dirty="0">
                <a:latin typeface="Consolas" panose="020B0609020204030204" pitchFamily="49" charset="0"/>
              </a:rPr>
              <a:t>             .</a:t>
            </a:r>
            <a:r>
              <a:rPr lang="es-ES" sz="1600" dirty="0" err="1">
                <a:latin typeface="Consolas" panose="020B0609020204030204" pitchFamily="49" charset="0"/>
              </a:rPr>
              <a:t>UseStartup</a:t>
            </a:r>
            <a:r>
              <a:rPr lang="es-ES" sz="1600" dirty="0">
                <a:latin typeface="Consolas" panose="020B0609020204030204" pitchFamily="49" charset="0"/>
              </a:rPr>
              <a:t>&lt;Startup&gt;()</a:t>
            </a:r>
          </a:p>
          <a:p>
            <a:r>
              <a:rPr lang="es-ES" sz="1600" dirty="0">
                <a:latin typeface="Consolas" panose="020B0609020204030204" pitchFamily="49" charset="0"/>
              </a:rPr>
              <a:t>                .</a:t>
            </a:r>
            <a:r>
              <a:rPr lang="es-ES" sz="1600" dirty="0" err="1">
                <a:latin typeface="Consolas" panose="020B0609020204030204" pitchFamily="49" charset="0"/>
              </a:rPr>
              <a:t>UseApplicationInsights</a:t>
            </a:r>
            <a:r>
              <a:rPr lang="es-ES" sz="1600" dirty="0">
                <a:latin typeface="Consolas" panose="020B0609020204030204" pitchFamily="49" charset="0"/>
              </a:rPr>
              <a:t>()</a:t>
            </a:r>
          </a:p>
          <a:p>
            <a:r>
              <a:rPr lang="es-ES" sz="1600" dirty="0">
                <a:latin typeface="Consolas" panose="020B0609020204030204" pitchFamily="49" charset="0"/>
              </a:rPr>
              <a:t>                </a:t>
            </a:r>
            <a:r>
              <a:rPr lang="es-E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s-E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Reporting</a:t>
            </a:r>
            <a:r>
              <a:rPr lang="es-ES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health</a:t>
            </a:r>
            <a:r>
              <a:rPr lang="es-ES" sz="1600" dirty="0">
                <a:solidFill>
                  <a:srgbClr val="008000"/>
                </a:solidFill>
                <a:latin typeface="Consolas" panose="020B0609020204030204" pitchFamily="49" charset="0"/>
              </a:rPr>
              <a:t> status at </a:t>
            </a:r>
            <a:r>
              <a:rPr lang="es-E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service</a:t>
            </a:r>
            <a:r>
              <a:rPr lang="es-ES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address</a:t>
            </a:r>
            <a:r>
              <a:rPr lang="es-ES" sz="16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es-E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hc</a:t>
            </a:r>
            <a:endParaRPr lang="es-ES" sz="1600" dirty="0">
              <a:latin typeface="Consolas" panose="020B0609020204030204" pitchFamily="49" charset="0"/>
            </a:endParaRP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ES" sz="1600" b="1" dirty="0">
                <a:latin typeface="Consolas" panose="020B0609020204030204" pitchFamily="49" charset="0"/>
              </a:rPr>
              <a:t>.</a:t>
            </a:r>
            <a:r>
              <a:rPr lang="es-ES" sz="1600" dirty="0" err="1">
                <a:latin typeface="Consolas" panose="020B0609020204030204" pitchFamily="49" charset="0"/>
              </a:rPr>
              <a:t>UseHealthChecks</a:t>
            </a:r>
            <a:r>
              <a:rPr lang="es-ES" sz="1600" dirty="0">
                <a:latin typeface="Consolas" panose="020B0609020204030204" pitchFamily="49" charset="0"/>
              </a:rPr>
              <a:t>(</a:t>
            </a:r>
            <a:r>
              <a:rPr lang="es-ES" sz="1600" dirty="0">
                <a:solidFill>
                  <a:srgbClr val="F19393"/>
                </a:solidFill>
                <a:latin typeface="Consolas" panose="020B0609020204030204" pitchFamily="49" charset="0"/>
              </a:rPr>
              <a:t>"/</a:t>
            </a:r>
            <a:r>
              <a:rPr lang="es-ES" sz="1600" dirty="0" err="1">
                <a:solidFill>
                  <a:srgbClr val="F19393"/>
                </a:solidFill>
                <a:latin typeface="Consolas" panose="020B0609020204030204" pitchFamily="49" charset="0"/>
              </a:rPr>
              <a:t>hc</a:t>
            </a:r>
            <a:r>
              <a:rPr lang="es-ES" sz="1600" dirty="0">
                <a:solidFill>
                  <a:srgbClr val="F19393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latin typeface="Consolas" panose="020B0609020204030204" pitchFamily="49" charset="0"/>
              </a:rPr>
              <a:t>)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ES" sz="1600" dirty="0">
                <a:latin typeface="Consolas" panose="020B0609020204030204" pitchFamily="49" charset="0"/>
              </a:rPr>
              <a:t>.</a:t>
            </a:r>
            <a:r>
              <a:rPr lang="es-ES" sz="1600" dirty="0" err="1">
                <a:latin typeface="Consolas" panose="020B0609020204030204" pitchFamily="49" charset="0"/>
              </a:rPr>
              <a:t>UseContentRoot</a:t>
            </a:r>
            <a:r>
              <a:rPr lang="es-ES" sz="1600" dirty="0">
                <a:latin typeface="Consolas" panose="020B0609020204030204" pitchFamily="49" charset="0"/>
              </a:rPr>
              <a:t>(</a:t>
            </a:r>
            <a:r>
              <a:rPr lang="es-ES" sz="1600" dirty="0" err="1">
                <a:latin typeface="Consolas" panose="020B0609020204030204" pitchFamily="49" charset="0"/>
              </a:rPr>
              <a:t>Directory.GetCurrentDirectory</a:t>
            </a:r>
            <a:r>
              <a:rPr lang="es-ES" sz="1600" dirty="0">
                <a:latin typeface="Consolas" panose="020B0609020204030204" pitchFamily="49" charset="0"/>
              </a:rPr>
              <a:t>())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ES" sz="1600" dirty="0">
                <a:latin typeface="Consolas" panose="020B0609020204030204" pitchFamily="49" charset="0"/>
              </a:rPr>
              <a:t>.</a:t>
            </a:r>
            <a:r>
              <a:rPr lang="es-ES" sz="1600" dirty="0" err="1">
                <a:latin typeface="Consolas" panose="020B0609020204030204" pitchFamily="49" charset="0"/>
              </a:rPr>
              <a:t>UseWebRoot</a:t>
            </a:r>
            <a:r>
              <a:rPr lang="es-ES" sz="1600" dirty="0">
                <a:latin typeface="Consolas" panose="020B0609020204030204" pitchFamily="49" charset="0"/>
              </a:rPr>
              <a:t>(</a:t>
            </a:r>
            <a:r>
              <a:rPr lang="es-ES" sz="1600" dirty="0">
                <a:solidFill>
                  <a:srgbClr val="F19393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 err="1">
                <a:solidFill>
                  <a:srgbClr val="F19393"/>
                </a:solidFill>
                <a:latin typeface="Consolas" panose="020B0609020204030204" pitchFamily="49" charset="0"/>
              </a:rPr>
              <a:t>Pics</a:t>
            </a:r>
            <a:r>
              <a:rPr lang="es-ES" sz="1600" dirty="0">
                <a:solidFill>
                  <a:srgbClr val="F19393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latin typeface="Consolas" panose="020B0609020204030204" pitchFamily="49" charset="0"/>
              </a:rPr>
              <a:t>)</a:t>
            </a:r>
          </a:p>
          <a:p>
            <a:r>
              <a:rPr lang="es-ES" sz="1600" dirty="0">
                <a:latin typeface="Consolas" panose="020B0609020204030204" pitchFamily="49" charset="0"/>
              </a:rPr>
              <a:t>                 (...)</a:t>
            </a:r>
            <a:endParaRPr lang="es-ES" sz="1500" dirty="0">
              <a:latin typeface="Consolas" panose="020B0609020204030204" pitchFamily="49" charset="0"/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6EFE79-2780-42D9-BA69-E552741FDA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es-ES" dirty="0"/>
              <a:t>@</a:t>
            </a:r>
            <a:r>
              <a:rPr lang="es-ES" dirty="0" err="1"/>
              <a:t>plainconcepts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00D0FF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57812181-CA83-45C6-9DFF-89E2A5F4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</a:t>
            </a:r>
            <a:endParaRPr lang="es-ES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DA9C74BB-EBB7-4393-9E58-080DEAD0F31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" b="1" dirty="0" err="1"/>
              <a:t>Exposing</a:t>
            </a:r>
            <a:r>
              <a:rPr lang="es-ES" b="1" dirty="0"/>
              <a:t> </a:t>
            </a:r>
            <a:r>
              <a:rPr lang="es-ES" b="1" dirty="0" err="1"/>
              <a:t>the</a:t>
            </a:r>
            <a:r>
              <a:rPr lang="es-ES" b="1" dirty="0"/>
              <a:t> </a:t>
            </a:r>
            <a:r>
              <a:rPr lang="es-ES" b="1" dirty="0" err="1"/>
              <a:t>HealthCheck</a:t>
            </a:r>
            <a:r>
              <a:rPr lang="es-ES" b="1" dirty="0"/>
              <a:t> </a:t>
            </a:r>
            <a:r>
              <a:rPr lang="es-ES" b="1" dirty="0" err="1"/>
              <a:t>endpoint</a:t>
            </a:r>
            <a:endParaRPr lang="es-ES" b="1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A9E74CC-3409-47E3-81EE-D21B8247A3AA}"/>
              </a:ext>
            </a:extLst>
          </p:cNvPr>
          <p:cNvSpPr txBox="1"/>
          <p:nvPr/>
        </p:nvSpPr>
        <p:spPr>
          <a:xfrm>
            <a:off x="10357407" y="2318889"/>
            <a:ext cx="14942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chemeClr val="bg1"/>
                </a:solidFill>
                <a:hlinkClick r:id="rId2"/>
              </a:rPr>
              <a:t>MS </a:t>
            </a:r>
            <a:r>
              <a:rPr lang="es-ES" sz="1000" dirty="0" err="1">
                <a:solidFill>
                  <a:schemeClr val="bg1"/>
                </a:solidFill>
                <a:hlinkClick r:id="rId2"/>
              </a:rPr>
              <a:t>eShopOnContainers</a:t>
            </a:r>
            <a:endParaRPr lang="es-E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9022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BC8CEAAD-8F71-4570-975A-5200855A3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CB616A-2EDE-4F93-81C7-BE29C9C217CB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DBF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00DBFF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B4BD6C-1639-496B-9B43-13A8494AB09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" sz="4800" dirty="0"/>
              <a:t>Workshop: </a:t>
            </a:r>
            <a:r>
              <a:rPr lang="es-ES" sz="4800" dirty="0" err="1"/>
              <a:t>implementing</a:t>
            </a:r>
            <a:r>
              <a:rPr lang="es-ES" sz="4800" dirty="0"/>
              <a:t> </a:t>
            </a:r>
            <a:r>
              <a:rPr lang="es-ES" sz="4800" dirty="0" err="1"/>
              <a:t>HealthChecks</a:t>
            </a:r>
            <a:endParaRPr lang="es-ES" sz="4800" dirty="0"/>
          </a:p>
        </p:txBody>
      </p:sp>
    </p:spTree>
    <p:extLst>
      <p:ext uri="{BB962C8B-B14F-4D97-AF65-F5344CB8AC3E}">
        <p14:creationId xmlns:p14="http://schemas.microsoft.com/office/powerpoint/2010/main" val="15669439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26</a:t>
            </a:fld>
            <a:endParaRPr lang="es-E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" dirty="0"/>
              <a:t>5. </a:t>
            </a:r>
            <a:r>
              <a:rPr lang="es-ES" dirty="0" err="1"/>
              <a:t>Ready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prod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186082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69845F8D-18F7-4A04-81E3-7D55414E1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965" y="1764000"/>
            <a:ext cx="10202255" cy="4320000"/>
          </a:xfrm>
        </p:spPr>
        <p:txBody>
          <a:bodyPr/>
          <a:lstStyle/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Add specific docker-compose files for different environments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For each environment execute the compose chain starting from  docker-</a:t>
            </a:r>
            <a:r>
              <a:rPr lang="en-US" dirty="0" err="1"/>
              <a:t>compose.yml</a:t>
            </a:r>
            <a:endParaRPr lang="en-US" dirty="0"/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/>
              <a:t>D</a:t>
            </a:r>
            <a:r>
              <a:rPr lang="en-US" dirty="0"/>
              <a:t>o not put app configuration in setting files (</a:t>
            </a:r>
            <a:r>
              <a:rPr lang="en-US" dirty="0" err="1"/>
              <a:t>f.i</a:t>
            </a:r>
            <a:r>
              <a:rPr lang="en-US" dirty="0"/>
              <a:t>. </a:t>
            </a:r>
            <a:r>
              <a:rPr lang="en-US" dirty="0" err="1"/>
              <a:t>appsettings.json</a:t>
            </a:r>
            <a:r>
              <a:rPr lang="en-US" dirty="0"/>
              <a:t>) because the files are part of he image. Set instead the configuration in Docker-compose files with environment variables. 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DAE516B-B860-4E6D-9575-29280B58C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5400" dirty="0"/>
              <a:t>Docker </a:t>
            </a:r>
            <a:r>
              <a:rPr lang="es-ES" sz="5400" dirty="0" err="1"/>
              <a:t>compose</a:t>
            </a:r>
            <a:r>
              <a:rPr lang="es-ES" sz="5400" dirty="0"/>
              <a:t>: </a:t>
            </a:r>
            <a:r>
              <a:rPr lang="es-ES" sz="5400" dirty="0" err="1"/>
              <a:t>layering</a:t>
            </a:r>
            <a:endParaRPr lang="es-ES" sz="540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2F73378-9931-4082-8819-4D88A74262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>
                <a:ln>
                  <a:noFill/>
                </a:ln>
                <a:solidFill>
                  <a:srgbClr val="00D0F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@plainconcepts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00D0FF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71D83E7-E779-4C87-9E0D-91FD9FAE6C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CB616A-2EDE-4F93-81C7-BE29C9C217CB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42B725B-F6C2-4F3D-9A3F-04B77AD6A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223" y="3591477"/>
            <a:ext cx="4639282" cy="192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5968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69845F8D-18F7-4A04-81E3-7D55414E1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Set the configuration values through the environment variables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For Docker-compose use the .</a:t>
            </a:r>
            <a:r>
              <a:rPr lang="en-US" dirty="0" err="1"/>
              <a:t>env</a:t>
            </a:r>
            <a:r>
              <a:rPr lang="en-US" dirty="0"/>
              <a:t> file. Change the values of the .</a:t>
            </a:r>
            <a:r>
              <a:rPr lang="en-US" dirty="0" err="1"/>
              <a:t>env</a:t>
            </a:r>
            <a:r>
              <a:rPr lang="en-US" dirty="0"/>
              <a:t> file during Release for each environment.</a:t>
            </a:r>
            <a:endParaRPr lang="es-E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DAE516B-B860-4E6D-9575-29280B58C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5400" dirty="0"/>
              <a:t>Docker </a:t>
            </a:r>
            <a:r>
              <a:rPr lang="es-ES" sz="5400" dirty="0" err="1"/>
              <a:t>Compose</a:t>
            </a:r>
            <a:r>
              <a:rPr lang="es-ES" sz="5400" dirty="0"/>
              <a:t>: </a:t>
            </a:r>
            <a:r>
              <a:rPr lang="es-ES" sz="5400" dirty="0" err="1"/>
              <a:t>env</a:t>
            </a:r>
            <a:r>
              <a:rPr lang="es-ES" sz="5400" dirty="0"/>
              <a:t> variables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2F73378-9931-4082-8819-4D88A74262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>
                <a:ln>
                  <a:noFill/>
                </a:ln>
                <a:solidFill>
                  <a:srgbClr val="00D0F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@plainconcepts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00D0FF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71D83E7-E779-4C87-9E0D-91FD9FAE6C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CB616A-2EDE-4F93-81C7-BE29C9C217CB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488E04-713D-4C9C-A59B-126634BA3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197" y="2777229"/>
            <a:ext cx="7760006" cy="30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3059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69845F8D-18F7-4A04-81E3-7D55414E1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All that requires persistence data, goes out of our containerized services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For </a:t>
            </a:r>
            <a:r>
              <a:rPr lang="en-US" dirty="0" err="1"/>
              <a:t>stateful</a:t>
            </a:r>
            <a:r>
              <a:rPr lang="en-US" dirty="0"/>
              <a:t> services we create and consume resources in Azure or equivalent system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As easy as change the value of one environment variable we change the instance of one resource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/>
              <a:t>D</a:t>
            </a:r>
            <a:r>
              <a:rPr lang="en-US" dirty="0"/>
              <a:t>o not store session in the service. Store it a shared store, like </a:t>
            </a:r>
            <a:r>
              <a:rPr lang="en-US" dirty="0" err="1"/>
              <a:t>Redis</a:t>
            </a:r>
            <a:r>
              <a:rPr lang="en-US" dirty="0"/>
              <a:t> or another.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/>
              <a:t>D</a:t>
            </a:r>
            <a:r>
              <a:rPr lang="en-US" dirty="0"/>
              <a:t>o not use in-memory data </a:t>
            </a:r>
            <a:r>
              <a:rPr lang="en-US" u="sng" dirty="0"/>
              <a:t>(requests will arrive to different instances)</a:t>
            </a:r>
            <a:endParaRPr lang="es-E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DAE516B-B860-4E6D-9575-29280B58C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966" y="440105"/>
            <a:ext cx="9720470" cy="1143000"/>
          </a:xfrm>
        </p:spPr>
        <p:txBody>
          <a:bodyPr>
            <a:normAutofit/>
          </a:bodyPr>
          <a:lstStyle/>
          <a:p>
            <a:r>
              <a:rPr lang="es-ES" sz="5400" dirty="0" err="1"/>
              <a:t>Stateful</a:t>
            </a:r>
            <a:r>
              <a:rPr lang="es-ES" sz="5400" dirty="0"/>
              <a:t> </a:t>
            </a:r>
            <a:r>
              <a:rPr lang="es-ES" sz="5400" dirty="0" err="1"/>
              <a:t>services</a:t>
            </a:r>
            <a:endParaRPr lang="es-ES" sz="540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2F73378-9931-4082-8819-4D88A74262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>
                <a:ln>
                  <a:noFill/>
                </a:ln>
                <a:solidFill>
                  <a:srgbClr val="00D0F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@plainconcepts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00D0FF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71D83E7-E779-4C87-9E0D-91FD9FAE6C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CB616A-2EDE-4F93-81C7-BE29C9C217CB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CCFD5A-3B79-4AFF-8A5C-BF85181BA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993" y="3591155"/>
            <a:ext cx="4606014" cy="197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294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3</a:t>
            </a:fld>
            <a:endParaRPr lang="es-E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" dirty="0"/>
              <a:t>1. </a:t>
            </a:r>
            <a:r>
              <a:rPr lang="es-ES" dirty="0" err="1"/>
              <a:t>Best</a:t>
            </a:r>
            <a:r>
              <a:rPr lang="es-ES" dirty="0"/>
              <a:t> </a:t>
            </a:r>
            <a:r>
              <a:rPr lang="es-ES" dirty="0" err="1"/>
              <a:t>Practices</a:t>
            </a:r>
            <a:r>
              <a:rPr lang="es-ES" dirty="0"/>
              <a:t> &amp; </a:t>
            </a:r>
            <a:r>
              <a:rPr lang="es-ES" dirty="0" err="1"/>
              <a:t>Antipatterns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41225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69845F8D-18F7-4A04-81E3-7D55414E1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Test with multiple instances of the services to detect concurrency anomalies.</a:t>
            </a:r>
          </a:p>
          <a:p>
            <a:pPr marL="1276325" lvl="1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Scale on local with docker compose ‘scale’ parameter: ‘</a:t>
            </a:r>
            <a:r>
              <a:rPr lang="it-IT" sz="1600" dirty="0">
                <a:solidFill>
                  <a:schemeClr val="tx1"/>
                </a:solidFill>
                <a:latin typeface="+mj-lt"/>
              </a:rPr>
              <a:t>docker-compose scale service_name=5’</a:t>
            </a:r>
          </a:p>
          <a:p>
            <a:pPr marL="1276325" lvl="1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tx1"/>
                </a:solidFill>
                <a:latin typeface="+mj-lt"/>
              </a:rPr>
              <a:t>The system must be protected by desing from concurrences (there will be multiple instances running)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it-IT" dirty="0"/>
              <a:t>Deploy in orchestrators like Kubernetes with multiple pods and execute load tests with multiple users</a:t>
            </a:r>
          </a:p>
          <a:p>
            <a:pPr marL="1276325" lvl="1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tx1"/>
                </a:solidFill>
                <a:latin typeface="+mj-lt"/>
              </a:rPr>
              <a:t>Do not let it for the final phase of development!!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it-IT" dirty="0"/>
              <a:t>Ensure that the health monitoring is working as expected before going to prodction</a:t>
            </a:r>
            <a:r>
              <a:rPr lang="en-US" dirty="0"/>
              <a:t> </a:t>
            </a:r>
          </a:p>
          <a:p>
            <a:pPr lvl="0">
              <a:buClr>
                <a:srgbClr val="00D0FF"/>
              </a:buClr>
              <a:buSzPct val="110000"/>
            </a:pPr>
            <a:endParaRPr lang="es-E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DAE516B-B860-4E6D-9575-29280B58C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5400" dirty="0"/>
              <a:t>Test </a:t>
            </a:r>
            <a:r>
              <a:rPr lang="es-ES" sz="5400" dirty="0" err="1"/>
              <a:t>scaling</a:t>
            </a:r>
            <a:r>
              <a:rPr lang="es-ES" sz="5400" dirty="0"/>
              <a:t> 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2F73378-9931-4082-8819-4D88A74262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>
                <a:ln>
                  <a:noFill/>
                </a:ln>
                <a:solidFill>
                  <a:srgbClr val="00D0F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@plainconcepts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00D0FF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71D83E7-E779-4C87-9E0D-91FD9FAE6C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CB616A-2EDE-4F93-81C7-BE29C9C217CB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86399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69845F8D-18F7-4A04-81E3-7D55414E1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965" y="1764000"/>
            <a:ext cx="9720471" cy="4320000"/>
          </a:xfrm>
        </p:spPr>
        <p:txBody>
          <a:bodyPr/>
          <a:lstStyle/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Logs are automatically send to a centralized system (Application Insights for Azure)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Shared log system for all the system (routing, format, data…)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Ensure that all messages/events derived from one request/command share the same correlation ID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Logs can be observed from the service level to the aggregation of the whole system in metrics </a:t>
            </a:r>
            <a:endParaRPr lang="es-E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DAE516B-B860-4E6D-9575-29280B58C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Logs centralized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2F73378-9931-4082-8819-4D88A74262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>
                <a:ln>
                  <a:noFill/>
                </a:ln>
                <a:solidFill>
                  <a:srgbClr val="00D0F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@plainconcepts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00D0FF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71D83E7-E779-4C87-9E0D-91FD9FAE6C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CB616A-2EDE-4F93-81C7-BE29C9C217CB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1026" name="Picture 2" descr="https://docs.microsoft.com/es-es/azure/application-insights/media/app-insights-overview/00-sample.png">
            <a:extLst>
              <a:ext uri="{FF2B5EF4-FFF2-40B4-BE49-F238E27FC236}">
                <a16:creationId xmlns:a16="http://schemas.microsoft.com/office/drawing/2014/main" id="{BCDFAB01-F3C6-4604-AE40-FAD424E81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791" y="3136418"/>
            <a:ext cx="5108818" cy="2992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82491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69845F8D-18F7-4A04-81E3-7D55414E1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965" y="1764000"/>
            <a:ext cx="9720471" cy="4320000"/>
          </a:xfrm>
        </p:spPr>
        <p:txBody>
          <a:bodyPr/>
          <a:lstStyle/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Create the CI/CD chains as one of the first tasks in the project. VSTS is a good tool for that. 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Set the values in the Release Management tasks, in the CD, not in config files. 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Use secrets and key vaults for sensitive data (Azure Key Vault can be integrated fast with VSTS)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Include your scripts and other configuration files as ARM templates in the repository with the code, to keep it synchronized.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/>
              <a:t>I</a:t>
            </a:r>
            <a:r>
              <a:rPr lang="en-US" dirty="0" err="1"/>
              <a:t>nclude</a:t>
            </a:r>
            <a:r>
              <a:rPr lang="en-US" dirty="0"/>
              <a:t> test run in the CI/CD 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DAE516B-B860-4E6D-9575-29280B58C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5400" dirty="0"/>
              <a:t>CI/CD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2F73378-9931-4082-8819-4D88A74262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>
                <a:ln>
                  <a:noFill/>
                </a:ln>
                <a:solidFill>
                  <a:srgbClr val="00D0F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@plainconcepts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00D0FF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71D83E7-E779-4C87-9E0D-91FD9FAE6C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CB616A-2EDE-4F93-81C7-BE29C9C217CB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27169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¡</a:t>
            </a:r>
            <a:r>
              <a:rPr lang="es-ES" dirty="0" err="1"/>
              <a:t>Thank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!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/>
              <a:t>www.plainconcepts.com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dirty="0"/>
              <a:t>@</a:t>
            </a:r>
            <a:r>
              <a:rPr lang="es-ES" dirty="0" err="1"/>
              <a:t>plainconcepts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171022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5669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143B7A33-7D5F-4150-8810-BC6922461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prstClr val="black"/>
                </a:solidFill>
              </a:rPr>
              <a:t>E</a:t>
            </a:r>
            <a:r>
              <a:rPr lang="en-US" dirty="0" err="1">
                <a:solidFill>
                  <a:prstClr val="black"/>
                </a:solidFill>
              </a:rPr>
              <a:t>ach</a:t>
            </a:r>
            <a:r>
              <a:rPr lang="en-US" dirty="0">
                <a:solidFill>
                  <a:prstClr val="black"/>
                </a:solidFill>
              </a:rPr>
              <a:t> microservice owns its own data source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prstClr val="black"/>
                </a:solidFill>
              </a:rPr>
              <a:t>P</a:t>
            </a:r>
            <a:r>
              <a:rPr lang="en-US" dirty="0" err="1">
                <a:solidFill>
                  <a:prstClr val="black"/>
                </a:solidFill>
              </a:rPr>
              <a:t>olyglot</a:t>
            </a:r>
            <a:r>
              <a:rPr lang="en-US" dirty="0">
                <a:solidFill>
                  <a:prstClr val="black"/>
                </a:solidFill>
              </a:rPr>
              <a:t> microservices and persistence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prstClr val="black"/>
                </a:solidFill>
              </a:rPr>
              <a:t>D</a:t>
            </a:r>
            <a:r>
              <a:rPr lang="en-US" dirty="0" err="1">
                <a:solidFill>
                  <a:prstClr val="black"/>
                </a:solidFill>
              </a:rPr>
              <a:t>ata</a:t>
            </a:r>
            <a:r>
              <a:rPr lang="en-US" dirty="0">
                <a:solidFill>
                  <a:prstClr val="black"/>
                </a:solidFill>
              </a:rPr>
              <a:t> must not be shared with other microservices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prstClr val="black"/>
                </a:solidFill>
              </a:rPr>
              <a:t>Data </a:t>
            </a:r>
            <a:r>
              <a:rPr lang="es-ES" dirty="0" err="1">
                <a:solidFill>
                  <a:prstClr val="black"/>
                </a:solidFill>
              </a:rPr>
              <a:t>must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not</a:t>
            </a:r>
            <a:r>
              <a:rPr lang="es-ES" dirty="0">
                <a:solidFill>
                  <a:prstClr val="black"/>
                </a:solidFill>
              </a:rPr>
              <a:t> be </a:t>
            </a:r>
            <a:r>
              <a:rPr lang="es-ES" dirty="0" err="1">
                <a:solidFill>
                  <a:prstClr val="black"/>
                </a:solidFill>
              </a:rPr>
              <a:t>directly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queried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from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other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microservices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db</a:t>
            </a:r>
            <a:endParaRPr lang="es-ES" dirty="0">
              <a:solidFill>
                <a:prstClr val="black"/>
              </a:solidFill>
            </a:endParaRPr>
          </a:p>
          <a:p>
            <a:pPr lvl="0">
              <a:buClr>
                <a:srgbClr val="00D0FF"/>
              </a:buClr>
              <a:buSzPct val="110000"/>
            </a:pPr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354A535-69B4-4036-A6A6-F363285E1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Decentralized</a:t>
            </a:r>
            <a:r>
              <a:rPr lang="es-ES" dirty="0"/>
              <a:t> Data</a:t>
            </a:r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D8726E8-DB76-4BB9-9BE5-F780FCFED5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dirty="0"/>
              <a:t>@</a:t>
            </a:r>
            <a:r>
              <a:rPr lang="es-ES" dirty="0" err="1"/>
              <a:t>plainconcepts</a:t>
            </a:r>
            <a:endParaRPr lang="es-ES" dirty="0"/>
          </a:p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4CCC3EE-7B3D-471B-94E1-754C8AB92B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4</a:t>
            </a:fld>
            <a:endParaRPr lang="es-E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A3D3370-E7FD-491A-AE80-BA13AD25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0642" y="3715981"/>
            <a:ext cx="5025808" cy="249470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3B3E83E3-5AFC-4FB2-9D50-1A10B38FA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812" y="647310"/>
            <a:ext cx="5363468" cy="27816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08497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143B7A33-7D5F-4150-8810-BC6922461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688" y="2955205"/>
            <a:ext cx="5642610" cy="3196532"/>
          </a:xfrm>
        </p:spPr>
        <p:txBody>
          <a:bodyPr/>
          <a:lstStyle/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prstClr val="black"/>
                </a:solidFill>
              </a:rPr>
              <a:t>Avoid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chatty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communications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when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retrievieng</a:t>
            </a:r>
            <a:r>
              <a:rPr lang="es-ES" dirty="0">
                <a:solidFill>
                  <a:prstClr val="black"/>
                </a:solidFill>
              </a:rPr>
              <a:t> data </a:t>
            </a:r>
            <a:r>
              <a:rPr lang="es-ES" dirty="0" err="1">
                <a:solidFill>
                  <a:prstClr val="black"/>
                </a:solidFill>
              </a:rPr>
              <a:t>from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multiple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microservices</a:t>
            </a:r>
            <a:endParaRPr lang="es-ES" dirty="0">
              <a:solidFill>
                <a:prstClr val="black"/>
              </a:solidFill>
            </a:endParaRP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prstClr val="black"/>
                </a:solidFill>
              </a:rPr>
              <a:t>Use fine-</a:t>
            </a:r>
            <a:r>
              <a:rPr lang="es-ES" dirty="0" err="1">
                <a:solidFill>
                  <a:prstClr val="black"/>
                </a:solidFill>
              </a:rPr>
              <a:t>grained</a:t>
            </a:r>
            <a:r>
              <a:rPr lang="es-ES" dirty="0">
                <a:solidFill>
                  <a:prstClr val="black"/>
                </a:solidFill>
              </a:rPr>
              <a:t> Api </a:t>
            </a:r>
            <a:r>
              <a:rPr lang="es-ES" dirty="0" err="1">
                <a:solidFill>
                  <a:prstClr val="black"/>
                </a:solidFill>
              </a:rPr>
              <a:t>Gateways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or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read</a:t>
            </a:r>
            <a:r>
              <a:rPr lang="es-ES" dirty="0">
                <a:solidFill>
                  <a:prstClr val="black"/>
                </a:solidFill>
              </a:rPr>
              <a:t>-data </a:t>
            </a:r>
            <a:r>
              <a:rPr lang="es-ES" dirty="0" err="1">
                <a:solidFill>
                  <a:prstClr val="black"/>
                </a:solidFill>
              </a:rPr>
              <a:t>models</a:t>
            </a:r>
            <a:r>
              <a:rPr lang="es-ES" dirty="0">
                <a:solidFill>
                  <a:prstClr val="black"/>
                </a:solidFill>
              </a:rPr>
              <a:t> (</a:t>
            </a:r>
            <a:r>
              <a:rPr lang="es-ES" dirty="0" err="1">
                <a:solidFill>
                  <a:prstClr val="black"/>
                </a:solidFill>
              </a:rPr>
              <a:t>materialized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views</a:t>
            </a:r>
            <a:r>
              <a:rPr lang="es-ES" dirty="0">
                <a:solidFill>
                  <a:prstClr val="black"/>
                </a:solidFill>
              </a:rPr>
              <a:t>) </a:t>
            </a:r>
            <a:r>
              <a:rPr lang="es-ES" dirty="0" err="1">
                <a:solidFill>
                  <a:prstClr val="black"/>
                </a:solidFill>
              </a:rPr>
              <a:t>for</a:t>
            </a:r>
            <a:r>
              <a:rPr lang="es-ES" dirty="0">
                <a:solidFill>
                  <a:prstClr val="black"/>
                </a:solidFill>
              </a:rPr>
              <a:t> data </a:t>
            </a:r>
            <a:r>
              <a:rPr lang="es-ES" dirty="0" err="1">
                <a:solidFill>
                  <a:prstClr val="black"/>
                </a:solidFill>
              </a:rPr>
              <a:t>aggregation</a:t>
            </a:r>
            <a:endParaRPr lang="es-ES" dirty="0">
              <a:solidFill>
                <a:prstClr val="black"/>
              </a:solidFill>
            </a:endParaRP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Trade-off between consistency and availability in distributed systems</a:t>
            </a:r>
            <a:r>
              <a:rPr lang="es-ES" dirty="0">
                <a:solidFill>
                  <a:prstClr val="black"/>
                </a:solidFill>
              </a:rPr>
              <a:t> (CAP </a:t>
            </a:r>
            <a:r>
              <a:rPr lang="es-ES" dirty="0" err="1">
                <a:solidFill>
                  <a:prstClr val="black"/>
                </a:solidFill>
              </a:rPr>
              <a:t>Theorem</a:t>
            </a:r>
            <a:r>
              <a:rPr lang="es-ES" dirty="0">
                <a:solidFill>
                  <a:prstClr val="black"/>
                </a:solidFill>
              </a:rPr>
              <a:t>)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prstClr val="black"/>
                </a:solidFill>
              </a:rPr>
              <a:t>Ensure</a:t>
            </a:r>
            <a:r>
              <a:rPr lang="es-ES" dirty="0">
                <a:solidFill>
                  <a:prstClr val="black"/>
                </a:solidFill>
              </a:rPr>
              <a:t> eventual </a:t>
            </a:r>
            <a:r>
              <a:rPr lang="es-ES" dirty="0" err="1">
                <a:solidFill>
                  <a:prstClr val="black"/>
                </a:solidFill>
              </a:rPr>
              <a:t>consistency</a:t>
            </a:r>
            <a:r>
              <a:rPr lang="es-ES" dirty="0">
                <a:solidFill>
                  <a:prstClr val="black"/>
                </a:solidFill>
              </a:rPr>
              <a:t> (CQRS </a:t>
            </a:r>
            <a:r>
              <a:rPr lang="es-ES" dirty="0" err="1">
                <a:solidFill>
                  <a:prstClr val="black"/>
                </a:solidFill>
              </a:rPr>
              <a:t>or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Event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Sourcing</a:t>
            </a:r>
            <a:r>
              <a:rPr lang="es-ES" dirty="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354A535-69B4-4036-A6A6-F363285E1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Decentralized</a:t>
            </a:r>
            <a:r>
              <a:rPr lang="es-ES" dirty="0"/>
              <a:t> Data </a:t>
            </a:r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D8726E8-DB76-4BB9-9BE5-F780FCFED5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dirty="0"/>
              <a:t>@</a:t>
            </a:r>
            <a:r>
              <a:rPr lang="es-ES" dirty="0" err="1"/>
              <a:t>plainconcepts</a:t>
            </a:r>
            <a:endParaRPr lang="es-ES" dirty="0"/>
          </a:p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4CCC3EE-7B3D-471B-94E1-754C8AB92B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5</a:t>
            </a:fld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A3ECC25-A08D-4933-BA63-5DE8E9869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3882" y="3213846"/>
            <a:ext cx="5314163" cy="30375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50" name="Picture 2" descr="Resultado de imagen de api gateways microservices">
            <a:extLst>
              <a:ext uri="{FF2B5EF4-FFF2-40B4-BE49-F238E27FC236}">
                <a16:creationId xmlns:a16="http://schemas.microsoft.com/office/drawing/2014/main" id="{7F68DAF7-E1C1-40A3-A5B7-97554E2A7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281" y="238981"/>
            <a:ext cx="3223170" cy="285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81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143B7A33-7D5F-4150-8810-BC6922461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688" y="2955205"/>
            <a:ext cx="3829159" cy="3196532"/>
          </a:xfrm>
        </p:spPr>
        <p:txBody>
          <a:bodyPr/>
          <a:lstStyle/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prstClr val="black"/>
                </a:solidFill>
              </a:rPr>
              <a:t>Avoid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distributed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transactions</a:t>
            </a:r>
            <a:r>
              <a:rPr lang="es-ES" dirty="0">
                <a:solidFill>
                  <a:prstClr val="black"/>
                </a:solidFill>
              </a:rPr>
              <a:t> 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prstClr val="black"/>
                </a:solidFill>
              </a:rPr>
              <a:t>Scalability</a:t>
            </a:r>
            <a:r>
              <a:rPr lang="es-ES" dirty="0">
                <a:solidFill>
                  <a:prstClr val="black"/>
                </a:solidFill>
              </a:rPr>
              <a:t> and </a:t>
            </a:r>
            <a:r>
              <a:rPr lang="es-ES" dirty="0" err="1">
                <a:solidFill>
                  <a:prstClr val="black"/>
                </a:solidFill>
              </a:rPr>
              <a:t>high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availability</a:t>
            </a:r>
            <a:endParaRPr lang="es-ES" dirty="0">
              <a:solidFill>
                <a:prstClr val="black"/>
              </a:solidFill>
            </a:endParaRP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prstClr val="black"/>
                </a:solidFill>
              </a:rPr>
              <a:t>System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inconsistency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window</a:t>
            </a:r>
            <a:endParaRPr lang="es-ES" dirty="0">
              <a:solidFill>
                <a:prstClr val="black"/>
              </a:solidFill>
            </a:endParaRP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prstClr val="black"/>
                </a:solidFill>
              </a:rPr>
              <a:t>Event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Sourcing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or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Outbox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patterns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u="sng" dirty="0" err="1">
                <a:solidFill>
                  <a:prstClr val="black"/>
                </a:solidFill>
              </a:rPr>
              <a:t>provides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consistency</a:t>
            </a:r>
            <a:endParaRPr lang="es-ES" dirty="0">
              <a:solidFill>
                <a:prstClr val="black"/>
              </a:solidFill>
            </a:endParaRP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354A535-69B4-4036-A6A6-F363285E1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Eventual</a:t>
            </a:r>
            <a:br>
              <a:rPr lang="es-ES" dirty="0"/>
            </a:br>
            <a:r>
              <a:rPr lang="es-ES" dirty="0" err="1"/>
              <a:t>Consistency</a:t>
            </a:r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D8726E8-DB76-4BB9-9BE5-F780FCFED5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dirty="0"/>
              <a:t>@</a:t>
            </a:r>
            <a:r>
              <a:rPr lang="es-ES" dirty="0" err="1"/>
              <a:t>plainconcepts</a:t>
            </a:r>
            <a:endParaRPr lang="es-ES" dirty="0"/>
          </a:p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4CCC3EE-7B3D-471B-94E1-754C8AB92B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6</a:t>
            </a:fld>
            <a:endParaRPr lang="es-ES" dirty="0"/>
          </a:p>
        </p:txBody>
      </p:sp>
      <p:pic>
        <p:nvPicPr>
          <p:cNvPr id="1026" name="Picture 2" descr="Resultado de imagen de eventual consistency microservices">
            <a:extLst>
              <a:ext uri="{FF2B5EF4-FFF2-40B4-BE49-F238E27FC236}">
                <a16:creationId xmlns:a16="http://schemas.microsoft.com/office/drawing/2014/main" id="{426D25FD-CBC5-4444-B068-7DDB6EB86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328" y="2400768"/>
            <a:ext cx="7004624" cy="3565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706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143B7A33-7D5F-4150-8810-BC6922461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688" y="2955205"/>
            <a:ext cx="4644947" cy="3196532"/>
          </a:xfrm>
        </p:spPr>
        <p:txBody>
          <a:bodyPr/>
          <a:lstStyle/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prstClr val="black"/>
                </a:solidFill>
              </a:rPr>
              <a:t>Request</a:t>
            </a:r>
            <a:r>
              <a:rPr lang="es-ES" dirty="0">
                <a:solidFill>
                  <a:prstClr val="black"/>
                </a:solidFill>
              </a:rPr>
              <a:t>/Response Http </a:t>
            </a:r>
            <a:r>
              <a:rPr lang="es-ES" dirty="0" err="1">
                <a:solidFill>
                  <a:prstClr val="black"/>
                </a:solidFill>
              </a:rPr>
              <a:t>for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client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to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services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communication</a:t>
            </a:r>
            <a:endParaRPr lang="es-ES" dirty="0">
              <a:solidFill>
                <a:prstClr val="black"/>
              </a:solidFill>
            </a:endParaRP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prstClr val="black"/>
                </a:solidFill>
              </a:rPr>
              <a:t>Client apps do </a:t>
            </a:r>
            <a:r>
              <a:rPr lang="es-ES" dirty="0" err="1">
                <a:solidFill>
                  <a:prstClr val="black"/>
                </a:solidFill>
              </a:rPr>
              <a:t>not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orchestrate</a:t>
            </a:r>
            <a:endParaRPr lang="es-ES" dirty="0">
              <a:solidFill>
                <a:prstClr val="black"/>
              </a:solidFill>
            </a:endParaRP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prstClr val="black"/>
                </a:solidFill>
              </a:rPr>
              <a:t>Avoid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synchronous</a:t>
            </a:r>
            <a:r>
              <a:rPr lang="es-ES" dirty="0">
                <a:solidFill>
                  <a:prstClr val="black"/>
                </a:solidFill>
              </a:rPr>
              <a:t> Http </a:t>
            </a:r>
            <a:r>
              <a:rPr lang="es-ES" dirty="0" err="1">
                <a:solidFill>
                  <a:prstClr val="black"/>
                </a:solidFill>
              </a:rPr>
              <a:t>calls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between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services</a:t>
            </a:r>
            <a:endParaRPr lang="es-ES" dirty="0">
              <a:solidFill>
                <a:prstClr val="black"/>
              </a:solidFill>
            </a:endParaRP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prstClr val="black"/>
                </a:solidFill>
              </a:rPr>
              <a:t>Microservices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interaction</a:t>
            </a:r>
            <a:r>
              <a:rPr lang="es-ES" dirty="0">
                <a:solidFill>
                  <a:prstClr val="black"/>
                </a:solidFill>
              </a:rPr>
              <a:t> as </a:t>
            </a:r>
            <a:r>
              <a:rPr lang="es-ES" dirty="0" err="1">
                <a:solidFill>
                  <a:prstClr val="black"/>
                </a:solidFill>
              </a:rPr>
              <a:t>an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asynchronous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event-driven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communication</a:t>
            </a:r>
            <a:r>
              <a:rPr lang="es-ES" dirty="0">
                <a:solidFill>
                  <a:prstClr val="black"/>
                </a:solidFill>
              </a:rPr>
              <a:t> (</a:t>
            </a:r>
            <a:r>
              <a:rPr lang="es-ES" dirty="0" err="1">
                <a:solidFill>
                  <a:prstClr val="black"/>
                </a:solidFill>
              </a:rPr>
              <a:t>choreography</a:t>
            </a:r>
            <a:r>
              <a:rPr lang="es-ES" dirty="0">
                <a:solidFill>
                  <a:prstClr val="black"/>
                </a:solidFill>
              </a:rPr>
              <a:t>)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prstClr val="black"/>
                </a:solidFill>
              </a:rPr>
              <a:t>Use </a:t>
            </a:r>
            <a:r>
              <a:rPr lang="es-ES" dirty="0" err="1">
                <a:solidFill>
                  <a:prstClr val="black"/>
                </a:solidFill>
              </a:rPr>
              <a:t>of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message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queues</a:t>
            </a:r>
            <a:r>
              <a:rPr lang="es-ES" dirty="0">
                <a:solidFill>
                  <a:prstClr val="black"/>
                </a:solidFill>
              </a:rPr>
              <a:t>.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prstClr val="black"/>
                </a:solidFill>
              </a:rPr>
              <a:t>Avoid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adding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business</a:t>
            </a:r>
            <a:r>
              <a:rPr lang="es-ES" dirty="0">
                <a:solidFill>
                  <a:prstClr val="black"/>
                </a:solidFill>
              </a:rPr>
              <a:t> rules in </a:t>
            </a:r>
            <a:r>
              <a:rPr lang="es-ES" dirty="0" err="1">
                <a:solidFill>
                  <a:prstClr val="black"/>
                </a:solidFill>
              </a:rPr>
              <a:t>the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queue</a:t>
            </a:r>
            <a:r>
              <a:rPr lang="es-ES" dirty="0">
                <a:solidFill>
                  <a:prstClr val="black"/>
                </a:solidFill>
              </a:rPr>
              <a:t> bus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prstClr val="black"/>
                </a:solidFill>
              </a:rPr>
              <a:t>Idempotency</a:t>
            </a:r>
            <a:endParaRPr lang="es-ES" dirty="0">
              <a:solidFill>
                <a:prstClr val="black"/>
              </a:solidFill>
            </a:endParaRP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354A535-69B4-4036-A6A6-F363285E1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Microservices</a:t>
            </a:r>
            <a:r>
              <a:rPr lang="es-ES" dirty="0"/>
              <a:t> </a:t>
            </a:r>
            <a:r>
              <a:rPr lang="es-ES" dirty="0" err="1"/>
              <a:t>Communication</a:t>
            </a:r>
            <a:r>
              <a:rPr lang="es-ES" dirty="0"/>
              <a:t> </a:t>
            </a:r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D8726E8-DB76-4BB9-9BE5-F780FCFED5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dirty="0"/>
              <a:t>@</a:t>
            </a:r>
            <a:r>
              <a:rPr lang="es-ES" dirty="0" err="1"/>
              <a:t>plainconcepts</a:t>
            </a:r>
            <a:endParaRPr lang="es-ES" dirty="0"/>
          </a:p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4CCC3EE-7B3D-471B-94E1-754C8AB92B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7</a:t>
            </a:fld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4123652-41C8-41C7-A5AE-D064B657D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8440" y="2672079"/>
            <a:ext cx="6086840" cy="326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724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8</a:t>
            </a:fld>
            <a:endParaRPr lang="es-E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" dirty="0"/>
              <a:t>2. </a:t>
            </a:r>
            <a:r>
              <a:rPr lang="es-ES" dirty="0" err="1"/>
              <a:t>Resilience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0056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143B7A33-7D5F-4150-8810-BC6922461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688" y="2955205"/>
            <a:ext cx="7213336" cy="3196532"/>
          </a:xfrm>
        </p:spPr>
        <p:txBody>
          <a:bodyPr/>
          <a:lstStyle/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prstClr val="black"/>
                </a:solidFill>
              </a:rPr>
              <a:t>System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fault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tolerant</a:t>
            </a:r>
            <a:endParaRPr lang="es-ES" dirty="0">
              <a:solidFill>
                <a:prstClr val="black"/>
              </a:solidFill>
            </a:endParaRP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prstClr val="black"/>
                </a:solidFill>
              </a:rPr>
              <a:t>Services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recovers</a:t>
            </a:r>
            <a:r>
              <a:rPr lang="es-ES" dirty="0">
                <a:solidFill>
                  <a:prstClr val="black"/>
                </a:solidFill>
              </a:rPr>
              <a:t> after a </a:t>
            </a:r>
            <a:r>
              <a:rPr lang="es-ES" dirty="0" err="1">
                <a:solidFill>
                  <a:prstClr val="black"/>
                </a:solidFill>
              </a:rPr>
              <a:t>network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or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service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failure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avoiding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downtime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or</a:t>
            </a:r>
            <a:r>
              <a:rPr lang="es-ES" dirty="0">
                <a:solidFill>
                  <a:prstClr val="black"/>
                </a:solidFill>
              </a:rPr>
              <a:t> data </a:t>
            </a:r>
            <a:r>
              <a:rPr lang="es-ES" dirty="0" err="1">
                <a:solidFill>
                  <a:prstClr val="black"/>
                </a:solidFill>
              </a:rPr>
              <a:t>loss</a:t>
            </a:r>
            <a:endParaRPr lang="es-ES" dirty="0">
              <a:solidFill>
                <a:prstClr val="black"/>
              </a:solidFill>
            </a:endParaRP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prstClr val="black"/>
                </a:solidFill>
              </a:rPr>
              <a:t>Use </a:t>
            </a:r>
            <a:r>
              <a:rPr lang="es-ES" dirty="0" err="1">
                <a:solidFill>
                  <a:prstClr val="black"/>
                </a:solidFill>
              </a:rPr>
              <a:t>of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asynchronous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communication</a:t>
            </a:r>
            <a:endParaRPr lang="es-ES" dirty="0">
              <a:solidFill>
                <a:prstClr val="black"/>
              </a:solidFill>
            </a:endParaRP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prstClr val="black"/>
                </a:solidFill>
              </a:rPr>
              <a:t>Use </a:t>
            </a:r>
            <a:r>
              <a:rPr lang="es-ES" dirty="0" err="1">
                <a:solidFill>
                  <a:prstClr val="black"/>
                </a:solidFill>
              </a:rPr>
              <a:t>of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timeouts</a:t>
            </a:r>
            <a:endParaRPr lang="es-ES" dirty="0">
              <a:solidFill>
                <a:prstClr val="black"/>
              </a:solidFill>
            </a:endParaRP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prstClr val="black"/>
                </a:solidFill>
              </a:rPr>
              <a:t>Use </a:t>
            </a:r>
            <a:r>
              <a:rPr lang="es-ES" dirty="0" err="1">
                <a:solidFill>
                  <a:prstClr val="black"/>
                </a:solidFill>
              </a:rPr>
              <a:t>of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retries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with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exponential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backoff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policies</a:t>
            </a:r>
            <a:endParaRPr lang="es-ES" dirty="0">
              <a:solidFill>
                <a:prstClr val="black"/>
              </a:solidFill>
            </a:endParaRP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prstClr val="black"/>
                </a:solidFill>
              </a:rPr>
              <a:t>Use </a:t>
            </a:r>
            <a:r>
              <a:rPr lang="es-ES" dirty="0" err="1">
                <a:solidFill>
                  <a:prstClr val="black"/>
                </a:solidFill>
              </a:rPr>
              <a:t>of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Circuit</a:t>
            </a:r>
            <a:r>
              <a:rPr lang="es-ES" dirty="0">
                <a:solidFill>
                  <a:prstClr val="black"/>
                </a:solidFill>
              </a:rPr>
              <a:t> Breaker </a:t>
            </a:r>
            <a:r>
              <a:rPr lang="es-ES" dirty="0" err="1">
                <a:solidFill>
                  <a:prstClr val="black"/>
                </a:solidFill>
              </a:rPr>
              <a:t>patterns</a:t>
            </a:r>
            <a:endParaRPr lang="es-ES" dirty="0">
              <a:solidFill>
                <a:prstClr val="black"/>
              </a:solidFill>
            </a:endParaRP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prstClr val="black"/>
                </a:solidFill>
              </a:rPr>
              <a:t>Limit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the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number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of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queued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requests</a:t>
            </a:r>
            <a:endParaRPr lang="es-ES" dirty="0">
              <a:solidFill>
                <a:prstClr val="black"/>
              </a:solidFill>
            </a:endParaRP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prstClr val="black"/>
                </a:solidFill>
              </a:rPr>
              <a:t>Health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monitoring</a:t>
            </a:r>
            <a:endParaRPr lang="es-ES" dirty="0">
              <a:solidFill>
                <a:prstClr val="black"/>
              </a:solidFill>
            </a:endParaRP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354A535-69B4-4036-A6A6-F363285E1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Design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failure</a:t>
            </a:r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D8726E8-DB76-4BB9-9BE5-F780FCFED5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dirty="0"/>
              <a:t>@</a:t>
            </a:r>
            <a:r>
              <a:rPr lang="es-ES" dirty="0" err="1"/>
              <a:t>plainconcepts</a:t>
            </a:r>
            <a:endParaRPr lang="es-ES" dirty="0"/>
          </a:p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4CCC3EE-7B3D-471B-94E1-754C8AB92B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156432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Ligh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Light" id="{C941CF03-3338-4985-8EAC-BBE1775F964E}" vid="{700D08F9-7052-4296-B63E-852116034C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5cc60d69-a5f6-4f8f-8194-a79b51c73eb9">
      <UserInfo>
        <DisplayName>Clara Assin</DisplayName>
        <AccountId>198</AccountId>
        <AccountType/>
      </UserInfo>
      <UserInfo>
        <DisplayName>Belen Muñiz</DisplayName>
        <AccountId>266</AccountId>
        <AccountType/>
      </UserInfo>
      <UserInfo>
        <DisplayName>Pablo Pelaez Aller</DisplayName>
        <AccountId>35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1C14808C3DA24D92CEDE52F6400555" ma:contentTypeVersion="3" ma:contentTypeDescription="Create a new document." ma:contentTypeScope="" ma:versionID="8e31f3cb338aa3c7a3a7b9d3c0526f15">
  <xsd:schema xmlns:xsd="http://www.w3.org/2001/XMLSchema" xmlns:xs="http://www.w3.org/2001/XMLSchema" xmlns:p="http://schemas.microsoft.com/office/2006/metadata/properties" xmlns:ns2="5cc60d69-a5f6-4f8f-8194-a79b51c73eb9" targetNamespace="http://schemas.microsoft.com/office/2006/metadata/properties" ma:root="true" ma:fieldsID="b70b5ae29e4afb42e7de10215bca66c9" ns2:_="">
    <xsd:import namespace="5cc60d69-a5f6-4f8f-8194-a79b51c73eb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c60d69-a5f6-4f8f-8194-a79b51c73eb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D77C9E3-1B06-46F1-B79D-4B433ADBAE57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5cc60d69-a5f6-4f8f-8194-a79b51c73eb9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FC636FDA-D72C-4E71-AB94-61A8C664C0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cc60d69-a5f6-4f8f-8194-a79b51c73eb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CAA2E6C-506C-44BF-98B5-373FEE3DCA8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19443</TotalTime>
  <Words>1703</Words>
  <Application>Microsoft Office PowerPoint</Application>
  <PresentationFormat>Panorámica</PresentationFormat>
  <Paragraphs>256</Paragraphs>
  <Slides>34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42" baseType="lpstr">
      <vt:lpstr>Arial</vt:lpstr>
      <vt:lpstr>Tw Cen MT</vt:lpstr>
      <vt:lpstr>Courier New</vt:lpstr>
      <vt:lpstr>Open Sans</vt:lpstr>
      <vt:lpstr>Calibri</vt:lpstr>
      <vt:lpstr>Helvetica35-Thin</vt:lpstr>
      <vt:lpstr>Consolas</vt:lpstr>
      <vt:lpstr>ThemeLight</vt:lpstr>
      <vt:lpstr>Microservices Architecture MSA</vt:lpstr>
      <vt:lpstr>Presentación de PowerPoint</vt:lpstr>
      <vt:lpstr>Presentación de PowerPoint</vt:lpstr>
      <vt:lpstr>Decentralized Data</vt:lpstr>
      <vt:lpstr>Decentralized Data </vt:lpstr>
      <vt:lpstr>Eventual Consistency</vt:lpstr>
      <vt:lpstr>Microservices Communication </vt:lpstr>
      <vt:lpstr>Presentación de PowerPoint</vt:lpstr>
      <vt:lpstr>Design for failure</vt:lpstr>
      <vt:lpstr>Circuit Breaker Pattern</vt:lpstr>
      <vt:lpstr>Presentación de PowerPoint</vt:lpstr>
      <vt:lpstr>Infrastructure Automation</vt:lpstr>
      <vt:lpstr>Presentación de PowerPoint</vt:lpstr>
      <vt:lpstr>Presentación de PowerPoint</vt:lpstr>
      <vt:lpstr>The situation</vt:lpstr>
      <vt:lpstr>What is Health monitoring</vt:lpstr>
      <vt:lpstr>Container managers</vt:lpstr>
      <vt:lpstr>Docker</vt:lpstr>
      <vt:lpstr>Docker</vt:lpstr>
      <vt:lpstr>ASP.NET Core</vt:lpstr>
      <vt:lpstr>ASP.NET Core</vt:lpstr>
      <vt:lpstr>ASP.NET Core</vt:lpstr>
      <vt:lpstr>ASP.NET Core</vt:lpstr>
      <vt:lpstr>ASP.NET Core</vt:lpstr>
      <vt:lpstr>Presentación de PowerPoint</vt:lpstr>
      <vt:lpstr>Presentación de PowerPoint</vt:lpstr>
      <vt:lpstr>Docker compose: layering</vt:lpstr>
      <vt:lpstr>Docker Compose: env variables</vt:lpstr>
      <vt:lpstr>Stateful services</vt:lpstr>
      <vt:lpstr>Test scaling </vt:lpstr>
      <vt:lpstr>Logs centralized</vt:lpstr>
      <vt:lpstr>CI/CD</vt:lpstr>
      <vt:lpstr>¡Thank you!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Clara Assin Sunye</dc:creator>
  <cp:lastModifiedBy>David Sanz</cp:lastModifiedBy>
  <cp:revision>960</cp:revision>
  <dcterms:created xsi:type="dcterms:W3CDTF">2015-09-03T07:07:39Z</dcterms:created>
  <dcterms:modified xsi:type="dcterms:W3CDTF">2017-11-18T21:12:16Z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0x010100B01C14808C3DA24D92CEDE52F6400555</vt:lpwstr>
  </property>
</Properties>
</file>