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7" r:id="rId4"/>
    <p:sldId id="278" r:id="rId5"/>
    <p:sldId id="279" r:id="rId6"/>
    <p:sldId id="281" r:id="rId7"/>
    <p:sldId id="282" r:id="rId8"/>
    <p:sldId id="259" r:id="rId9"/>
    <p:sldId id="258" r:id="rId10"/>
    <p:sldId id="285" r:id="rId11"/>
    <p:sldId id="261" r:id="rId12"/>
    <p:sldId id="262" r:id="rId13"/>
    <p:sldId id="263" r:id="rId14"/>
    <p:sldId id="264" r:id="rId15"/>
    <p:sldId id="265" r:id="rId16"/>
    <p:sldId id="269" r:id="rId17"/>
    <p:sldId id="270" r:id="rId18"/>
    <p:sldId id="271" r:id="rId19"/>
    <p:sldId id="287" r:id="rId20"/>
    <p:sldId id="272" r:id="rId21"/>
    <p:sldId id="273" r:id="rId22"/>
    <p:sldId id="274" r:id="rId23"/>
    <p:sldId id="275" r:id="rId24"/>
    <p:sldId id="276" r:id="rId25"/>
    <p:sldId id="286" r:id="rId26"/>
    <p:sldId id="288" r:id="rId27"/>
    <p:sldId id="283" r:id="rId28"/>
    <p:sldId id="284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7087" autoAdjust="0"/>
  </p:normalViewPr>
  <p:slideViewPr>
    <p:cSldViewPr snapToGrid="0">
      <p:cViewPr varScale="1">
        <p:scale>
          <a:sx n="74" d="100"/>
          <a:sy n="74" d="100"/>
        </p:scale>
        <p:origin x="984" y="54"/>
      </p:cViewPr>
      <p:guideLst/>
    </p:cSldViewPr>
  </p:slideViewPr>
  <p:outlineViewPr>
    <p:cViewPr>
      <p:scale>
        <a:sx n="33" d="100"/>
        <a:sy n="33" d="100"/>
      </p:scale>
      <p:origin x="0" y="-17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0D008-C73D-4C5B-A9DE-E32B4AFE5B1C}" type="datetimeFigureOut">
              <a:rPr lang="ca-ES" smtClean="0"/>
              <a:t>18/11/2017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A920-75A4-429A-BE6D-453D29DADB9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15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673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Great flexibility scaling, each service can be scaled in the required level independently.</a:t>
            </a:r>
          </a:p>
          <a:p>
            <a:r>
              <a:rPr lang="en-US" noProof="0" dirty="0"/>
              <a:t>Current </a:t>
            </a:r>
            <a:r>
              <a:rPr lang="en-US" noProof="0" dirty="0" err="1"/>
              <a:t>tecnologies</a:t>
            </a:r>
            <a:r>
              <a:rPr lang="en-US" noProof="0" dirty="0"/>
              <a:t> allows to scale very easily our microservices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98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ae@plainconcepts.com" TargetMode="Externa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s@plainconcepts.com" TargetMode="External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07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4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73960" cy="6858000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762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41466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62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bg2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4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3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i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Barcelona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Bilbao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+mj-lt"/>
              </a:rPr>
              <a:t>Dubai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London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Madrid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Seattle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Sevilla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074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arcelo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543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Avinguda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Josep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Tarradellas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10, 6º 1ª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08029 Barcelona,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+34 93 3607 114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Barcelona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060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ilb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158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Nervión 3, Planta 6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48001 Bilbao,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+34 94 6008 168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Bilbao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duba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7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Info_uae@plainconcepts.com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Dubai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Internet City,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Building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73030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Bubai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+971 4 551 6653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00AAD5"/>
                </a:solidFill>
                <a:latin typeface="+mj-lt"/>
              </a:rPr>
              <a:t>Dubai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46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ond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211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Holden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House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57</a:t>
            </a: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Rathbone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Place, W1T 1JU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London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London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91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mad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3011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Paseo de la Castellana 163, 10º Izq.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28046 Madrid, 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Madrid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29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at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954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Info_us@plainconcepts.com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1511, Third Ave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 Seattle WA 98101, Washington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+1 206 708 1285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400" dirty="0">
                <a:solidFill>
                  <a:srgbClr val="00AAD5"/>
                </a:solidFill>
                <a:latin typeface="+mj-lt"/>
              </a:rPr>
              <a:t>Seattle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96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v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10416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23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Avenida de la innovación s/n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Edificio Renta Sevilla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Planta 3 A,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41020 Sevilla, España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Sevilla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40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71910" y="3530663"/>
            <a:ext cx="494773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dirty="0" err="1"/>
              <a:t>text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37972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  <p15:guide id="0" pos="71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955800" y="3106728"/>
            <a:ext cx="7939949" cy="461665"/>
          </a:xfrm>
        </p:spPr>
        <p:txBody>
          <a:bodyPr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08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11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0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tinfowler.com/articles/microservic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59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27660-A241-438C-8365-F7A01627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hints about the size from the industry: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enough to be managed by one team </a:t>
            </a:r>
            <a:r>
              <a:rPr lang="en-US" dirty="0">
                <a:sym typeface="Wingdings" panose="05000000000000000000" pitchFamily="2" charset="2"/>
              </a:rPr>
              <a:t> Aligned to the team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 teams agree is small in time development (i.e. some weeks)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Bounded contexts separate the services and stablish clear borders between them.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8B4B29-CD29-4A21-980B-8E2BE8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Small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7420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F11DEE-1E9E-4818-94EE-37497378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It might be deployed as an isolated service</a:t>
            </a:r>
          </a:p>
          <a:p>
            <a:endParaRPr lang="en-US" noProof="0" dirty="0"/>
          </a:p>
          <a:p>
            <a:r>
              <a:rPr lang="en-US" noProof="0" dirty="0"/>
              <a:t>All communication between the services themselves are via network calls to enforce separation between the services. </a:t>
            </a:r>
          </a:p>
          <a:p>
            <a:endParaRPr lang="en-US" noProof="0" dirty="0"/>
          </a:p>
          <a:p>
            <a:r>
              <a:rPr lang="en-US" dirty="0"/>
              <a:t>S</a:t>
            </a:r>
            <a:r>
              <a:rPr lang="en-US" noProof="0" dirty="0" err="1"/>
              <a:t>ervices</a:t>
            </a:r>
            <a:r>
              <a:rPr lang="en-US" noProof="0" dirty="0"/>
              <a:t> change independently of each other, and </a:t>
            </a:r>
            <a:r>
              <a:rPr lang="en-US" dirty="0"/>
              <a:t>are</a:t>
            </a:r>
            <a:r>
              <a:rPr lang="en-US" noProof="0" dirty="0"/>
              <a:t> deployed without requiring consumers to change.</a:t>
            </a:r>
          </a:p>
          <a:p>
            <a:endParaRPr lang="en-US" noProof="0" dirty="0"/>
          </a:p>
          <a:p>
            <a:r>
              <a:rPr lang="en-US" dirty="0"/>
              <a:t>The golden rule: </a:t>
            </a:r>
          </a:p>
          <a:p>
            <a:r>
              <a:rPr lang="en-US" dirty="0"/>
              <a:t>Can you make a change to a service and deploy it by itself without changing anything else? 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79224-3316-4770-A582-A153DE2F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31344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183DC-5DD8-4AD5-A696-5AEF58A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Use the right tool for each job</a:t>
            </a:r>
          </a:p>
          <a:p>
            <a:endParaRPr lang="en-US" noProof="0" dirty="0"/>
          </a:p>
          <a:p>
            <a:r>
              <a:rPr lang="en-US" noProof="0" dirty="0"/>
              <a:t>Freedom for the teams to decide what fits better for them</a:t>
            </a:r>
          </a:p>
          <a:p>
            <a:endParaRPr lang="en-US" noProof="0" dirty="0"/>
          </a:p>
          <a:p>
            <a:r>
              <a:rPr lang="en-US" noProof="0" dirty="0"/>
              <a:t>Easy to start in new technologies due to the small size of the microservices</a:t>
            </a:r>
          </a:p>
          <a:p>
            <a:endParaRPr lang="en-US" noProof="0" dirty="0"/>
          </a:p>
          <a:p>
            <a:r>
              <a:rPr lang="en-US" b="1" noProof="0" dirty="0"/>
              <a:t>Be careful:</a:t>
            </a:r>
          </a:p>
          <a:p>
            <a:r>
              <a:rPr lang="en-US" noProof="0" dirty="0"/>
              <a:t>The more technologies used, the more overhead for our organization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6F2D5-9D8A-4969-A2BC-3724C90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Technology Heterogeneity</a:t>
            </a:r>
          </a:p>
        </p:txBody>
      </p:sp>
    </p:spTree>
    <p:extLst>
      <p:ext uri="{BB962C8B-B14F-4D97-AF65-F5344CB8AC3E}">
        <p14:creationId xmlns:p14="http://schemas.microsoft.com/office/powerpoint/2010/main" val="64403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08E3E-B57E-452F-B158-5C56D8DF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If one component fails, the rest of the System does not collapse.</a:t>
            </a:r>
          </a:p>
          <a:p>
            <a:endParaRPr lang="en-US" noProof="0" dirty="0"/>
          </a:p>
          <a:p>
            <a:r>
              <a:rPr lang="en-US" noProof="0" dirty="0"/>
              <a:t>Counter example: monolithic application, one part fails, the whole application fails.</a:t>
            </a:r>
          </a:p>
          <a:p>
            <a:endParaRPr lang="en-US" noProof="0" dirty="0"/>
          </a:p>
          <a:p>
            <a:r>
              <a:rPr lang="en-US" noProof="0" dirty="0"/>
              <a:t>MSA favors take resilience strategies, BUT they are not for free and must be taken into account during development.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3B04F-8075-4D61-A59B-478BAE6B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316605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C27A4-C4BF-41B2-8491-EB2CEAB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Scaling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5" name="Picture 4" descr="A picture containing object, gallery&#10;&#10;Description generated with very high confidence">
            <a:extLst>
              <a:ext uri="{FF2B5EF4-FFF2-40B4-BE49-F238E27FC236}">
                <a16:creationId xmlns:a16="http://schemas.microsoft.com/office/drawing/2014/main" id="{3DA2A58A-DB31-49F3-96B1-D933015D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5" y="1686888"/>
            <a:ext cx="6477234" cy="396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12E6B-DC3F-4E90-A7D1-201BD102DC6F}"/>
              </a:ext>
            </a:extLst>
          </p:cNvPr>
          <p:cNvSpPr txBox="1"/>
          <p:nvPr/>
        </p:nvSpPr>
        <p:spPr>
          <a:xfrm>
            <a:off x="4770474" y="5918791"/>
            <a:ext cx="38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Picture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>
                <a:hlinkClick r:id="rId4"/>
              </a:rPr>
              <a:t>Fowler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3283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E3D6F-3F29-4EA5-8D1E-50FBC3BE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Ease of deployment: </a:t>
            </a:r>
            <a:r>
              <a:rPr lang="en-US" noProof="0" dirty="0"/>
              <a:t>IF we maintain the services louse coupled and with the ability to be deployed </a:t>
            </a:r>
            <a:r>
              <a:rPr lang="en-US" noProof="0" dirty="0" err="1"/>
              <a:t>isolately</a:t>
            </a:r>
            <a:r>
              <a:rPr lang="en-US" noProof="0" dirty="0"/>
              <a:t>. It is </a:t>
            </a:r>
            <a:r>
              <a:rPr lang="en-US" noProof="0" dirty="0" err="1"/>
              <a:t>easi</a:t>
            </a:r>
            <a:r>
              <a:rPr lang="en-US" dirty="0" err="1"/>
              <a:t>er</a:t>
            </a:r>
            <a:r>
              <a:rPr lang="en-US" dirty="0"/>
              <a:t> to deploy more often.</a:t>
            </a:r>
            <a:endParaRPr lang="en-US" noProof="0" dirty="0"/>
          </a:p>
          <a:p>
            <a:endParaRPr lang="en-US" noProof="0" dirty="0"/>
          </a:p>
          <a:p>
            <a:r>
              <a:rPr lang="en-US" b="1" dirty="0"/>
              <a:t>Organizational Alignment : </a:t>
            </a:r>
            <a:r>
              <a:rPr lang="en-US" dirty="0"/>
              <a:t>large teams sharing code base are problematic. One small team on service.</a:t>
            </a:r>
          </a:p>
          <a:p>
            <a:endParaRPr lang="en-US" dirty="0"/>
          </a:p>
          <a:p>
            <a:r>
              <a:rPr lang="en-US" b="1" noProof="0" dirty="0"/>
              <a:t>Ease of replacement</a:t>
            </a:r>
            <a:r>
              <a:rPr lang="en-US" b="1" dirty="0"/>
              <a:t>:  </a:t>
            </a:r>
            <a:r>
              <a:rPr lang="en-US" dirty="0" err="1"/>
              <a:t>Confortable</a:t>
            </a:r>
            <a:r>
              <a:rPr lang="en-US" dirty="0"/>
              <a:t> </a:t>
            </a:r>
            <a:r>
              <a:rPr lang="en-US" dirty="0" err="1"/>
              <a:t>rewritting</a:t>
            </a:r>
            <a:r>
              <a:rPr lang="en-US" dirty="0"/>
              <a:t> services or removing one when it is not needed anymore, in contrast with typical large codebases.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5BDB3-2693-4720-A68B-120BFBBA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52088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326073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14D62-2AEB-4FCD-8325-CC563A95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36" y="508072"/>
            <a:ext cx="2579594" cy="230143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0AC17-A007-4052-A057-844B6E95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container image is a lightweight, stand-alone, executable package of a piece of software that includes everything needed to run it: code, runtime, system tools, system libraries, settings.</a:t>
            </a:r>
          </a:p>
          <a:p>
            <a:endParaRPr lang="en-US" noProof="0" dirty="0"/>
          </a:p>
          <a:p>
            <a:r>
              <a:rPr lang="en-US" noProof="0" dirty="0"/>
              <a:t>An application or process which runs in a container is packaged with all the required dependencies and configuration files; It’s given the illusion that there are no other processes running outside of its container.</a:t>
            </a:r>
          </a:p>
          <a:p>
            <a:endParaRPr lang="en-US" noProof="0" dirty="0"/>
          </a:p>
          <a:p>
            <a:r>
              <a:rPr lang="en-US" noProof="0" dirty="0"/>
              <a:t>Docker is a company that provides technology for the whole containers environment (creation, storage, deployment…)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93E0B-01C5-454B-9027-B4BD4BAA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5220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C30AE-81B1-4BB3-98C7-4FAE7B41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480" y="2163111"/>
            <a:ext cx="9522823" cy="3030903"/>
          </a:xfrm>
        </p:spPr>
        <p:txBody>
          <a:bodyPr/>
          <a:lstStyle/>
          <a:p>
            <a:r>
              <a:rPr lang="en-US" noProof="0" dirty="0"/>
              <a:t>Containers and virtual machines have similar resource isolation and allocation benefits, but function differently. Because containers virtualize the operating system instead of hardware, containers are more portable and efficient.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0851-D4E1-4649-9B18-734BD0F1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Container vs Virtual machine</a:t>
            </a:r>
          </a:p>
        </p:txBody>
      </p:sp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1BAC5403-7428-405E-9116-817AEFF7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9" y="3203643"/>
            <a:ext cx="3059043" cy="27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>
            <a:extLst>
              <a:ext uri="{FF2B5EF4-FFF2-40B4-BE49-F238E27FC236}">
                <a16:creationId xmlns:a16="http://schemas.microsoft.com/office/drawing/2014/main" id="{184EF460-F1E8-4CCC-8828-2D2845EB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43" y="3268038"/>
            <a:ext cx="3003590" cy="26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62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8D63069-8753-4DE3-AE0C-9DEAC0EF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resources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faster to initialize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put more containers than VM in the same host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 composition makes it easier to create new images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isolation tan for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use another 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C1E7BA-D2B2-4845-AA7C-751A81CF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1190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0377E-43ED-463E-ABCF-B046C778B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1910" y="3546052"/>
            <a:ext cx="4947734" cy="338554"/>
          </a:xfrm>
        </p:spPr>
        <p:txBody>
          <a:bodyPr/>
          <a:lstStyle/>
          <a:p>
            <a:r>
              <a:rPr lang="en-US" noProof="0" dirty="0"/>
              <a:t>Introduction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8333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6FBA-52A4-40CA-A15A-F72E7499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7" y="264592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Docker images are the basis of 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is an ordered collection of root filesystem changes and the corresponding execution parameters for use within a container runtime.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typically contains a union of layered filesystems stacked on top of each other. Common </a:t>
            </a:r>
            <a:r>
              <a:rPr lang="en-US" dirty="0"/>
              <a:t>parent images are shared, not duplicated.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does not have state and it never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Find and store images at image repositories (Docker Hub, Azure Container Registry…)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A7B0B-35B5-469D-B363-F854B208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C55173-906C-44C9-89D5-A3F60C2E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3A5979-E0A1-46A5-8295-5F7FB8CB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7177"/>
            <a:ext cx="4322324" cy="32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4F882-F018-4200-8E7D-B00FF25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Take a base image to build over it. Two options to build the new image: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commit command, </a:t>
            </a:r>
            <a:r>
              <a:rPr lang="en-US" sz="1600" noProof="0" dirty="0">
                <a:sym typeface="Wingdings" panose="05000000000000000000" pitchFamily="2" charset="2"/>
              </a:rPr>
              <a:t>not recommended.</a:t>
            </a:r>
            <a:endParaRPr lang="en-US" sz="1600" noProof="0" dirty="0"/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build command with a </a:t>
            </a:r>
            <a:r>
              <a:rPr lang="en-US" sz="1600" noProof="0" dirty="0" err="1"/>
              <a:t>Dockerfile</a:t>
            </a:r>
            <a:r>
              <a:rPr lang="en-US" sz="1600" noProof="0" dirty="0"/>
              <a:t>. The Docker file uses a basic DSL (Domain Specific Language) with instructions for Building Docker images. 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Docker file is the recommended approach, It provides a more repeatable, transparent, and idempotent mechanism for creating images.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33C37-A7B8-4AC8-B716-8C5061C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create a new image</a:t>
            </a:r>
          </a:p>
        </p:txBody>
      </p:sp>
    </p:spTree>
    <p:extLst>
      <p:ext uri="{BB962C8B-B14F-4D97-AF65-F5344CB8AC3E}">
        <p14:creationId xmlns:p14="http://schemas.microsoft.com/office/powerpoint/2010/main" val="166661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4F8B4760-39AE-4968-A656-2A79A57E4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390626"/>
            <a:ext cx="7101551" cy="262236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513275-3F3B-4E01-8564-C5026F4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349695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1: build your own docker image</a:t>
            </a:r>
          </a:p>
        </p:txBody>
      </p:sp>
    </p:spTree>
    <p:extLst>
      <p:ext uri="{BB962C8B-B14F-4D97-AF65-F5344CB8AC3E}">
        <p14:creationId xmlns:p14="http://schemas.microsoft.com/office/powerpoint/2010/main" val="73714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A5CFDB-76E5-466C-A1F7-D533781B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223" y="2334854"/>
            <a:ext cx="5872820" cy="30833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a tool for defining multi-container Docker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installed separately from Docker (</a:t>
            </a:r>
            <a:r>
              <a:rPr lang="en-US" noProof="0" dirty="0" err="1"/>
              <a:t>f.i</a:t>
            </a:r>
            <a:r>
              <a:rPr lang="en-US" noProof="0" dirty="0"/>
              <a:t>. currently not installed by default in Azure VM for containers)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Based on the Docker file plus docker-compose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Multiple docker-compose files structure to compose the final desired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7F8CD-1E47-4857-B9C1-2BA30F8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compose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8B6C46-7A10-44B1-BD42-7A19A1DE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4" y="2334854"/>
            <a:ext cx="4859384" cy="2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file is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 more basic information about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definition of the environment variables and 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Other files to set values for other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Possibility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value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substitution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through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.</a:t>
            </a:r>
            <a:r>
              <a:rPr lang="es-ES" dirty="0" err="1">
                <a:sym typeface="Wingdings" panose="05000000000000000000" pitchFamily="2" charset="2"/>
              </a:rPr>
              <a:t>env</a:t>
            </a:r>
            <a:r>
              <a:rPr lang="es-ES" dirty="0">
                <a:sym typeface="Wingdings" panose="05000000000000000000" pitchFamily="2" charset="2"/>
              </a:rPr>
              <a:t> file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files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B7F963-75AB-4E87-9602-D58E7A77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4007007"/>
            <a:ext cx="3486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4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Possibility of value substitution through the .</a:t>
            </a:r>
            <a:r>
              <a:rPr lang="en-US" dirty="0" err="1">
                <a:sym typeface="Wingdings" panose="05000000000000000000" pitchFamily="2" charset="2"/>
              </a:rPr>
              <a:t>env</a:t>
            </a:r>
            <a:r>
              <a:rPr lang="en-US" dirty="0">
                <a:sym typeface="Wingdings" panose="05000000000000000000" pitchFamily="2" charset="2"/>
              </a:rPr>
              <a:t>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substitution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FAF78F-CBA0-434E-84A2-56E2D92D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52" y="5062574"/>
            <a:ext cx="7610475" cy="6286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1709E3-AFD3-499D-BE61-FD162028D863}"/>
              </a:ext>
            </a:extLst>
          </p:cNvPr>
          <p:cNvSpPr txBox="1"/>
          <p:nvPr/>
        </p:nvSpPr>
        <p:spPr>
          <a:xfrm>
            <a:off x="2263952" y="3205288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docker-compose.override.yml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3CC94-1BD6-4D8A-AB1E-B74DC73AE06D}"/>
              </a:ext>
            </a:extLst>
          </p:cNvPr>
          <p:cNvSpPr txBox="1"/>
          <p:nvPr/>
        </p:nvSpPr>
        <p:spPr>
          <a:xfrm>
            <a:off x="2287562" y="4722851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3CB4A2-4E16-46F3-BA93-D8B53B38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52" y="3571746"/>
            <a:ext cx="7705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9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408A6-102A-4816-BE08-8BC69F69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9B935-713F-47A4-A346-A2FE9FC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options</a:t>
            </a:r>
            <a:endParaRPr lang="ca-ES" dirty="0"/>
          </a:p>
        </p:txBody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2AF909-53F4-4931-A4C6-0A2FAE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36" y="2681920"/>
            <a:ext cx="7060542" cy="10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5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2: </a:t>
            </a:r>
            <a:r>
              <a:rPr lang="en-US" dirty="0"/>
              <a:t> build and run with docker compose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8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28824-D05C-4C9D-997F-E6EAF001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1" y="2907716"/>
            <a:ext cx="5040170" cy="295229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52A7C8-F0C6-4D23-AF1C-12153164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526" y="2190308"/>
            <a:ext cx="9069978" cy="3366561"/>
          </a:xfrm>
        </p:spPr>
        <p:txBody>
          <a:bodyPr/>
          <a:lstStyle/>
          <a:p>
            <a:r>
              <a:rPr lang="en-US" dirty="0"/>
              <a:t>Microservices are small (meaning doing one thing well), autonomous (in terms of lifecycle, evolution, technology…) services that work together. </a:t>
            </a:r>
          </a:p>
          <a:p>
            <a:endParaRPr lang="en-US" dirty="0"/>
          </a:p>
          <a:p>
            <a:r>
              <a:rPr lang="en-US" sz="1200" dirty="0"/>
              <a:t>(Sam Newman, Building microservices, O’Reilly)</a:t>
            </a:r>
            <a:endParaRPr lang="es-ES" sz="12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A6703-0A38-491C-8AC0-AADD59AF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microservices</a:t>
            </a:r>
            <a:r>
              <a:rPr lang="ca-E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BC3F4-B078-4FE3-BC7A-D60BC1129E12}"/>
              </a:ext>
            </a:extLst>
          </p:cNvPr>
          <p:cNvSpPr txBox="1"/>
          <p:nvPr/>
        </p:nvSpPr>
        <p:spPr>
          <a:xfrm>
            <a:off x="9323161" y="5840000"/>
            <a:ext cx="273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/>
              <a:t>Picture </a:t>
            </a:r>
            <a:r>
              <a:rPr lang="ca-ES" sz="1200" dirty="0" err="1"/>
              <a:t>by</a:t>
            </a:r>
            <a:r>
              <a:rPr lang="ca-ES" sz="1200" dirty="0"/>
              <a:t> </a:t>
            </a:r>
            <a:r>
              <a:rPr lang="ca-ES" sz="1200" dirty="0" err="1">
                <a:hlinkClick r:id="rId3"/>
              </a:rPr>
              <a:t>Fowler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265192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9A698-0BAD-42DE-BF38-8ED99479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2629786"/>
            <a:ext cx="5717177" cy="30830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RPC (Remote Procedure Calls) starting with DCE(88) and CORBA(91).</a:t>
            </a:r>
            <a:endParaRPr lang="es-ES" dirty="0"/>
          </a:p>
          <a:p>
            <a:pPr lvl="1"/>
            <a:r>
              <a:rPr lang="en-US" sz="1600" dirty="0"/>
              <a:t>The basic idea was to make remote calls transparent to developers.</a:t>
            </a:r>
            <a:endParaRPr lang="es-ES" sz="1600" dirty="0"/>
          </a:p>
          <a:p>
            <a:pPr lvl="1"/>
            <a:r>
              <a:rPr lang="en-US" sz="1600" dirty="0"/>
              <a:t>No need to pay attention if call is local or not.</a:t>
            </a:r>
            <a:endParaRPr lang="es-ES" sz="1600" dirty="0"/>
          </a:p>
          <a:p>
            <a:pPr lvl="1"/>
            <a:r>
              <a:rPr lang="en-US" sz="1600" dirty="0"/>
              <a:t>Reality: a local call is not the same as a remote call. We should treat them differently.</a:t>
            </a:r>
            <a:endParaRPr lang="es-ES" sz="1600" dirty="0"/>
          </a:p>
          <a:p>
            <a:pPr lvl="1"/>
            <a:r>
              <a:rPr lang="en-US" sz="1600" dirty="0"/>
              <a:t>Coupling between distributed components (in terms of technology, components of the system,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8C8B2-17BA-4DA6-97D7-D41FF903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034E82-A35A-4F96-ADD3-75445A87E5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1A6C72-6B9A-4311-BD2A-FADD7B2D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7" y="1631380"/>
            <a:ext cx="4316225" cy="41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SOAP (Simple Object Access Protocol) (99). </a:t>
            </a:r>
            <a:endParaRPr lang="es-ES" dirty="0"/>
          </a:p>
          <a:p>
            <a:pPr lvl="1"/>
            <a:r>
              <a:rPr lang="en-US" sz="1600" dirty="0"/>
              <a:t>Invoke objects over HTTP </a:t>
            </a:r>
            <a:endParaRPr lang="es-ES" sz="1600" dirty="0"/>
          </a:p>
          <a:p>
            <a:pPr lvl="1"/>
            <a:r>
              <a:rPr lang="en-US" sz="1600" dirty="0"/>
              <a:t>Interoperation between systems implemented on different languages.</a:t>
            </a:r>
            <a:endParaRPr lang="es-ES" sz="1600" dirty="0"/>
          </a:p>
          <a:p>
            <a:pPr lvl="1"/>
            <a:r>
              <a:rPr lang="en-US" sz="1600" dirty="0"/>
              <a:t>Still high coupling between services with consumers.</a:t>
            </a:r>
          </a:p>
          <a:p>
            <a:pPr lvl="1"/>
            <a:endParaRPr lang="es-ES" sz="1600" dirty="0"/>
          </a:p>
          <a:p>
            <a:pPr lvl="0"/>
            <a:r>
              <a:rPr lang="en-US" dirty="0"/>
              <a:t>REST</a:t>
            </a:r>
            <a:endParaRPr lang="es-ES" dirty="0"/>
          </a:p>
          <a:p>
            <a:pPr lvl="1"/>
            <a:r>
              <a:rPr lang="en-US" sz="1600" dirty="0"/>
              <a:t>It uses HTTP verbs as defined in specification</a:t>
            </a:r>
            <a:endParaRPr lang="es-ES" sz="1600" dirty="0"/>
          </a:p>
          <a:p>
            <a:pPr lvl="1"/>
            <a:r>
              <a:rPr lang="en-US" sz="1600" dirty="0"/>
              <a:t>Designed for high scalability</a:t>
            </a:r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03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B3C48-3893-4347-96BD-E2643531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SOA: from the experiences emerges the term SOA to define a way to design services that collaborate together</a:t>
            </a:r>
            <a:endParaRPr lang="es-ES" dirty="0"/>
          </a:p>
          <a:p>
            <a:pPr lvl="1"/>
            <a:r>
              <a:rPr lang="en-US" sz="1600" dirty="0"/>
              <a:t>Substitute large monolithic apps by a more sensible design for services.</a:t>
            </a:r>
            <a:endParaRPr lang="es-ES" sz="1600" dirty="0"/>
          </a:p>
          <a:p>
            <a:pPr lvl="1"/>
            <a:r>
              <a:rPr lang="en-US" sz="1600" dirty="0"/>
              <a:t>Multiple interpretations and implementations, some of them very coupled to vendor.</a:t>
            </a:r>
            <a:endParaRPr lang="es-ES" sz="1600" dirty="0"/>
          </a:p>
          <a:p>
            <a:pPr lvl="1"/>
            <a:r>
              <a:rPr lang="en-US" sz="1600" dirty="0"/>
              <a:t>Important improvement. Compared to microservices, still not too based in real-world practices.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340A4-2315-439C-8F6D-F1FC8BD6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3660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312AF-CE81-493F-95A0-21322181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approach has emerged from real-world use, taking our better understanding of systems and architecture to do SOA well. So you should instead think of microservices as a specific approach for SOA in the same way that XP or Scrum are specific approaches for Agile software development. </a:t>
            </a:r>
          </a:p>
          <a:p>
            <a:endParaRPr lang="en-US" sz="1400" dirty="0"/>
          </a:p>
          <a:p>
            <a:r>
              <a:rPr lang="en-US" sz="1200" dirty="0"/>
              <a:t>(From Sam Newman, Building microservices).</a:t>
            </a:r>
            <a:endParaRPr lang="ca-E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D7237-2BAD-40B0-A0A0-4376477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0022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D6304-4111-452E-882F-AC7928E4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5800" y="2922062"/>
            <a:ext cx="7939949" cy="830997"/>
          </a:xfrm>
        </p:spPr>
        <p:txBody>
          <a:bodyPr/>
          <a:lstStyle/>
          <a:p>
            <a:r>
              <a:rPr lang="en-US" noProof="0" dirty="0"/>
              <a:t>Microservices architecture: characteristics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34113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AB3B3-7EA2-4B08-BFA2-3E101E5D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Small number of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It refers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Cohesive: focused on doing one thing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Clear delimited business boundaries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D83D5-F244-425B-8AAC-8B51EF5E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8751510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7D0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AAD5"/>
      </a:hlink>
      <a:folHlink>
        <a:srgbClr val="0080FF"/>
      </a:folHlink>
    </a:clrScheme>
    <a:fontScheme name="Custom Plain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1049</Words>
  <Application>Microsoft Office PowerPoint</Application>
  <PresentationFormat>Panorámica</PresentationFormat>
  <Paragraphs>129</Paragraphs>
  <Slides>28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Helvetica35-Thin</vt:lpstr>
      <vt:lpstr>Open Sans</vt:lpstr>
      <vt:lpstr>Raleway</vt:lpstr>
      <vt:lpstr>Raleway Light</vt:lpstr>
      <vt:lpstr>Wingdings</vt:lpstr>
      <vt:lpstr>ThemeLight</vt:lpstr>
      <vt:lpstr>Presentación de PowerPoint</vt:lpstr>
      <vt:lpstr>Presentación de PowerPoint</vt:lpstr>
      <vt:lpstr>What are microservices?</vt:lpstr>
      <vt:lpstr>Some history</vt:lpstr>
      <vt:lpstr>Some history</vt:lpstr>
      <vt:lpstr>Some history</vt:lpstr>
      <vt:lpstr>Some history</vt:lpstr>
      <vt:lpstr>Presentación de PowerPoint</vt:lpstr>
      <vt:lpstr>Small</vt:lpstr>
      <vt:lpstr>Small</vt:lpstr>
      <vt:lpstr>Autonomous</vt:lpstr>
      <vt:lpstr>Technology Heterogeneity</vt:lpstr>
      <vt:lpstr>Resilience</vt:lpstr>
      <vt:lpstr>Scaling </vt:lpstr>
      <vt:lpstr>And more…</vt:lpstr>
      <vt:lpstr>Presentación de PowerPoint</vt:lpstr>
      <vt:lpstr>Introduction</vt:lpstr>
      <vt:lpstr>Container vs Virtual machine</vt:lpstr>
      <vt:lpstr>Container vs virtual machine</vt:lpstr>
      <vt:lpstr>Images</vt:lpstr>
      <vt:lpstr>How to create a new image</vt:lpstr>
      <vt:lpstr>Docker file</vt:lpstr>
      <vt:lpstr>Presentación de PowerPoint</vt:lpstr>
      <vt:lpstr>Docker compose</vt:lpstr>
      <vt:lpstr>Compose files</vt:lpstr>
      <vt:lpstr>Value substitution</vt:lpstr>
      <vt:lpstr>Some options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Sanz</dc:creator>
  <cp:lastModifiedBy>David Sanz</cp:lastModifiedBy>
  <cp:revision>96</cp:revision>
  <dcterms:created xsi:type="dcterms:W3CDTF">2017-10-28T16:40:45Z</dcterms:created>
  <dcterms:modified xsi:type="dcterms:W3CDTF">2017-11-18T21:07:15Z</dcterms:modified>
</cp:coreProperties>
</file>