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9" r:id="rId3"/>
    <p:sldId id="275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6" autoAdjust="0"/>
  </p:normalViewPr>
  <p:slideViewPr>
    <p:cSldViewPr snapToGrid="0">
      <p:cViewPr varScale="1">
        <p:scale>
          <a:sx n="82" d="100"/>
          <a:sy n="82" d="100"/>
        </p:scale>
        <p:origin x="12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D4DCB7-2F16-47BB-AA1B-56FBD48A833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0E07185-4130-4178-9905-B65AFBC2E3A0}">
      <dgm:prSet phldrT="[Texto]"/>
      <dgm:spPr/>
      <dgm:t>
        <a:bodyPr/>
        <a:lstStyle/>
        <a:p>
          <a:r>
            <a:rPr lang="es-ES" dirty="0" err="1"/>
            <a:t>Refuse</a:t>
          </a:r>
          <a:r>
            <a:rPr lang="es-ES" dirty="0"/>
            <a:t> </a:t>
          </a:r>
          <a:r>
            <a:rPr lang="es-ES" dirty="0" err="1"/>
            <a:t>requests</a:t>
          </a:r>
          <a:endParaRPr lang="en-US" dirty="0"/>
        </a:p>
      </dgm:t>
    </dgm:pt>
    <dgm:pt modelId="{70B3A0E3-023F-4F1D-B091-8F97CB57AEE9}" type="parTrans" cxnId="{CD135C74-E213-4584-9ED7-90F1BF3BA38D}">
      <dgm:prSet/>
      <dgm:spPr/>
      <dgm:t>
        <a:bodyPr/>
        <a:lstStyle/>
        <a:p>
          <a:endParaRPr lang="en-US"/>
        </a:p>
      </dgm:t>
    </dgm:pt>
    <dgm:pt modelId="{48304C80-3835-4F80-A93B-B971B9D66745}" type="sibTrans" cxnId="{CD135C74-E213-4584-9ED7-90F1BF3BA38D}">
      <dgm:prSet/>
      <dgm:spPr/>
      <dgm:t>
        <a:bodyPr/>
        <a:lstStyle/>
        <a:p>
          <a:endParaRPr lang="en-US"/>
        </a:p>
      </dgm:t>
    </dgm:pt>
    <dgm:pt modelId="{960240CD-5D1D-4C35-AE8B-629EEDE4AD85}">
      <dgm:prSet phldrT="[Texto]"/>
      <dgm:spPr/>
      <dgm:t>
        <a:bodyPr/>
        <a:lstStyle/>
        <a:p>
          <a:r>
            <a:rPr lang="es-ES" dirty="0" err="1"/>
            <a:t>Finish</a:t>
          </a:r>
          <a:r>
            <a:rPr lang="es-ES" dirty="0"/>
            <a:t> short </a:t>
          </a:r>
          <a:r>
            <a:rPr lang="es-ES" dirty="0" err="1"/>
            <a:t>requests</a:t>
          </a:r>
          <a:endParaRPr lang="en-US" dirty="0"/>
        </a:p>
      </dgm:t>
    </dgm:pt>
    <dgm:pt modelId="{236DBFC9-B2CB-4A91-ADF5-3BA3DE058F31}" type="parTrans" cxnId="{69A2B88D-50F2-40E3-B8A6-2056A24B4671}">
      <dgm:prSet/>
      <dgm:spPr/>
      <dgm:t>
        <a:bodyPr/>
        <a:lstStyle/>
        <a:p>
          <a:endParaRPr lang="en-US"/>
        </a:p>
      </dgm:t>
    </dgm:pt>
    <dgm:pt modelId="{5180BAB7-E179-45C4-9E78-C14830212AE0}" type="sibTrans" cxnId="{69A2B88D-50F2-40E3-B8A6-2056A24B4671}">
      <dgm:prSet/>
      <dgm:spPr/>
      <dgm:t>
        <a:bodyPr/>
        <a:lstStyle/>
        <a:p>
          <a:endParaRPr lang="en-US"/>
        </a:p>
      </dgm:t>
    </dgm:pt>
    <dgm:pt modelId="{9205511B-2208-40F6-9586-B69132789A01}">
      <dgm:prSet phldrT="[Texto]"/>
      <dgm:spPr/>
      <dgm:t>
        <a:bodyPr/>
        <a:lstStyle/>
        <a:p>
          <a:r>
            <a:rPr lang="es-ES" dirty="0" err="1"/>
            <a:t>Return</a:t>
          </a:r>
          <a:r>
            <a:rPr lang="es-ES" dirty="0"/>
            <a:t> </a:t>
          </a:r>
          <a:r>
            <a:rPr lang="es-ES" dirty="0" err="1"/>
            <a:t>long</a:t>
          </a:r>
          <a:r>
            <a:rPr lang="es-ES" dirty="0"/>
            <a:t> </a:t>
          </a:r>
          <a:r>
            <a:rPr lang="es-ES" dirty="0" err="1"/>
            <a:t>requests</a:t>
          </a:r>
          <a:r>
            <a:rPr lang="es-ES" dirty="0"/>
            <a:t> </a:t>
          </a:r>
          <a:r>
            <a:rPr lang="es-ES" dirty="0" err="1"/>
            <a:t>to</a:t>
          </a:r>
          <a:r>
            <a:rPr lang="es-ES" dirty="0"/>
            <a:t> </a:t>
          </a:r>
          <a:r>
            <a:rPr lang="es-ES" dirty="0" err="1"/>
            <a:t>the</a:t>
          </a:r>
          <a:r>
            <a:rPr lang="es-ES" dirty="0"/>
            <a:t> </a:t>
          </a:r>
          <a:r>
            <a:rPr lang="es-ES" dirty="0" err="1"/>
            <a:t>queue</a:t>
          </a:r>
          <a:endParaRPr lang="en-US" dirty="0"/>
        </a:p>
      </dgm:t>
    </dgm:pt>
    <dgm:pt modelId="{63E828A4-01FC-4B8E-A19E-06598EC121C7}" type="parTrans" cxnId="{3C7BAB52-506D-4C64-9A05-9F96504D9889}">
      <dgm:prSet/>
      <dgm:spPr/>
      <dgm:t>
        <a:bodyPr/>
        <a:lstStyle/>
        <a:p>
          <a:endParaRPr lang="en-US"/>
        </a:p>
      </dgm:t>
    </dgm:pt>
    <dgm:pt modelId="{376FADE4-92BB-484A-BE48-D99FF9EFB39F}" type="sibTrans" cxnId="{3C7BAB52-506D-4C64-9A05-9F96504D9889}">
      <dgm:prSet/>
      <dgm:spPr/>
      <dgm:t>
        <a:bodyPr/>
        <a:lstStyle/>
        <a:p>
          <a:endParaRPr lang="en-US"/>
        </a:p>
      </dgm:t>
    </dgm:pt>
    <dgm:pt modelId="{494317B5-4110-4E6C-BC7F-B26DC0E26EB6}" type="pres">
      <dgm:prSet presAssocID="{44D4DCB7-2F16-47BB-AA1B-56FBD48A8336}" presName="Name0" presStyleCnt="0">
        <dgm:presLayoutVars>
          <dgm:dir/>
          <dgm:resizeHandles val="exact"/>
        </dgm:presLayoutVars>
      </dgm:prSet>
      <dgm:spPr/>
    </dgm:pt>
    <dgm:pt modelId="{317FB8E2-2B56-4AF1-BD09-D0895556B39E}" type="pres">
      <dgm:prSet presAssocID="{10E07185-4130-4178-9905-B65AFBC2E3A0}" presName="node" presStyleLbl="node1" presStyleIdx="0" presStyleCnt="3" custScaleX="39091" custScaleY="30577">
        <dgm:presLayoutVars>
          <dgm:bulletEnabled val="1"/>
        </dgm:presLayoutVars>
      </dgm:prSet>
      <dgm:spPr/>
    </dgm:pt>
    <dgm:pt modelId="{22DC76B3-C11B-476E-8FA9-CA34C158E84A}" type="pres">
      <dgm:prSet presAssocID="{48304C80-3835-4F80-A93B-B971B9D66745}" presName="sibTrans" presStyleLbl="sibTrans2D1" presStyleIdx="0" presStyleCnt="2" custScaleX="75421" custScaleY="58994"/>
      <dgm:spPr/>
    </dgm:pt>
    <dgm:pt modelId="{DB0B9FFC-2894-409B-8161-F6D9A5625F71}" type="pres">
      <dgm:prSet presAssocID="{48304C80-3835-4F80-A93B-B971B9D66745}" presName="connectorText" presStyleLbl="sibTrans2D1" presStyleIdx="0" presStyleCnt="2"/>
      <dgm:spPr/>
    </dgm:pt>
    <dgm:pt modelId="{2613BD23-76EE-444A-9D0D-A62ECE3F3C6E}" type="pres">
      <dgm:prSet presAssocID="{960240CD-5D1D-4C35-AE8B-629EEDE4AD85}" presName="node" presStyleLbl="node1" presStyleIdx="1" presStyleCnt="3" custScaleX="39091" custScaleY="30577">
        <dgm:presLayoutVars>
          <dgm:bulletEnabled val="1"/>
        </dgm:presLayoutVars>
      </dgm:prSet>
      <dgm:spPr/>
    </dgm:pt>
    <dgm:pt modelId="{C0F32FFE-6BBC-48DD-9E37-820420E27FEC}" type="pres">
      <dgm:prSet presAssocID="{5180BAB7-E179-45C4-9E78-C14830212AE0}" presName="sibTrans" presStyleLbl="sibTrans2D1" presStyleIdx="1" presStyleCnt="2" custScaleX="75421" custScaleY="58994"/>
      <dgm:spPr/>
    </dgm:pt>
    <dgm:pt modelId="{340A7AA8-1D88-4609-937B-9255BB822057}" type="pres">
      <dgm:prSet presAssocID="{5180BAB7-E179-45C4-9E78-C14830212AE0}" presName="connectorText" presStyleLbl="sibTrans2D1" presStyleIdx="1" presStyleCnt="2"/>
      <dgm:spPr/>
    </dgm:pt>
    <dgm:pt modelId="{D2BBA5ED-59A4-43CD-94F1-83AD28DCE4E2}" type="pres">
      <dgm:prSet presAssocID="{9205511B-2208-40F6-9586-B69132789A01}" presName="node" presStyleLbl="node1" presStyleIdx="2" presStyleCnt="3" custScaleX="39091" custScaleY="30577">
        <dgm:presLayoutVars>
          <dgm:bulletEnabled val="1"/>
        </dgm:presLayoutVars>
      </dgm:prSet>
      <dgm:spPr/>
    </dgm:pt>
  </dgm:ptLst>
  <dgm:cxnLst>
    <dgm:cxn modelId="{79D3F642-14C8-49B8-81B1-E20387B84CCB}" type="presOf" srcId="{48304C80-3835-4F80-A93B-B971B9D66745}" destId="{DB0B9FFC-2894-409B-8161-F6D9A5625F71}" srcOrd="1" destOrd="0" presId="urn:microsoft.com/office/officeart/2005/8/layout/process1"/>
    <dgm:cxn modelId="{6EC0B565-44BE-4140-9C07-627107F129DA}" type="presOf" srcId="{48304C80-3835-4F80-A93B-B971B9D66745}" destId="{22DC76B3-C11B-476E-8FA9-CA34C158E84A}" srcOrd="0" destOrd="0" presId="urn:microsoft.com/office/officeart/2005/8/layout/process1"/>
    <dgm:cxn modelId="{0CCB8168-1370-4248-85B5-5314AE118E00}" type="presOf" srcId="{5180BAB7-E179-45C4-9E78-C14830212AE0}" destId="{C0F32FFE-6BBC-48DD-9E37-820420E27FEC}" srcOrd="0" destOrd="0" presId="urn:microsoft.com/office/officeart/2005/8/layout/process1"/>
    <dgm:cxn modelId="{3C7BAB52-506D-4C64-9A05-9F96504D9889}" srcId="{44D4DCB7-2F16-47BB-AA1B-56FBD48A8336}" destId="{9205511B-2208-40F6-9586-B69132789A01}" srcOrd="2" destOrd="0" parTransId="{63E828A4-01FC-4B8E-A19E-06598EC121C7}" sibTransId="{376FADE4-92BB-484A-BE48-D99FF9EFB39F}"/>
    <dgm:cxn modelId="{B1404073-9DF9-4578-BF08-62B668512267}" type="presOf" srcId="{960240CD-5D1D-4C35-AE8B-629EEDE4AD85}" destId="{2613BD23-76EE-444A-9D0D-A62ECE3F3C6E}" srcOrd="0" destOrd="0" presId="urn:microsoft.com/office/officeart/2005/8/layout/process1"/>
    <dgm:cxn modelId="{CD135C74-E213-4584-9ED7-90F1BF3BA38D}" srcId="{44D4DCB7-2F16-47BB-AA1B-56FBD48A8336}" destId="{10E07185-4130-4178-9905-B65AFBC2E3A0}" srcOrd="0" destOrd="0" parTransId="{70B3A0E3-023F-4F1D-B091-8F97CB57AEE9}" sibTransId="{48304C80-3835-4F80-A93B-B971B9D66745}"/>
    <dgm:cxn modelId="{1ED1EB5A-3695-46BE-B964-AB8BEAB01E0E}" type="presOf" srcId="{9205511B-2208-40F6-9586-B69132789A01}" destId="{D2BBA5ED-59A4-43CD-94F1-83AD28DCE4E2}" srcOrd="0" destOrd="0" presId="urn:microsoft.com/office/officeart/2005/8/layout/process1"/>
    <dgm:cxn modelId="{6664F47F-C458-4FA8-8E2E-506B497E5BF5}" type="presOf" srcId="{44D4DCB7-2F16-47BB-AA1B-56FBD48A8336}" destId="{494317B5-4110-4E6C-BC7F-B26DC0E26EB6}" srcOrd="0" destOrd="0" presId="urn:microsoft.com/office/officeart/2005/8/layout/process1"/>
    <dgm:cxn modelId="{69A2B88D-50F2-40E3-B8A6-2056A24B4671}" srcId="{44D4DCB7-2F16-47BB-AA1B-56FBD48A8336}" destId="{960240CD-5D1D-4C35-AE8B-629EEDE4AD85}" srcOrd="1" destOrd="0" parTransId="{236DBFC9-B2CB-4A91-ADF5-3BA3DE058F31}" sibTransId="{5180BAB7-E179-45C4-9E78-C14830212AE0}"/>
    <dgm:cxn modelId="{F7E5209C-3235-4574-AF0F-7C47970FABD9}" type="presOf" srcId="{10E07185-4130-4178-9905-B65AFBC2E3A0}" destId="{317FB8E2-2B56-4AF1-BD09-D0895556B39E}" srcOrd="0" destOrd="0" presId="urn:microsoft.com/office/officeart/2005/8/layout/process1"/>
    <dgm:cxn modelId="{48C5C8FE-5E58-4EC0-B1C9-C37EC71E7FA2}" type="presOf" srcId="{5180BAB7-E179-45C4-9E78-C14830212AE0}" destId="{340A7AA8-1D88-4609-937B-9255BB822057}" srcOrd="1" destOrd="0" presId="urn:microsoft.com/office/officeart/2005/8/layout/process1"/>
    <dgm:cxn modelId="{19C40242-A0D9-4909-96BD-02ACBC60D1BD}" type="presParOf" srcId="{494317B5-4110-4E6C-BC7F-B26DC0E26EB6}" destId="{317FB8E2-2B56-4AF1-BD09-D0895556B39E}" srcOrd="0" destOrd="0" presId="urn:microsoft.com/office/officeart/2005/8/layout/process1"/>
    <dgm:cxn modelId="{6437E549-2643-44A0-8DC7-053745510F0E}" type="presParOf" srcId="{494317B5-4110-4E6C-BC7F-B26DC0E26EB6}" destId="{22DC76B3-C11B-476E-8FA9-CA34C158E84A}" srcOrd="1" destOrd="0" presId="urn:microsoft.com/office/officeart/2005/8/layout/process1"/>
    <dgm:cxn modelId="{C1C50504-7940-4E8F-982F-4D3382108F37}" type="presParOf" srcId="{22DC76B3-C11B-476E-8FA9-CA34C158E84A}" destId="{DB0B9FFC-2894-409B-8161-F6D9A5625F71}" srcOrd="0" destOrd="0" presId="urn:microsoft.com/office/officeart/2005/8/layout/process1"/>
    <dgm:cxn modelId="{776F48ED-DB0F-4D9E-A623-92ACDFCBB9C0}" type="presParOf" srcId="{494317B5-4110-4E6C-BC7F-B26DC0E26EB6}" destId="{2613BD23-76EE-444A-9D0D-A62ECE3F3C6E}" srcOrd="2" destOrd="0" presId="urn:microsoft.com/office/officeart/2005/8/layout/process1"/>
    <dgm:cxn modelId="{529C3999-CE20-4210-B628-F9A7A1A23DF3}" type="presParOf" srcId="{494317B5-4110-4E6C-BC7F-B26DC0E26EB6}" destId="{C0F32FFE-6BBC-48DD-9E37-820420E27FEC}" srcOrd="3" destOrd="0" presId="urn:microsoft.com/office/officeart/2005/8/layout/process1"/>
    <dgm:cxn modelId="{142A1BD9-F11E-4F0E-9B75-DADABF16A4EC}" type="presParOf" srcId="{C0F32FFE-6BBC-48DD-9E37-820420E27FEC}" destId="{340A7AA8-1D88-4609-937B-9255BB822057}" srcOrd="0" destOrd="0" presId="urn:microsoft.com/office/officeart/2005/8/layout/process1"/>
    <dgm:cxn modelId="{50DE4BDF-E187-44E1-85CA-A44BD74A466F}" type="presParOf" srcId="{494317B5-4110-4E6C-BC7F-B26DC0E26EB6}" destId="{D2BBA5ED-59A4-43CD-94F1-83AD28DCE4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FB8E2-2B56-4AF1-BD09-D0895556B39E}">
      <dsp:nvSpPr>
        <dsp:cNvPr id="0" name=""/>
        <dsp:cNvSpPr/>
      </dsp:nvSpPr>
      <dsp:spPr>
        <a:xfrm>
          <a:off x="558" y="1923929"/>
          <a:ext cx="1479329" cy="726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 err="1"/>
            <a:t>Refuse</a:t>
          </a:r>
          <a:r>
            <a:rPr lang="es-ES" sz="1500" kern="1200" dirty="0"/>
            <a:t> </a:t>
          </a:r>
          <a:r>
            <a:rPr lang="es-ES" sz="1500" kern="1200" dirty="0" err="1"/>
            <a:t>requests</a:t>
          </a:r>
          <a:endParaRPr lang="en-US" sz="1500" kern="1200" dirty="0"/>
        </a:p>
      </dsp:txBody>
      <dsp:txXfrm>
        <a:off x="21846" y="1945217"/>
        <a:ext cx="1436753" cy="684247"/>
      </dsp:txXfrm>
    </dsp:sp>
    <dsp:sp modelId="{22DC76B3-C11B-476E-8FA9-CA34C158E84A}">
      <dsp:nvSpPr>
        <dsp:cNvPr id="0" name=""/>
        <dsp:cNvSpPr/>
      </dsp:nvSpPr>
      <dsp:spPr>
        <a:xfrm>
          <a:off x="1956915" y="2010508"/>
          <a:ext cx="605084" cy="553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956915" y="2121241"/>
        <a:ext cx="438985" cy="332199"/>
      </dsp:txXfrm>
    </dsp:sp>
    <dsp:sp modelId="{2613BD23-76EE-444A-9D0D-A62ECE3F3C6E}">
      <dsp:nvSpPr>
        <dsp:cNvPr id="0" name=""/>
        <dsp:cNvSpPr/>
      </dsp:nvSpPr>
      <dsp:spPr>
        <a:xfrm>
          <a:off x="2993616" y="1923929"/>
          <a:ext cx="1479329" cy="726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 err="1"/>
            <a:t>Finish</a:t>
          </a:r>
          <a:r>
            <a:rPr lang="es-ES" sz="1500" kern="1200" dirty="0"/>
            <a:t> short </a:t>
          </a:r>
          <a:r>
            <a:rPr lang="es-ES" sz="1500" kern="1200" dirty="0" err="1"/>
            <a:t>requests</a:t>
          </a:r>
          <a:endParaRPr lang="en-US" sz="1500" kern="1200" dirty="0"/>
        </a:p>
      </dsp:txBody>
      <dsp:txXfrm>
        <a:off x="3014904" y="1945217"/>
        <a:ext cx="1436753" cy="684247"/>
      </dsp:txXfrm>
    </dsp:sp>
    <dsp:sp modelId="{C0F32FFE-6BBC-48DD-9E37-820420E27FEC}">
      <dsp:nvSpPr>
        <dsp:cNvPr id="0" name=""/>
        <dsp:cNvSpPr/>
      </dsp:nvSpPr>
      <dsp:spPr>
        <a:xfrm>
          <a:off x="4949974" y="2010508"/>
          <a:ext cx="605084" cy="553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949974" y="2121241"/>
        <a:ext cx="438985" cy="332199"/>
      </dsp:txXfrm>
    </dsp:sp>
    <dsp:sp modelId="{D2BBA5ED-59A4-43CD-94F1-83AD28DCE4E2}">
      <dsp:nvSpPr>
        <dsp:cNvPr id="0" name=""/>
        <dsp:cNvSpPr/>
      </dsp:nvSpPr>
      <dsp:spPr>
        <a:xfrm>
          <a:off x="5986675" y="1923929"/>
          <a:ext cx="1479329" cy="726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 err="1"/>
            <a:t>Return</a:t>
          </a:r>
          <a:r>
            <a:rPr lang="es-ES" sz="1500" kern="1200" dirty="0"/>
            <a:t> </a:t>
          </a:r>
          <a:r>
            <a:rPr lang="es-ES" sz="1500" kern="1200" dirty="0" err="1"/>
            <a:t>long</a:t>
          </a:r>
          <a:r>
            <a:rPr lang="es-ES" sz="1500" kern="1200" dirty="0"/>
            <a:t> </a:t>
          </a:r>
          <a:r>
            <a:rPr lang="es-ES" sz="1500" kern="1200" dirty="0" err="1"/>
            <a:t>requests</a:t>
          </a:r>
          <a:r>
            <a:rPr lang="es-ES" sz="1500" kern="1200" dirty="0"/>
            <a:t> </a:t>
          </a:r>
          <a:r>
            <a:rPr lang="es-ES" sz="1500" kern="1200" dirty="0" err="1"/>
            <a:t>to</a:t>
          </a:r>
          <a:r>
            <a:rPr lang="es-ES" sz="1500" kern="1200" dirty="0"/>
            <a:t> </a:t>
          </a:r>
          <a:r>
            <a:rPr lang="es-ES" sz="1500" kern="1200" dirty="0" err="1"/>
            <a:t>the</a:t>
          </a:r>
          <a:r>
            <a:rPr lang="es-ES" sz="1500" kern="1200" dirty="0"/>
            <a:t> </a:t>
          </a:r>
          <a:r>
            <a:rPr lang="es-ES" sz="1500" kern="1200" dirty="0" err="1"/>
            <a:t>queue</a:t>
          </a:r>
          <a:endParaRPr lang="en-US" sz="1500" kern="1200" dirty="0"/>
        </a:p>
      </dsp:txBody>
      <dsp:txXfrm>
        <a:off x="6007963" y="1945217"/>
        <a:ext cx="1436753" cy="684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3524-13FE-45D2-9FE6-791626FAF4A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86181-1300-46BA-A0F7-EB494739A7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5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1.jpg"/><Relationship Id="rId16" Type="http://schemas.openxmlformats.org/officeDocument/2006/relationships/image" Target="../media/image21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Long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5272215" y="3234402"/>
            <a:ext cx="5865340" cy="52322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8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5272215" y="938877"/>
            <a:ext cx="5865341" cy="2264568"/>
          </a:xfrm>
        </p:spPr>
        <p:txBody>
          <a:bodyPr anchor="t" anchorCtr="0">
            <a:noAutofit/>
          </a:bodyPr>
          <a:lstStyle>
            <a:lvl1pPr>
              <a:defRPr sz="4800" b="0">
                <a:solidFill>
                  <a:srgbClr val="00D0FF"/>
                </a:solidFill>
              </a:defRPr>
            </a:lvl1pPr>
          </a:lstStyle>
          <a:p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261" y="2928045"/>
            <a:ext cx="3240000" cy="5508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5362831" y="3854306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marco"/>
          <p:cNvSpPr/>
          <p:nvPr userDrawn="1"/>
        </p:nvSpPr>
        <p:spPr>
          <a:xfrm>
            <a:off x="5107459" y="841786"/>
            <a:ext cx="6182481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fecha"/>
          <p:cNvSpPr>
            <a:spLocks noGrp="1"/>
          </p:cNvSpPr>
          <p:nvPr>
            <p:ph type="body" sz="quarter" idx="15" hasCustomPrompt="1"/>
          </p:nvPr>
        </p:nvSpPr>
        <p:spPr>
          <a:xfrm>
            <a:off x="5272215" y="5027390"/>
            <a:ext cx="5865340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ponente</a:t>
            </a:r>
          </a:p>
        </p:txBody>
      </p:sp>
      <p:sp>
        <p:nvSpPr>
          <p:cNvPr id="12" name="fecha"/>
          <p:cNvSpPr>
            <a:spLocks noGrp="1"/>
          </p:cNvSpPr>
          <p:nvPr>
            <p:ph type="body" sz="quarter" idx="16" hasCustomPrompt="1"/>
          </p:nvPr>
        </p:nvSpPr>
        <p:spPr>
          <a:xfrm>
            <a:off x="5272215" y="3917713"/>
            <a:ext cx="5865340" cy="1077218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3200" b="1" cap="none" baseline="0">
                <a:solidFill>
                  <a:srgbClr val="00D0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Tema</a:t>
            </a:r>
            <a:r>
              <a:rPr lang="en-US" dirty="0"/>
              <a:t> de la </a:t>
            </a:r>
            <a:r>
              <a:rPr lang="en-US" dirty="0" err="1"/>
              <a:t>charla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dos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13" name="fecha"/>
          <p:cNvSpPr>
            <a:spLocks noGrp="1"/>
          </p:cNvSpPr>
          <p:nvPr>
            <p:ph type="body" sz="quarter" idx="17" hasCustomPrompt="1"/>
          </p:nvPr>
        </p:nvSpPr>
        <p:spPr>
          <a:xfrm>
            <a:off x="5272215" y="5498182"/>
            <a:ext cx="5865340" cy="40011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Cargo del ponente</a:t>
            </a:r>
          </a:p>
        </p:txBody>
      </p:sp>
    </p:spTree>
    <p:extLst>
      <p:ext uri="{BB962C8B-B14F-4D97-AF65-F5344CB8AC3E}">
        <p14:creationId xmlns:p14="http://schemas.microsoft.com/office/powerpoint/2010/main" val="16578418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Sub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2100470"/>
            <a:ext cx="9720471" cy="3438939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plainconcept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98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plainconcept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84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4041912"/>
            <a:ext cx="5642610" cy="207396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1025188"/>
            <a:ext cx="5642610" cy="2486638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plainconcept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3583654"/>
            <a:ext cx="5642611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1008837" y="3563776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341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2919346"/>
            <a:ext cx="5642610" cy="319653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494270"/>
            <a:ext cx="5642610" cy="1944130"/>
          </a:xfrm>
        </p:spPr>
        <p:txBody>
          <a:bodyPr anchor="t"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plainconcept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2523071"/>
            <a:ext cx="5642611" cy="396274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992361" y="2438400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33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goTex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971" y="3704929"/>
            <a:ext cx="5290800" cy="249267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65942" y="986121"/>
            <a:ext cx="5290800" cy="2046396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84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6414972" y="3210385"/>
            <a:ext cx="5290800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6515120" y="3146965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 userDrawn="1"/>
        </p:nvSpPr>
        <p:spPr>
          <a:xfrm>
            <a:off x="0" y="1"/>
            <a:ext cx="58492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573313" y="682171"/>
            <a:ext cx="4956629" cy="551542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011342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02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Codi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4" y="1324310"/>
            <a:ext cx="9720471" cy="582588"/>
          </a:xfrm>
        </p:spPr>
        <p:txBody>
          <a:bodyPr>
            <a:normAutofit/>
          </a:bodyPr>
          <a:lstStyle>
            <a:lvl1pPr marL="0" indent="0" algn="ctr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Rectángulo 11"/>
          <p:cNvSpPr/>
          <p:nvPr userDrawn="1"/>
        </p:nvSpPr>
        <p:spPr>
          <a:xfrm>
            <a:off x="0" y="2027583"/>
            <a:ext cx="12192000" cy="42931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1307007" y="2184388"/>
            <a:ext cx="9720471" cy="397787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5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1311966" y="0"/>
            <a:ext cx="9720470" cy="1066698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17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1311964" y="900056"/>
            <a:ext cx="9720471" cy="424254"/>
          </a:xfr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8" name="Straight Connector 11"/>
          <p:cNvCxnSpPr>
            <a:cxnSpLocks/>
          </p:cNvCxnSpPr>
          <p:nvPr userDrawn="1"/>
        </p:nvCxnSpPr>
        <p:spPr>
          <a:xfrm>
            <a:off x="5826000" y="126274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62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DB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00DB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17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20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64586" y="2315673"/>
            <a:ext cx="4791189" cy="1111473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GRACIAS</a:t>
            </a:r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 flipH="1">
            <a:off x="6086353" y="2547000"/>
            <a:ext cx="19294" cy="176400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364585" y="3427146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953" y="3159000"/>
            <a:ext cx="3176469" cy="540000"/>
          </a:xfrm>
          <a:prstGeom prst="rect">
            <a:avLst/>
          </a:prstGeom>
        </p:spPr>
      </p:pic>
      <p:sp>
        <p:nvSpPr>
          <p:cNvPr id="7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6364585" y="3983273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5816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942" y="386780"/>
            <a:ext cx="1694116" cy="28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169944" y="701083"/>
            <a:ext cx="1852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www.plainconcepts.com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26755" y="2775999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1DB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MADRID</a:t>
            </a:r>
          </a:p>
        </p:txBody>
      </p:sp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7609" y="1660937"/>
            <a:ext cx="657692" cy="10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48095" y="3155308"/>
            <a:ext cx="25367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Paseo de la Castellana 163, 10º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28046 Madrid. España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T. (+34) 91 5346 836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234127" y="2775999"/>
            <a:ext cx="933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1DB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BILBAO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1DB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703721" y="3155308"/>
            <a:ext cx="19527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Calle Ledesma 10-bis 3º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48001 Bilbao. España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T. (+34) 94 6073 371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4006630" y="2775999"/>
            <a:ext cx="148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1DB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BARCELONA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1DB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409723" y="3155308"/>
            <a:ext cx="27025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Carrer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Compte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d’Urgell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240 4º 1A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08036 Barcelona. España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T. (+34) 93 7978 566</a:t>
            </a:r>
          </a:p>
        </p:txBody>
      </p:sp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5371" y="1660937"/>
            <a:ext cx="779241" cy="108000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9706329" y="2775999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1DB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SEVILLA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1DB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0714" y="3155308"/>
            <a:ext cx="22640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Avenida de la innovación s/n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Edificio Renta Sevilla, 3º 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41020 Sevilla. España</a:t>
            </a:r>
          </a:p>
        </p:txBody>
      </p:sp>
      <p:pic>
        <p:nvPicPr>
          <p:cNvPr id="23" name="Graphic 22"/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3186" y="1516937"/>
            <a:ext cx="476000" cy="122400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2624632" y="5027249"/>
            <a:ext cx="83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1DB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DUBAI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1DB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876254" y="5427359"/>
            <a:ext cx="23271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Dubai Internet City. Building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73030 Dubai. EAU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T. (+971) 4 551 6653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26" name="Graphic 25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28367" y="3902874"/>
            <a:ext cx="422886" cy="1100962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485261" y="5027249"/>
            <a:ext cx="1174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1DB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LONDON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1DB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5104612" y="5427359"/>
            <a:ext cx="19357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Impact Hub Kings Cross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24B York Way, N1 9AB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London. UK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492265" y="5027249"/>
            <a:ext cx="1003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1DB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SEATTLE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1DB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8014474" y="5427359"/>
            <a:ext cx="19594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1511, Third Ave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Seattle WA 98101. USA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T. (+1) 206 708 1285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31" name="Graphic 30"/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25997" y="3923836"/>
            <a:ext cx="692952" cy="1080000"/>
          </a:xfrm>
          <a:prstGeom prst="rect">
            <a:avLst/>
          </a:prstGeom>
        </p:spPr>
      </p:pic>
      <p:pic>
        <p:nvPicPr>
          <p:cNvPr id="32" name="Graphic 31"/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77625" y="3923836"/>
            <a:ext cx="833145" cy="1080000"/>
          </a:xfrm>
          <a:prstGeom prst="rect">
            <a:avLst/>
          </a:prstGeom>
        </p:spPr>
      </p:pic>
      <p:pic>
        <p:nvPicPr>
          <p:cNvPr id="3" name="Graphic 2"/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34127" y="1900932"/>
            <a:ext cx="1057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6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6373863" y="2103642"/>
            <a:ext cx="4640867" cy="2938924"/>
          </a:xfrm>
        </p:spPr>
        <p:txBody>
          <a:bodyPr anchor="t"/>
          <a:lstStyle>
            <a:lvl1pPr>
              <a:defRPr b="0">
                <a:solidFill>
                  <a:srgbClr val="00D0FF"/>
                </a:solidFill>
              </a:defRPr>
            </a:lvl1pPr>
          </a:lstStyle>
          <a:p>
            <a:r>
              <a:rPr lang="en-US" dirty="0"/>
              <a:t>Event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7734" y="1151360"/>
            <a:ext cx="4320000" cy="7344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6507734" y="2103641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marco"/>
          <p:cNvSpPr/>
          <p:nvPr userDrawn="1"/>
        </p:nvSpPr>
        <p:spPr>
          <a:xfrm>
            <a:off x="6115512" y="841786"/>
            <a:ext cx="5174428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6373864" y="5072013"/>
            <a:ext cx="4640866" cy="707886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40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</p:spTree>
    <p:extLst>
      <p:ext uri="{BB962C8B-B14F-4D97-AF65-F5344CB8AC3E}">
        <p14:creationId xmlns:p14="http://schemas.microsoft.com/office/powerpoint/2010/main" val="3360146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368527" y="728999"/>
            <a:ext cx="5646752" cy="5400001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2000" b="0">
                <a:solidFill>
                  <a:schemeClr val="bg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Name Surname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0" y="729000"/>
            <a:ext cx="0" cy="540000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952816" y="484950"/>
            <a:ext cx="2167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Overview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158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84243" y="6236729"/>
            <a:ext cx="1116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8504" y="6375468"/>
            <a:ext cx="77010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DB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B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4242" y="2515584"/>
            <a:ext cx="10524261" cy="1785626"/>
          </a:xfrm>
        </p:spPr>
        <p:txBody>
          <a:bodyPr anchor="ctr">
            <a:noAutofit/>
          </a:bodyPr>
          <a:lstStyle>
            <a:lvl1pPr algn="l">
              <a:defRPr sz="6000" b="0">
                <a:solidFill>
                  <a:srgbClr val="01DB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259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nen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089910" y="962009"/>
            <a:ext cx="3828286" cy="504000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10" name="Picture 9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61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8256" y="3302845"/>
            <a:ext cx="5244092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258256" y="1650687"/>
            <a:ext cx="5244091" cy="890635"/>
          </a:xfrm>
        </p:spPr>
        <p:txBody>
          <a:bodyPr/>
          <a:lstStyle>
            <a:lvl1pPr algn="l">
              <a:defRPr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MicroservicesEvent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5368770" y="289253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5258256" y="293158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43536D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1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5258256" y="5741773"/>
            <a:ext cx="479118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8256" y="295634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1772910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nente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3022" y="2918750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653023" y="1627866"/>
            <a:ext cx="3362258" cy="890635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228677" y="1890584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8763536" y="2574702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640608" y="2925515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216263" y="1897349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7" name="Straight Connector 11"/>
          <p:cNvCxnSpPr>
            <a:cxnSpLocks/>
          </p:cNvCxnSpPr>
          <p:nvPr userDrawn="1"/>
        </p:nvCxnSpPr>
        <p:spPr>
          <a:xfrm>
            <a:off x="2751122" y="258146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19"/>
          <p:cNvSpPr>
            <a:spLocks noGrp="1"/>
          </p:cNvSpPr>
          <p:nvPr>
            <p:ph type="body" sz="quarter" idx="15" hasCustomPrompt="1"/>
          </p:nvPr>
        </p:nvSpPr>
        <p:spPr>
          <a:xfrm>
            <a:off x="2640608" y="1896201"/>
            <a:ext cx="3362258" cy="61595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43536D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Nombre Apellido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640608" y="259229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653022" y="2599057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21" name="Marcador de texto 7"/>
          <p:cNvSpPr>
            <a:spLocks noGrp="1"/>
          </p:cNvSpPr>
          <p:nvPr>
            <p:ph type="body" sz="quarter" idx="18" hasCustomPrompt="1"/>
          </p:nvPr>
        </p:nvSpPr>
        <p:spPr>
          <a:xfrm>
            <a:off x="2640608" y="5101636"/>
            <a:ext cx="336225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22" name="Marcador de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8653022" y="5101635"/>
            <a:ext cx="3362257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4509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Sub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2100470"/>
            <a:ext cx="9720471" cy="3438939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781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plainconcept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415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1"/>
              </a:buClr>
              <a:buSzPct val="70000"/>
              <a:buFont typeface="Helvetica35-Thin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1"/>
              </a:buClr>
              <a:buSzPct val="70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line</a:t>
            </a:r>
          </a:p>
          <a:p>
            <a:pPr lvl="2"/>
            <a:r>
              <a:rPr lang="en-US" dirty="0"/>
              <a:t>line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plainconcept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11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85" y="6356350"/>
            <a:ext cx="186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DB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B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09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dt="0"/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12factor.net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9ADF86-A2EB-4E90-A8A6-F215F15C24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972DB4D-850A-4207-BEAD-ABE6B924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Twelve-Factor App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F6C495-6FFF-4178-9AE7-1CB77EBC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B01069-5481-433E-9AF2-C09D82E36F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CEA66E5-869D-4442-95BC-EEEEB8C28B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72215" y="3917713"/>
            <a:ext cx="5865340" cy="1077218"/>
          </a:xfrm>
        </p:spPr>
        <p:txBody>
          <a:bodyPr/>
          <a:lstStyle/>
          <a:p>
            <a:r>
              <a:rPr lang="en-US" b="0" noProof="0" dirty="0"/>
              <a:t>A methodology for building software-as-a-service apps</a:t>
            </a:r>
            <a:endParaRPr lang="en-US" noProof="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9887AE0-1281-438E-A851-2D060AFFC6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86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D0FF"/>
              </a:buClr>
              <a:buSzPct val="110000"/>
            </a:pPr>
            <a:r>
              <a:rPr lang="fr-FR" sz="3200" b="1" dirty="0"/>
              <a:t>Export services via port binding</a:t>
            </a:r>
          </a:p>
          <a:p>
            <a:pPr>
              <a:buClr>
                <a:srgbClr val="00D0FF"/>
              </a:buClr>
              <a:buSzPct val="110000"/>
            </a:pPr>
            <a:endParaRPr lang="fr-FR" sz="2000" b="1" dirty="0"/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web app exports HTTP as a service by binding to a port, and listening to requests coming in on that port.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application must be self-hosted (as </a:t>
            </a:r>
            <a:r>
              <a:rPr lang="en-US" dirty="0" err="1"/>
              <a:t>Asp.Net</a:t>
            </a:r>
            <a:r>
              <a:rPr lang="en-US" dirty="0"/>
              <a:t> Core apps)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VII. Port </a:t>
            </a:r>
            <a:r>
              <a:rPr lang="es-ES" sz="5400" dirty="0" err="1"/>
              <a:t>binding</a:t>
            </a:r>
            <a:endParaRPr lang="es-ES" sz="5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51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523071"/>
            <a:ext cx="5642610" cy="3592807"/>
          </a:xfrm>
        </p:spPr>
        <p:txBody>
          <a:bodyPr>
            <a:normAutofit/>
          </a:bodyPr>
          <a:lstStyle/>
          <a:p>
            <a:pPr>
              <a:buClr>
                <a:srgbClr val="00D0FF"/>
              </a:buClr>
              <a:buSzPct val="110000"/>
            </a:pPr>
            <a:r>
              <a:rPr lang="en-US" sz="3200" b="1" dirty="0"/>
              <a:t>Scale out via the process model</a:t>
            </a:r>
          </a:p>
          <a:p>
            <a:pPr>
              <a:buClr>
                <a:srgbClr val="00D0FF"/>
              </a:buClr>
              <a:buSzPct val="110000"/>
            </a:pPr>
            <a:endParaRPr lang="en-US" sz="2000" b="1" dirty="0"/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Do not scale vertically, but horizontally. 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Classify processes: 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HTTP request </a:t>
            </a:r>
            <a:r>
              <a:rPr lang="en-US" sz="1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sz="1600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wep</a:t>
            </a:r>
            <a:r>
              <a:rPr lang="en-US" sz="1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process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Log running task  worker process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Individual processes should manage their own multithreading as efficiently as possible, but never scale out based on this.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share-nothing nature of the 12-f processes makes them very easy to scale.</a:t>
            </a:r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8" y="494270"/>
            <a:ext cx="5642610" cy="1913264"/>
          </a:xfrm>
        </p:spPr>
        <p:txBody>
          <a:bodyPr>
            <a:normAutofit/>
          </a:bodyPr>
          <a:lstStyle/>
          <a:p>
            <a:r>
              <a:rPr lang="es-ES" sz="5400" dirty="0"/>
              <a:t>VIII. </a:t>
            </a:r>
            <a:r>
              <a:rPr lang="es-ES" sz="5400" dirty="0" err="1"/>
              <a:t>Concurrency</a:t>
            </a:r>
            <a:endParaRPr lang="es-ES" sz="5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6489C361-991F-4BD3-8256-6A553E4CF1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2050" name="Picture 2" descr="Scale is expressed as running processes, workload diversity is expressed as process types.">
            <a:extLst>
              <a:ext uri="{FF2B5EF4-FFF2-40B4-BE49-F238E27FC236}">
                <a16:creationId xmlns:a16="http://schemas.microsoft.com/office/drawing/2014/main" id="{E491E4E0-A62E-4457-9A7C-CC2680749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177" y="1525076"/>
            <a:ext cx="4206852" cy="383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36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208AE56-87B4-4F48-8A0E-D42F60DEEB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777632"/>
              </p:ext>
            </p:extLst>
          </p:nvPr>
        </p:nvGraphicFramePr>
        <p:xfrm>
          <a:off x="2013338" y="3019226"/>
          <a:ext cx="7466563" cy="4574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D0FF"/>
              </a:buClr>
              <a:buSzPct val="110000"/>
            </a:pPr>
            <a:r>
              <a:rPr lang="en-US" sz="3200" b="1" dirty="0"/>
              <a:t>Maximize robustness with fast startup and graceful shutdown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Facilitate fast scaling, rapid deployment and robustness. 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Minimize startup time (few seconds). 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Agility</a:t>
            </a:r>
            <a:r>
              <a:rPr lang="en-US" dirty="0"/>
              <a:t>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for the release process and scaling up 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Robustness, process manager can more easily move processes to new physical machines.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/>
              <a:t>Processes</a:t>
            </a:r>
            <a:r>
              <a:rPr lang="es-ES" dirty="0"/>
              <a:t> </a:t>
            </a:r>
            <a:r>
              <a:rPr lang="es-ES" dirty="0" err="1"/>
              <a:t>shut</a:t>
            </a:r>
            <a:r>
              <a:rPr lang="es-ES" dirty="0"/>
              <a:t> </a:t>
            </a:r>
            <a:r>
              <a:rPr lang="es-ES" dirty="0" err="1"/>
              <a:t>down</a:t>
            </a:r>
            <a:r>
              <a:rPr lang="es-ES" dirty="0"/>
              <a:t> </a:t>
            </a:r>
            <a:r>
              <a:rPr lang="es-ES" dirty="0" err="1"/>
              <a:t>gracefully</a:t>
            </a:r>
            <a:r>
              <a:rPr lang="es-ES" dirty="0"/>
              <a:t>, BUT </a:t>
            </a:r>
            <a:r>
              <a:rPr lang="es-ES" dirty="0" err="1"/>
              <a:t>desing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non-</a:t>
            </a:r>
            <a:r>
              <a:rPr lang="es-ES" dirty="0" err="1"/>
              <a:t>graceful</a:t>
            </a:r>
            <a:r>
              <a:rPr lang="es-ES" dirty="0"/>
              <a:t> </a:t>
            </a:r>
            <a:r>
              <a:rPr lang="es-ES" dirty="0" err="1"/>
              <a:t>terminations</a:t>
            </a:r>
            <a:r>
              <a:rPr lang="es-ES" dirty="0"/>
              <a:t>:</a:t>
            </a:r>
            <a:r>
              <a:rPr lang="en-US" dirty="0"/>
              <a:t>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IX. </a:t>
            </a:r>
            <a:r>
              <a:rPr lang="es-ES" sz="5400" dirty="0" err="1"/>
              <a:t>Disposability</a:t>
            </a:r>
            <a:endParaRPr lang="es-ES" sz="5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64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D0FF"/>
              </a:buClr>
              <a:buSzPct val="110000"/>
            </a:pPr>
            <a:r>
              <a:rPr lang="en-US" sz="3200" b="1" dirty="0"/>
              <a:t>Keep development, staging, and production as similar as possible</a:t>
            </a:r>
          </a:p>
          <a:p>
            <a:pPr>
              <a:buClr>
                <a:srgbClr val="00D0FF"/>
              </a:buClr>
              <a:buSzPct val="110000"/>
            </a:pPr>
            <a:endParaRPr lang="en-US" sz="2000" b="1" dirty="0"/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Gap between development and production small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Personnel gap: developers who are closely involved in deploying it and watching its behavior in production.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Tools gap: keep development and production as similar as possible.</a:t>
            </a:r>
            <a:endParaRPr lang="es-ES" sz="1600" dirty="0">
              <a:solidFill>
                <a:schemeClr val="tx1"/>
              </a:solidFill>
              <a:latin typeface="+mj-lt"/>
            </a:endParaRP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Environment gap: resists the urge to use different backing services between development and production, even when adapters theoretically abstract away any differences in backing services.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X. Dev/</a:t>
            </a:r>
            <a:r>
              <a:rPr lang="es-ES" sz="5400" dirty="0" err="1"/>
              <a:t>prod</a:t>
            </a:r>
            <a:r>
              <a:rPr lang="es-ES" sz="5400" dirty="0"/>
              <a:t> </a:t>
            </a:r>
            <a:r>
              <a:rPr lang="es-ES" sz="5400" dirty="0" err="1"/>
              <a:t>parity</a:t>
            </a:r>
            <a:endParaRPr lang="es-ES" sz="5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96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D0FF"/>
              </a:buClr>
              <a:buSzPct val="110000"/>
            </a:pPr>
            <a:r>
              <a:rPr lang="en-US" sz="3200" b="1" dirty="0"/>
              <a:t>Treat logs as event streams</a:t>
            </a:r>
          </a:p>
          <a:p>
            <a:pPr>
              <a:buClr>
                <a:srgbClr val="00D0FF"/>
              </a:buClr>
              <a:buSzPct val="110000"/>
            </a:pPr>
            <a:endParaRPr lang="en-US" sz="2000" b="1" dirty="0"/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App never concerns itself with routing or storage of logs. 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Each running process writes its event stream to </a:t>
            </a:r>
            <a:r>
              <a:rPr lang="en-US" dirty="0" err="1"/>
              <a:t>stdout</a:t>
            </a:r>
            <a:r>
              <a:rPr lang="en-US" dirty="0"/>
              <a:t>: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Unbuffered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On local the developer sees log in the terminal. 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In staging or production the streams are aggregated and routed to a common destination (ex: Azure Application Insights)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XI. Logs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4452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D0FF"/>
              </a:buClr>
              <a:buSzPct val="110000"/>
            </a:pPr>
            <a:r>
              <a:rPr lang="en-US" sz="3200" b="1" dirty="0"/>
              <a:t>Run admin/management tasks as one-off processes</a:t>
            </a:r>
          </a:p>
          <a:p>
            <a:pPr>
              <a:buClr>
                <a:srgbClr val="00D0FF"/>
              </a:buClr>
              <a:buSzPct val="110000"/>
            </a:pPr>
            <a:endParaRPr lang="en-US" sz="2000" b="1" dirty="0"/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One-off admin processes should be run in an identical environment as the regular long-running processes of the app. 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Admin code must ship with application code to avoid synchronization issues.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same techniques explained for other code applies to the admin processes (dependency isolation, dev/prod parity, one codebase multiple releases…)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XII. </a:t>
            </a:r>
            <a:r>
              <a:rPr lang="es-ES" dirty="0" err="1"/>
              <a:t>Admin</a:t>
            </a:r>
            <a:r>
              <a:rPr lang="es-ES" dirty="0"/>
              <a:t> </a:t>
            </a:r>
            <a:r>
              <a:rPr lang="es-ES" dirty="0" err="1"/>
              <a:t>processes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619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FCB65-9EA9-41A2-8437-0B3A2FF1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is Twelve-Factor App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2A21C4-6520-4623-937A-1C4274CD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hlinkClick r:id="rId2"/>
              </a:rPr>
              <a:t>Twelve-Factor App 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is a methodology and/or manifesto </a:t>
            </a:r>
            <a:r>
              <a:rPr lang="en-US" sz="2000" dirty="0">
                <a:solidFill>
                  <a:prstClr val="black"/>
                </a:solidFill>
              </a:rPr>
              <a:t>for the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 organizations to develop web apps </a:t>
            </a:r>
            <a:r>
              <a:rPr lang="en-US" sz="2000" dirty="0">
                <a:solidFill>
                  <a:prstClr val="black"/>
                </a:solidFill>
              </a:rPr>
              <a:t>in a correct way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It has been done by experts in the field (mainly working at Heroku), and based in their practical experiences.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</a:rPr>
              <a:t>It is composed of twelve points or “facto</a:t>
            </a:r>
            <a:r>
              <a:rPr lang="en-US" sz="2000" dirty="0">
                <a:solidFill>
                  <a:prstClr val="black"/>
                </a:solidFill>
              </a:rPr>
              <a:t>rs”.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endParaRPr lang="en-US" sz="2000" dirty="0">
              <a:solidFill>
                <a:prstClr val="black"/>
              </a:solidFill>
              <a:latin typeface="+mj-lt"/>
            </a:endParaRP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B9DE0-24F6-4D07-97FE-36F49B312F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sng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1FA88-2554-4B50-82B0-7FCD6110FC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FAF41BF-AEA6-4C37-8700-CBD058F75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623" y="3429000"/>
            <a:ext cx="2556753" cy="25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0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B2A05-B22D-451A-BA87-519A1883E1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4878A-B99A-441C-9860-B7B0141D2E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A4D6AF-8886-4D58-89B9-7D9C15EC6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5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1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958" y="1724627"/>
            <a:ext cx="6379412" cy="4318861"/>
          </a:xfrm>
        </p:spPr>
        <p:txBody>
          <a:bodyPr/>
          <a:lstStyle/>
          <a:p>
            <a:pPr>
              <a:buClr>
                <a:srgbClr val="00D0FF"/>
              </a:buClr>
              <a:buSzPct val="110000"/>
            </a:pPr>
            <a:r>
              <a:rPr lang="en-US" sz="3200" b="1" dirty="0"/>
              <a:t>One codebase tracked in revision control, many deploys</a:t>
            </a:r>
          </a:p>
          <a:p>
            <a:pPr lvl="0">
              <a:buClr>
                <a:srgbClr val="00D0FF"/>
              </a:buClr>
              <a:buSzPct val="110000"/>
            </a:pPr>
            <a:endParaRPr lang="en-US" dirty="0"/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app is always tracked in a version control system, with a code repository.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There is only one codebase per app. 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There are many deploys (a running instance of the app) per app.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I. </a:t>
            </a:r>
            <a:r>
              <a:rPr lang="es-ES" sz="5400" dirty="0" err="1"/>
              <a:t>Codebase</a:t>
            </a:r>
            <a:endParaRPr lang="es-ES" sz="5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26" name="Picture 2" descr="One codebase maps to many deploys">
            <a:extLst>
              <a:ext uri="{FF2B5EF4-FFF2-40B4-BE49-F238E27FC236}">
                <a16:creationId xmlns:a16="http://schemas.microsoft.com/office/drawing/2014/main" id="{BAA699EE-56DC-4EB1-BDE6-F4A527C08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756" y="2101106"/>
            <a:ext cx="37147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C2CE9C2-5A32-4DE9-882A-049DAA6D1921}"/>
              </a:ext>
            </a:extLst>
          </p:cNvPr>
          <p:cNvSpPr txBox="1"/>
          <p:nvPr/>
        </p:nvSpPr>
        <p:spPr>
          <a:xfrm>
            <a:off x="964958" y="3429000"/>
            <a:ext cx="668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Violation of the Twelve-factor: </a:t>
            </a:r>
            <a:r>
              <a:rPr lang="en-US" dirty="0"/>
              <a:t>more than one app pointing to the same codebase.</a:t>
            </a:r>
            <a:endParaRPr lang="es-ES" dirty="0"/>
          </a:p>
          <a:p>
            <a:endParaRPr lang="en-US" dirty="0"/>
          </a:p>
        </p:txBody>
      </p:sp>
      <p:sp>
        <p:nvSpPr>
          <p:cNvPr id="8" name="AutoShape 4" descr="data:image/png;base64,iVBORw0KGgoAAAANSUhEUgAAAPAAAADSCAMAAABD772dAAABL1BMVEX//////wAAAAAAAAIAAAT//QD9/wAAAAYAAwADAAEeHh7//w/8/PwYGBj//yIEBAQhISEPDw///yoTExPs7Oz19fWGhobAwC3e3t5lZWW6uTB8fHyVlZXk5OTJySq9vC5ycnKenp7S0tIqKipbW1u3t7fIyMhBQUGtra3//zvT0yre3jTDw8OurjU/PxVTU1PU0zn09D03NzczMzOChCVsbGx6fSloaCO2tDgcHhJKRhLq5zySkChmYSSZlyLNy0E5OhPw8SMiIQBXWB84OB1QUShgYRiEgRdVVR/g30bl5il5dSilozmuqDUXFQAdIAk2PA9BRAA7NR3Z1E5BQR8fFRBiXy2clixtbB6RjjuwrSRBOhb//1A4NAAtLwdeXRN6ej27vEKIihOtrEctLhr9VieIAAAVdklEQVR4nOVdC3sTNxZlpHkid4YMhEfaJiHQlokJxCWbAEkJ4dGShNDtLl1gd8tud/v/f8PqSmN7dK/GHttjj+09Lf2ah42OpdG5L11dutQAvr596wq7fPfeKnzRamIEM8U3d1kX11eXn/DWI1bE7abHM21cZwh3V5se0lTxJ8yXseRa04OaIr6hfBl72PSopofWFzbC7JumxzU1fCUXsI1x0+OaFq6V8GVfNT2yKcGyY+VYzn1rq5Qvu9X02OqHtKcelSxo+PbWEhpc98onmLHvmh5d/SiRpC6WT5qITYnQ9PjqxrUhfJdMmlqXbg0jzL5uepD1odW69O0wuomUpmXaqK+USVKB8VbTg6wRpiRx+MNd+d+QF769RNK0iqeXc+DquiwoMr7X9DhrA5UkziKXu5xx47tNj7MufE3pumpq3cAkfH1JQnpYkoAm50EQMZcXGCcgTctA+D52g918JQeJuaSTJYn2XDE2K43z0/buvvwaremlkKbbxtML+1TCHmSO46Tn+Nlm7NHiL+miJHEJtVMdO77n+R0GG7WJxZemTfz4SoPjPPV8x/PFW4b5MrbYU9yikiTllx0CXc/xs1d0UV9veswT4mFxi5Zc3TBgbwWsaE/44gYLCOObTQ95ItzHdDgLXpzA/Hqe43npGzrFiy1NKyaZMAhCtiEcACxr51R+BCGLivYHu9/0oMdGy5QkPcHsaerkkLMc79Od+ntwoBcTJNUAdsau4/QZ+ydyGwuVq5gjSRY4Z2xKElPLdz/2crq+XNSOlKYQ/EQDizrBN8mGJOe7I5weYSE5Zw+YG6FF/WXTIx8TD8kEu1KSvD5jz/c9KU0swr+4mNJUzH5Li1IuXM7+kcnduf8Myy/89CXjaEkvojS1sCQBZcZuKJvDKUA4bcZMwnLhf9v0+MfAV2RBc/YyBYYGPD/eY8hLTNidxdu3rmG2oLenoEQmYbmqO3iK2SKWM6G4jhtIUnuxIIR9uVnvWLymRatmwpIUSPOCZeAx4BmWn0D6nPBdOGn6DhOQbtFjoU1ok6/8Uuzq6I8xz4skTS1SkMVDlz3I8OTmlIWf/gDWVmj4iouViCArlAdFIxrNsXAOGY9wWH6RcuREkuQEH6ReCWNJWUoT5ygYsEDSROI6IDtn0uSwkPXBS/S8LMjzawUsTo6cZr9ddhQ7jo2wp3dqKU1Ei6U0LcYkb5GRM3Y19Tz7kvaUde2nTxla0wnbbJpJRZiSFCnfYE1ADAso+wD4P+kr9bdtX0qTThkXX3tzIaYYFWRxLuVGGtFej540txz1hdezu+QP44+gxa4R8fm+aS6VgPmCjbUNRrSvrAxPOYW+mt7CIvelNOlfLorTIkgTyn67TArsfiydJF/v0mp6/Xxtd59rmOn4CKI9Zkzv8vwvaSJJUcSCQ6c3oQL2KBGnErFwustcpSIysD+NlPHce01yPu4ivrD1Xgitt5KxnMo42/7wt3fyRw8+7aa5dwy5NUessSBEL5/zyuIWlaQgYr+manJh+UpWnQ86o6Qm8h87GXxTPeHSpH7q8gDZW5tNcxqC78mKZuwY+EoXAXar9C36+buN2BfdzeuUhrfmPEdOa4Rd9oNONah9ufNSxfJ6COUSPuqlIhwpTVGEMhFzLU0twlfi0NPC6zni8AlLorDwnCon+F99xlKacFR+rqXJViO8F/sQgAYFOnzBEhcFoYHeQTe250tp4riK7Uprbu2tm5ZjKz93lJcEIff0L/KRdtEMRmBNnqc69COf8S9wzDaZ4xz5Q0sJ6Y5QQR1QHZi9QuaM5/8FS+yGJuyBNKGAXjK/0oRqhDlM36v8+YQN64llwed4oKs+5NJP38gXcjP6Ma+HXpAk8SBy2bHoET4u56vCA8os8Z1d9bVpcM2nNKHsdwT/fowdbVJKJheDCG/3rOx4nwUuMwX5UdPcbCCSlISulKSerSyeDSK8LrdpTy1r58wNOC4LmD9pal36EnMIEnYkes6BM4wwkAWT2o/fshDHt1bmLxFBst9SfqQkif4M2xIqPWzntraAfetXRn51/gJ6ZlwnVDHINeF4RcI0TFcg7GkfGfyLDbxNs/mTJqMgK1DbDnufet3ILNiVO+V0GWvDh9Jd/5AjN3+czJs0te4UpzdwVeBiW/TS/UD8cVXCjtMGrxLh27kqlzckKZROv+R7nurQTb5pDSXs9AiLeJ8+xXea5thH69KqOTa5oOWS7ijTqU94rfIMS6vsHd3h5qmyGEkSBz/3g3D66W9NeMAuXSQM0Q8cJ5C4Oj/StIX4Qh34c12v0yUsn+GBpqWxaUmBSv+g1Uxz4jW1Wjj7rczgDbN4RRL+KyMRuj7OCs8wWCniBnOjgBtH1+ZGmmztSN6kPiZ8OmiGwXnoLWlVWXwgd3vDwkzY3aaZahiSlM8x28WVDf5Awu9OCgVrirCUJrdwDEZjPsq3SPbbTdhejFKFnkqllOLnE6efeIFNy3PiPUbO6l1umitglYxeTksH15/JCTwb8Ai/KhJWBqaUpl/p782DNNF2JBHbEZ7jY8InPw8gnIH7318NEAkAb4NY301LE041cHVOR53DMulKEiefywm/zxy/+BkBd09Kk4uDZE1LUwvFdeS2CuewwMnzMGFb+VkXrzPfJ0WJzjo2MBs/jwkFWcYcqAl+GfsOKrgDoyJ+UE74ZUpLXgRIEznm07A0rZrtSKTXIE2FQwdPsJrh2HJmp4uPtpIXVb5FfrXZQy9YknQJqYMnWBP+sZwwvIZAqtMe/dVGpQm3I4FAxUrm0NlSS/pjOeH/CPoEQ8inY9nZm8yRY0mCNMoOVmBNWK5Qy3QxFXXnSscIX7ltgzRxFO9JmpOmLTx6aRq9SS189SN5ZCPsKkJr1lfINS23dhc/yJuNbdSP0ODB8t2lc9Ul/F/rDCtz+Yb1FTDFx7Dvo3M+TXWxuYdzZ3JYB7GwLWlF+HcbYf0xrdsJy7dKP0IKziTc0KEX2iGL8+CsUICGJ2u9nPB2yYfkQY7cJefI7zcS0LO1I3lmkaQuYTivY6Gr/ntYThgefex2JLNna++Q9Q4kyVr3DoTPygn/0/YSnUcHaSL2VhPSdMscttpZfoewnXXTAplNbYQDxZl4G4UXijXmBi43gwGzj/ZskZlKQJLsT7By6p2sZIY5C8sJQyLifd6gqcB49ode7qBhh3IOIJpuJ6y8CesMM/A4fisVb2WU6kMvZo581odeUODODRiUkHqqXMdO2PHjEoeYs19sprQGlDxJaQoDdMxnxtK0ig73Q2ji146uEbbPsET81D6/0lkq0241xcLpqG4YZv3PbHPkJHAXMXYRgwdADxfqUcs1Hf/NRjiSovNpAGGoWYTyLTOAmbCVWfKlkpSwzzrVUGZYQkH0v23rGayKo0GE4V2zz/qpKWJ2OfIWDdzJUW8I+2rWo1Yp8U+2GQYazwYQVpDSRNPps5Mm3LQRVPggtp9L6s2w54gPjGZBFXaG8JXS9JoxbH/MLkeOvCT1eB06lihccY4l4b+XEbZ7h0XCcOiFzPGspAl5SYrvUWwLO/YHrDazdSthDu2mhjKGHDk2qb+bjQ+BAneKwpOO00/328arTuxsWyZXbb6nQwk7wnaOfDbSdJ2MmKt6nUErWh9faVs6WCjC7aF8PSHewpkv9OpZ8KWBO84elJuGRZxB+XCIXx7w6GwoXyiDeKE0zNDjWUgTOknJod6m7GgwJrwCZoY5SzBrL06GEoblc4PBqjZfP/1ozxaaYHDczstNYQMnf8CSNp9EGP7z4a8HE116TS4+1zR9acLZ7yiEep1BgtRH9p7uOzD+N5UIe34bDDPU82O6lcUty7EVDv11KhGG4m8SuwC348ehhNW5RSjfSvAhkCm3CsBeEuB5ZncJMTxfunkkyAzYr0AYWjP5HYYPGU87R16UpK7lsyHKnEIM8R8bXc72hpnSvTf4YLFcpml9XDMHyiNXZTqdksPfZLyWCmL4xn+rEnay5wzr2lRz5LfMkaojOdu69VklrDESYoavf69IWFofa7RR0RSlyfCSoJ1Qwtmn2PMHOYYG1ilh2KbteQcL1KGXBL/F9HLkhiTJ2eVJwE66Z/uroE1lCb4x1NDqQtnj9DOb1k0vqLW9ilXsCCmQpfkzDFtGX87wSdVHwlGNIQmmdB5z9SoaaQAt35RFUHWG/slIcR2Y4ll1wo7TUR9aZCyV6UgTqRF2ITlalatCFhEdhU23muvh6Aou6TUFCTebnbJpnMckXTl5xH6sPFQFP/2N4UdQfmqf08ozDHqQfebkOZ6GNOHD/aGK61QdqYb4F8OWgzalKxP2pTQdw0aNivTqj/bQ21YSiOuMSHjfZnn8O666CXiq+2f6mgURIly/NF0hA3VXsopeUp/wkU2XPlXWcXU40RdtyznyuiuLqZcUQX+d6hu0Bj2spbqZVt36dC8qR0oTIVyrNLWQl+RGoRtB0fvIhNdgqzMJc+V9jPQu4DVF2KS+V+tGjcsb3CBip8KrbmPlOMYyDFgfcevzQZpwL4F6pQn1m3FDOU/SifW8EYdqa9QBaeVRCYPXRD64OnPkuCunq/rr0BrSoTi0ReIrm9I5oCJog7xLndKED/fDsryAVIMYlfDJCxpONw54VCIM1QQvKeH6cuQocMejiD1JlRs8KuH0ObGl2ausYsCkQNmx1kDVJU24tX3kQjMDnzQhHQ7fVjP9OispDCnnC+fIf1JrxVguNTWGJIE7nnT764zK149/xM+wbng56hTLjaujXCbz+ainfIsc7nfh8pFRBUkDvFkzRhOwn8TIK0UV2l4wugPWUVlMyxtC6Js8xiAdZVsiXXLZxchbnwaUQWCRq0OasJfEVH+dUR+7LuFjaK5jEl6jLZiHw1PvFSTY3ppcmmx3Uu6IqoFZBN9P36H3glNsoz/CinP6BhuYSQ058suYLWfPpRE93oqWT97vPec9r+x/JkY2UDVfdR4zwY/xpDlyHLiD0Mqx0N38xiHsqA4OiVIUVx8ZgFKJMRiDNO1pI6jIecJWAST7HcB9WL5qgTYGYeAFe00ojdNI5Zn+DOV7lf1hE6pcNYB1Ul+OHHtJsCsekpOj1QnD6j0D48PVUd5zXa445mqBm17UmVsjxDWJNOGunJBM+jCmimjC8Nr0QhddvjvfjVVLqbFEXb0qe6DKeA1sTrBvWa5JftHRIx+LsMp5Op5I28dra6edWPh5k9rxIB+GYxZB1xBjiOP2LG6RC8BgQW8I1VF3vBH6eSfefLxCl2+N+el5EAmQe2CICY+fI+8H7kJ9gsytWq9Tkf/Yn1zv9eA1kaqCcc9jFrwk3m1U1x7PSJgepDSRsNHl8fatVXQy2A0Ctp/OG2GnY7kCdTxpKnpJ8IauqteRG0/TFA141rZV40yxIUlcX8bxVoweip46sueM+BCjn8dsmReARfI5SQJoZjC4SHj2kNK0a+n9OXr5lilJXLV8WxdGm69xUZDeMRWpALni4H5Mzs1TEaNLEz5JGbljxnUsY8zbw3ujx7UtbyZXXFslE81OiaN6TbgrZ7Ui32oj1P96ve74E7+dTZqujPYQYy8JKgyOcH+dcaGsYLWua3hDtUrAa8LptVGkiXblDKNRKjGGQPk5AIdcGTc61GoRF9K7DhDjUaTJck0ye1w5qTlgdCDjQsSHj4/29o+eHZ/FNbwnPBvZU2g9aK7qzREI36Whtqep400+HRDkidd6R/LCj9sVS60HAOripNcU4vsDRpCmoiSBt+lK52FXjJw5szH2412zzfRBR/iV67zKSac/UMe4ekCvGLjLH4yPsVODhgg/JobgSltMvnvp8/Y4LF9VmgxJ4qogKzhzBh9bqTYsL77AwwpZ0K5j64qPcJ1tUvWmF9KVkwfQzKBqUfRAnDJcqCX31leDzodXhArokQ711XJN6Jpk2PteZKrz88RLOn0qTZjIKFaIohCujZ+YsC9srWCrSBOWpEDfh1V29nsktOG2P3zRAy9cKz42PHV1M8FmBcLomuQkyI1of3K3QfwdXQgPgBulJjZa1WU+u+DVmeungjThwB28vj1mpBxD/KSS6QhulcOWwwD1F/EP6vkzPtLh0oQf/AQ6gtXkA0vCQYCnGD6BWgh7ziGXww3MTXGYNOHyBinnVztj5kYJxDPVnoIuoQqnS4cBdphYVTaahIeUQdDstwtF7zXYWArrUoRRq6ig0tnDCgDvK3ORBrBhXhMpb2C6mUFNhDN6IBbKNCqfWyqHvjsDAnqkDmyQNBl3F4B+QKur+iZYN9XuP8RcMw46k9vSqvOnB/djkjMgm2Vs8Q1vmvBBTC9JHh/xAeRKu2os9yvw2x9P7jx0IaUpIlNcnmtCkqR6o3T80vYrY4xHX63sRpG+RF31Od2JJw/ldd9fwCeKGZcH9K6adLm07I96927WAbim40it5UhC3fkXrNXHFzr3tF3z2D049mW5JlOSlID8ceKIOmzKLqTJK04P1NsrdXpxdAJWa11rGi7zsfRWLAnoIUnKmxn4NfJVl6dJuTzc+fhbyH7+ZW/tJPbGrQCw/wX2rl12rwl5SWCmPU394h2yNQwo3/5EmmWZDmhNmjMtwiu7McQmTSRwl/CqzQwmHmdtbwTvlEJADx0IoxV6LewlgTt9Xvl8zTwBck3J8IDefRwwiHjlZgbzBKHEnhQFUGmyLHx9qewC4izQLeWK+Ab5icRLUo3qa0gVNgCQpgSfnEdek60r5zok+xeSsJOt0ICe6TWZkqRWA7Rtr2//nC3gujJyrqkoTeiGN2UF1ZMcbQhQWYwJF8sgHmLC0Myg6UGPDWixuGt5RvvF4/g6HbgheIEnGPy79D0l3JcmfGwFHI5Rj4vNEaANQ/zaMsVdrwl35YSGFfbe9osBVWZra4KTe01UkiAI87LOosqZg15jrKC9Jnqdjgum99ECMxadJ9S6BKxSSdIII5ftree4UcTGxgb8ybGGsLG2YcUNK/J3Xy/H9gC02/DHit2nlruuAeA1fWf5Pg8SUkCwWCBtt3LctJ5LYroixtX9Mnjv5AjX6J3AoQjVPzwvNybojobR8LH9/QiPwj8DfovcPdbDbVuVv34RV22y8bd6g1OVAdxVF3G43KBYQogOtWRQ1s+o+MUQQCvqsvf+nh7Eytu262qW4t9h/wu5S66DnhTDyNk+kP4P8jGXLOnL5YTzGSv9K4eNeMDPq4HOcMX3V/HQkp+vkCLSJced0md4SbF56XaJYi0pbtvtjuXF18QXXm5Axx6r5bGsUL3k7v6/PMUJ+6I0YrmMSHqdTbaaHsqs0EsifmvpKbyE6EWmW5dWv0QGl36qk8pYGQVXr16FPxZ8YcflobgyFHf+pPNp/wNpsMcOUyl2GAAAAABJRU5ErkJggg==">
            <a:extLst>
              <a:ext uri="{FF2B5EF4-FFF2-40B4-BE49-F238E27FC236}">
                <a16:creationId xmlns:a16="http://schemas.microsoft.com/office/drawing/2014/main" id="{528FFF6A-2D2B-488F-ADAD-C131FF236D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57192" y="3276600"/>
            <a:ext cx="1191208" cy="119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Imagen 11" descr="Imagen que contiene imágenes prediseñadas&#10;&#10;Descripción generada con confianza alta">
            <a:extLst>
              <a:ext uri="{FF2B5EF4-FFF2-40B4-BE49-F238E27FC236}">
                <a16:creationId xmlns:a16="http://schemas.microsoft.com/office/drawing/2014/main" id="{10152A91-234A-405A-B445-E178F2E77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52" y="4287817"/>
            <a:ext cx="937540" cy="84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2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D0FF"/>
              </a:buClr>
              <a:buSzPct val="110000"/>
            </a:pPr>
            <a:r>
              <a:rPr lang="en-US" sz="3200" b="1" dirty="0"/>
              <a:t>Explicitly declare and isolate dependencies</a:t>
            </a:r>
            <a:endParaRPr lang="en-US" sz="3200" dirty="0"/>
          </a:p>
          <a:p>
            <a:pPr lvl="0">
              <a:buClr>
                <a:srgbClr val="00D0FF"/>
              </a:buClr>
              <a:buSzPct val="110000"/>
            </a:pPr>
            <a:endParaRPr lang="en-US" dirty="0"/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It declares all dependencies, completely and exactly, via a </a:t>
            </a:r>
            <a:r>
              <a:rPr lang="en-US" i="1" dirty="0"/>
              <a:t>dependency declaration manifest</a:t>
            </a:r>
            <a:r>
              <a:rPr lang="en-US" dirty="0"/>
              <a:t>. 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It uses a dependency isolation tool during execution to ensure that no implicit dependencies “leak in” from the surrounding system. 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full and explicit dependency specification is applied uniformly to both production and development.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II. </a:t>
            </a:r>
            <a:r>
              <a:rPr lang="es-ES" sz="5400" dirty="0" err="1"/>
              <a:t>Dependencies</a:t>
            </a:r>
            <a:endParaRPr lang="es-ES" sz="5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2050" name="Picture 2" descr="Resultado de imagen de check">
            <a:extLst>
              <a:ext uri="{FF2B5EF4-FFF2-40B4-BE49-F238E27FC236}">
                <a16:creationId xmlns:a16="http://schemas.microsoft.com/office/drawing/2014/main" id="{A64313C3-2964-4BAD-AE19-EB0631119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811" y="3961628"/>
            <a:ext cx="1924923" cy="150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226ACA6-9319-4D0D-B75B-DBFCF926636E}"/>
              </a:ext>
            </a:extLst>
          </p:cNvPr>
          <p:cNvSpPr txBox="1"/>
          <p:nvPr/>
        </p:nvSpPr>
        <p:spPr>
          <a:xfrm>
            <a:off x="1497562" y="2560949"/>
            <a:ext cx="8766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for this rule: </a:t>
            </a:r>
            <a:r>
              <a:rPr lang="en-US" dirty="0"/>
              <a:t>a new developer can check out the app’s codebase onto his development machine, requiring only the language runtime and dependency manager installed as prerequisites. </a:t>
            </a: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9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D0FF"/>
              </a:buClr>
              <a:buSzPct val="110000"/>
            </a:pPr>
            <a:r>
              <a:rPr lang="en-US" sz="3200" b="1" dirty="0"/>
              <a:t>Store config in the environment</a:t>
            </a:r>
          </a:p>
          <a:p>
            <a:pPr>
              <a:buClr>
                <a:srgbClr val="00D0FF"/>
              </a:buClr>
              <a:buSzPct val="110000"/>
            </a:pPr>
            <a:endParaRPr lang="en-US" sz="3200" dirty="0"/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Config is everything that varies between deploys: database handles, credentials,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twelve-factor app stores config in environment variables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Env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vars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are easy to change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Unlike config files, there is little chance of them being checked into the code repo accidentally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They are a language- and OS-agnostic standard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s-ES" sz="1067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III. </a:t>
            </a:r>
            <a:r>
              <a:rPr lang="es-ES" sz="5400" dirty="0" err="1"/>
              <a:t>Config</a:t>
            </a:r>
            <a:endParaRPr lang="es-ES" sz="5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Imagen 5" descr="Imagen que contiene imágenes prediseñadas&#10;&#10;Descripción generada con confianza alta">
            <a:extLst>
              <a:ext uri="{FF2B5EF4-FFF2-40B4-BE49-F238E27FC236}">
                <a16:creationId xmlns:a16="http://schemas.microsoft.com/office/drawing/2014/main" id="{F2A7204B-6CBC-4222-A45D-0FAD29433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40" y="4427776"/>
            <a:ext cx="937540" cy="84607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F12DA57-B222-405A-A619-F247DCF3829D}"/>
              </a:ext>
            </a:extLst>
          </p:cNvPr>
          <p:cNvSpPr txBox="1"/>
          <p:nvPr/>
        </p:nvSpPr>
        <p:spPr>
          <a:xfrm>
            <a:off x="1630994" y="2917333"/>
            <a:ext cx="8539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Violation of twelve-factor : </a:t>
            </a:r>
            <a:r>
              <a:rPr lang="en-US" dirty="0"/>
              <a:t>store config as constants in the code. Config and code must be strictly separated.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3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912" y="1746639"/>
            <a:ext cx="6597885" cy="4320000"/>
          </a:xfrm>
        </p:spPr>
        <p:txBody>
          <a:bodyPr>
            <a:normAutofit/>
          </a:bodyPr>
          <a:lstStyle/>
          <a:p>
            <a:pPr>
              <a:buClr>
                <a:srgbClr val="00D0FF"/>
              </a:buClr>
              <a:buSzPct val="110000"/>
            </a:pPr>
            <a:r>
              <a:rPr lang="en-US" sz="3200" b="1" dirty="0"/>
              <a:t>Treat backing services as attached resources</a:t>
            </a:r>
          </a:p>
          <a:p>
            <a:pPr>
              <a:buClr>
                <a:srgbClr val="00D0FF"/>
              </a:buClr>
              <a:buSzPct val="110000"/>
            </a:pPr>
            <a:endParaRPr lang="en-US" sz="2000" dirty="0"/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 backing service is any service the app consumes over the network as part of its normal operation. 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code for a twelve-factor app makes no distinction between local and third party services. 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All the resources are accessed via a URL or other locator/credentials stored in the config.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IV. </a:t>
            </a:r>
            <a:r>
              <a:rPr lang="es-ES" sz="5400" dirty="0" err="1"/>
              <a:t>Backing</a:t>
            </a:r>
            <a:r>
              <a:rPr lang="es-ES" sz="5400" dirty="0"/>
              <a:t> </a:t>
            </a:r>
            <a:r>
              <a:rPr lang="es-ES" sz="5400" dirty="0" err="1"/>
              <a:t>services</a:t>
            </a:r>
            <a:endParaRPr lang="es-ES" sz="5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2050" name="Picture 2" descr="Un despliegue en producción conectado a cuatro backing services.">
            <a:extLst>
              <a:ext uri="{FF2B5EF4-FFF2-40B4-BE49-F238E27FC236}">
                <a16:creationId xmlns:a16="http://schemas.microsoft.com/office/drawing/2014/main" id="{16DEA0EF-BB8F-4A5B-830E-D9C003AB7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764" y="2284684"/>
            <a:ext cx="4097900" cy="220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1E8006A-9A4A-4B8B-AF97-7070D0D6A9EC}"/>
              </a:ext>
            </a:extLst>
          </p:cNvPr>
          <p:cNvSpPr txBox="1"/>
          <p:nvPr/>
        </p:nvSpPr>
        <p:spPr>
          <a:xfrm>
            <a:off x="877912" y="3306474"/>
            <a:ext cx="7049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for this rule : </a:t>
            </a:r>
            <a:r>
              <a:rPr lang="en-US" dirty="0"/>
              <a:t>a deploy of the twelve-factor app should be able to swap out a local resource with one managed by a third party (</a:t>
            </a:r>
            <a:r>
              <a:rPr lang="en-US" dirty="0" err="1"/>
              <a:t>f.i</a:t>
            </a:r>
            <a:r>
              <a:rPr lang="en-US" dirty="0"/>
              <a:t>. in Azure) without any changes to the app’s code, only by configuration.</a:t>
            </a:r>
          </a:p>
          <a:p>
            <a:endParaRPr lang="en-US" dirty="0"/>
          </a:p>
        </p:txBody>
      </p:sp>
      <p:pic>
        <p:nvPicPr>
          <p:cNvPr id="8" name="Picture 2" descr="Resultado de imagen de check">
            <a:extLst>
              <a:ext uri="{FF2B5EF4-FFF2-40B4-BE49-F238E27FC236}">
                <a16:creationId xmlns:a16="http://schemas.microsoft.com/office/drawing/2014/main" id="{97B1DE8C-5C41-4039-83D2-8E2352448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427" y="4705797"/>
            <a:ext cx="1924923" cy="150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53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966" y="1701478"/>
            <a:ext cx="9093676" cy="4382522"/>
          </a:xfrm>
        </p:spPr>
        <p:txBody>
          <a:bodyPr/>
          <a:lstStyle/>
          <a:p>
            <a:pPr>
              <a:buClr>
                <a:srgbClr val="00D0FF"/>
              </a:buClr>
              <a:buSzPct val="110000"/>
            </a:pPr>
            <a:r>
              <a:rPr lang="en-US" sz="3200" b="1" dirty="0"/>
              <a:t>Strictly separate build and run stages</a:t>
            </a:r>
          </a:p>
          <a:p>
            <a:pPr>
              <a:buClr>
                <a:srgbClr val="00D0FF"/>
              </a:buClr>
              <a:buSzPct val="110000"/>
            </a:pPr>
            <a:endParaRPr lang="en-US" sz="2000" b="1" dirty="0"/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Build : code, dependencies, assets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Release: build, deployment config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Run (aka “runtime”): execute, no code changes</a:t>
            </a:r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V. </a:t>
            </a:r>
            <a:r>
              <a:rPr lang="es-ES" sz="5400" dirty="0" err="1"/>
              <a:t>Build</a:t>
            </a:r>
            <a:r>
              <a:rPr lang="es-ES" sz="5400" dirty="0"/>
              <a:t>, </a:t>
            </a:r>
            <a:r>
              <a:rPr lang="es-ES" sz="5400" dirty="0" err="1"/>
              <a:t>release</a:t>
            </a:r>
            <a:r>
              <a:rPr lang="es-ES" sz="5400" dirty="0"/>
              <a:t>, run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26" name="Picture 2" descr="Code becomes a build, which is combined with config to create a release.">
            <a:extLst>
              <a:ext uri="{FF2B5EF4-FFF2-40B4-BE49-F238E27FC236}">
                <a16:creationId xmlns:a16="http://schemas.microsoft.com/office/drawing/2014/main" id="{86C2AF33-987B-4CD1-B2D7-AF36BF65D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804" y="2458616"/>
            <a:ext cx="5850607" cy="243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63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D0FF"/>
              </a:buClr>
              <a:buSzPct val="110000"/>
            </a:pPr>
            <a:r>
              <a:rPr lang="en-US" sz="3200" b="1" dirty="0"/>
              <a:t>Execute the app as one or more stateless processes</a:t>
            </a:r>
          </a:p>
          <a:p>
            <a:pPr>
              <a:buClr>
                <a:srgbClr val="00D0FF"/>
              </a:buClr>
              <a:buSzPct val="110000"/>
            </a:pPr>
            <a:endParaRPr lang="en-US" sz="2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VI. </a:t>
            </a:r>
            <a:r>
              <a:rPr lang="es-ES" sz="5400" dirty="0" err="1"/>
              <a:t>Processes</a:t>
            </a:r>
            <a:endParaRPr lang="es-ES" sz="5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131809C-D3F2-4C0F-835A-78A4719DC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34834"/>
              </p:ext>
            </p:extLst>
          </p:nvPr>
        </p:nvGraphicFramePr>
        <p:xfrm>
          <a:off x="1902926" y="2576457"/>
          <a:ext cx="81280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206386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5115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Do </a:t>
                      </a:r>
                      <a:r>
                        <a:rPr lang="es-ES" dirty="0" err="1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53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2000" dirty="0"/>
                        <a:t>Store </a:t>
                      </a:r>
                      <a:r>
                        <a:rPr lang="es-ES" sz="2000" dirty="0" err="1"/>
                        <a:t>state</a:t>
                      </a:r>
                      <a:r>
                        <a:rPr lang="es-ES" sz="2000" dirty="0"/>
                        <a:t> in </a:t>
                      </a:r>
                      <a:r>
                        <a:rPr lang="es-ES" sz="2000" dirty="0" err="1"/>
                        <a:t>the</a:t>
                      </a:r>
                      <a:r>
                        <a:rPr lang="es-ES" sz="2000" dirty="0"/>
                        <a:t> </a:t>
                      </a:r>
                      <a:r>
                        <a:rPr lang="es-ES" sz="2000" dirty="0" err="1"/>
                        <a:t>service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000" dirty="0"/>
                        <a:t>Store </a:t>
                      </a:r>
                      <a:r>
                        <a:rPr lang="es-ES" sz="2000" dirty="0" err="1"/>
                        <a:t>state</a:t>
                      </a:r>
                      <a:r>
                        <a:rPr lang="es-ES" sz="2000" dirty="0"/>
                        <a:t> in a </a:t>
                      </a:r>
                      <a:r>
                        <a:rPr lang="es-ES" sz="2000" dirty="0" err="1"/>
                        <a:t>databse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684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 err="1"/>
                        <a:t>Keep</a:t>
                      </a:r>
                      <a:r>
                        <a:rPr lang="es-ES" sz="2000" dirty="0"/>
                        <a:t> </a:t>
                      </a:r>
                      <a:r>
                        <a:rPr lang="es-ES" sz="2000" dirty="0" err="1"/>
                        <a:t>sesion</a:t>
                      </a:r>
                      <a:r>
                        <a:rPr lang="es-ES" sz="2000" dirty="0"/>
                        <a:t> </a:t>
                      </a:r>
                      <a:r>
                        <a:rPr lang="es-ES" sz="2000" dirty="0" err="1"/>
                        <a:t>state</a:t>
                      </a:r>
                      <a:r>
                        <a:rPr lang="es-ES" sz="2000" dirty="0"/>
                        <a:t> in-</a:t>
                      </a:r>
                      <a:r>
                        <a:rPr lang="es-ES" sz="2000" dirty="0" err="1"/>
                        <a:t>memory</a:t>
                      </a:r>
                      <a:endParaRPr lang="en-US" sz="2000" dirty="0"/>
                    </a:p>
                    <a:p>
                      <a:pPr algn="l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000" dirty="0"/>
                        <a:t>Time-</a:t>
                      </a:r>
                      <a:r>
                        <a:rPr lang="es-ES" sz="2000" dirty="0" err="1"/>
                        <a:t>expiration</a:t>
                      </a:r>
                      <a:r>
                        <a:rPr lang="es-ES" sz="2000" dirty="0"/>
                        <a:t> </a:t>
                      </a:r>
                      <a:r>
                        <a:rPr lang="es-ES" sz="2000" dirty="0" err="1"/>
                        <a:t>datastore</a:t>
                      </a:r>
                      <a:r>
                        <a:rPr lang="es-ES" sz="2000" dirty="0"/>
                        <a:t> (</a:t>
                      </a:r>
                      <a:r>
                        <a:rPr lang="es-ES" sz="2000" dirty="0" err="1"/>
                        <a:t>Redis</a:t>
                      </a:r>
                      <a:r>
                        <a:rPr lang="es-ES" sz="2000" dirty="0"/>
                        <a:t>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7128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000" dirty="0"/>
                        <a:t>Use local </a:t>
                      </a:r>
                      <a:r>
                        <a:rPr lang="es-ES" sz="2000" dirty="0" err="1"/>
                        <a:t>filesystem</a:t>
                      </a:r>
                      <a:r>
                        <a:rPr lang="es-ES" sz="2000" dirty="0"/>
                        <a:t> </a:t>
                      </a:r>
                      <a:r>
                        <a:rPr lang="es-ES" sz="2000" dirty="0" err="1"/>
                        <a:t>only</a:t>
                      </a:r>
                      <a:r>
                        <a:rPr lang="es-ES" sz="2000" dirty="0"/>
                        <a:t> </a:t>
                      </a:r>
                      <a:r>
                        <a:rPr lang="es-ES" sz="2000" dirty="0" err="1"/>
                        <a:t>for</a:t>
                      </a:r>
                      <a:r>
                        <a:rPr lang="es-ES" sz="2000" dirty="0"/>
                        <a:t> single-</a:t>
                      </a:r>
                      <a:r>
                        <a:rPr lang="es-ES" sz="2000" dirty="0" err="1"/>
                        <a:t>transactions</a:t>
                      </a:r>
                      <a:r>
                        <a:rPr lang="es-ES" sz="2000" dirty="0"/>
                        <a:t> (ex. </a:t>
                      </a:r>
                      <a:r>
                        <a:rPr lang="es-ES" sz="2000" dirty="0" err="1"/>
                        <a:t>Process</a:t>
                      </a:r>
                      <a:r>
                        <a:rPr lang="es-ES" sz="2000" dirty="0"/>
                        <a:t> a file)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55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7706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934</Words>
  <Application>Microsoft Office PowerPoint</Application>
  <PresentationFormat>Panorámica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Helvetica35-Thin</vt:lpstr>
      <vt:lpstr>Open Sans</vt:lpstr>
      <vt:lpstr>Tw Cen MT</vt:lpstr>
      <vt:lpstr>Wingdings</vt:lpstr>
      <vt:lpstr>ThemeLight</vt:lpstr>
      <vt:lpstr>The Twelve-Factor App</vt:lpstr>
      <vt:lpstr>What is Twelve-Factor App </vt:lpstr>
      <vt:lpstr>Presentación de PowerPoint</vt:lpstr>
      <vt:lpstr>I. Codebase</vt:lpstr>
      <vt:lpstr>II. Dependencies</vt:lpstr>
      <vt:lpstr>III. Config</vt:lpstr>
      <vt:lpstr>IV. Backing services</vt:lpstr>
      <vt:lpstr>V. Build, release, run</vt:lpstr>
      <vt:lpstr>VI. Processes</vt:lpstr>
      <vt:lpstr>VII. Port binding</vt:lpstr>
      <vt:lpstr>VIII. Concurrency</vt:lpstr>
      <vt:lpstr>IX. Disposability</vt:lpstr>
      <vt:lpstr>X. Dev/prod parity</vt:lpstr>
      <vt:lpstr>XI. Logs</vt:lpstr>
      <vt:lpstr>XII. Admin processes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Sanz</dc:creator>
  <cp:lastModifiedBy>David Sanz</cp:lastModifiedBy>
  <cp:revision>96</cp:revision>
  <dcterms:created xsi:type="dcterms:W3CDTF">2017-11-11T18:57:32Z</dcterms:created>
  <dcterms:modified xsi:type="dcterms:W3CDTF">2018-03-07T23:15:36Z</dcterms:modified>
</cp:coreProperties>
</file>