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77" r:id="rId4"/>
    <p:sldId id="278" r:id="rId5"/>
    <p:sldId id="279" r:id="rId6"/>
    <p:sldId id="281" r:id="rId7"/>
    <p:sldId id="282" r:id="rId8"/>
    <p:sldId id="259" r:id="rId9"/>
    <p:sldId id="258" r:id="rId10"/>
    <p:sldId id="285" r:id="rId11"/>
    <p:sldId id="288" r:id="rId12"/>
    <p:sldId id="261" r:id="rId13"/>
    <p:sldId id="262" r:id="rId14"/>
    <p:sldId id="263" r:id="rId15"/>
    <p:sldId id="264" r:id="rId16"/>
    <p:sldId id="265" r:id="rId17"/>
    <p:sldId id="269" r:id="rId18"/>
    <p:sldId id="270" r:id="rId19"/>
    <p:sldId id="271" r:id="rId20"/>
    <p:sldId id="287" r:id="rId21"/>
    <p:sldId id="272" r:id="rId22"/>
    <p:sldId id="273" r:id="rId23"/>
    <p:sldId id="274" r:id="rId24"/>
    <p:sldId id="275" r:id="rId25"/>
    <p:sldId id="276" r:id="rId26"/>
    <p:sldId id="286" r:id="rId27"/>
    <p:sldId id="283" r:id="rId28"/>
    <p:sldId id="284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87148" autoAdjust="0"/>
  </p:normalViewPr>
  <p:slideViewPr>
    <p:cSldViewPr snapToGrid="0">
      <p:cViewPr varScale="1">
        <p:scale>
          <a:sx n="99" d="100"/>
          <a:sy n="99" d="100"/>
        </p:scale>
        <p:origin x="996" y="72"/>
      </p:cViewPr>
      <p:guideLst/>
    </p:cSldViewPr>
  </p:slideViewPr>
  <p:outlineViewPr>
    <p:cViewPr>
      <p:scale>
        <a:sx n="33" d="100"/>
        <a:sy n="33" d="100"/>
      </p:scale>
      <p:origin x="0" y="-1187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0D008-C73D-4C5B-A9DE-E32B4AFE5B1C}" type="datetimeFigureOut">
              <a:rPr lang="ca-ES" smtClean="0"/>
              <a:t>17/11/2017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CA920-75A4-429A-BE6D-453D29DADB9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8155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The golden rule: can you make a change to a service and deploy it by itself without changing anything else? If the answer is no, then many of the advantages of the microservices cannot be achieved. </a:t>
            </a:r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CA920-75A4-429A-BE6D-453D29DADB95}" type="slidenum">
              <a:rPr lang="ca-ES" smtClean="0"/>
              <a:t>12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6739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Great flexibility scaling, each service can be scaled in the required level independently.</a:t>
            </a:r>
          </a:p>
          <a:p>
            <a:r>
              <a:rPr lang="en-US" noProof="0" dirty="0"/>
              <a:t>Current </a:t>
            </a:r>
            <a:r>
              <a:rPr lang="en-US" noProof="0" dirty="0" err="1"/>
              <a:t>tecnologies</a:t>
            </a:r>
            <a:r>
              <a:rPr lang="en-US" noProof="0" dirty="0"/>
              <a:t> allows to scale very easily our microservices</a:t>
            </a:r>
          </a:p>
          <a:p>
            <a:endParaRPr lang="ca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CA920-75A4-429A-BE6D-453D29DADB95}" type="slidenum">
              <a:rPr lang="ca-ES" smtClean="0"/>
              <a:t>15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3984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_uae@plainconcepts.com" TargetMode="External"/><Relationship Id="rId4" Type="http://schemas.openxmlformats.org/officeDocument/2006/relationships/image" Target="../media/image1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1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_us@plainconcepts.com" TargetMode="External"/><Relationship Id="rId4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plainconcepts.com" TargetMode="External"/><Relationship Id="rId4" Type="http://schemas.openxmlformats.org/officeDocument/2006/relationships/image" Target="../media/image2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rgbClr val="07D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lainMarca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9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747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73960" cy="6858000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762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041466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962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0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7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887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26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  <p:sp>
        <p:nvSpPr>
          <p:cNvPr id="4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902033" y="2646375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bg2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Gracias!</a:t>
            </a:r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2033" y="3398850"/>
            <a:ext cx="4791456" cy="2137654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443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902033" y="2646375"/>
            <a:ext cx="4791456" cy="682751"/>
          </a:xfrm>
        </p:spPr>
        <p:txBody>
          <a:bodyPr anchor="ctr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Gracias!</a:t>
            </a:r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902033" y="3398850"/>
            <a:ext cx="4791456" cy="2137654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adicional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3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citi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06" y="1708157"/>
            <a:ext cx="1905000" cy="1905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853222" y="124258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Barcelona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08" y="1708157"/>
            <a:ext cx="190500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49" y="1708157"/>
            <a:ext cx="1905000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790" y="1708157"/>
            <a:ext cx="1905000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06" y="3371251"/>
            <a:ext cx="1905000" cy="190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47" y="3371251"/>
            <a:ext cx="1905000" cy="190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988" y="3371251"/>
            <a:ext cx="1905000" cy="1905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4201670" y="1242580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Bilbao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116313" y="5251199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chemeClr val="tx2"/>
                </a:solidFill>
                <a:latin typeface="+mj-lt"/>
              </a:rPr>
              <a:t>Dubai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5119405" y="5251199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London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299882" y="1242579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Madrid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7314812" y="5251200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Seattle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8478284" y="1249672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tx2"/>
                </a:solidFill>
                <a:latin typeface="+mj-lt"/>
              </a:rPr>
              <a:t>Sevilla</a:t>
            </a:r>
            <a:endParaRPr lang="es-E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8074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arcelo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45432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AAD5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rgbClr val="00AAD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Avinguda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Josep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Tarradellas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, 10, 6º 1ª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 08029 Barcelona,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+34 93 3607 114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Barcelona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0060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ilba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1582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0AAD5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rgbClr val="00AAD5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Nervión 3, Planta 6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48001 Bilbao,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+34 94 6008 168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Bilbao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8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4" y="43914"/>
            <a:ext cx="6770173" cy="67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4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duba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6471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Info_uae@plainconcepts.com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Dubai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Internet City,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Building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73030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Bubai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+971 4 551 6653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rgbClr val="00AAD5"/>
                </a:solidFill>
                <a:latin typeface="+mj-lt"/>
              </a:rPr>
              <a:t>Dubai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4465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ond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2111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Holden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s-ES" sz="2000" dirty="0" err="1">
                <a:solidFill>
                  <a:schemeClr val="tx2"/>
                </a:solidFill>
                <a:latin typeface="+mj-lt"/>
              </a:rPr>
              <a:t>House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, 57</a:t>
            </a:r>
          </a:p>
          <a:p>
            <a:pPr>
              <a:lnSpc>
                <a:spcPct val="150000"/>
              </a:lnSpc>
            </a:pPr>
            <a:r>
              <a:rPr lang="es-ES" sz="2000" dirty="0" err="1">
                <a:solidFill>
                  <a:schemeClr val="tx2"/>
                </a:solidFill>
                <a:latin typeface="+mj-lt"/>
              </a:rPr>
              <a:t>Rathbone</a:t>
            </a:r>
            <a:r>
              <a:rPr lang="es-ES" sz="2000" dirty="0">
                <a:solidFill>
                  <a:schemeClr val="tx2"/>
                </a:solidFill>
                <a:latin typeface="+mj-lt"/>
              </a:rPr>
              <a:t> Place, W1T 1JU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London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279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London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0918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mad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43011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Paseo de la Castellana 163, 10º Izq.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 28046 Madrid,  España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+34 91 5346 836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Madrid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8298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eat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00025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9549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Info_us@plainconcepts.com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1511, Third Ave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 Seattle WA 98101, Washington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+1 206 708 1285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2400" dirty="0">
                <a:solidFill>
                  <a:srgbClr val="00AAD5"/>
                </a:solidFill>
                <a:latin typeface="+mj-lt"/>
              </a:rPr>
              <a:t>Seattle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3969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evill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111" y="-688888"/>
            <a:ext cx="6346935" cy="6346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30" y="2104160"/>
            <a:ext cx="28575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82284" y="2837817"/>
            <a:ext cx="364234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  <a:hlinkClick r:id="rId5"/>
              </a:rPr>
              <a:t>Info@plainconcepts.com</a:t>
            </a:r>
            <a:endParaRPr lang="es-ES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Avenida de la innovación s/n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Edificio Renta Sevilla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Planta 3 A,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2"/>
                </a:solidFill>
                <a:latin typeface="+mj-lt"/>
              </a:rPr>
              <a:t>41020 Sevilla, España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58885" y="2135648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AAD5"/>
                </a:solidFill>
                <a:latin typeface="+mj-lt"/>
              </a:rPr>
              <a:t>Sevilla</a:t>
            </a:r>
            <a:endParaRPr lang="es-ES" dirty="0">
              <a:solidFill>
                <a:srgbClr val="00AAD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408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15" y="466116"/>
            <a:ext cx="5077548" cy="5077548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1871910" y="3530663"/>
            <a:ext cx="4947734" cy="369332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1600" b="0" cap="all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r>
              <a:rPr lang="es-ES" sz="1800" dirty="0" err="1"/>
              <a:t>text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37972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  <p15:guide id="0" pos="719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955800" y="3106728"/>
            <a:ext cx="7939949" cy="461665"/>
          </a:xfrm>
        </p:spPr>
        <p:txBody>
          <a:bodyPr anchor="ctr">
            <a:spAutoFit/>
          </a:bodyPr>
          <a:lstStyle>
            <a:lvl1pPr marL="0" indent="0" algn="l">
              <a:buNone/>
              <a:defRPr sz="2400" cap="all" baseline="0">
                <a:solidFill>
                  <a:srgbClr val="00AAD5"/>
                </a:solidFill>
                <a:latin typeface="Raleway" panose="020B0003030101060003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585" indent="0">
              <a:buNone/>
              <a:defRPr sz="1600">
                <a:solidFill>
                  <a:schemeClr val="tx2"/>
                </a:solidFill>
              </a:defRPr>
            </a:lvl2pPr>
            <a:lvl3pPr marL="1219170" indent="0">
              <a:buNone/>
              <a:defRPr sz="1467">
                <a:solidFill>
                  <a:schemeClr val="tx2"/>
                </a:solidFill>
              </a:defRPr>
            </a:lvl3pPr>
            <a:lvl4pPr marL="1828754" indent="0">
              <a:buNone/>
              <a:defRPr sz="1400">
                <a:solidFill>
                  <a:schemeClr val="tx2"/>
                </a:solidFill>
              </a:defRPr>
            </a:lvl4pPr>
            <a:lvl5pPr marL="2438339" indent="0">
              <a:buNone/>
              <a:defRPr sz="1067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085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115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4827600"/>
            <a:ext cx="2335672" cy="233567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07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9522823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7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 gre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9522823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6" y="1140822"/>
            <a:ext cx="9514119" cy="766355"/>
          </a:xfrm>
        </p:spPr>
        <p:txBody>
          <a:bodyPr>
            <a:normAutofit/>
          </a:bodyPr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823" y="2681920"/>
            <a:ext cx="5107577" cy="3030903"/>
          </a:xfrm>
        </p:spPr>
        <p:txBody>
          <a:bodyPr>
            <a:normAutofit/>
          </a:bodyPr>
          <a:lstStyle>
            <a:lvl1pPr marL="0" indent="0">
              <a:buClr>
                <a:schemeClr val="tx2"/>
              </a:buClr>
              <a:buSzPct val="70000"/>
              <a:buFont typeface="Helvetica35-Thin" pitchFamily="34" charset="0"/>
              <a:buNone/>
              <a:defRPr sz="16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90575" indent="-380990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523962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133547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743131" indent="-304792">
              <a:buClr>
                <a:schemeClr val="tx2"/>
              </a:buClr>
              <a:buSzPct val="70000"/>
              <a:buFont typeface="Helvetica35-Thin" pitchFamily="34" charset="0"/>
              <a:buChar char="–"/>
              <a:defRPr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911527" y="1140822"/>
            <a:ext cx="5659705" cy="766355"/>
          </a:xfrm>
        </p:spPr>
        <p:txBody>
          <a:bodyPr>
            <a:noAutofit/>
          </a:bodyPr>
          <a:lstStyle>
            <a:lvl1pPr>
              <a:defRPr sz="3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9" y="4828047"/>
            <a:ext cx="2335672" cy="23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0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7E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09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4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xStyles>
    <p:titleStyle>
      <a:lvl1pPr algn="l" defTabSz="1219170" rtl="0" eaLnBrk="1" latinLnBrk="0" hangingPunct="1">
        <a:spcBef>
          <a:spcPct val="0"/>
        </a:spcBef>
        <a:buNone/>
        <a:defRPr sz="5867" kern="1200" baseline="0">
          <a:solidFill>
            <a:schemeClr val="tx1"/>
          </a:solidFill>
          <a:latin typeface="Raleway Ligh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09585" indent="0" algn="l" defTabSz="1219170" rtl="0" eaLnBrk="1" latinLnBrk="0" hangingPunct="1">
        <a:spcBef>
          <a:spcPct val="20000"/>
        </a:spcBef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0" algn="l" defTabSz="1219170" rtl="0" eaLnBrk="1" latinLnBrk="0" hangingPunct="1">
        <a:spcBef>
          <a:spcPct val="20000"/>
        </a:spcBef>
        <a:buFont typeface="Arial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0" algn="l" defTabSz="121917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spcBef>
          <a:spcPct val="20000"/>
        </a:spcBef>
        <a:buFont typeface="Arial" pitchFamily="34" charset="0"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rtinfowler.com/articles/microservice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s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59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027660-A241-438C-8365-F7A01627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A </a:t>
            </a:r>
            <a:r>
              <a:rPr lang="ca-ES" dirty="0" err="1"/>
              <a:t>couple</a:t>
            </a:r>
            <a:r>
              <a:rPr lang="ca-ES" dirty="0"/>
              <a:t> of </a:t>
            </a:r>
            <a:r>
              <a:rPr lang="ca-ES" dirty="0" err="1"/>
              <a:t>hints</a:t>
            </a:r>
            <a:r>
              <a:rPr lang="ca-ES" dirty="0"/>
              <a:t> </a:t>
            </a:r>
            <a:r>
              <a:rPr lang="ca-ES" dirty="0" err="1"/>
              <a:t>about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size</a:t>
            </a:r>
            <a:r>
              <a:rPr lang="ca-ES" dirty="0"/>
              <a:t> </a:t>
            </a:r>
            <a:r>
              <a:rPr lang="ca-ES" dirty="0" err="1"/>
              <a:t>from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industry</a:t>
            </a:r>
            <a:r>
              <a:rPr lang="ca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enough to be managed by one team </a:t>
            </a:r>
            <a:r>
              <a:rPr lang="en-US" dirty="0">
                <a:sym typeface="Wingdings" panose="05000000000000000000" pitchFamily="2" charset="2"/>
              </a:rPr>
              <a:t> Aligned to the team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Some teams agree is small in time development (i.e. some weeks)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Añadir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parte</a:t>
            </a:r>
            <a:r>
              <a:rPr lang="en-US" dirty="0">
                <a:sym typeface="Wingdings" panose="05000000000000000000" pitchFamily="2" charset="2"/>
              </a:rPr>
              <a:t> de </a:t>
            </a:r>
            <a:r>
              <a:rPr lang="en-US" dirty="0" err="1">
                <a:sym typeface="Wingdings" panose="05000000000000000000" pitchFamily="2" charset="2"/>
              </a:rPr>
              <a:t>explicar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relación</a:t>
            </a:r>
            <a:r>
              <a:rPr lang="en-US" dirty="0">
                <a:sym typeface="Wingdings" panose="05000000000000000000" pitchFamily="2" charset="2"/>
              </a:rPr>
              <a:t> de bounded context de DDD y un </a:t>
            </a:r>
            <a:r>
              <a:rPr lang="en-US" dirty="0" err="1">
                <a:sym typeface="Wingdings" panose="05000000000000000000" pitchFamily="2" charset="2"/>
              </a:rPr>
              <a:t>microservicio</a:t>
            </a:r>
            <a:r>
              <a:rPr lang="en-US" dirty="0">
                <a:sym typeface="Wingdings" panose="05000000000000000000" pitchFamily="2" charset="2"/>
              </a:rPr>
              <a:t>. Que </a:t>
            </a:r>
            <a:r>
              <a:rPr lang="en-US" dirty="0" err="1">
                <a:sym typeface="Wingdings" panose="05000000000000000000" pitchFamily="2" charset="2"/>
              </a:rPr>
              <a:t>sería</a:t>
            </a:r>
            <a:r>
              <a:rPr lang="en-US" dirty="0">
                <a:sym typeface="Wingdings" panose="05000000000000000000" pitchFamily="2" charset="2"/>
              </a:rPr>
              <a:t> un bounded context y </a:t>
            </a:r>
            <a:r>
              <a:rPr lang="en-US" dirty="0" err="1">
                <a:sym typeface="Wingdings" panose="05000000000000000000" pitchFamily="2" charset="2"/>
              </a:rPr>
              <a:t>tal</a:t>
            </a:r>
            <a:r>
              <a:rPr lang="en-US" dirty="0">
                <a:sym typeface="Wingdings" panose="05000000000000000000" pitchFamily="2" charset="2"/>
              </a:rPr>
              <a:t>. </a:t>
            </a:r>
            <a:r>
              <a:rPr lang="en-US" dirty="0" err="1">
                <a:sym typeface="Wingdings" panose="05000000000000000000" pitchFamily="2" charset="2"/>
              </a:rPr>
              <a:t>Tamaño</a:t>
            </a:r>
            <a:r>
              <a:rPr lang="en-US" dirty="0">
                <a:sym typeface="Wingdings" panose="05000000000000000000" pitchFamily="2" charset="2"/>
              </a:rPr>
              <a:t> lo </a:t>
            </a:r>
            <a:r>
              <a:rPr lang="en-US" dirty="0" err="1">
                <a:sym typeface="Wingdings" panose="05000000000000000000" pitchFamily="2" charset="2"/>
              </a:rPr>
              <a:t>marca</a:t>
            </a:r>
            <a:r>
              <a:rPr lang="en-US" dirty="0">
                <a:sym typeface="Wingdings" panose="05000000000000000000" pitchFamily="2" charset="2"/>
              </a:rPr>
              <a:t> que el </a:t>
            </a:r>
            <a:r>
              <a:rPr lang="en-US" dirty="0" err="1">
                <a:sym typeface="Wingdings" panose="05000000000000000000" pitchFamily="2" charset="2"/>
              </a:rPr>
              <a:t>servicio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debe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independiente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  <a:p>
            <a:endParaRPr lang="ca-ES" dirty="0"/>
          </a:p>
          <a:p>
            <a:endParaRPr lang="ca-ES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8B4B29-CD29-4A21-980B-8E2BE89D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Small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7420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027660-A241-438C-8365-F7A01627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ym typeface="Wingdings" panose="05000000000000000000" pitchFamily="2" charset="2"/>
              </a:rPr>
              <a:t>Bounded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context</a:t>
            </a:r>
            <a:r>
              <a:rPr lang="en-US" dirty="0">
                <a:sym typeface="Wingdings" panose="05000000000000000000" pitchFamily="2" charset="2"/>
              </a:rPr>
              <a:t> To </a:t>
            </a:r>
            <a:r>
              <a:rPr lang="en-US">
                <a:sym typeface="Wingdings" panose="05000000000000000000" pitchFamily="2" charset="2"/>
              </a:rPr>
              <a:t>be completed</a:t>
            </a:r>
            <a:endParaRPr lang="ca-ES" dirty="0"/>
          </a:p>
          <a:p>
            <a:endParaRPr lang="ca-ES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8B4B29-CD29-4A21-980B-8E2BE89D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Small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61638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F11DEE-1E9E-4818-94EE-37497378F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It might be deployed as an isolated service</a:t>
            </a:r>
          </a:p>
          <a:p>
            <a:endParaRPr lang="en-US" noProof="0" dirty="0"/>
          </a:p>
          <a:p>
            <a:r>
              <a:rPr lang="en-US" noProof="0" dirty="0"/>
              <a:t>All communication between the services themselves are via network calls to enforce separation between the services. </a:t>
            </a:r>
          </a:p>
          <a:p>
            <a:endParaRPr lang="en-US" noProof="0" dirty="0"/>
          </a:p>
          <a:p>
            <a:r>
              <a:rPr lang="en-US" dirty="0"/>
              <a:t>S</a:t>
            </a:r>
            <a:r>
              <a:rPr lang="en-US" noProof="0" dirty="0" err="1"/>
              <a:t>ervices</a:t>
            </a:r>
            <a:r>
              <a:rPr lang="en-US" noProof="0" dirty="0"/>
              <a:t> change independently of each other, and </a:t>
            </a:r>
            <a:r>
              <a:rPr lang="en-US" dirty="0"/>
              <a:t>are</a:t>
            </a:r>
            <a:r>
              <a:rPr lang="en-US" noProof="0" dirty="0"/>
              <a:t> deployed without requiring consumers to change.</a:t>
            </a:r>
          </a:p>
          <a:p>
            <a:endParaRPr lang="en-US" noProof="0" dirty="0"/>
          </a:p>
          <a:p>
            <a:r>
              <a:rPr lang="en-US" dirty="0"/>
              <a:t>The golden rule: </a:t>
            </a:r>
          </a:p>
          <a:p>
            <a:r>
              <a:rPr lang="en-US" dirty="0"/>
              <a:t>Can you make a change to a service and deploy it by itself without changing anything else? 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C79224-3316-4770-A582-A153DE2F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Autonomous</a:t>
            </a:r>
          </a:p>
        </p:txBody>
      </p:sp>
    </p:spTree>
    <p:extLst>
      <p:ext uri="{BB962C8B-B14F-4D97-AF65-F5344CB8AC3E}">
        <p14:creationId xmlns:p14="http://schemas.microsoft.com/office/powerpoint/2010/main" val="131344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7183DC-5DD8-4AD5-A696-5AEF58A5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Use the right tool for each job</a:t>
            </a:r>
          </a:p>
          <a:p>
            <a:endParaRPr lang="en-US" noProof="0" dirty="0"/>
          </a:p>
          <a:p>
            <a:r>
              <a:rPr lang="en-US" noProof="0" dirty="0"/>
              <a:t>Freedom for the teams to decide what fits better for them</a:t>
            </a:r>
          </a:p>
          <a:p>
            <a:endParaRPr lang="en-US" noProof="0" dirty="0"/>
          </a:p>
          <a:p>
            <a:r>
              <a:rPr lang="en-US" noProof="0" dirty="0"/>
              <a:t>Easy to start in new technologies due to the small size of the microservices</a:t>
            </a:r>
          </a:p>
          <a:p>
            <a:endParaRPr lang="en-US" noProof="0" dirty="0"/>
          </a:p>
          <a:p>
            <a:r>
              <a:rPr lang="en-US" noProof="0" dirty="0"/>
              <a:t>Be careful:</a:t>
            </a:r>
          </a:p>
          <a:p>
            <a:r>
              <a:rPr lang="en-US" noProof="0" dirty="0"/>
              <a:t>The more technologies used, the more overhead for our organization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A6F2D5-9D8A-4969-A2BC-3724C90D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Technology Heterogeneity</a:t>
            </a:r>
          </a:p>
        </p:txBody>
      </p:sp>
    </p:spTree>
    <p:extLst>
      <p:ext uri="{BB962C8B-B14F-4D97-AF65-F5344CB8AC3E}">
        <p14:creationId xmlns:p14="http://schemas.microsoft.com/office/powerpoint/2010/main" val="64403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D08E3E-B57E-452F-B158-5C56D8DF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If one component fails, the rest of the System does not collapse.</a:t>
            </a:r>
          </a:p>
          <a:p>
            <a:endParaRPr lang="en-US" noProof="0" dirty="0"/>
          </a:p>
          <a:p>
            <a:r>
              <a:rPr lang="en-US" noProof="0" dirty="0"/>
              <a:t>Counter example: monolithic application, one part fails, the whole application fails.</a:t>
            </a:r>
          </a:p>
          <a:p>
            <a:endParaRPr lang="en-US" noProof="0" dirty="0"/>
          </a:p>
          <a:p>
            <a:r>
              <a:rPr lang="en-US" noProof="0" dirty="0"/>
              <a:t>MSA favors take resilience strategies, BUT they are not for free and must be taken into account during development.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13B04F-8075-4D61-A59B-478BAE6B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Resilience</a:t>
            </a:r>
          </a:p>
        </p:txBody>
      </p:sp>
    </p:spTree>
    <p:extLst>
      <p:ext uri="{BB962C8B-B14F-4D97-AF65-F5344CB8AC3E}">
        <p14:creationId xmlns:p14="http://schemas.microsoft.com/office/powerpoint/2010/main" val="3166054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3C27A4-C4BF-41B2-8491-EB2CEABF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Scaling</a:t>
            </a:r>
            <a:br>
              <a:rPr lang="en-US" noProof="0" dirty="0"/>
            </a:br>
            <a:endParaRPr lang="en-US" noProof="0" dirty="0"/>
          </a:p>
        </p:txBody>
      </p:sp>
      <p:pic>
        <p:nvPicPr>
          <p:cNvPr id="5" name="Picture 4" descr="A picture containing object, gallery&#10;&#10;Description generated with very high confidence">
            <a:extLst>
              <a:ext uri="{FF2B5EF4-FFF2-40B4-BE49-F238E27FC236}">
                <a16:creationId xmlns:a16="http://schemas.microsoft.com/office/drawing/2014/main" id="{3DA2A58A-DB31-49F3-96B1-D933015D9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65" y="1686888"/>
            <a:ext cx="6477234" cy="3962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112E6B-DC3F-4E90-A7D1-201BD102DC6F}"/>
              </a:ext>
            </a:extLst>
          </p:cNvPr>
          <p:cNvSpPr txBox="1"/>
          <p:nvPr/>
        </p:nvSpPr>
        <p:spPr>
          <a:xfrm>
            <a:off x="4770474" y="5918791"/>
            <a:ext cx="382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Picture </a:t>
            </a:r>
            <a:r>
              <a:rPr lang="ca-ES" dirty="0" err="1"/>
              <a:t>by</a:t>
            </a:r>
            <a:r>
              <a:rPr lang="ca-ES" dirty="0"/>
              <a:t> </a:t>
            </a:r>
            <a:r>
              <a:rPr lang="ca-ES" dirty="0" err="1">
                <a:hlinkClick r:id="rId4"/>
              </a:rPr>
              <a:t>Fowler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3283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2E3D6F-3F29-4EA5-8D1E-50FBC3BE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Ease of deployment: </a:t>
            </a:r>
            <a:r>
              <a:rPr lang="en-US" noProof="0" dirty="0"/>
              <a:t>IF we maintain the services louse coupled and with the ability to be deployed </a:t>
            </a:r>
            <a:r>
              <a:rPr lang="en-US" noProof="0" dirty="0" err="1"/>
              <a:t>isolately</a:t>
            </a:r>
            <a:r>
              <a:rPr lang="en-US" noProof="0" dirty="0"/>
              <a:t>. It is </a:t>
            </a:r>
            <a:r>
              <a:rPr lang="en-US" noProof="0" dirty="0" err="1"/>
              <a:t>easi</a:t>
            </a:r>
            <a:r>
              <a:rPr lang="en-US" dirty="0" err="1"/>
              <a:t>er</a:t>
            </a:r>
            <a:r>
              <a:rPr lang="en-US" dirty="0"/>
              <a:t> to deploy more often.</a:t>
            </a:r>
            <a:endParaRPr lang="en-US" noProof="0" dirty="0"/>
          </a:p>
          <a:p>
            <a:endParaRPr lang="en-US" noProof="0" dirty="0"/>
          </a:p>
          <a:p>
            <a:r>
              <a:rPr lang="en-US" b="1" dirty="0"/>
              <a:t>Organizational Alignment : </a:t>
            </a:r>
            <a:r>
              <a:rPr lang="en-US" dirty="0"/>
              <a:t>large teams sharing code base are problematic. One small team on service.</a:t>
            </a:r>
          </a:p>
          <a:p>
            <a:endParaRPr lang="en-US" dirty="0"/>
          </a:p>
          <a:p>
            <a:r>
              <a:rPr lang="en-US" b="1" noProof="0" dirty="0"/>
              <a:t>Ease of replacement</a:t>
            </a:r>
            <a:r>
              <a:rPr lang="en-US" b="1" dirty="0"/>
              <a:t>:  </a:t>
            </a:r>
            <a:r>
              <a:rPr lang="en-US" dirty="0" err="1"/>
              <a:t>Confortable</a:t>
            </a:r>
            <a:r>
              <a:rPr lang="en-US" dirty="0"/>
              <a:t> </a:t>
            </a:r>
            <a:r>
              <a:rPr lang="en-US" dirty="0" err="1"/>
              <a:t>rewritting</a:t>
            </a:r>
            <a:r>
              <a:rPr lang="en-US" dirty="0"/>
              <a:t> services or removing one when it is not needed anymore, in contrast with typical large codebases.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5BDB3-2693-4720-A68B-120BFBBA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52088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C5584F-D316-42A4-B6A0-BC2351667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326073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A14D62-2AEB-4FCD-8325-CC563A95A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36" y="508072"/>
            <a:ext cx="2579594" cy="2301439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10AC17-A007-4052-A057-844B6E953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 container image is a lightweight, stand-alone, executable package of a piece of software that includes everything needed to run it: code, runtime, system tools, system libraries, settings.</a:t>
            </a:r>
          </a:p>
          <a:p>
            <a:endParaRPr lang="en-US" noProof="0" dirty="0"/>
          </a:p>
          <a:p>
            <a:r>
              <a:rPr lang="en-US" noProof="0" dirty="0"/>
              <a:t>An application or process which runs in a container is packaged with all the required dependencies and configuration files; It’s given the illusion that there are no other processes running outside of its container.</a:t>
            </a:r>
          </a:p>
          <a:p>
            <a:endParaRPr lang="en-US" noProof="0" dirty="0"/>
          </a:p>
          <a:p>
            <a:r>
              <a:rPr lang="en-US" noProof="0" dirty="0"/>
              <a:t>Docker is a company that provides technology for the whole containers environment (creation, storage, deployment…)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D93E0B-01C5-454B-9027-B4BD4BAA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52206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EC30AE-81B1-4BB3-98C7-4FAE7B41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480" y="2163111"/>
            <a:ext cx="9522823" cy="3030903"/>
          </a:xfrm>
        </p:spPr>
        <p:txBody>
          <a:bodyPr/>
          <a:lstStyle/>
          <a:p>
            <a:r>
              <a:rPr lang="en-US" noProof="0" dirty="0"/>
              <a:t>Containers and virtual machines have similar resource isolation and allocation benefits, but function differently. Because containers virtualize the operating system instead of hardware, containers are more portable and efficient.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60851-D4E1-4649-9B18-734BD0F1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Container vs Virtual machine</a:t>
            </a:r>
          </a:p>
        </p:txBody>
      </p:sp>
      <p:pic>
        <p:nvPicPr>
          <p:cNvPr id="1026" name="Picture 2" descr="Containers">
            <a:extLst>
              <a:ext uri="{FF2B5EF4-FFF2-40B4-BE49-F238E27FC236}">
                <a16:creationId xmlns:a16="http://schemas.microsoft.com/office/drawing/2014/main" id="{1BAC5403-7428-405E-9116-817AEFF70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29" y="3203643"/>
            <a:ext cx="3059043" cy="274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rtual machines">
            <a:extLst>
              <a:ext uri="{FF2B5EF4-FFF2-40B4-BE49-F238E27FC236}">
                <a16:creationId xmlns:a16="http://schemas.microsoft.com/office/drawing/2014/main" id="{184EF460-F1E8-4CCC-8828-2D2845EB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43" y="3268038"/>
            <a:ext cx="3003590" cy="269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6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F0377E-43ED-463E-ABCF-B046C778B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1910" y="3546052"/>
            <a:ext cx="4947734" cy="338554"/>
          </a:xfrm>
        </p:spPr>
        <p:txBody>
          <a:bodyPr/>
          <a:lstStyle/>
          <a:p>
            <a:r>
              <a:rPr lang="en-US" noProof="0" dirty="0"/>
              <a:t>Introduction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283333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8D63069-8753-4DE3-AE0C-9DEAC0EF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resources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faster to initialize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put more containers tan VM in the same host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Layer composition makes it easier to create new images</a:t>
            </a:r>
          </a:p>
          <a:p>
            <a:endParaRPr lang="en-US" dirty="0"/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isolation tan for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use another 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7C1E7BA-D2B2-4845-AA7C-751A81CF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contendor</a:t>
            </a:r>
          </a:p>
        </p:txBody>
      </p:sp>
    </p:spTree>
    <p:extLst>
      <p:ext uri="{BB962C8B-B14F-4D97-AF65-F5344CB8AC3E}">
        <p14:creationId xmlns:p14="http://schemas.microsoft.com/office/powerpoint/2010/main" val="1119063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B96FBA-52A4-40CA-A15A-F72E7499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17" y="2645924"/>
            <a:ext cx="5972783" cy="3066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Docker images are the basis of containers.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is an ordered collection of root filesystem changes and the corresponding execution parameters for use within a container runtime.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typically contains a union of layered filesystems stacked on top of each other. Common </a:t>
            </a:r>
            <a:r>
              <a:rPr lang="en-US" dirty="0"/>
              <a:t>parent images are shared, not duplicated.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image does not have state and it never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Find and store images at image repositories (Docker Hub, Azure Container Registry…)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3A7B0B-35B5-469D-B363-F854B208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Images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FC55173-906C-44C9-89D5-A3F60C2E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0000" y="0"/>
            <a:ext cx="4572000" cy="6858000"/>
          </a:xfrm>
        </p:spPr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73A5979-E0A1-46A5-8295-5F7FB8CBB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07177"/>
            <a:ext cx="4322324" cy="324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28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B4F882-F018-4200-8E7D-B00FF251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Take a base image to build over it. Two options to build the new image: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Via the docker commit command, </a:t>
            </a:r>
            <a:r>
              <a:rPr lang="en-US" sz="1600" noProof="0" dirty="0">
                <a:sym typeface="Wingdings" panose="05000000000000000000" pitchFamily="2" charset="2"/>
              </a:rPr>
              <a:t>not recommended.</a:t>
            </a:r>
            <a:endParaRPr lang="en-US" sz="1600" noProof="0" dirty="0"/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Via the docker build command with a </a:t>
            </a:r>
            <a:r>
              <a:rPr lang="en-US" sz="1600" noProof="0" dirty="0" err="1"/>
              <a:t>Dockerfile</a:t>
            </a:r>
            <a:r>
              <a:rPr lang="en-US" sz="1600" noProof="0" dirty="0"/>
              <a:t>. The Docker file uses a basic DSL (Domain Specific Language) with instructions for Building Docker images. 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r>
              <a:rPr lang="en-US" sz="1600" noProof="0" dirty="0"/>
              <a:t>Docker file is the recommended approach, It provides a more repeatable, transparent, and idempotent mechanism for creating images.</a:t>
            </a:r>
          </a:p>
          <a:p>
            <a:pPr marL="1276325" lvl="1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733C37-A7B8-4AC8-B716-8C5061CD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to create a new image</a:t>
            </a:r>
          </a:p>
        </p:txBody>
      </p:sp>
    </p:spTree>
    <p:extLst>
      <p:ext uri="{BB962C8B-B14F-4D97-AF65-F5344CB8AC3E}">
        <p14:creationId xmlns:p14="http://schemas.microsoft.com/office/powerpoint/2010/main" val="1666618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4F8B4760-39AE-4968-A656-2A79A57E4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15" y="2390626"/>
            <a:ext cx="7101551" cy="262236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513275-3F3B-4E01-8564-C5026F43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Docker file</a:t>
            </a:r>
          </a:p>
        </p:txBody>
      </p:sp>
    </p:spTree>
    <p:extLst>
      <p:ext uri="{BB962C8B-B14F-4D97-AF65-F5344CB8AC3E}">
        <p14:creationId xmlns:p14="http://schemas.microsoft.com/office/powerpoint/2010/main" val="3496958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DA33A-59E3-4BEC-B00A-A3F6A5C8A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Practice 1: build your own docker image</a:t>
            </a:r>
          </a:p>
        </p:txBody>
      </p:sp>
    </p:spTree>
    <p:extLst>
      <p:ext uri="{BB962C8B-B14F-4D97-AF65-F5344CB8AC3E}">
        <p14:creationId xmlns:p14="http://schemas.microsoft.com/office/powerpoint/2010/main" val="737140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A5CFDB-76E5-466C-A1F7-D533781B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223" y="2334854"/>
            <a:ext cx="5872820" cy="30833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It is a tool for defining multi-container Docker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It is installed separately from Docker (</a:t>
            </a:r>
            <a:r>
              <a:rPr lang="en-US" noProof="0" dirty="0" err="1"/>
              <a:t>f.i</a:t>
            </a:r>
            <a:r>
              <a:rPr lang="en-US" noProof="0" dirty="0"/>
              <a:t>. currently not installed by default in Azure VM for containers)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Based on the Docker file plus docker-compose configuration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Multiple docker-compose files structure to compose the final desired configuration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27F8CD-1E47-4857-B9C1-2BA30F84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Docker compose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8B6C46-7A10-44B1-BD42-7A19A1DEC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4" y="2334854"/>
            <a:ext cx="4859384" cy="26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0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0B15D4-EE64-439C-BCD6-2902F329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Compose, override,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</a:t>
            </a:r>
            <a:r>
              <a:rPr lang="en-US" dirty="0" err="1"/>
              <a:t>environemnt</a:t>
            </a:r>
            <a:r>
              <a:rPr lang="en-US" dirty="0"/>
              <a:t> variables + substitution mechanism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C3B8EB-9F5E-4919-BFC3-7D341572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Compose</a:t>
            </a:r>
            <a:r>
              <a:rPr lang="ca-ES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446764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6408A6-102A-4816-BE08-8BC69F69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9B935-713F-47A4-A346-A2FE9FC3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options</a:t>
            </a:r>
            <a:endParaRPr lang="ca-ES" dirty="0"/>
          </a:p>
        </p:txBody>
      </p:sp>
      <p:pic>
        <p:nvPicPr>
          <p:cNvPr id="13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82AF909-53F4-4931-A4C6-0A2FAE43A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36" y="2681920"/>
            <a:ext cx="7060542" cy="10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45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DA33A-59E3-4BEC-B00A-A3F6A5C8A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Practice 2: </a:t>
            </a:r>
            <a:r>
              <a:rPr lang="en-US" dirty="0"/>
              <a:t> build and run with docker compose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208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46C28824-D05C-4C9D-997F-E6EAF001E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151" y="2907716"/>
            <a:ext cx="5040170" cy="295229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52A7C8-F0C6-4D23-AF1C-12153164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526" y="2190308"/>
            <a:ext cx="9069978" cy="3366561"/>
          </a:xfrm>
        </p:spPr>
        <p:txBody>
          <a:bodyPr/>
          <a:lstStyle/>
          <a:p>
            <a:r>
              <a:rPr lang="en-US" dirty="0"/>
              <a:t>Microservices are small (meaning doing one thing well), autonomous (in terms of lifecycle, evolution, technology…) services that work together. </a:t>
            </a:r>
          </a:p>
          <a:p>
            <a:endParaRPr lang="en-US" dirty="0"/>
          </a:p>
          <a:p>
            <a:r>
              <a:rPr lang="en-US" sz="1200" dirty="0"/>
              <a:t>(Sam Newman, Building microservices, O’Reilly)</a:t>
            </a:r>
            <a:endParaRPr lang="es-ES" sz="12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2A6703-0A38-491C-8AC0-AADD59AF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What</a:t>
            </a:r>
            <a:r>
              <a:rPr lang="ca-ES" dirty="0"/>
              <a:t> </a:t>
            </a:r>
            <a:r>
              <a:rPr lang="ca-ES" dirty="0" err="1"/>
              <a:t>are</a:t>
            </a:r>
            <a:r>
              <a:rPr lang="ca-ES" dirty="0"/>
              <a:t> </a:t>
            </a:r>
            <a:r>
              <a:rPr lang="ca-ES" dirty="0" err="1"/>
              <a:t>microservices</a:t>
            </a:r>
            <a:r>
              <a:rPr lang="ca-ES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BC3F4-B078-4FE3-BC7A-D60BC1129E12}"/>
              </a:ext>
            </a:extLst>
          </p:cNvPr>
          <p:cNvSpPr txBox="1"/>
          <p:nvPr/>
        </p:nvSpPr>
        <p:spPr>
          <a:xfrm>
            <a:off x="9323161" y="5840000"/>
            <a:ext cx="2736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200" dirty="0"/>
              <a:t>Picture </a:t>
            </a:r>
            <a:r>
              <a:rPr lang="ca-ES" sz="1200" dirty="0" err="1"/>
              <a:t>by</a:t>
            </a:r>
            <a:r>
              <a:rPr lang="ca-ES" sz="1200" dirty="0"/>
              <a:t> </a:t>
            </a:r>
            <a:r>
              <a:rPr lang="ca-ES" sz="1200" dirty="0" err="1">
                <a:hlinkClick r:id="rId3"/>
              </a:rPr>
              <a:t>Fowler</a:t>
            </a:r>
            <a:endParaRPr lang="ca-ES" sz="1200" dirty="0"/>
          </a:p>
        </p:txBody>
      </p:sp>
    </p:spTree>
    <p:extLst>
      <p:ext uri="{BB962C8B-B14F-4D97-AF65-F5344CB8AC3E}">
        <p14:creationId xmlns:p14="http://schemas.microsoft.com/office/powerpoint/2010/main" val="265192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F9A698-0BAD-42DE-BF38-8ED99479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823" y="2629786"/>
            <a:ext cx="5717177" cy="30830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RPC (Remote Procedure Calls) starting with DCE(88) and CORBA(91).</a:t>
            </a:r>
            <a:endParaRPr lang="es-ES" dirty="0"/>
          </a:p>
          <a:p>
            <a:pPr lvl="1"/>
            <a:r>
              <a:rPr lang="en-US" sz="1600" dirty="0"/>
              <a:t>The basic idea was to make remote calls transparent to developers.</a:t>
            </a:r>
            <a:endParaRPr lang="es-ES" sz="1600" dirty="0"/>
          </a:p>
          <a:p>
            <a:pPr lvl="1"/>
            <a:r>
              <a:rPr lang="en-US" sz="1600" dirty="0"/>
              <a:t>No need to pay attention if call is local or not.</a:t>
            </a:r>
            <a:endParaRPr lang="es-ES" sz="1600" dirty="0"/>
          </a:p>
          <a:p>
            <a:pPr lvl="1"/>
            <a:r>
              <a:rPr lang="en-US" sz="1600" dirty="0"/>
              <a:t>Reality: a local call is not the same as a remote call. We should treat them differently.</a:t>
            </a:r>
            <a:endParaRPr lang="es-ES" sz="1600" dirty="0"/>
          </a:p>
          <a:p>
            <a:pPr lvl="1"/>
            <a:r>
              <a:rPr lang="en-US" sz="1600" dirty="0"/>
              <a:t>Coupling between distributed components (in terms of technology, components of the system, </a:t>
            </a:r>
            <a:r>
              <a:rPr lang="en-US" sz="1600" dirty="0" err="1"/>
              <a:t>etc</a:t>
            </a:r>
            <a:r>
              <a:rPr lang="en-US" sz="1600" dirty="0"/>
              <a:t>).</a:t>
            </a:r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28C8B2-17BA-4DA6-97D7-D41FF903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034E82-A35A-4F96-ADD3-75445A87E5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1A6C72-6B9A-4311-BD2A-FADD7B2D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7" y="1631380"/>
            <a:ext cx="4316225" cy="415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2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D23AE8-837A-4D06-A9FA-2692E97C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SOAP (Simple Object Access Protocol) (99). </a:t>
            </a:r>
            <a:endParaRPr lang="es-ES" dirty="0"/>
          </a:p>
          <a:p>
            <a:pPr lvl="1"/>
            <a:r>
              <a:rPr lang="en-US" sz="1600" dirty="0"/>
              <a:t>Invoke objects over HTTP </a:t>
            </a:r>
            <a:endParaRPr lang="es-ES" sz="1600" dirty="0"/>
          </a:p>
          <a:p>
            <a:pPr lvl="1"/>
            <a:r>
              <a:rPr lang="en-US" sz="1600" dirty="0"/>
              <a:t>Interoperation between systems implemented on different languages.</a:t>
            </a:r>
            <a:endParaRPr lang="es-ES" sz="1600" dirty="0"/>
          </a:p>
          <a:p>
            <a:pPr lvl="1"/>
            <a:r>
              <a:rPr lang="en-US" sz="1600" dirty="0"/>
              <a:t>Still high coupling between services with consumers.</a:t>
            </a:r>
          </a:p>
          <a:p>
            <a:pPr lvl="1"/>
            <a:endParaRPr lang="es-ES" sz="1600" dirty="0"/>
          </a:p>
          <a:p>
            <a:pPr lvl="0"/>
            <a:r>
              <a:rPr lang="en-US" dirty="0"/>
              <a:t>REST</a:t>
            </a:r>
            <a:endParaRPr lang="es-ES" dirty="0"/>
          </a:p>
          <a:p>
            <a:pPr lvl="1"/>
            <a:r>
              <a:rPr lang="en-US" sz="1600" dirty="0"/>
              <a:t>It uses HTTP verbs as defined in specification</a:t>
            </a:r>
            <a:endParaRPr lang="es-ES" sz="1600" dirty="0"/>
          </a:p>
          <a:p>
            <a:pPr lvl="1"/>
            <a:r>
              <a:rPr lang="en-US" sz="1600" dirty="0"/>
              <a:t>Designed for high scalability</a:t>
            </a:r>
            <a:endParaRPr lang="es-ES" sz="1600" dirty="0"/>
          </a:p>
          <a:p>
            <a:endParaRPr lang="ca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C3877-A738-4733-B4E1-6C7F8D6C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1037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3B3C48-3893-4347-96BD-E26435312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SOA: from the experiences emerges the term SOA to define a way to design services that collaborate together</a:t>
            </a:r>
            <a:endParaRPr lang="es-ES" dirty="0"/>
          </a:p>
          <a:p>
            <a:pPr lvl="1"/>
            <a:r>
              <a:rPr lang="en-US" sz="1600" dirty="0"/>
              <a:t>Substitute large monolithic apps by a more sensible design for services.</a:t>
            </a:r>
            <a:endParaRPr lang="es-ES" sz="1600" dirty="0"/>
          </a:p>
          <a:p>
            <a:pPr lvl="1"/>
            <a:r>
              <a:rPr lang="en-US" sz="1600" dirty="0"/>
              <a:t>Multiple interpretations and implementations, some of them very coupled to vendor.</a:t>
            </a:r>
            <a:endParaRPr lang="es-ES" sz="1600" dirty="0"/>
          </a:p>
          <a:p>
            <a:pPr lvl="1"/>
            <a:r>
              <a:rPr lang="en-US" sz="1600" dirty="0"/>
              <a:t>Important improvement. Compared to microservices, still not too based in real-world practices.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5340A4-2315-439C-8F6D-F1FC8BD6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3660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E312AF-CE81-493F-95A0-21322181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microservice approach has emerged from real-world use, taking our better understanding of systems and architecture to do SOA well. So you should instead think of microservices as a specific approach for SOA in the same way that XP or Scrum are specific approaches for Agile software development. </a:t>
            </a:r>
          </a:p>
          <a:p>
            <a:endParaRPr lang="en-US" sz="1400" dirty="0"/>
          </a:p>
          <a:p>
            <a:r>
              <a:rPr lang="en-US" sz="1200" dirty="0"/>
              <a:t>(From Sam Newman, Building microservices).</a:t>
            </a:r>
            <a:endParaRPr lang="ca-ES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2D7237-2BAD-40B0-A0A0-43764773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</a:t>
            </a:r>
            <a:r>
              <a:rPr lang="ca-ES" dirty="0" err="1"/>
              <a:t>history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0022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4D6304-4111-452E-882F-AC7928E48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5800" y="2922062"/>
            <a:ext cx="7939949" cy="830997"/>
          </a:xfrm>
        </p:spPr>
        <p:txBody>
          <a:bodyPr/>
          <a:lstStyle/>
          <a:p>
            <a:r>
              <a:rPr lang="en-US" noProof="0" dirty="0"/>
              <a:t>Microservices architecture: characteristics &amp; benefits</a:t>
            </a:r>
          </a:p>
        </p:txBody>
      </p:sp>
    </p:spTree>
    <p:extLst>
      <p:ext uri="{BB962C8B-B14F-4D97-AF65-F5344CB8AC3E}">
        <p14:creationId xmlns:p14="http://schemas.microsoft.com/office/powerpoint/2010/main" val="134113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4AB3B3-7EA2-4B08-BFA2-3E101E5D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Does not mean: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Small number of lines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noProof="0" dirty="0"/>
              <a:t>It refers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Cohesive: focused on doing one thing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Clear delimited business boundaries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7D83D5-F244-425B-8AAC-8B51EF5E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18751510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Light">
  <a:themeElements>
    <a:clrScheme name="Plain">
      <a:dk1>
        <a:srgbClr val="17212D"/>
      </a:dk1>
      <a:lt1>
        <a:srgbClr val="E7ECEF"/>
      </a:lt1>
      <a:dk2>
        <a:srgbClr val="17212D"/>
      </a:dk2>
      <a:lt2>
        <a:srgbClr val="E7ECEF"/>
      </a:lt2>
      <a:accent1>
        <a:srgbClr val="07D0FF"/>
      </a:accent1>
      <a:accent2>
        <a:srgbClr val="5697A4"/>
      </a:accent2>
      <a:accent3>
        <a:srgbClr val="92D050"/>
      </a:accent3>
      <a:accent4>
        <a:srgbClr val="17212D"/>
      </a:accent4>
      <a:accent5>
        <a:srgbClr val="61676E"/>
      </a:accent5>
      <a:accent6>
        <a:srgbClr val="91959C"/>
      </a:accent6>
      <a:hlink>
        <a:srgbClr val="00AAD5"/>
      </a:hlink>
      <a:folHlink>
        <a:srgbClr val="0080FF"/>
      </a:folHlink>
    </a:clrScheme>
    <a:fontScheme name="Custom Plain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Light" id="{C941CF03-3338-4985-8EAC-BBE1775F964E}" vid="{700D08F9-7052-4296-B63E-852116034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1062</Words>
  <Application>Microsoft Office PowerPoint</Application>
  <PresentationFormat>Panorámica</PresentationFormat>
  <Paragraphs>128</Paragraphs>
  <Slides>28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Helvetica35-Thin</vt:lpstr>
      <vt:lpstr>Open Sans</vt:lpstr>
      <vt:lpstr>Raleway</vt:lpstr>
      <vt:lpstr>Raleway Light</vt:lpstr>
      <vt:lpstr>Wingdings</vt:lpstr>
      <vt:lpstr>ThemeLight</vt:lpstr>
      <vt:lpstr>Presentación de PowerPoint</vt:lpstr>
      <vt:lpstr>Presentación de PowerPoint</vt:lpstr>
      <vt:lpstr>What are microservices?</vt:lpstr>
      <vt:lpstr>Some history</vt:lpstr>
      <vt:lpstr>Some history</vt:lpstr>
      <vt:lpstr>Some history</vt:lpstr>
      <vt:lpstr>Some history</vt:lpstr>
      <vt:lpstr>Presentación de PowerPoint</vt:lpstr>
      <vt:lpstr>Small</vt:lpstr>
      <vt:lpstr>Small</vt:lpstr>
      <vt:lpstr>Small</vt:lpstr>
      <vt:lpstr>Autonomous</vt:lpstr>
      <vt:lpstr>Technology Heterogeneity</vt:lpstr>
      <vt:lpstr>Resilience</vt:lpstr>
      <vt:lpstr>Scaling </vt:lpstr>
      <vt:lpstr>And more…</vt:lpstr>
      <vt:lpstr>Presentación de PowerPoint</vt:lpstr>
      <vt:lpstr>Introduction</vt:lpstr>
      <vt:lpstr>Container vs Virtual machine</vt:lpstr>
      <vt:lpstr>Ventajas de contendor</vt:lpstr>
      <vt:lpstr>Images</vt:lpstr>
      <vt:lpstr>How to create a new image</vt:lpstr>
      <vt:lpstr>Docker file</vt:lpstr>
      <vt:lpstr>Presentación de PowerPoint</vt:lpstr>
      <vt:lpstr>Docker compose</vt:lpstr>
      <vt:lpstr>Compose files</vt:lpstr>
      <vt:lpstr>Some options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Sanz</dc:creator>
  <cp:lastModifiedBy>David Sanz</cp:lastModifiedBy>
  <cp:revision>88</cp:revision>
  <dcterms:created xsi:type="dcterms:W3CDTF">2017-10-28T16:40:45Z</dcterms:created>
  <dcterms:modified xsi:type="dcterms:W3CDTF">2017-11-17T12:19:40Z</dcterms:modified>
</cp:coreProperties>
</file>