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6" r:id="rId3"/>
    <p:sldId id="275" r:id="rId4"/>
    <p:sldId id="314" r:id="rId5"/>
    <p:sldId id="318" r:id="rId6"/>
    <p:sldId id="257" r:id="rId7"/>
    <p:sldId id="315" r:id="rId8"/>
    <p:sldId id="259" r:id="rId9"/>
    <p:sldId id="319" r:id="rId10"/>
    <p:sldId id="320" r:id="rId11"/>
    <p:sldId id="304" r:id="rId12"/>
    <p:sldId id="306" r:id="rId13"/>
    <p:sldId id="307" r:id="rId14"/>
    <p:sldId id="308" r:id="rId15"/>
    <p:sldId id="309" r:id="rId16"/>
    <p:sldId id="310" r:id="rId17"/>
    <p:sldId id="328" r:id="rId18"/>
    <p:sldId id="327" r:id="rId19"/>
    <p:sldId id="326" r:id="rId20"/>
    <p:sldId id="261" r:id="rId21"/>
    <p:sldId id="266" r:id="rId22"/>
    <p:sldId id="316" r:id="rId23"/>
    <p:sldId id="322" r:id="rId24"/>
    <p:sldId id="265" r:id="rId25"/>
    <p:sldId id="272" r:id="rId26"/>
    <p:sldId id="270" r:id="rId27"/>
    <p:sldId id="311" r:id="rId28"/>
    <p:sldId id="312" r:id="rId29"/>
    <p:sldId id="267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0" autoAdjust="0"/>
    <p:restoredTop sz="94660"/>
  </p:normalViewPr>
  <p:slideViewPr>
    <p:cSldViewPr>
      <p:cViewPr varScale="1">
        <p:scale>
          <a:sx n="101" d="100"/>
          <a:sy n="101" d="100"/>
        </p:scale>
        <p:origin x="3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5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12" Type="http://schemas.openxmlformats.org/officeDocument/2006/relationships/image" Target="../media/image54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Relationship Id="rId1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2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4164C6D-ACE5-43EA-84F1-536AAB5C1D56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BBFFC02-7788-423E-95E3-67C1EAC448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817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C0B354-997C-409E-9425-8850882DF6A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86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窗形状决定了</a:t>
            </a:r>
            <a:r>
              <a:rPr lang="en-US" altLang="zh-CN" dirty="0" smtClean="0"/>
              <a:t>H(w)</a:t>
            </a:r>
            <a:r>
              <a:rPr lang="zh-CN" altLang="en-US" dirty="0" smtClean="0"/>
              <a:t>的通带波纹与阻带衰减 肩峰由矩形窗函数的突变造成，可以采用形状缓变的窗函数，减小通带最大衰减，加大阻带最小衰减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FFC02-7788-423E-95E3-67C1EAC44895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1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FFC02-7788-423E-95E3-67C1EAC44895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6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5292E-B034-423E-96DB-05D26FB2EC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27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5A10D-4B96-482B-BA60-23961FD1A3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83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70FAA-99CC-4423-A978-468DF166C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95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32E44-BDA2-4F2C-B6D0-66AE95C6A6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21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A4F70-5485-40B0-95AA-C0CD02FCDA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174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F829D-F94E-4BAA-BBD4-6C3B774B49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40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7A750-5B65-433D-8040-33BEDAB191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43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6DE7B-EFF2-4949-96B2-ECADDE122E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7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1A88B-D883-467D-9664-59D15712B1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37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A76EE-A2BB-4988-A9DE-61B1CB34DB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79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8124B-1BA8-4A39-B016-FAFA899601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8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88329-5527-48C7-800A-444D2A7450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82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39DC7-6A5D-446E-97F1-CBA0C6E579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68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CE1D4-3B12-4B88-ABFE-C11129A5F3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78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112A896-46E1-491F-A769-B7F88158BD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3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50.wmf"/><Relationship Id="rId26" Type="http://schemas.openxmlformats.org/officeDocument/2006/relationships/image" Target="../media/image54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29" Type="http://schemas.openxmlformats.org/officeDocument/2006/relationships/oleObject" Target="../embeddings/oleObject47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image" Target="../media/image55.wmf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46.bin"/><Relationship Id="rId30" Type="http://schemas.openxmlformats.org/officeDocument/2006/relationships/image" Target="../media/image5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jpeg"/><Relationship Id="rId4" Type="http://schemas.openxmlformats.org/officeDocument/2006/relationships/image" Target="../media/image5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6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4.wmf"/><Relationship Id="rId9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9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png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>
                <a:latin typeface="方正清刻本悦宋简体" pitchFamily="2" charset="-122"/>
                <a:ea typeface="方正清刻本悦宋简体" pitchFamily="2" charset="-122"/>
              </a:rPr>
              <a:t>实验五  </a:t>
            </a:r>
            <a:r>
              <a:rPr lang="en-US" altLang="zh-CN" sz="4800" smtClean="0">
                <a:latin typeface="方正清刻本悦宋简体" pitchFamily="2" charset="-122"/>
                <a:ea typeface="方正清刻本悦宋简体" pitchFamily="2" charset="-122"/>
              </a:rPr>
              <a:t> FIR</a:t>
            </a:r>
            <a:r>
              <a:rPr lang="zh-CN" altLang="en-US" sz="4800" smtClean="0">
                <a:latin typeface="方正清刻本悦宋简体" pitchFamily="2" charset="-122"/>
                <a:ea typeface="方正清刻本悦宋简体" pitchFamily="2" charset="-122"/>
              </a:rPr>
              <a:t>滤波器的设计</a:t>
            </a:r>
            <a:r>
              <a:rPr lang="en-US" altLang="zh-CN" sz="4800" smtClean="0">
                <a:latin typeface="方正清刻本悦宋简体" pitchFamily="2" charset="-122"/>
                <a:ea typeface="方正清刻本悦宋简体" pitchFamily="2" charset="-122"/>
              </a:rPr>
              <a:t/>
            </a:r>
            <a:br>
              <a:rPr lang="en-US" altLang="zh-CN" sz="4800" smtClean="0">
                <a:latin typeface="方正清刻本悦宋简体" pitchFamily="2" charset="-122"/>
                <a:ea typeface="方正清刻本悦宋简体" pitchFamily="2" charset="-122"/>
              </a:rPr>
            </a:br>
            <a:r>
              <a:rPr lang="zh-CN" altLang="en-US" sz="4800" smtClean="0">
                <a:latin typeface="方正清刻本悦宋简体" pitchFamily="2" charset="-122"/>
                <a:ea typeface="方正清刻本悦宋简体" pitchFamily="2" charset="-122"/>
              </a:rPr>
              <a:t>（时域：窗函数法）</a:t>
            </a:r>
          </a:p>
        </p:txBody>
      </p:sp>
      <p:sp>
        <p:nvSpPr>
          <p:cNvPr id="3075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t="17407" r="2913" b="8519"/>
          <a:stretch/>
        </p:blipFill>
        <p:spPr>
          <a:xfrm>
            <a:off x="-190500" y="0"/>
            <a:ext cx="7391400" cy="43603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0" y="49530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在过渡带边沿出现正、负肩峰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在肩峰两侧的通带和阻带内形成起伏振荡的波纹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408137"/>
            <a:ext cx="5410200" cy="2528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67600" y="1524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矩形窗</a:t>
            </a:r>
            <a:endParaRPr lang="en-US" altLang="zh-CN" dirty="0" smtClean="0"/>
          </a:p>
          <a:p>
            <a:r>
              <a:rPr lang="zh-CN" altLang="en-US" dirty="0" smtClean="0"/>
              <a:t>主瓣宽度</a:t>
            </a:r>
            <a:r>
              <a:rPr lang="en-US" altLang="zh-CN" dirty="0" smtClean="0"/>
              <a:t>4π/N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7" t="15944" r="16505" b="67228"/>
          <a:stretch/>
        </p:blipFill>
        <p:spPr>
          <a:xfrm>
            <a:off x="7013650" y="999440"/>
            <a:ext cx="2130350" cy="1318787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5943600" y="798731"/>
            <a:ext cx="1752600" cy="34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352800" y="3581400"/>
            <a:ext cx="177165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990600" y="762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积分平方误差定义为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874838" y="577850"/>
          <a:ext cx="55260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4" name="Equation" r:id="rId3" imgW="2209800" imgH="393700" progId="Equation.DSMT4">
                  <p:embed/>
                </p:oleObj>
              </mc:Choice>
              <mc:Fallback>
                <p:oleObj name="Equation" r:id="rId3" imgW="22098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577850"/>
                        <a:ext cx="55260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81000" y="182880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由</a:t>
            </a:r>
            <a:r>
              <a:rPr kumimoji="1" lang="en-US" altLang="zh-CN" sz="2400">
                <a:latin typeface="Times New Roman" panose="02020603050405020304" pitchFamily="18" charset="0"/>
              </a:rPr>
              <a:t>Parseval</a:t>
            </a:r>
            <a:r>
              <a:rPr kumimoji="1" lang="zh-CN" altLang="en-US" sz="2400">
                <a:latin typeface="Times New Roman" panose="02020603050405020304" pitchFamily="18" charset="0"/>
              </a:rPr>
              <a:t>等式，</a:t>
            </a:r>
            <a:r>
              <a:rPr kumimoji="1" lang="en-US" altLang="zh-CN" sz="2400" i="1">
                <a:latin typeface="Symbol" panose="05050102010706020507" pitchFamily="18" charset="2"/>
              </a:rPr>
              <a:t>e 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可表示为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781300" y="2362200"/>
          <a:ext cx="32385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" name="公式" r:id="rId5" imgW="1295400" imgH="368300" progId="Equation.3">
                  <p:embed/>
                </p:oleObj>
              </mc:Choice>
              <mc:Fallback>
                <p:oleObj name="公式" r:id="rId5" imgW="12954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362200"/>
                        <a:ext cx="32385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1250950" y="3346450"/>
          <a:ext cx="70485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" name="公式" r:id="rId7" imgW="2819400" imgH="368300" progId="Equation.3">
                  <p:embed/>
                </p:oleObj>
              </mc:Choice>
              <mc:Fallback>
                <p:oleObj name="公式" r:id="rId7" imgW="28194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3346450"/>
                        <a:ext cx="70485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52400" y="4343400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可选择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	                          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]=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 h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400" b="1">
                <a:solidFill>
                  <a:srgbClr val="FF0000"/>
                </a:solidFill>
                <a:latin typeface="Symbol" panose="05050102010706020507" pitchFamily="18" charset="2"/>
              </a:rPr>
              <a:t>0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M	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使积分平方误差最小。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1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590800" y="152400"/>
            <a:ext cx="4267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常用窗函数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27088" y="98107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矩形窗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527300" y="1219200"/>
          <a:ext cx="31432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4" name="公式" r:id="rId4" imgW="1257300" imgH="431800" progId="Equation.3">
                  <p:embed/>
                </p:oleObj>
              </mc:Choice>
              <mc:Fallback>
                <p:oleObj name="公式" r:id="rId4" imgW="12573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1219200"/>
                        <a:ext cx="31432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762000" y="2362200"/>
          <a:ext cx="76200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5" name="Visio" r:id="rId6" imgW="3345485" imgH="1573682" progId="Visio.Drawing.6">
                  <p:embed/>
                </p:oleObj>
              </mc:Choice>
              <mc:Fallback>
                <p:oleObj name="Visio" r:id="rId6" imgW="3345485" imgH="157368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76200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600200" y="594360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  A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kumimoji="1" lang="en-US" altLang="zh-CN" sz="2400">
                <a:latin typeface="Times New Roman" panose="02020603050405020304" pitchFamily="18" charset="0"/>
              </a:rPr>
              <a:t>  0.82dB, 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s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kumimoji="1" lang="en-US" altLang="zh-CN" sz="2400">
                <a:latin typeface="Times New Roman" panose="02020603050405020304" pitchFamily="18" charset="0"/>
              </a:rPr>
              <a:t>  21dB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914400"/>
            <a:ext cx="8915400" cy="76200"/>
          </a:xfrm>
          <a:prstGeom prst="rect">
            <a:avLst/>
          </a:prstGeom>
          <a:gradFill rotWithShape="0">
            <a:gsLst>
              <a:gs pos="0">
                <a:srgbClr val="005E76"/>
              </a:gs>
              <a:gs pos="50000">
                <a:srgbClr val="00CCFF"/>
              </a:gs>
              <a:gs pos="100000">
                <a:srgbClr val="005E76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" name="文本框 1"/>
          <p:cNvSpPr txBox="1"/>
          <p:nvPr/>
        </p:nvSpPr>
        <p:spPr>
          <a:xfrm>
            <a:off x="5181600" y="303478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加矩形窗后的频率响应曲线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838200" y="762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Hann(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汉宁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宋体" panose="02010600030101010101" pitchFamily="2" charset="-122"/>
              </a:rPr>
              <a:t>窗</a:t>
            </a:r>
            <a:r>
              <a:rPr kumimoji="1" lang="en-US" altLang="zh-CN" sz="2400" b="1">
                <a:latin typeface="宋体" panose="02010600030101010101" pitchFamily="2" charset="-122"/>
              </a:rPr>
              <a:t>(</a:t>
            </a:r>
            <a:r>
              <a:rPr kumimoji="1" lang="en-US" altLang="zh-CN" sz="2400" b="1">
                <a:latin typeface="Times New Roman" panose="02020603050405020304" pitchFamily="18" charset="0"/>
              </a:rPr>
              <a:t>w=hanning</a:t>
            </a:r>
            <a:r>
              <a:rPr kumimoji="1" lang="en-US" altLang="zh-CN" sz="2400" b="1">
                <a:latin typeface="宋体" panose="02010600030101010101" pitchFamily="2" charset="-122"/>
              </a:rPr>
              <a:t>(M+1))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360488" y="609600"/>
          <a:ext cx="606583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6" name="公式" r:id="rId3" imgW="2425700" imgH="431800" progId="Equation.3">
                  <p:embed/>
                </p:oleObj>
              </mc:Choice>
              <mc:Fallback>
                <p:oleObj name="公式" r:id="rId3" imgW="24257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609600"/>
                        <a:ext cx="6065837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76200" y="1600200"/>
          <a:ext cx="3962400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7" name="Visio" r:id="rId5" imgW="2532278" imgH="1353922" progId="Visio.Drawing.6">
                  <p:embed/>
                </p:oleObj>
              </mc:Choice>
              <mc:Fallback>
                <p:oleObj name="Visio" r:id="rId5" imgW="2532278" imgH="135392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00200"/>
                        <a:ext cx="3962400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733800" y="3595688"/>
          <a:ext cx="5181600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8" name="Visio" r:id="rId7" imgW="2746248" imgH="1651102" progId="Visio.Drawing.6">
                  <p:embed/>
                </p:oleObj>
              </mc:Choice>
              <mc:Fallback>
                <p:oleObj name="Visio" r:id="rId7" imgW="2746248" imgH="165110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95688"/>
                        <a:ext cx="5181600" cy="311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52400" y="48006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kumimoji="1" lang="en-US" altLang="zh-CN" sz="2400">
                <a:latin typeface="Times New Roman" panose="02020603050405020304" pitchFamily="18" charset="0"/>
              </a:rPr>
              <a:t>  0.056dB, 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s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kumimoji="1" lang="en-US" altLang="zh-CN" sz="2400">
                <a:latin typeface="Times New Roman" panose="02020603050405020304" pitchFamily="18" charset="0"/>
              </a:rPr>
              <a:t>  44dB</a:t>
            </a:r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122238" y="5486400"/>
            <a:ext cx="541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Rp </a:t>
            </a:r>
            <a:r>
              <a:rPr lang="zh-CN" altLang="en-US" sz="1800"/>
              <a:t>通带最大衰减        </a:t>
            </a:r>
            <a:r>
              <a:rPr lang="en-US" altLang="zh-CN" sz="1800"/>
              <a:t>As </a:t>
            </a:r>
            <a:r>
              <a:rPr lang="zh-CN" altLang="en-US" sz="1800"/>
              <a:t>阻带最小衰减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72200" y="4191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加汉宁窗后的频率响应曲线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2"/>
          <p:cNvSpPr>
            <a:spLocks/>
          </p:cNvSpPr>
          <p:nvPr/>
        </p:nvSpPr>
        <p:spPr bwMode="auto">
          <a:xfrm>
            <a:off x="990600" y="1689502"/>
            <a:ext cx="1587" cy="4273550"/>
          </a:xfrm>
          <a:custGeom>
            <a:avLst/>
            <a:gdLst>
              <a:gd name="T0" fmla="*/ 0 w 1587"/>
              <a:gd name="T1" fmla="*/ 2147483646 h 189"/>
              <a:gd name="T2" fmla="*/ 0 w 1587"/>
              <a:gd name="T3" fmla="*/ 0 h 189"/>
              <a:gd name="T4" fmla="*/ 0 w 1587"/>
              <a:gd name="T5" fmla="*/ 0 h 189"/>
              <a:gd name="T6" fmla="*/ 0 60000 65536"/>
              <a:gd name="T7" fmla="*/ 0 60000 65536"/>
              <a:gd name="T8" fmla="*/ 0 60000 65536"/>
              <a:gd name="T9" fmla="*/ 0 w 1587"/>
              <a:gd name="T10" fmla="*/ 0 h 189"/>
              <a:gd name="T11" fmla="*/ 1587 w 1587"/>
              <a:gd name="T12" fmla="*/ 189 h 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7" h="189">
                <a:moveTo>
                  <a:pt x="0" y="18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1" name="Freeform 3"/>
          <p:cNvSpPr>
            <a:spLocks/>
          </p:cNvSpPr>
          <p:nvPr/>
        </p:nvSpPr>
        <p:spPr bwMode="auto">
          <a:xfrm>
            <a:off x="2841625" y="1689502"/>
            <a:ext cx="1587" cy="4273550"/>
          </a:xfrm>
          <a:custGeom>
            <a:avLst/>
            <a:gdLst>
              <a:gd name="T0" fmla="*/ 0 w 1587"/>
              <a:gd name="T1" fmla="*/ 2147483646 h 189"/>
              <a:gd name="T2" fmla="*/ 0 w 1587"/>
              <a:gd name="T3" fmla="*/ 0 h 189"/>
              <a:gd name="T4" fmla="*/ 0 w 1587"/>
              <a:gd name="T5" fmla="*/ 0 h 189"/>
              <a:gd name="T6" fmla="*/ 0 60000 65536"/>
              <a:gd name="T7" fmla="*/ 0 60000 65536"/>
              <a:gd name="T8" fmla="*/ 0 60000 65536"/>
              <a:gd name="T9" fmla="*/ 0 w 1587"/>
              <a:gd name="T10" fmla="*/ 0 h 189"/>
              <a:gd name="T11" fmla="*/ 1587 w 1587"/>
              <a:gd name="T12" fmla="*/ 189 h 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7" h="189">
                <a:moveTo>
                  <a:pt x="0" y="189"/>
                </a:move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Freeform 4"/>
          <p:cNvSpPr>
            <a:spLocks/>
          </p:cNvSpPr>
          <p:nvPr/>
        </p:nvSpPr>
        <p:spPr bwMode="auto">
          <a:xfrm>
            <a:off x="4692650" y="1689502"/>
            <a:ext cx="1587" cy="4273550"/>
          </a:xfrm>
          <a:custGeom>
            <a:avLst/>
            <a:gdLst>
              <a:gd name="T0" fmla="*/ 0 w 1587"/>
              <a:gd name="T1" fmla="*/ 2147483646 h 189"/>
              <a:gd name="T2" fmla="*/ 0 w 1587"/>
              <a:gd name="T3" fmla="*/ 0 h 189"/>
              <a:gd name="T4" fmla="*/ 0 w 1587"/>
              <a:gd name="T5" fmla="*/ 0 h 189"/>
              <a:gd name="T6" fmla="*/ 0 60000 65536"/>
              <a:gd name="T7" fmla="*/ 0 60000 65536"/>
              <a:gd name="T8" fmla="*/ 0 60000 65536"/>
              <a:gd name="T9" fmla="*/ 0 w 1587"/>
              <a:gd name="T10" fmla="*/ 0 h 189"/>
              <a:gd name="T11" fmla="*/ 1587 w 1587"/>
              <a:gd name="T12" fmla="*/ 189 h 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7" h="189">
                <a:moveTo>
                  <a:pt x="0" y="189"/>
                </a:move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3" name="Freeform 5"/>
          <p:cNvSpPr>
            <a:spLocks/>
          </p:cNvSpPr>
          <p:nvPr/>
        </p:nvSpPr>
        <p:spPr bwMode="auto">
          <a:xfrm>
            <a:off x="6521450" y="1689502"/>
            <a:ext cx="3175" cy="4273550"/>
          </a:xfrm>
          <a:custGeom>
            <a:avLst/>
            <a:gdLst>
              <a:gd name="T0" fmla="*/ 0 w 3175"/>
              <a:gd name="T1" fmla="*/ 2147483646 h 189"/>
              <a:gd name="T2" fmla="*/ 0 w 3175"/>
              <a:gd name="T3" fmla="*/ 0 h 189"/>
              <a:gd name="T4" fmla="*/ 0 w 3175"/>
              <a:gd name="T5" fmla="*/ 0 h 189"/>
              <a:gd name="T6" fmla="*/ 0 60000 65536"/>
              <a:gd name="T7" fmla="*/ 0 60000 65536"/>
              <a:gd name="T8" fmla="*/ 0 60000 65536"/>
              <a:gd name="T9" fmla="*/ 0 w 3175"/>
              <a:gd name="T10" fmla="*/ 0 h 189"/>
              <a:gd name="T11" fmla="*/ 3175 w 3175"/>
              <a:gd name="T12" fmla="*/ 189 h 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5" h="189">
                <a:moveTo>
                  <a:pt x="0" y="189"/>
                </a:move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Freeform 6"/>
          <p:cNvSpPr>
            <a:spLocks/>
          </p:cNvSpPr>
          <p:nvPr/>
        </p:nvSpPr>
        <p:spPr bwMode="auto">
          <a:xfrm>
            <a:off x="8374062" y="1689502"/>
            <a:ext cx="1588" cy="4273550"/>
          </a:xfrm>
          <a:custGeom>
            <a:avLst/>
            <a:gdLst>
              <a:gd name="T0" fmla="*/ 0 w 1588"/>
              <a:gd name="T1" fmla="*/ 2147483646 h 189"/>
              <a:gd name="T2" fmla="*/ 0 w 1588"/>
              <a:gd name="T3" fmla="*/ 0 h 189"/>
              <a:gd name="T4" fmla="*/ 0 w 1588"/>
              <a:gd name="T5" fmla="*/ 0 h 189"/>
              <a:gd name="T6" fmla="*/ 0 60000 65536"/>
              <a:gd name="T7" fmla="*/ 0 60000 65536"/>
              <a:gd name="T8" fmla="*/ 0 60000 65536"/>
              <a:gd name="T9" fmla="*/ 0 w 1588"/>
              <a:gd name="T10" fmla="*/ 0 h 189"/>
              <a:gd name="T11" fmla="*/ 1588 w 1588"/>
              <a:gd name="T12" fmla="*/ 189 h 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189">
                <a:moveTo>
                  <a:pt x="0" y="189"/>
                </a:move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Freeform 7"/>
          <p:cNvSpPr>
            <a:spLocks/>
          </p:cNvSpPr>
          <p:nvPr/>
        </p:nvSpPr>
        <p:spPr bwMode="auto">
          <a:xfrm>
            <a:off x="990600" y="5963052"/>
            <a:ext cx="7383462" cy="3175"/>
          </a:xfrm>
          <a:custGeom>
            <a:avLst/>
            <a:gdLst>
              <a:gd name="T0" fmla="*/ 0 w 339"/>
              <a:gd name="T1" fmla="*/ 0 h 3175"/>
              <a:gd name="T2" fmla="*/ 2147483646 w 339"/>
              <a:gd name="T3" fmla="*/ 0 h 3175"/>
              <a:gd name="T4" fmla="*/ 2147483646 w 339"/>
              <a:gd name="T5" fmla="*/ 0 h 3175"/>
              <a:gd name="T6" fmla="*/ 0 60000 65536"/>
              <a:gd name="T7" fmla="*/ 0 60000 65536"/>
              <a:gd name="T8" fmla="*/ 0 60000 65536"/>
              <a:gd name="T9" fmla="*/ 0 w 339"/>
              <a:gd name="T10" fmla="*/ 0 h 3175"/>
              <a:gd name="T11" fmla="*/ 339 w 339"/>
              <a:gd name="T12" fmla="*/ 3175 h 3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9" h="3175">
                <a:moveTo>
                  <a:pt x="0" y="0"/>
                </a:moveTo>
                <a:lnTo>
                  <a:pt x="339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Freeform 8"/>
          <p:cNvSpPr>
            <a:spLocks/>
          </p:cNvSpPr>
          <p:nvPr/>
        </p:nvSpPr>
        <p:spPr bwMode="auto">
          <a:xfrm>
            <a:off x="990600" y="4923240"/>
            <a:ext cx="7383462" cy="3175"/>
          </a:xfrm>
          <a:custGeom>
            <a:avLst/>
            <a:gdLst>
              <a:gd name="T0" fmla="*/ 0 w 339"/>
              <a:gd name="T1" fmla="*/ 0 h 3175"/>
              <a:gd name="T2" fmla="*/ 2147483646 w 339"/>
              <a:gd name="T3" fmla="*/ 0 h 3175"/>
              <a:gd name="T4" fmla="*/ 2147483646 w 339"/>
              <a:gd name="T5" fmla="*/ 0 h 3175"/>
              <a:gd name="T6" fmla="*/ 0 60000 65536"/>
              <a:gd name="T7" fmla="*/ 0 60000 65536"/>
              <a:gd name="T8" fmla="*/ 0 60000 65536"/>
              <a:gd name="T9" fmla="*/ 0 w 339"/>
              <a:gd name="T10" fmla="*/ 0 h 3175"/>
              <a:gd name="T11" fmla="*/ 339 w 339"/>
              <a:gd name="T12" fmla="*/ 3175 h 3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9" h="3175">
                <a:moveTo>
                  <a:pt x="0" y="0"/>
                </a:moveTo>
                <a:lnTo>
                  <a:pt x="339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Freeform 9"/>
          <p:cNvSpPr>
            <a:spLocks/>
          </p:cNvSpPr>
          <p:nvPr/>
        </p:nvSpPr>
        <p:spPr bwMode="auto">
          <a:xfrm>
            <a:off x="990600" y="4493027"/>
            <a:ext cx="7383462" cy="3175"/>
          </a:xfrm>
          <a:custGeom>
            <a:avLst/>
            <a:gdLst>
              <a:gd name="T0" fmla="*/ 0 w 339"/>
              <a:gd name="T1" fmla="*/ 0 h 3175"/>
              <a:gd name="T2" fmla="*/ 2147483646 w 339"/>
              <a:gd name="T3" fmla="*/ 0 h 3175"/>
              <a:gd name="T4" fmla="*/ 2147483646 w 339"/>
              <a:gd name="T5" fmla="*/ 0 h 3175"/>
              <a:gd name="T6" fmla="*/ 0 60000 65536"/>
              <a:gd name="T7" fmla="*/ 0 60000 65536"/>
              <a:gd name="T8" fmla="*/ 0 60000 65536"/>
              <a:gd name="T9" fmla="*/ 0 w 339"/>
              <a:gd name="T10" fmla="*/ 0 h 3175"/>
              <a:gd name="T11" fmla="*/ 339 w 339"/>
              <a:gd name="T12" fmla="*/ 3175 h 3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9" h="3175">
                <a:moveTo>
                  <a:pt x="0" y="0"/>
                </a:moveTo>
                <a:lnTo>
                  <a:pt x="339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8" name="Freeform 10"/>
          <p:cNvSpPr>
            <a:spLocks/>
          </p:cNvSpPr>
          <p:nvPr/>
        </p:nvSpPr>
        <p:spPr bwMode="auto">
          <a:xfrm>
            <a:off x="990600" y="2843615"/>
            <a:ext cx="7383462" cy="3175"/>
          </a:xfrm>
          <a:custGeom>
            <a:avLst/>
            <a:gdLst>
              <a:gd name="T0" fmla="*/ 0 w 339"/>
              <a:gd name="T1" fmla="*/ 0 h 3175"/>
              <a:gd name="T2" fmla="*/ 2147483646 w 339"/>
              <a:gd name="T3" fmla="*/ 0 h 3175"/>
              <a:gd name="T4" fmla="*/ 2147483646 w 339"/>
              <a:gd name="T5" fmla="*/ 0 h 3175"/>
              <a:gd name="T6" fmla="*/ 0 60000 65536"/>
              <a:gd name="T7" fmla="*/ 0 60000 65536"/>
              <a:gd name="T8" fmla="*/ 0 60000 65536"/>
              <a:gd name="T9" fmla="*/ 0 w 339"/>
              <a:gd name="T10" fmla="*/ 0 h 3175"/>
              <a:gd name="T11" fmla="*/ 339 w 339"/>
              <a:gd name="T12" fmla="*/ 3175 h 3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9" h="3175">
                <a:moveTo>
                  <a:pt x="0" y="0"/>
                </a:moveTo>
                <a:lnTo>
                  <a:pt x="339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Freeform 11"/>
          <p:cNvSpPr>
            <a:spLocks/>
          </p:cNvSpPr>
          <p:nvPr/>
        </p:nvSpPr>
        <p:spPr bwMode="auto">
          <a:xfrm>
            <a:off x="990600" y="1802215"/>
            <a:ext cx="7383462" cy="1587"/>
          </a:xfrm>
          <a:custGeom>
            <a:avLst/>
            <a:gdLst>
              <a:gd name="T0" fmla="*/ 0 w 339"/>
              <a:gd name="T1" fmla="*/ 0 h 1587"/>
              <a:gd name="T2" fmla="*/ 2147483646 w 339"/>
              <a:gd name="T3" fmla="*/ 0 h 1587"/>
              <a:gd name="T4" fmla="*/ 2147483646 w 339"/>
              <a:gd name="T5" fmla="*/ 0 h 1587"/>
              <a:gd name="T6" fmla="*/ 0 60000 65536"/>
              <a:gd name="T7" fmla="*/ 0 60000 65536"/>
              <a:gd name="T8" fmla="*/ 0 60000 65536"/>
              <a:gd name="T9" fmla="*/ 0 w 339"/>
              <a:gd name="T10" fmla="*/ 0 h 1587"/>
              <a:gd name="T11" fmla="*/ 339 w 339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9" h="1587">
                <a:moveTo>
                  <a:pt x="0" y="0"/>
                </a:moveTo>
                <a:lnTo>
                  <a:pt x="339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990600" y="5963052"/>
            <a:ext cx="7383462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990600" y="1689502"/>
            <a:ext cx="73834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V="1">
            <a:off x="8374062" y="1689502"/>
            <a:ext cx="1588" cy="42735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990600" y="5963052"/>
            <a:ext cx="7383462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990600" y="5894790"/>
            <a:ext cx="1587" cy="682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990600" y="1689502"/>
            <a:ext cx="1587" cy="682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923925" y="605354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2841625" y="5894790"/>
            <a:ext cx="1587" cy="682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2841625" y="1689502"/>
            <a:ext cx="1587" cy="682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2578100" y="605354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Helvetica" panose="020B0604020202020204" pitchFamily="34" charset="0"/>
              </a:rPr>
              <a:t>0.25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 flipV="1">
            <a:off x="4692650" y="5894790"/>
            <a:ext cx="1587" cy="682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4692650" y="1689502"/>
            <a:ext cx="1587" cy="682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4495800" y="6053540"/>
            <a:ext cx="381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Helvetica" panose="020B0604020202020204" pitchFamily="34" charset="0"/>
              </a:rPr>
              <a:t>0.5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6521450" y="5894790"/>
            <a:ext cx="3175" cy="682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6521450" y="1689502"/>
            <a:ext cx="3175" cy="682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6259512" y="605354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Helvetica" panose="020B0604020202020204" pitchFamily="34" charset="0"/>
              </a:rPr>
              <a:t>0.75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 flipV="1">
            <a:off x="8374062" y="5894790"/>
            <a:ext cx="1588" cy="682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8374062" y="1689502"/>
            <a:ext cx="1588" cy="682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8307387" y="605354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990600" y="5963052"/>
            <a:ext cx="65087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 flipH="1">
            <a:off x="8307387" y="5963052"/>
            <a:ext cx="66675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511175" y="5782077"/>
            <a:ext cx="40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Helvetica" panose="020B0604020202020204" pitchFamily="34" charset="0"/>
              </a:rPr>
              <a:t>-80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990600" y="4923240"/>
            <a:ext cx="65087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H="1">
            <a:off x="8307387" y="4923240"/>
            <a:ext cx="66675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511175" y="4742265"/>
            <a:ext cx="40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Helvetica" panose="020B0604020202020204" pitchFamily="34" charset="0"/>
              </a:rPr>
              <a:t>-60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990600" y="4493027"/>
            <a:ext cx="65087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 flipH="1">
            <a:off x="8307387" y="4493027"/>
            <a:ext cx="66675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511175" y="4312052"/>
            <a:ext cx="40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Helvetica" panose="020B0604020202020204" pitchFamily="34" charset="0"/>
              </a:rPr>
              <a:t>-52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>
            <a:off x="990600" y="2843615"/>
            <a:ext cx="65087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9" name="Line 41"/>
          <p:cNvSpPr>
            <a:spLocks noChangeShapeType="1"/>
          </p:cNvSpPr>
          <p:nvPr/>
        </p:nvSpPr>
        <p:spPr bwMode="auto">
          <a:xfrm flipH="1">
            <a:off x="8307387" y="2843615"/>
            <a:ext cx="66675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511175" y="2662640"/>
            <a:ext cx="40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Helvetica" panose="020B0604020202020204" pitchFamily="34" charset="0"/>
              </a:rPr>
              <a:t>-20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451" name="Line 43"/>
          <p:cNvSpPr>
            <a:spLocks noChangeShapeType="1"/>
          </p:cNvSpPr>
          <p:nvPr/>
        </p:nvSpPr>
        <p:spPr bwMode="auto">
          <a:xfrm>
            <a:off x="990600" y="1802215"/>
            <a:ext cx="650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2" name="Line 44"/>
          <p:cNvSpPr>
            <a:spLocks noChangeShapeType="1"/>
          </p:cNvSpPr>
          <p:nvPr/>
        </p:nvSpPr>
        <p:spPr bwMode="auto">
          <a:xfrm flipH="1">
            <a:off x="8307387" y="1802215"/>
            <a:ext cx="6667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750887" y="162124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7454" name="Line 46"/>
          <p:cNvSpPr>
            <a:spLocks noChangeShapeType="1"/>
          </p:cNvSpPr>
          <p:nvPr/>
        </p:nvSpPr>
        <p:spPr bwMode="auto">
          <a:xfrm>
            <a:off x="990600" y="5963052"/>
            <a:ext cx="7383462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5" name="Line 47"/>
          <p:cNvSpPr>
            <a:spLocks noChangeShapeType="1"/>
          </p:cNvSpPr>
          <p:nvPr/>
        </p:nvSpPr>
        <p:spPr bwMode="auto">
          <a:xfrm>
            <a:off x="990600" y="1689502"/>
            <a:ext cx="73834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6" name="Line 48"/>
          <p:cNvSpPr>
            <a:spLocks noChangeShapeType="1"/>
          </p:cNvSpPr>
          <p:nvPr/>
        </p:nvSpPr>
        <p:spPr bwMode="auto">
          <a:xfrm flipV="1">
            <a:off x="8374062" y="1689502"/>
            <a:ext cx="1588" cy="427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7" name="Freeform 49"/>
          <p:cNvSpPr>
            <a:spLocks/>
          </p:cNvSpPr>
          <p:nvPr/>
        </p:nvSpPr>
        <p:spPr bwMode="auto">
          <a:xfrm>
            <a:off x="990600" y="1757765"/>
            <a:ext cx="7383462" cy="3933825"/>
          </a:xfrm>
          <a:custGeom>
            <a:avLst/>
            <a:gdLst>
              <a:gd name="T0" fmla="*/ 2147483646 w 3825"/>
              <a:gd name="T1" fmla="*/ 2147483646 h 1956"/>
              <a:gd name="T2" fmla="*/ 2147483646 w 3825"/>
              <a:gd name="T3" fmla="*/ 2147483646 h 1956"/>
              <a:gd name="T4" fmla="*/ 2147483646 w 3825"/>
              <a:gd name="T5" fmla="*/ 2147483646 h 1956"/>
              <a:gd name="T6" fmla="*/ 2147483646 w 3825"/>
              <a:gd name="T7" fmla="*/ 2147483646 h 1956"/>
              <a:gd name="T8" fmla="*/ 2147483646 w 3825"/>
              <a:gd name="T9" fmla="*/ 2147483646 h 1956"/>
              <a:gd name="T10" fmla="*/ 2147483646 w 3825"/>
              <a:gd name="T11" fmla="*/ 2147483646 h 1956"/>
              <a:gd name="T12" fmla="*/ 2147483646 w 3825"/>
              <a:gd name="T13" fmla="*/ 2147483646 h 1956"/>
              <a:gd name="T14" fmla="*/ 2147483646 w 3825"/>
              <a:gd name="T15" fmla="*/ 2147483646 h 1956"/>
              <a:gd name="T16" fmla="*/ 2147483646 w 3825"/>
              <a:gd name="T17" fmla="*/ 2147483646 h 1956"/>
              <a:gd name="T18" fmla="*/ 2147483646 w 3825"/>
              <a:gd name="T19" fmla="*/ 2147483646 h 1956"/>
              <a:gd name="T20" fmla="*/ 2147483646 w 3825"/>
              <a:gd name="T21" fmla="*/ 2147483646 h 1956"/>
              <a:gd name="T22" fmla="*/ 2147483646 w 3825"/>
              <a:gd name="T23" fmla="*/ 2147483646 h 1956"/>
              <a:gd name="T24" fmla="*/ 2147483646 w 3825"/>
              <a:gd name="T25" fmla="*/ 2147483646 h 1956"/>
              <a:gd name="T26" fmla="*/ 2147483646 w 3825"/>
              <a:gd name="T27" fmla="*/ 2147483646 h 1956"/>
              <a:gd name="T28" fmla="*/ 2147483646 w 3825"/>
              <a:gd name="T29" fmla="*/ 2147483646 h 1956"/>
              <a:gd name="T30" fmla="*/ 2147483646 w 3825"/>
              <a:gd name="T31" fmla="*/ 2147483646 h 1956"/>
              <a:gd name="T32" fmla="*/ 2147483646 w 3825"/>
              <a:gd name="T33" fmla="*/ 2147483646 h 1956"/>
              <a:gd name="T34" fmla="*/ 2147483646 w 3825"/>
              <a:gd name="T35" fmla="*/ 2147483646 h 1956"/>
              <a:gd name="T36" fmla="*/ 2147483646 w 3825"/>
              <a:gd name="T37" fmla="*/ 2147483646 h 1956"/>
              <a:gd name="T38" fmla="*/ 2147483646 w 3825"/>
              <a:gd name="T39" fmla="*/ 2147483646 h 1956"/>
              <a:gd name="T40" fmla="*/ 2147483646 w 3825"/>
              <a:gd name="T41" fmla="*/ 2147483646 h 1956"/>
              <a:gd name="T42" fmla="*/ 2147483646 w 3825"/>
              <a:gd name="T43" fmla="*/ 0 h 1956"/>
              <a:gd name="T44" fmla="*/ 2147483646 w 3825"/>
              <a:gd name="T45" fmla="*/ 2147483646 h 1956"/>
              <a:gd name="T46" fmla="*/ 2147483646 w 3825"/>
              <a:gd name="T47" fmla="*/ 2147483646 h 1956"/>
              <a:gd name="T48" fmla="*/ 2147483646 w 3825"/>
              <a:gd name="T49" fmla="*/ 2147483646 h 1956"/>
              <a:gd name="T50" fmla="*/ 2147483646 w 3825"/>
              <a:gd name="T51" fmla="*/ 2147483646 h 1956"/>
              <a:gd name="T52" fmla="*/ 2147483646 w 3825"/>
              <a:gd name="T53" fmla="*/ 2147483646 h 1956"/>
              <a:gd name="T54" fmla="*/ 2147483646 w 3825"/>
              <a:gd name="T55" fmla="*/ 2147483646 h 1956"/>
              <a:gd name="T56" fmla="*/ 2147483646 w 3825"/>
              <a:gd name="T57" fmla="*/ 2147483646 h 1956"/>
              <a:gd name="T58" fmla="*/ 2147483646 w 3825"/>
              <a:gd name="T59" fmla="*/ 2147483646 h 1956"/>
              <a:gd name="T60" fmla="*/ 2147483646 w 3825"/>
              <a:gd name="T61" fmla="*/ 2147483646 h 1956"/>
              <a:gd name="T62" fmla="*/ 2147483646 w 3825"/>
              <a:gd name="T63" fmla="*/ 2147483646 h 1956"/>
              <a:gd name="T64" fmla="*/ 2147483646 w 3825"/>
              <a:gd name="T65" fmla="*/ 2147483646 h 1956"/>
              <a:gd name="T66" fmla="*/ 2147483646 w 3825"/>
              <a:gd name="T67" fmla="*/ 2147483646 h 1956"/>
              <a:gd name="T68" fmla="*/ 2147483646 w 3825"/>
              <a:gd name="T69" fmla="*/ 2147483646 h 1956"/>
              <a:gd name="T70" fmla="*/ 2147483646 w 3825"/>
              <a:gd name="T71" fmla="*/ 2147483646 h 1956"/>
              <a:gd name="T72" fmla="*/ 2147483646 w 3825"/>
              <a:gd name="T73" fmla="*/ 2147483646 h 1956"/>
              <a:gd name="T74" fmla="*/ 2147483646 w 3825"/>
              <a:gd name="T75" fmla="*/ 2147483646 h 1956"/>
              <a:gd name="T76" fmla="*/ 2147483646 w 3825"/>
              <a:gd name="T77" fmla="*/ 2147483646 h 1956"/>
              <a:gd name="T78" fmla="*/ 2147483646 w 3825"/>
              <a:gd name="T79" fmla="*/ 2147483646 h 1956"/>
              <a:gd name="T80" fmla="*/ 2147483646 w 3825"/>
              <a:gd name="T81" fmla="*/ 2147483646 h 1956"/>
              <a:gd name="T82" fmla="*/ 2147483646 w 3825"/>
              <a:gd name="T83" fmla="*/ 2147483646 h 1956"/>
              <a:gd name="T84" fmla="*/ 2147483646 w 3825"/>
              <a:gd name="T85" fmla="*/ 2147483646 h 1956"/>
              <a:gd name="T86" fmla="*/ 2147483646 w 3825"/>
              <a:gd name="T87" fmla="*/ 2147483646 h 1956"/>
              <a:gd name="T88" fmla="*/ 2147483646 w 3825"/>
              <a:gd name="T89" fmla="*/ 2147483646 h 1956"/>
              <a:gd name="T90" fmla="*/ 2147483646 w 3825"/>
              <a:gd name="T91" fmla="*/ 2147483646 h 1956"/>
              <a:gd name="T92" fmla="*/ 2147483646 w 3825"/>
              <a:gd name="T93" fmla="*/ 2147483646 h 1956"/>
              <a:gd name="T94" fmla="*/ 2147483646 w 3825"/>
              <a:gd name="T95" fmla="*/ 2147483646 h 1956"/>
              <a:gd name="T96" fmla="*/ 2147483646 w 3825"/>
              <a:gd name="T97" fmla="*/ 2147483646 h 1956"/>
              <a:gd name="T98" fmla="*/ 2147483646 w 3825"/>
              <a:gd name="T99" fmla="*/ 2147483646 h 1956"/>
              <a:gd name="T100" fmla="*/ 2147483646 w 3825"/>
              <a:gd name="T101" fmla="*/ 2147483646 h 1956"/>
              <a:gd name="T102" fmla="*/ 2147483646 w 3825"/>
              <a:gd name="T103" fmla="*/ 2147483646 h 1956"/>
              <a:gd name="T104" fmla="*/ 2147483646 w 3825"/>
              <a:gd name="T105" fmla="*/ 2147483646 h 1956"/>
              <a:gd name="T106" fmla="*/ 2147483646 w 3825"/>
              <a:gd name="T107" fmla="*/ 2147483646 h 1956"/>
              <a:gd name="T108" fmla="*/ 2147483646 w 3825"/>
              <a:gd name="T109" fmla="*/ 2147483646 h 1956"/>
              <a:gd name="T110" fmla="*/ 2147483646 w 3825"/>
              <a:gd name="T111" fmla="*/ 2147483646 h 1956"/>
              <a:gd name="T112" fmla="*/ 2147483646 w 3825"/>
              <a:gd name="T113" fmla="*/ 2147483646 h 1956"/>
              <a:gd name="T114" fmla="*/ 2147483646 w 3825"/>
              <a:gd name="T115" fmla="*/ 2147483646 h 195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3825"/>
              <a:gd name="T175" fmla="*/ 0 h 1956"/>
              <a:gd name="T176" fmla="*/ 3825 w 3825"/>
              <a:gd name="T177" fmla="*/ 1956 h 195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3825" h="1956">
                <a:moveTo>
                  <a:pt x="0" y="22"/>
                </a:moveTo>
                <a:lnTo>
                  <a:pt x="11" y="22"/>
                </a:lnTo>
                <a:lnTo>
                  <a:pt x="22" y="22"/>
                </a:lnTo>
                <a:lnTo>
                  <a:pt x="34" y="22"/>
                </a:lnTo>
                <a:lnTo>
                  <a:pt x="45" y="22"/>
                </a:lnTo>
                <a:lnTo>
                  <a:pt x="56" y="22"/>
                </a:lnTo>
                <a:lnTo>
                  <a:pt x="68" y="22"/>
                </a:lnTo>
                <a:lnTo>
                  <a:pt x="79" y="22"/>
                </a:lnTo>
                <a:lnTo>
                  <a:pt x="90" y="22"/>
                </a:lnTo>
                <a:lnTo>
                  <a:pt x="101" y="22"/>
                </a:lnTo>
                <a:lnTo>
                  <a:pt x="113" y="22"/>
                </a:lnTo>
                <a:lnTo>
                  <a:pt x="124" y="11"/>
                </a:lnTo>
                <a:lnTo>
                  <a:pt x="135" y="11"/>
                </a:lnTo>
                <a:lnTo>
                  <a:pt x="146" y="11"/>
                </a:lnTo>
                <a:lnTo>
                  <a:pt x="158" y="11"/>
                </a:lnTo>
                <a:lnTo>
                  <a:pt x="169" y="11"/>
                </a:lnTo>
                <a:lnTo>
                  <a:pt x="180" y="11"/>
                </a:lnTo>
                <a:lnTo>
                  <a:pt x="192" y="11"/>
                </a:lnTo>
                <a:lnTo>
                  <a:pt x="203" y="11"/>
                </a:lnTo>
                <a:lnTo>
                  <a:pt x="214" y="11"/>
                </a:lnTo>
                <a:lnTo>
                  <a:pt x="225" y="11"/>
                </a:lnTo>
                <a:lnTo>
                  <a:pt x="237" y="11"/>
                </a:lnTo>
                <a:lnTo>
                  <a:pt x="248" y="11"/>
                </a:lnTo>
                <a:lnTo>
                  <a:pt x="259" y="11"/>
                </a:lnTo>
                <a:lnTo>
                  <a:pt x="271" y="22"/>
                </a:lnTo>
                <a:lnTo>
                  <a:pt x="282" y="22"/>
                </a:lnTo>
                <a:lnTo>
                  <a:pt x="293" y="22"/>
                </a:lnTo>
                <a:lnTo>
                  <a:pt x="304" y="22"/>
                </a:lnTo>
                <a:lnTo>
                  <a:pt x="316" y="22"/>
                </a:lnTo>
                <a:lnTo>
                  <a:pt x="327" y="22"/>
                </a:lnTo>
                <a:lnTo>
                  <a:pt x="338" y="22"/>
                </a:lnTo>
                <a:lnTo>
                  <a:pt x="350" y="22"/>
                </a:lnTo>
                <a:lnTo>
                  <a:pt x="361" y="22"/>
                </a:lnTo>
                <a:lnTo>
                  <a:pt x="372" y="22"/>
                </a:lnTo>
                <a:lnTo>
                  <a:pt x="383" y="22"/>
                </a:lnTo>
                <a:lnTo>
                  <a:pt x="395" y="22"/>
                </a:lnTo>
                <a:lnTo>
                  <a:pt x="406" y="22"/>
                </a:lnTo>
                <a:lnTo>
                  <a:pt x="417" y="22"/>
                </a:lnTo>
                <a:lnTo>
                  <a:pt x="429" y="22"/>
                </a:lnTo>
                <a:lnTo>
                  <a:pt x="440" y="22"/>
                </a:lnTo>
                <a:lnTo>
                  <a:pt x="451" y="22"/>
                </a:lnTo>
                <a:lnTo>
                  <a:pt x="462" y="22"/>
                </a:lnTo>
                <a:lnTo>
                  <a:pt x="474" y="22"/>
                </a:lnTo>
                <a:lnTo>
                  <a:pt x="485" y="22"/>
                </a:lnTo>
                <a:lnTo>
                  <a:pt x="496" y="11"/>
                </a:lnTo>
                <a:lnTo>
                  <a:pt x="508" y="11"/>
                </a:lnTo>
                <a:lnTo>
                  <a:pt x="519" y="11"/>
                </a:lnTo>
                <a:lnTo>
                  <a:pt x="530" y="11"/>
                </a:lnTo>
                <a:lnTo>
                  <a:pt x="541" y="11"/>
                </a:lnTo>
                <a:lnTo>
                  <a:pt x="553" y="11"/>
                </a:lnTo>
                <a:lnTo>
                  <a:pt x="564" y="11"/>
                </a:lnTo>
                <a:lnTo>
                  <a:pt x="575" y="11"/>
                </a:lnTo>
                <a:lnTo>
                  <a:pt x="587" y="11"/>
                </a:lnTo>
                <a:lnTo>
                  <a:pt x="598" y="11"/>
                </a:lnTo>
                <a:lnTo>
                  <a:pt x="609" y="11"/>
                </a:lnTo>
                <a:lnTo>
                  <a:pt x="620" y="11"/>
                </a:lnTo>
                <a:lnTo>
                  <a:pt x="632" y="11"/>
                </a:lnTo>
                <a:lnTo>
                  <a:pt x="643" y="11"/>
                </a:lnTo>
                <a:lnTo>
                  <a:pt x="654" y="22"/>
                </a:lnTo>
                <a:lnTo>
                  <a:pt x="665" y="22"/>
                </a:lnTo>
                <a:lnTo>
                  <a:pt x="677" y="22"/>
                </a:lnTo>
                <a:lnTo>
                  <a:pt x="688" y="22"/>
                </a:lnTo>
                <a:lnTo>
                  <a:pt x="699" y="22"/>
                </a:lnTo>
                <a:lnTo>
                  <a:pt x="711" y="22"/>
                </a:lnTo>
                <a:lnTo>
                  <a:pt x="722" y="22"/>
                </a:lnTo>
                <a:lnTo>
                  <a:pt x="733" y="22"/>
                </a:lnTo>
                <a:lnTo>
                  <a:pt x="744" y="22"/>
                </a:lnTo>
                <a:lnTo>
                  <a:pt x="756" y="22"/>
                </a:lnTo>
                <a:lnTo>
                  <a:pt x="767" y="22"/>
                </a:lnTo>
                <a:lnTo>
                  <a:pt x="778" y="22"/>
                </a:lnTo>
                <a:lnTo>
                  <a:pt x="790" y="22"/>
                </a:lnTo>
                <a:lnTo>
                  <a:pt x="801" y="22"/>
                </a:lnTo>
                <a:lnTo>
                  <a:pt x="812" y="22"/>
                </a:lnTo>
                <a:lnTo>
                  <a:pt x="823" y="22"/>
                </a:lnTo>
                <a:lnTo>
                  <a:pt x="835" y="22"/>
                </a:lnTo>
                <a:lnTo>
                  <a:pt x="846" y="22"/>
                </a:lnTo>
                <a:lnTo>
                  <a:pt x="857" y="22"/>
                </a:lnTo>
                <a:lnTo>
                  <a:pt x="869" y="22"/>
                </a:lnTo>
                <a:lnTo>
                  <a:pt x="880" y="11"/>
                </a:lnTo>
                <a:lnTo>
                  <a:pt x="891" y="11"/>
                </a:lnTo>
                <a:lnTo>
                  <a:pt x="902" y="11"/>
                </a:lnTo>
                <a:lnTo>
                  <a:pt x="914" y="11"/>
                </a:lnTo>
                <a:lnTo>
                  <a:pt x="925" y="11"/>
                </a:lnTo>
                <a:lnTo>
                  <a:pt x="936" y="11"/>
                </a:lnTo>
                <a:lnTo>
                  <a:pt x="948" y="11"/>
                </a:lnTo>
                <a:lnTo>
                  <a:pt x="959" y="11"/>
                </a:lnTo>
                <a:lnTo>
                  <a:pt x="970" y="11"/>
                </a:lnTo>
                <a:lnTo>
                  <a:pt x="981" y="11"/>
                </a:lnTo>
                <a:lnTo>
                  <a:pt x="993" y="11"/>
                </a:lnTo>
                <a:lnTo>
                  <a:pt x="1004" y="11"/>
                </a:lnTo>
                <a:lnTo>
                  <a:pt x="1015" y="11"/>
                </a:lnTo>
                <a:lnTo>
                  <a:pt x="1027" y="11"/>
                </a:lnTo>
                <a:lnTo>
                  <a:pt x="1038" y="22"/>
                </a:lnTo>
                <a:lnTo>
                  <a:pt x="1049" y="22"/>
                </a:lnTo>
                <a:lnTo>
                  <a:pt x="1060" y="22"/>
                </a:lnTo>
                <a:lnTo>
                  <a:pt x="1072" y="22"/>
                </a:lnTo>
                <a:lnTo>
                  <a:pt x="1083" y="22"/>
                </a:lnTo>
                <a:lnTo>
                  <a:pt x="1094" y="22"/>
                </a:lnTo>
                <a:lnTo>
                  <a:pt x="1105" y="22"/>
                </a:lnTo>
                <a:lnTo>
                  <a:pt x="1117" y="22"/>
                </a:lnTo>
                <a:lnTo>
                  <a:pt x="1128" y="22"/>
                </a:lnTo>
                <a:lnTo>
                  <a:pt x="1139" y="22"/>
                </a:lnTo>
                <a:lnTo>
                  <a:pt x="1151" y="22"/>
                </a:lnTo>
                <a:lnTo>
                  <a:pt x="1162" y="22"/>
                </a:lnTo>
                <a:lnTo>
                  <a:pt x="1173" y="22"/>
                </a:lnTo>
                <a:lnTo>
                  <a:pt x="1184" y="22"/>
                </a:lnTo>
                <a:lnTo>
                  <a:pt x="1196" y="22"/>
                </a:lnTo>
                <a:lnTo>
                  <a:pt x="1207" y="22"/>
                </a:lnTo>
                <a:lnTo>
                  <a:pt x="1218" y="22"/>
                </a:lnTo>
                <a:lnTo>
                  <a:pt x="1230" y="22"/>
                </a:lnTo>
                <a:lnTo>
                  <a:pt x="1241" y="22"/>
                </a:lnTo>
                <a:lnTo>
                  <a:pt x="1252" y="11"/>
                </a:lnTo>
                <a:lnTo>
                  <a:pt x="1263" y="11"/>
                </a:lnTo>
                <a:lnTo>
                  <a:pt x="1275" y="11"/>
                </a:lnTo>
                <a:lnTo>
                  <a:pt x="1286" y="11"/>
                </a:lnTo>
                <a:lnTo>
                  <a:pt x="1297" y="11"/>
                </a:lnTo>
                <a:lnTo>
                  <a:pt x="1309" y="11"/>
                </a:lnTo>
                <a:lnTo>
                  <a:pt x="1320" y="11"/>
                </a:lnTo>
                <a:lnTo>
                  <a:pt x="1331" y="11"/>
                </a:lnTo>
                <a:lnTo>
                  <a:pt x="1342" y="11"/>
                </a:lnTo>
                <a:lnTo>
                  <a:pt x="1354" y="11"/>
                </a:lnTo>
                <a:lnTo>
                  <a:pt x="1365" y="11"/>
                </a:lnTo>
                <a:lnTo>
                  <a:pt x="1376" y="11"/>
                </a:lnTo>
                <a:lnTo>
                  <a:pt x="1388" y="11"/>
                </a:lnTo>
                <a:lnTo>
                  <a:pt x="1399" y="11"/>
                </a:lnTo>
                <a:lnTo>
                  <a:pt x="1410" y="11"/>
                </a:lnTo>
                <a:lnTo>
                  <a:pt x="1421" y="22"/>
                </a:lnTo>
                <a:lnTo>
                  <a:pt x="1433" y="22"/>
                </a:lnTo>
                <a:lnTo>
                  <a:pt x="1444" y="22"/>
                </a:lnTo>
                <a:lnTo>
                  <a:pt x="1455" y="22"/>
                </a:lnTo>
                <a:lnTo>
                  <a:pt x="1467" y="22"/>
                </a:lnTo>
                <a:lnTo>
                  <a:pt x="1478" y="22"/>
                </a:lnTo>
                <a:lnTo>
                  <a:pt x="1489" y="22"/>
                </a:lnTo>
                <a:lnTo>
                  <a:pt x="1500" y="34"/>
                </a:lnTo>
                <a:lnTo>
                  <a:pt x="1512" y="34"/>
                </a:lnTo>
                <a:lnTo>
                  <a:pt x="1523" y="34"/>
                </a:lnTo>
                <a:lnTo>
                  <a:pt x="1534" y="34"/>
                </a:lnTo>
                <a:lnTo>
                  <a:pt x="1546" y="34"/>
                </a:lnTo>
                <a:lnTo>
                  <a:pt x="1557" y="34"/>
                </a:lnTo>
                <a:lnTo>
                  <a:pt x="1568" y="22"/>
                </a:lnTo>
                <a:lnTo>
                  <a:pt x="1579" y="22"/>
                </a:lnTo>
                <a:lnTo>
                  <a:pt x="1591" y="22"/>
                </a:lnTo>
                <a:lnTo>
                  <a:pt x="1602" y="22"/>
                </a:lnTo>
                <a:lnTo>
                  <a:pt x="1613" y="22"/>
                </a:lnTo>
                <a:lnTo>
                  <a:pt x="1624" y="11"/>
                </a:lnTo>
                <a:lnTo>
                  <a:pt x="1636" y="11"/>
                </a:lnTo>
                <a:lnTo>
                  <a:pt x="1647" y="11"/>
                </a:lnTo>
                <a:lnTo>
                  <a:pt x="1658" y="11"/>
                </a:lnTo>
                <a:lnTo>
                  <a:pt x="1670" y="0"/>
                </a:lnTo>
                <a:lnTo>
                  <a:pt x="1681" y="0"/>
                </a:lnTo>
                <a:lnTo>
                  <a:pt x="1692" y="0"/>
                </a:lnTo>
                <a:lnTo>
                  <a:pt x="1703" y="0"/>
                </a:lnTo>
                <a:lnTo>
                  <a:pt x="1715" y="0"/>
                </a:lnTo>
                <a:lnTo>
                  <a:pt x="1726" y="0"/>
                </a:lnTo>
                <a:lnTo>
                  <a:pt x="1737" y="0"/>
                </a:lnTo>
                <a:lnTo>
                  <a:pt x="1749" y="0"/>
                </a:lnTo>
                <a:lnTo>
                  <a:pt x="1760" y="0"/>
                </a:lnTo>
                <a:lnTo>
                  <a:pt x="1771" y="11"/>
                </a:lnTo>
                <a:lnTo>
                  <a:pt x="1782" y="11"/>
                </a:lnTo>
                <a:lnTo>
                  <a:pt x="1794" y="22"/>
                </a:lnTo>
                <a:lnTo>
                  <a:pt x="1805" y="22"/>
                </a:lnTo>
                <a:lnTo>
                  <a:pt x="1816" y="34"/>
                </a:lnTo>
                <a:lnTo>
                  <a:pt x="1828" y="45"/>
                </a:lnTo>
                <a:lnTo>
                  <a:pt x="1839" y="56"/>
                </a:lnTo>
                <a:lnTo>
                  <a:pt x="1850" y="67"/>
                </a:lnTo>
                <a:lnTo>
                  <a:pt x="1861" y="79"/>
                </a:lnTo>
                <a:lnTo>
                  <a:pt x="1873" y="90"/>
                </a:lnTo>
                <a:lnTo>
                  <a:pt x="1884" y="112"/>
                </a:lnTo>
                <a:lnTo>
                  <a:pt x="1884" y="124"/>
                </a:lnTo>
                <a:lnTo>
                  <a:pt x="1895" y="135"/>
                </a:lnTo>
                <a:lnTo>
                  <a:pt x="1907" y="146"/>
                </a:lnTo>
                <a:lnTo>
                  <a:pt x="1907" y="169"/>
                </a:lnTo>
                <a:lnTo>
                  <a:pt x="1918" y="180"/>
                </a:lnTo>
                <a:lnTo>
                  <a:pt x="1918" y="202"/>
                </a:lnTo>
                <a:lnTo>
                  <a:pt x="1929" y="225"/>
                </a:lnTo>
                <a:lnTo>
                  <a:pt x="1940" y="247"/>
                </a:lnTo>
                <a:lnTo>
                  <a:pt x="1940" y="270"/>
                </a:lnTo>
                <a:lnTo>
                  <a:pt x="1952" y="292"/>
                </a:lnTo>
                <a:lnTo>
                  <a:pt x="1963" y="326"/>
                </a:lnTo>
                <a:lnTo>
                  <a:pt x="1963" y="360"/>
                </a:lnTo>
                <a:lnTo>
                  <a:pt x="1974" y="393"/>
                </a:lnTo>
                <a:lnTo>
                  <a:pt x="1986" y="438"/>
                </a:lnTo>
                <a:lnTo>
                  <a:pt x="1986" y="483"/>
                </a:lnTo>
                <a:lnTo>
                  <a:pt x="1997" y="540"/>
                </a:lnTo>
                <a:lnTo>
                  <a:pt x="2008" y="618"/>
                </a:lnTo>
                <a:lnTo>
                  <a:pt x="2008" y="708"/>
                </a:lnTo>
                <a:lnTo>
                  <a:pt x="2019" y="866"/>
                </a:lnTo>
                <a:lnTo>
                  <a:pt x="2031" y="1327"/>
                </a:lnTo>
                <a:lnTo>
                  <a:pt x="2031" y="956"/>
                </a:lnTo>
                <a:lnTo>
                  <a:pt x="2042" y="798"/>
                </a:lnTo>
                <a:lnTo>
                  <a:pt x="2053" y="708"/>
                </a:lnTo>
                <a:lnTo>
                  <a:pt x="2053" y="663"/>
                </a:lnTo>
                <a:lnTo>
                  <a:pt x="2064" y="618"/>
                </a:lnTo>
                <a:lnTo>
                  <a:pt x="2076" y="596"/>
                </a:lnTo>
                <a:lnTo>
                  <a:pt x="2076" y="585"/>
                </a:lnTo>
                <a:lnTo>
                  <a:pt x="2087" y="573"/>
                </a:lnTo>
                <a:lnTo>
                  <a:pt x="2098" y="562"/>
                </a:lnTo>
                <a:lnTo>
                  <a:pt x="2110" y="562"/>
                </a:lnTo>
                <a:lnTo>
                  <a:pt x="2121" y="573"/>
                </a:lnTo>
                <a:lnTo>
                  <a:pt x="2132" y="585"/>
                </a:lnTo>
                <a:lnTo>
                  <a:pt x="2143" y="607"/>
                </a:lnTo>
                <a:lnTo>
                  <a:pt x="2143" y="630"/>
                </a:lnTo>
                <a:lnTo>
                  <a:pt x="2155" y="652"/>
                </a:lnTo>
                <a:lnTo>
                  <a:pt x="2166" y="686"/>
                </a:lnTo>
                <a:lnTo>
                  <a:pt x="2166" y="719"/>
                </a:lnTo>
                <a:lnTo>
                  <a:pt x="2177" y="764"/>
                </a:lnTo>
                <a:lnTo>
                  <a:pt x="2189" y="832"/>
                </a:lnTo>
                <a:lnTo>
                  <a:pt x="2189" y="911"/>
                </a:lnTo>
                <a:lnTo>
                  <a:pt x="2200" y="1046"/>
                </a:lnTo>
                <a:lnTo>
                  <a:pt x="2211" y="1405"/>
                </a:lnTo>
                <a:lnTo>
                  <a:pt x="2211" y="1180"/>
                </a:lnTo>
                <a:lnTo>
                  <a:pt x="2222" y="989"/>
                </a:lnTo>
                <a:lnTo>
                  <a:pt x="2234" y="899"/>
                </a:lnTo>
                <a:lnTo>
                  <a:pt x="2234" y="832"/>
                </a:lnTo>
                <a:lnTo>
                  <a:pt x="2245" y="798"/>
                </a:lnTo>
                <a:lnTo>
                  <a:pt x="2256" y="764"/>
                </a:lnTo>
                <a:lnTo>
                  <a:pt x="2256" y="742"/>
                </a:lnTo>
                <a:lnTo>
                  <a:pt x="2268" y="719"/>
                </a:lnTo>
                <a:lnTo>
                  <a:pt x="2279" y="708"/>
                </a:lnTo>
                <a:lnTo>
                  <a:pt x="2290" y="697"/>
                </a:lnTo>
                <a:lnTo>
                  <a:pt x="2301" y="697"/>
                </a:lnTo>
                <a:lnTo>
                  <a:pt x="2313" y="708"/>
                </a:lnTo>
                <a:lnTo>
                  <a:pt x="2324" y="719"/>
                </a:lnTo>
                <a:lnTo>
                  <a:pt x="2324" y="731"/>
                </a:lnTo>
                <a:lnTo>
                  <a:pt x="2335" y="742"/>
                </a:lnTo>
                <a:lnTo>
                  <a:pt x="2347" y="776"/>
                </a:lnTo>
                <a:lnTo>
                  <a:pt x="2347" y="798"/>
                </a:lnTo>
                <a:lnTo>
                  <a:pt x="2358" y="832"/>
                </a:lnTo>
                <a:lnTo>
                  <a:pt x="2369" y="877"/>
                </a:lnTo>
                <a:lnTo>
                  <a:pt x="2369" y="933"/>
                </a:lnTo>
                <a:lnTo>
                  <a:pt x="2380" y="1023"/>
                </a:lnTo>
                <a:lnTo>
                  <a:pt x="2392" y="1147"/>
                </a:lnTo>
                <a:lnTo>
                  <a:pt x="2392" y="1495"/>
                </a:lnTo>
                <a:lnTo>
                  <a:pt x="2403" y="1293"/>
                </a:lnTo>
                <a:lnTo>
                  <a:pt x="2414" y="1090"/>
                </a:lnTo>
                <a:lnTo>
                  <a:pt x="2414" y="1001"/>
                </a:lnTo>
                <a:lnTo>
                  <a:pt x="2426" y="933"/>
                </a:lnTo>
                <a:lnTo>
                  <a:pt x="2437" y="888"/>
                </a:lnTo>
                <a:lnTo>
                  <a:pt x="2437" y="854"/>
                </a:lnTo>
                <a:lnTo>
                  <a:pt x="2448" y="832"/>
                </a:lnTo>
                <a:lnTo>
                  <a:pt x="2459" y="809"/>
                </a:lnTo>
                <a:lnTo>
                  <a:pt x="2459" y="798"/>
                </a:lnTo>
                <a:lnTo>
                  <a:pt x="2471" y="787"/>
                </a:lnTo>
                <a:lnTo>
                  <a:pt x="2482" y="776"/>
                </a:lnTo>
                <a:lnTo>
                  <a:pt x="2493" y="776"/>
                </a:lnTo>
                <a:lnTo>
                  <a:pt x="2505" y="787"/>
                </a:lnTo>
                <a:lnTo>
                  <a:pt x="2516" y="798"/>
                </a:lnTo>
                <a:lnTo>
                  <a:pt x="2527" y="821"/>
                </a:lnTo>
                <a:lnTo>
                  <a:pt x="2527" y="843"/>
                </a:lnTo>
                <a:lnTo>
                  <a:pt x="2538" y="866"/>
                </a:lnTo>
                <a:lnTo>
                  <a:pt x="2550" y="899"/>
                </a:lnTo>
                <a:lnTo>
                  <a:pt x="2550" y="933"/>
                </a:lnTo>
                <a:lnTo>
                  <a:pt x="2561" y="989"/>
                </a:lnTo>
                <a:lnTo>
                  <a:pt x="2572" y="1068"/>
                </a:lnTo>
                <a:lnTo>
                  <a:pt x="2572" y="1180"/>
                </a:lnTo>
                <a:lnTo>
                  <a:pt x="2583" y="1405"/>
                </a:lnTo>
                <a:lnTo>
                  <a:pt x="2595" y="1462"/>
                </a:lnTo>
                <a:lnTo>
                  <a:pt x="2595" y="1203"/>
                </a:lnTo>
                <a:lnTo>
                  <a:pt x="2606" y="1090"/>
                </a:lnTo>
                <a:lnTo>
                  <a:pt x="2617" y="1012"/>
                </a:lnTo>
                <a:lnTo>
                  <a:pt x="2617" y="967"/>
                </a:lnTo>
                <a:lnTo>
                  <a:pt x="2629" y="922"/>
                </a:lnTo>
                <a:lnTo>
                  <a:pt x="2640" y="899"/>
                </a:lnTo>
                <a:lnTo>
                  <a:pt x="2640" y="877"/>
                </a:lnTo>
                <a:lnTo>
                  <a:pt x="2651" y="854"/>
                </a:lnTo>
                <a:lnTo>
                  <a:pt x="2662" y="843"/>
                </a:lnTo>
                <a:lnTo>
                  <a:pt x="2674" y="832"/>
                </a:lnTo>
                <a:lnTo>
                  <a:pt x="2685" y="832"/>
                </a:lnTo>
                <a:lnTo>
                  <a:pt x="2696" y="843"/>
                </a:lnTo>
                <a:lnTo>
                  <a:pt x="2696" y="854"/>
                </a:lnTo>
                <a:lnTo>
                  <a:pt x="2708" y="866"/>
                </a:lnTo>
                <a:lnTo>
                  <a:pt x="2719" y="888"/>
                </a:lnTo>
                <a:lnTo>
                  <a:pt x="2719" y="911"/>
                </a:lnTo>
                <a:lnTo>
                  <a:pt x="2730" y="933"/>
                </a:lnTo>
                <a:lnTo>
                  <a:pt x="2741" y="967"/>
                </a:lnTo>
                <a:lnTo>
                  <a:pt x="2741" y="1023"/>
                </a:lnTo>
                <a:lnTo>
                  <a:pt x="2753" y="1079"/>
                </a:lnTo>
                <a:lnTo>
                  <a:pt x="2764" y="1180"/>
                </a:lnTo>
                <a:lnTo>
                  <a:pt x="2764" y="1338"/>
                </a:lnTo>
                <a:lnTo>
                  <a:pt x="2775" y="1956"/>
                </a:lnTo>
                <a:lnTo>
                  <a:pt x="2787" y="1315"/>
                </a:lnTo>
                <a:lnTo>
                  <a:pt x="2787" y="1169"/>
                </a:lnTo>
                <a:lnTo>
                  <a:pt x="2798" y="1079"/>
                </a:lnTo>
                <a:lnTo>
                  <a:pt x="2809" y="1023"/>
                </a:lnTo>
                <a:lnTo>
                  <a:pt x="2809" y="978"/>
                </a:lnTo>
                <a:lnTo>
                  <a:pt x="2820" y="956"/>
                </a:lnTo>
                <a:lnTo>
                  <a:pt x="2832" y="922"/>
                </a:lnTo>
                <a:lnTo>
                  <a:pt x="2832" y="911"/>
                </a:lnTo>
                <a:lnTo>
                  <a:pt x="2843" y="888"/>
                </a:lnTo>
                <a:lnTo>
                  <a:pt x="2854" y="877"/>
                </a:lnTo>
                <a:lnTo>
                  <a:pt x="2866" y="877"/>
                </a:lnTo>
                <a:lnTo>
                  <a:pt x="2877" y="877"/>
                </a:lnTo>
                <a:lnTo>
                  <a:pt x="2888" y="888"/>
                </a:lnTo>
                <a:lnTo>
                  <a:pt x="2899" y="899"/>
                </a:lnTo>
                <a:lnTo>
                  <a:pt x="2899" y="911"/>
                </a:lnTo>
                <a:lnTo>
                  <a:pt x="2911" y="933"/>
                </a:lnTo>
                <a:lnTo>
                  <a:pt x="2922" y="956"/>
                </a:lnTo>
                <a:lnTo>
                  <a:pt x="2922" y="989"/>
                </a:lnTo>
                <a:lnTo>
                  <a:pt x="2933" y="1034"/>
                </a:lnTo>
                <a:lnTo>
                  <a:pt x="2945" y="1090"/>
                </a:lnTo>
                <a:lnTo>
                  <a:pt x="2945" y="1169"/>
                </a:lnTo>
                <a:lnTo>
                  <a:pt x="2956" y="1293"/>
                </a:lnTo>
                <a:lnTo>
                  <a:pt x="2967" y="1585"/>
                </a:lnTo>
                <a:lnTo>
                  <a:pt x="2967" y="1462"/>
                </a:lnTo>
                <a:lnTo>
                  <a:pt x="2978" y="1248"/>
                </a:lnTo>
                <a:lnTo>
                  <a:pt x="2990" y="1147"/>
                </a:lnTo>
                <a:lnTo>
                  <a:pt x="2990" y="1079"/>
                </a:lnTo>
                <a:lnTo>
                  <a:pt x="3001" y="1034"/>
                </a:lnTo>
                <a:lnTo>
                  <a:pt x="3012" y="1001"/>
                </a:lnTo>
                <a:lnTo>
                  <a:pt x="3012" y="967"/>
                </a:lnTo>
                <a:lnTo>
                  <a:pt x="3024" y="944"/>
                </a:lnTo>
                <a:lnTo>
                  <a:pt x="3035" y="933"/>
                </a:lnTo>
                <a:lnTo>
                  <a:pt x="3035" y="922"/>
                </a:lnTo>
                <a:lnTo>
                  <a:pt x="3046" y="911"/>
                </a:lnTo>
                <a:lnTo>
                  <a:pt x="3057" y="899"/>
                </a:lnTo>
                <a:lnTo>
                  <a:pt x="3069" y="911"/>
                </a:lnTo>
                <a:lnTo>
                  <a:pt x="3080" y="922"/>
                </a:lnTo>
                <a:lnTo>
                  <a:pt x="3091" y="933"/>
                </a:lnTo>
                <a:lnTo>
                  <a:pt x="3102" y="956"/>
                </a:lnTo>
                <a:lnTo>
                  <a:pt x="3102" y="978"/>
                </a:lnTo>
                <a:lnTo>
                  <a:pt x="3114" y="1001"/>
                </a:lnTo>
                <a:lnTo>
                  <a:pt x="3125" y="1046"/>
                </a:lnTo>
                <a:lnTo>
                  <a:pt x="3125" y="1090"/>
                </a:lnTo>
                <a:lnTo>
                  <a:pt x="3136" y="1158"/>
                </a:lnTo>
                <a:lnTo>
                  <a:pt x="3148" y="1248"/>
                </a:lnTo>
                <a:lnTo>
                  <a:pt x="3148" y="1428"/>
                </a:lnTo>
                <a:lnTo>
                  <a:pt x="3159" y="1776"/>
                </a:lnTo>
                <a:lnTo>
                  <a:pt x="3170" y="1349"/>
                </a:lnTo>
                <a:lnTo>
                  <a:pt x="3170" y="1214"/>
                </a:lnTo>
                <a:lnTo>
                  <a:pt x="3181" y="1135"/>
                </a:lnTo>
                <a:lnTo>
                  <a:pt x="3193" y="1079"/>
                </a:lnTo>
                <a:lnTo>
                  <a:pt x="3193" y="1034"/>
                </a:lnTo>
                <a:lnTo>
                  <a:pt x="3204" y="1001"/>
                </a:lnTo>
                <a:lnTo>
                  <a:pt x="3215" y="978"/>
                </a:lnTo>
                <a:lnTo>
                  <a:pt x="3215" y="956"/>
                </a:lnTo>
                <a:lnTo>
                  <a:pt x="3227" y="944"/>
                </a:lnTo>
                <a:lnTo>
                  <a:pt x="3238" y="933"/>
                </a:lnTo>
                <a:lnTo>
                  <a:pt x="3249" y="922"/>
                </a:lnTo>
                <a:lnTo>
                  <a:pt x="3260" y="933"/>
                </a:lnTo>
                <a:lnTo>
                  <a:pt x="3272" y="933"/>
                </a:lnTo>
                <a:lnTo>
                  <a:pt x="3283" y="944"/>
                </a:lnTo>
                <a:lnTo>
                  <a:pt x="3283" y="967"/>
                </a:lnTo>
                <a:lnTo>
                  <a:pt x="3294" y="978"/>
                </a:lnTo>
                <a:lnTo>
                  <a:pt x="3306" y="1012"/>
                </a:lnTo>
                <a:lnTo>
                  <a:pt x="3306" y="1046"/>
                </a:lnTo>
                <a:lnTo>
                  <a:pt x="3317" y="1079"/>
                </a:lnTo>
                <a:lnTo>
                  <a:pt x="3328" y="1135"/>
                </a:lnTo>
                <a:lnTo>
                  <a:pt x="3328" y="1214"/>
                </a:lnTo>
                <a:lnTo>
                  <a:pt x="3339" y="1349"/>
                </a:lnTo>
                <a:lnTo>
                  <a:pt x="3351" y="1686"/>
                </a:lnTo>
                <a:lnTo>
                  <a:pt x="3351" y="1484"/>
                </a:lnTo>
                <a:lnTo>
                  <a:pt x="3362" y="1282"/>
                </a:lnTo>
                <a:lnTo>
                  <a:pt x="3373" y="1180"/>
                </a:lnTo>
                <a:lnTo>
                  <a:pt x="3373" y="1124"/>
                </a:lnTo>
                <a:lnTo>
                  <a:pt x="3385" y="1068"/>
                </a:lnTo>
                <a:lnTo>
                  <a:pt x="3396" y="1034"/>
                </a:lnTo>
                <a:lnTo>
                  <a:pt x="3396" y="1001"/>
                </a:lnTo>
                <a:lnTo>
                  <a:pt x="3407" y="978"/>
                </a:lnTo>
                <a:lnTo>
                  <a:pt x="3418" y="967"/>
                </a:lnTo>
                <a:lnTo>
                  <a:pt x="3418" y="956"/>
                </a:lnTo>
                <a:lnTo>
                  <a:pt x="3430" y="944"/>
                </a:lnTo>
                <a:lnTo>
                  <a:pt x="3441" y="944"/>
                </a:lnTo>
                <a:lnTo>
                  <a:pt x="3452" y="944"/>
                </a:lnTo>
                <a:lnTo>
                  <a:pt x="3464" y="956"/>
                </a:lnTo>
                <a:lnTo>
                  <a:pt x="3475" y="967"/>
                </a:lnTo>
                <a:lnTo>
                  <a:pt x="3475" y="989"/>
                </a:lnTo>
                <a:lnTo>
                  <a:pt x="3486" y="1012"/>
                </a:lnTo>
                <a:lnTo>
                  <a:pt x="3497" y="1034"/>
                </a:lnTo>
                <a:lnTo>
                  <a:pt x="3497" y="1079"/>
                </a:lnTo>
                <a:lnTo>
                  <a:pt x="3509" y="1124"/>
                </a:lnTo>
                <a:lnTo>
                  <a:pt x="3520" y="1192"/>
                </a:lnTo>
                <a:lnTo>
                  <a:pt x="3520" y="1293"/>
                </a:lnTo>
                <a:lnTo>
                  <a:pt x="3531" y="1473"/>
                </a:lnTo>
                <a:lnTo>
                  <a:pt x="3542" y="1743"/>
                </a:lnTo>
                <a:lnTo>
                  <a:pt x="3542" y="1372"/>
                </a:lnTo>
                <a:lnTo>
                  <a:pt x="3554" y="1237"/>
                </a:lnTo>
                <a:lnTo>
                  <a:pt x="3565" y="1158"/>
                </a:lnTo>
                <a:lnTo>
                  <a:pt x="3565" y="1102"/>
                </a:lnTo>
                <a:lnTo>
                  <a:pt x="3576" y="1057"/>
                </a:lnTo>
                <a:lnTo>
                  <a:pt x="3588" y="1023"/>
                </a:lnTo>
                <a:lnTo>
                  <a:pt x="3588" y="1001"/>
                </a:lnTo>
                <a:lnTo>
                  <a:pt x="3599" y="978"/>
                </a:lnTo>
                <a:lnTo>
                  <a:pt x="3610" y="967"/>
                </a:lnTo>
                <a:lnTo>
                  <a:pt x="3621" y="956"/>
                </a:lnTo>
                <a:lnTo>
                  <a:pt x="3633" y="944"/>
                </a:lnTo>
                <a:lnTo>
                  <a:pt x="3644" y="956"/>
                </a:lnTo>
                <a:lnTo>
                  <a:pt x="3655" y="967"/>
                </a:lnTo>
                <a:lnTo>
                  <a:pt x="3667" y="989"/>
                </a:lnTo>
                <a:lnTo>
                  <a:pt x="3678" y="1001"/>
                </a:lnTo>
                <a:lnTo>
                  <a:pt x="3678" y="1034"/>
                </a:lnTo>
                <a:lnTo>
                  <a:pt x="3689" y="1068"/>
                </a:lnTo>
                <a:lnTo>
                  <a:pt x="3700" y="1102"/>
                </a:lnTo>
                <a:lnTo>
                  <a:pt x="3700" y="1158"/>
                </a:lnTo>
                <a:lnTo>
                  <a:pt x="3712" y="1237"/>
                </a:lnTo>
                <a:lnTo>
                  <a:pt x="3723" y="1372"/>
                </a:lnTo>
                <a:lnTo>
                  <a:pt x="3723" y="1731"/>
                </a:lnTo>
                <a:lnTo>
                  <a:pt x="3734" y="1484"/>
                </a:lnTo>
                <a:lnTo>
                  <a:pt x="3746" y="1293"/>
                </a:lnTo>
                <a:lnTo>
                  <a:pt x="3746" y="1203"/>
                </a:lnTo>
                <a:lnTo>
                  <a:pt x="3757" y="1135"/>
                </a:lnTo>
                <a:lnTo>
                  <a:pt x="3768" y="1079"/>
                </a:lnTo>
                <a:lnTo>
                  <a:pt x="3768" y="1046"/>
                </a:lnTo>
                <a:lnTo>
                  <a:pt x="3779" y="1023"/>
                </a:lnTo>
                <a:lnTo>
                  <a:pt x="3791" y="1001"/>
                </a:lnTo>
                <a:lnTo>
                  <a:pt x="3791" y="978"/>
                </a:lnTo>
                <a:lnTo>
                  <a:pt x="3802" y="967"/>
                </a:lnTo>
                <a:lnTo>
                  <a:pt x="3813" y="956"/>
                </a:lnTo>
                <a:lnTo>
                  <a:pt x="3825" y="956"/>
                </a:lnTo>
              </a:path>
            </a:pathLst>
          </a:custGeom>
          <a:noFill/>
          <a:ln w="381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8" name="Freeform 50"/>
          <p:cNvSpPr>
            <a:spLocks/>
          </p:cNvSpPr>
          <p:nvPr/>
        </p:nvSpPr>
        <p:spPr bwMode="auto">
          <a:xfrm>
            <a:off x="990600" y="1802215"/>
            <a:ext cx="7383462" cy="4160837"/>
          </a:xfrm>
          <a:custGeom>
            <a:avLst/>
            <a:gdLst>
              <a:gd name="T0" fmla="*/ 2147483646 w 3825"/>
              <a:gd name="T1" fmla="*/ 0 h 2069"/>
              <a:gd name="T2" fmla="*/ 2147483646 w 3825"/>
              <a:gd name="T3" fmla="*/ 0 h 2069"/>
              <a:gd name="T4" fmla="*/ 2147483646 w 3825"/>
              <a:gd name="T5" fmla="*/ 0 h 2069"/>
              <a:gd name="T6" fmla="*/ 2147483646 w 3825"/>
              <a:gd name="T7" fmla="*/ 0 h 2069"/>
              <a:gd name="T8" fmla="*/ 2147483646 w 3825"/>
              <a:gd name="T9" fmla="*/ 0 h 2069"/>
              <a:gd name="T10" fmla="*/ 2147483646 w 3825"/>
              <a:gd name="T11" fmla="*/ 0 h 2069"/>
              <a:gd name="T12" fmla="*/ 2147483646 w 3825"/>
              <a:gd name="T13" fmla="*/ 0 h 2069"/>
              <a:gd name="T14" fmla="*/ 2147483646 w 3825"/>
              <a:gd name="T15" fmla="*/ 0 h 2069"/>
              <a:gd name="T16" fmla="*/ 2147483646 w 3825"/>
              <a:gd name="T17" fmla="*/ 0 h 2069"/>
              <a:gd name="T18" fmla="*/ 2147483646 w 3825"/>
              <a:gd name="T19" fmla="*/ 0 h 2069"/>
              <a:gd name="T20" fmla="*/ 2147483646 w 3825"/>
              <a:gd name="T21" fmla="*/ 0 h 2069"/>
              <a:gd name="T22" fmla="*/ 2147483646 w 3825"/>
              <a:gd name="T23" fmla="*/ 0 h 2069"/>
              <a:gd name="T24" fmla="*/ 2147483646 w 3825"/>
              <a:gd name="T25" fmla="*/ 0 h 2069"/>
              <a:gd name="T26" fmla="*/ 2147483646 w 3825"/>
              <a:gd name="T27" fmla="*/ 0 h 2069"/>
              <a:gd name="T28" fmla="*/ 2147483646 w 3825"/>
              <a:gd name="T29" fmla="*/ 0 h 2069"/>
              <a:gd name="T30" fmla="*/ 2147483646 w 3825"/>
              <a:gd name="T31" fmla="*/ 0 h 2069"/>
              <a:gd name="T32" fmla="*/ 2147483646 w 3825"/>
              <a:gd name="T33" fmla="*/ 0 h 2069"/>
              <a:gd name="T34" fmla="*/ 2147483646 w 3825"/>
              <a:gd name="T35" fmla="*/ 0 h 2069"/>
              <a:gd name="T36" fmla="*/ 2147483646 w 3825"/>
              <a:gd name="T37" fmla="*/ 0 h 2069"/>
              <a:gd name="T38" fmla="*/ 2147483646 w 3825"/>
              <a:gd name="T39" fmla="*/ 0 h 2069"/>
              <a:gd name="T40" fmla="*/ 2147483646 w 3825"/>
              <a:gd name="T41" fmla="*/ 0 h 2069"/>
              <a:gd name="T42" fmla="*/ 2147483646 w 3825"/>
              <a:gd name="T43" fmla="*/ 2147483646 h 2069"/>
              <a:gd name="T44" fmla="*/ 2147483646 w 3825"/>
              <a:gd name="T45" fmla="*/ 2147483646 h 2069"/>
              <a:gd name="T46" fmla="*/ 2147483646 w 3825"/>
              <a:gd name="T47" fmla="*/ 2147483646 h 2069"/>
              <a:gd name="T48" fmla="*/ 2147483646 w 3825"/>
              <a:gd name="T49" fmla="*/ 2147483646 h 2069"/>
              <a:gd name="T50" fmla="*/ 2147483646 w 3825"/>
              <a:gd name="T51" fmla="*/ 2147483646 h 2069"/>
              <a:gd name="T52" fmla="*/ 2147483646 w 3825"/>
              <a:gd name="T53" fmla="*/ 2147483646 h 2069"/>
              <a:gd name="T54" fmla="*/ 2147483646 w 3825"/>
              <a:gd name="T55" fmla="*/ 2147483646 h 2069"/>
              <a:gd name="T56" fmla="*/ 2147483646 w 3825"/>
              <a:gd name="T57" fmla="*/ 2147483646 h 2069"/>
              <a:gd name="T58" fmla="*/ 2147483646 w 3825"/>
              <a:gd name="T59" fmla="*/ 2147483646 h 2069"/>
              <a:gd name="T60" fmla="*/ 2147483646 w 3825"/>
              <a:gd name="T61" fmla="*/ 2147483646 h 2069"/>
              <a:gd name="T62" fmla="*/ 2147483646 w 3825"/>
              <a:gd name="T63" fmla="*/ 2147483646 h 2069"/>
              <a:gd name="T64" fmla="*/ 2147483646 w 3825"/>
              <a:gd name="T65" fmla="*/ 2147483646 h 2069"/>
              <a:gd name="T66" fmla="*/ 2147483646 w 3825"/>
              <a:gd name="T67" fmla="*/ 2147483646 h 2069"/>
              <a:gd name="T68" fmla="*/ 2147483646 w 3825"/>
              <a:gd name="T69" fmla="*/ 2147483646 h 2069"/>
              <a:gd name="T70" fmla="*/ 2147483646 w 3825"/>
              <a:gd name="T71" fmla="*/ 2147483646 h 2069"/>
              <a:gd name="T72" fmla="*/ 2147483646 w 3825"/>
              <a:gd name="T73" fmla="*/ 2147483646 h 2069"/>
              <a:gd name="T74" fmla="*/ 2147483646 w 3825"/>
              <a:gd name="T75" fmla="*/ 2147483646 h 2069"/>
              <a:gd name="T76" fmla="*/ 2147483646 w 3825"/>
              <a:gd name="T77" fmla="*/ 2147483646 h 2069"/>
              <a:gd name="T78" fmla="*/ 2147483646 w 3825"/>
              <a:gd name="T79" fmla="*/ 2147483646 h 2069"/>
              <a:gd name="T80" fmla="*/ 2147483646 w 3825"/>
              <a:gd name="T81" fmla="*/ 2147483646 h 2069"/>
              <a:gd name="T82" fmla="*/ 2147483646 w 3825"/>
              <a:gd name="T83" fmla="*/ 2147483646 h 2069"/>
              <a:gd name="T84" fmla="*/ 2147483646 w 3825"/>
              <a:gd name="T85" fmla="*/ 2147483646 h 2069"/>
              <a:gd name="T86" fmla="*/ 2147483646 w 3825"/>
              <a:gd name="T87" fmla="*/ 2147483646 h 2069"/>
              <a:gd name="T88" fmla="*/ 2147483646 w 3825"/>
              <a:gd name="T89" fmla="*/ 2147483646 h 2069"/>
              <a:gd name="T90" fmla="*/ 2147483646 w 3825"/>
              <a:gd name="T91" fmla="*/ 2147483646 h 2069"/>
              <a:gd name="T92" fmla="*/ 2147483646 w 3825"/>
              <a:gd name="T93" fmla="*/ 2147483646 h 2069"/>
              <a:gd name="T94" fmla="*/ 2147483646 w 3825"/>
              <a:gd name="T95" fmla="*/ 2147483646 h 2069"/>
              <a:gd name="T96" fmla="*/ 2147483646 w 3825"/>
              <a:gd name="T97" fmla="*/ 2147483646 h 2069"/>
              <a:gd name="T98" fmla="*/ 2147483646 w 3825"/>
              <a:gd name="T99" fmla="*/ 2147483646 h 2069"/>
              <a:gd name="T100" fmla="*/ 2147483646 w 3825"/>
              <a:gd name="T101" fmla="*/ 2147483646 h 2069"/>
              <a:gd name="T102" fmla="*/ 2147483646 w 3825"/>
              <a:gd name="T103" fmla="*/ 2147483646 h 2069"/>
              <a:gd name="T104" fmla="*/ 2147483646 w 3825"/>
              <a:gd name="T105" fmla="*/ 2147483646 h 2069"/>
              <a:gd name="T106" fmla="*/ 2147483646 w 3825"/>
              <a:gd name="T107" fmla="*/ 2147483646 h 2069"/>
              <a:gd name="T108" fmla="*/ 2147483646 w 3825"/>
              <a:gd name="T109" fmla="*/ 2147483646 h 2069"/>
              <a:gd name="T110" fmla="*/ 2147483646 w 3825"/>
              <a:gd name="T111" fmla="*/ 2147483646 h 2069"/>
              <a:gd name="T112" fmla="*/ 2147483646 w 3825"/>
              <a:gd name="T113" fmla="*/ 2147483646 h 206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825"/>
              <a:gd name="T172" fmla="*/ 0 h 2069"/>
              <a:gd name="T173" fmla="*/ 3825 w 3825"/>
              <a:gd name="T174" fmla="*/ 2069 h 2069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825" h="2069">
                <a:moveTo>
                  <a:pt x="0" y="0"/>
                </a:moveTo>
                <a:lnTo>
                  <a:pt x="11" y="0"/>
                </a:lnTo>
                <a:lnTo>
                  <a:pt x="22" y="0"/>
                </a:lnTo>
                <a:lnTo>
                  <a:pt x="34" y="0"/>
                </a:lnTo>
                <a:lnTo>
                  <a:pt x="45" y="0"/>
                </a:lnTo>
                <a:lnTo>
                  <a:pt x="56" y="0"/>
                </a:lnTo>
                <a:lnTo>
                  <a:pt x="68" y="0"/>
                </a:lnTo>
                <a:lnTo>
                  <a:pt x="79" y="0"/>
                </a:lnTo>
                <a:lnTo>
                  <a:pt x="90" y="0"/>
                </a:lnTo>
                <a:lnTo>
                  <a:pt x="101" y="0"/>
                </a:lnTo>
                <a:lnTo>
                  <a:pt x="113" y="0"/>
                </a:lnTo>
                <a:lnTo>
                  <a:pt x="124" y="0"/>
                </a:lnTo>
                <a:lnTo>
                  <a:pt x="135" y="0"/>
                </a:lnTo>
                <a:lnTo>
                  <a:pt x="146" y="0"/>
                </a:lnTo>
                <a:lnTo>
                  <a:pt x="158" y="0"/>
                </a:lnTo>
                <a:lnTo>
                  <a:pt x="169" y="0"/>
                </a:lnTo>
                <a:lnTo>
                  <a:pt x="180" y="0"/>
                </a:lnTo>
                <a:lnTo>
                  <a:pt x="192" y="0"/>
                </a:lnTo>
                <a:lnTo>
                  <a:pt x="203" y="0"/>
                </a:lnTo>
                <a:lnTo>
                  <a:pt x="214" y="0"/>
                </a:lnTo>
                <a:lnTo>
                  <a:pt x="225" y="0"/>
                </a:lnTo>
                <a:lnTo>
                  <a:pt x="237" y="0"/>
                </a:lnTo>
                <a:lnTo>
                  <a:pt x="248" y="0"/>
                </a:lnTo>
                <a:lnTo>
                  <a:pt x="259" y="0"/>
                </a:lnTo>
                <a:lnTo>
                  <a:pt x="271" y="0"/>
                </a:lnTo>
                <a:lnTo>
                  <a:pt x="282" y="0"/>
                </a:lnTo>
                <a:lnTo>
                  <a:pt x="293" y="0"/>
                </a:lnTo>
                <a:lnTo>
                  <a:pt x="304" y="0"/>
                </a:lnTo>
                <a:lnTo>
                  <a:pt x="316" y="0"/>
                </a:lnTo>
                <a:lnTo>
                  <a:pt x="327" y="0"/>
                </a:lnTo>
                <a:lnTo>
                  <a:pt x="338" y="0"/>
                </a:lnTo>
                <a:lnTo>
                  <a:pt x="350" y="0"/>
                </a:lnTo>
                <a:lnTo>
                  <a:pt x="361" y="0"/>
                </a:lnTo>
                <a:lnTo>
                  <a:pt x="372" y="0"/>
                </a:lnTo>
                <a:lnTo>
                  <a:pt x="383" y="0"/>
                </a:lnTo>
                <a:lnTo>
                  <a:pt x="395" y="0"/>
                </a:lnTo>
                <a:lnTo>
                  <a:pt x="406" y="0"/>
                </a:lnTo>
                <a:lnTo>
                  <a:pt x="417" y="0"/>
                </a:lnTo>
                <a:lnTo>
                  <a:pt x="429" y="0"/>
                </a:lnTo>
                <a:lnTo>
                  <a:pt x="440" y="0"/>
                </a:lnTo>
                <a:lnTo>
                  <a:pt x="451" y="0"/>
                </a:lnTo>
                <a:lnTo>
                  <a:pt x="462" y="0"/>
                </a:lnTo>
                <a:lnTo>
                  <a:pt x="474" y="0"/>
                </a:lnTo>
                <a:lnTo>
                  <a:pt x="485" y="0"/>
                </a:lnTo>
                <a:lnTo>
                  <a:pt x="496" y="0"/>
                </a:lnTo>
                <a:lnTo>
                  <a:pt x="508" y="0"/>
                </a:lnTo>
                <a:lnTo>
                  <a:pt x="519" y="0"/>
                </a:lnTo>
                <a:lnTo>
                  <a:pt x="530" y="0"/>
                </a:lnTo>
                <a:lnTo>
                  <a:pt x="541" y="0"/>
                </a:lnTo>
                <a:lnTo>
                  <a:pt x="553" y="0"/>
                </a:lnTo>
                <a:lnTo>
                  <a:pt x="564" y="0"/>
                </a:lnTo>
                <a:lnTo>
                  <a:pt x="575" y="0"/>
                </a:lnTo>
                <a:lnTo>
                  <a:pt x="587" y="0"/>
                </a:lnTo>
                <a:lnTo>
                  <a:pt x="598" y="0"/>
                </a:lnTo>
                <a:lnTo>
                  <a:pt x="609" y="0"/>
                </a:lnTo>
                <a:lnTo>
                  <a:pt x="620" y="0"/>
                </a:lnTo>
                <a:lnTo>
                  <a:pt x="632" y="0"/>
                </a:lnTo>
                <a:lnTo>
                  <a:pt x="643" y="0"/>
                </a:lnTo>
                <a:lnTo>
                  <a:pt x="654" y="0"/>
                </a:lnTo>
                <a:lnTo>
                  <a:pt x="665" y="0"/>
                </a:lnTo>
                <a:lnTo>
                  <a:pt x="677" y="0"/>
                </a:lnTo>
                <a:lnTo>
                  <a:pt x="688" y="0"/>
                </a:lnTo>
                <a:lnTo>
                  <a:pt x="699" y="0"/>
                </a:lnTo>
                <a:lnTo>
                  <a:pt x="711" y="0"/>
                </a:lnTo>
                <a:lnTo>
                  <a:pt x="722" y="0"/>
                </a:lnTo>
                <a:lnTo>
                  <a:pt x="733" y="0"/>
                </a:lnTo>
                <a:lnTo>
                  <a:pt x="744" y="0"/>
                </a:lnTo>
                <a:lnTo>
                  <a:pt x="756" y="0"/>
                </a:lnTo>
                <a:lnTo>
                  <a:pt x="767" y="0"/>
                </a:lnTo>
                <a:lnTo>
                  <a:pt x="778" y="0"/>
                </a:lnTo>
                <a:lnTo>
                  <a:pt x="790" y="0"/>
                </a:lnTo>
                <a:lnTo>
                  <a:pt x="801" y="0"/>
                </a:lnTo>
                <a:lnTo>
                  <a:pt x="812" y="0"/>
                </a:lnTo>
                <a:lnTo>
                  <a:pt x="823" y="0"/>
                </a:lnTo>
                <a:lnTo>
                  <a:pt x="835" y="0"/>
                </a:lnTo>
                <a:lnTo>
                  <a:pt x="846" y="0"/>
                </a:lnTo>
                <a:lnTo>
                  <a:pt x="857" y="0"/>
                </a:lnTo>
                <a:lnTo>
                  <a:pt x="869" y="0"/>
                </a:lnTo>
                <a:lnTo>
                  <a:pt x="880" y="0"/>
                </a:lnTo>
                <a:lnTo>
                  <a:pt x="891" y="0"/>
                </a:lnTo>
                <a:lnTo>
                  <a:pt x="902" y="0"/>
                </a:lnTo>
                <a:lnTo>
                  <a:pt x="914" y="0"/>
                </a:lnTo>
                <a:lnTo>
                  <a:pt x="925" y="0"/>
                </a:lnTo>
                <a:lnTo>
                  <a:pt x="936" y="0"/>
                </a:lnTo>
                <a:lnTo>
                  <a:pt x="948" y="0"/>
                </a:lnTo>
                <a:lnTo>
                  <a:pt x="959" y="0"/>
                </a:lnTo>
                <a:lnTo>
                  <a:pt x="970" y="0"/>
                </a:lnTo>
                <a:lnTo>
                  <a:pt x="981" y="0"/>
                </a:lnTo>
                <a:lnTo>
                  <a:pt x="993" y="0"/>
                </a:lnTo>
                <a:lnTo>
                  <a:pt x="1004" y="0"/>
                </a:lnTo>
                <a:lnTo>
                  <a:pt x="1015" y="0"/>
                </a:lnTo>
                <a:lnTo>
                  <a:pt x="1027" y="0"/>
                </a:lnTo>
                <a:lnTo>
                  <a:pt x="1038" y="0"/>
                </a:lnTo>
                <a:lnTo>
                  <a:pt x="1049" y="0"/>
                </a:lnTo>
                <a:lnTo>
                  <a:pt x="1060" y="0"/>
                </a:lnTo>
                <a:lnTo>
                  <a:pt x="1072" y="0"/>
                </a:lnTo>
                <a:lnTo>
                  <a:pt x="1083" y="0"/>
                </a:lnTo>
                <a:lnTo>
                  <a:pt x="1094" y="0"/>
                </a:lnTo>
                <a:lnTo>
                  <a:pt x="1105" y="0"/>
                </a:lnTo>
                <a:lnTo>
                  <a:pt x="1117" y="0"/>
                </a:lnTo>
                <a:lnTo>
                  <a:pt x="1128" y="0"/>
                </a:lnTo>
                <a:lnTo>
                  <a:pt x="1139" y="0"/>
                </a:lnTo>
                <a:lnTo>
                  <a:pt x="1151" y="0"/>
                </a:lnTo>
                <a:lnTo>
                  <a:pt x="1162" y="0"/>
                </a:lnTo>
                <a:lnTo>
                  <a:pt x="1173" y="0"/>
                </a:lnTo>
                <a:lnTo>
                  <a:pt x="1184" y="0"/>
                </a:lnTo>
                <a:lnTo>
                  <a:pt x="1196" y="0"/>
                </a:lnTo>
                <a:lnTo>
                  <a:pt x="1207" y="0"/>
                </a:lnTo>
                <a:lnTo>
                  <a:pt x="1218" y="0"/>
                </a:lnTo>
                <a:lnTo>
                  <a:pt x="1230" y="0"/>
                </a:lnTo>
                <a:lnTo>
                  <a:pt x="1241" y="0"/>
                </a:lnTo>
                <a:lnTo>
                  <a:pt x="1252" y="0"/>
                </a:lnTo>
                <a:lnTo>
                  <a:pt x="1263" y="0"/>
                </a:lnTo>
                <a:lnTo>
                  <a:pt x="1275" y="0"/>
                </a:lnTo>
                <a:lnTo>
                  <a:pt x="1286" y="0"/>
                </a:lnTo>
                <a:lnTo>
                  <a:pt x="1297" y="0"/>
                </a:lnTo>
                <a:lnTo>
                  <a:pt x="1309" y="0"/>
                </a:lnTo>
                <a:lnTo>
                  <a:pt x="1320" y="0"/>
                </a:lnTo>
                <a:lnTo>
                  <a:pt x="1331" y="0"/>
                </a:lnTo>
                <a:lnTo>
                  <a:pt x="1342" y="0"/>
                </a:lnTo>
                <a:lnTo>
                  <a:pt x="1354" y="0"/>
                </a:lnTo>
                <a:lnTo>
                  <a:pt x="1365" y="0"/>
                </a:lnTo>
                <a:lnTo>
                  <a:pt x="1376" y="0"/>
                </a:lnTo>
                <a:lnTo>
                  <a:pt x="1388" y="0"/>
                </a:lnTo>
                <a:lnTo>
                  <a:pt x="1399" y="0"/>
                </a:lnTo>
                <a:lnTo>
                  <a:pt x="1410" y="0"/>
                </a:lnTo>
                <a:lnTo>
                  <a:pt x="1421" y="0"/>
                </a:lnTo>
                <a:lnTo>
                  <a:pt x="1433" y="0"/>
                </a:lnTo>
                <a:lnTo>
                  <a:pt x="1444" y="0"/>
                </a:lnTo>
                <a:lnTo>
                  <a:pt x="1455" y="0"/>
                </a:lnTo>
                <a:lnTo>
                  <a:pt x="1467" y="0"/>
                </a:lnTo>
                <a:lnTo>
                  <a:pt x="1478" y="0"/>
                </a:lnTo>
                <a:lnTo>
                  <a:pt x="1489" y="0"/>
                </a:lnTo>
                <a:lnTo>
                  <a:pt x="1500" y="0"/>
                </a:lnTo>
                <a:lnTo>
                  <a:pt x="1512" y="0"/>
                </a:lnTo>
                <a:lnTo>
                  <a:pt x="1523" y="0"/>
                </a:lnTo>
                <a:lnTo>
                  <a:pt x="1534" y="0"/>
                </a:lnTo>
                <a:lnTo>
                  <a:pt x="1546" y="0"/>
                </a:lnTo>
                <a:lnTo>
                  <a:pt x="1557" y="0"/>
                </a:lnTo>
                <a:lnTo>
                  <a:pt x="1568" y="0"/>
                </a:lnTo>
                <a:lnTo>
                  <a:pt x="1579" y="0"/>
                </a:lnTo>
                <a:lnTo>
                  <a:pt x="1591" y="0"/>
                </a:lnTo>
                <a:lnTo>
                  <a:pt x="1602" y="0"/>
                </a:lnTo>
                <a:lnTo>
                  <a:pt x="1613" y="0"/>
                </a:lnTo>
                <a:lnTo>
                  <a:pt x="1624" y="0"/>
                </a:lnTo>
                <a:lnTo>
                  <a:pt x="1636" y="0"/>
                </a:lnTo>
                <a:lnTo>
                  <a:pt x="1647" y="0"/>
                </a:lnTo>
                <a:lnTo>
                  <a:pt x="1658" y="0"/>
                </a:lnTo>
                <a:lnTo>
                  <a:pt x="1670" y="0"/>
                </a:lnTo>
                <a:lnTo>
                  <a:pt x="1681" y="12"/>
                </a:lnTo>
                <a:lnTo>
                  <a:pt x="1692" y="12"/>
                </a:lnTo>
                <a:lnTo>
                  <a:pt x="1703" y="12"/>
                </a:lnTo>
                <a:lnTo>
                  <a:pt x="1715" y="12"/>
                </a:lnTo>
                <a:lnTo>
                  <a:pt x="1726" y="23"/>
                </a:lnTo>
                <a:lnTo>
                  <a:pt x="1737" y="23"/>
                </a:lnTo>
                <a:lnTo>
                  <a:pt x="1749" y="23"/>
                </a:lnTo>
                <a:lnTo>
                  <a:pt x="1760" y="34"/>
                </a:lnTo>
                <a:lnTo>
                  <a:pt x="1771" y="34"/>
                </a:lnTo>
                <a:lnTo>
                  <a:pt x="1782" y="45"/>
                </a:lnTo>
                <a:lnTo>
                  <a:pt x="1794" y="45"/>
                </a:lnTo>
                <a:lnTo>
                  <a:pt x="1805" y="57"/>
                </a:lnTo>
                <a:lnTo>
                  <a:pt x="1816" y="68"/>
                </a:lnTo>
                <a:lnTo>
                  <a:pt x="1828" y="68"/>
                </a:lnTo>
                <a:lnTo>
                  <a:pt x="1839" y="79"/>
                </a:lnTo>
                <a:lnTo>
                  <a:pt x="1850" y="90"/>
                </a:lnTo>
                <a:lnTo>
                  <a:pt x="1861" y="102"/>
                </a:lnTo>
                <a:lnTo>
                  <a:pt x="1873" y="113"/>
                </a:lnTo>
                <a:lnTo>
                  <a:pt x="1884" y="124"/>
                </a:lnTo>
                <a:lnTo>
                  <a:pt x="1895" y="135"/>
                </a:lnTo>
                <a:lnTo>
                  <a:pt x="1907" y="147"/>
                </a:lnTo>
                <a:lnTo>
                  <a:pt x="1918" y="158"/>
                </a:lnTo>
                <a:lnTo>
                  <a:pt x="1918" y="169"/>
                </a:lnTo>
                <a:lnTo>
                  <a:pt x="1929" y="180"/>
                </a:lnTo>
                <a:lnTo>
                  <a:pt x="1940" y="191"/>
                </a:lnTo>
                <a:lnTo>
                  <a:pt x="1952" y="203"/>
                </a:lnTo>
                <a:lnTo>
                  <a:pt x="1963" y="214"/>
                </a:lnTo>
                <a:lnTo>
                  <a:pt x="1963" y="236"/>
                </a:lnTo>
                <a:lnTo>
                  <a:pt x="1974" y="248"/>
                </a:lnTo>
                <a:lnTo>
                  <a:pt x="1986" y="259"/>
                </a:lnTo>
                <a:lnTo>
                  <a:pt x="1986" y="270"/>
                </a:lnTo>
                <a:lnTo>
                  <a:pt x="1997" y="281"/>
                </a:lnTo>
                <a:lnTo>
                  <a:pt x="2008" y="293"/>
                </a:lnTo>
                <a:lnTo>
                  <a:pt x="2008" y="315"/>
                </a:lnTo>
                <a:lnTo>
                  <a:pt x="2019" y="326"/>
                </a:lnTo>
                <a:lnTo>
                  <a:pt x="2031" y="349"/>
                </a:lnTo>
                <a:lnTo>
                  <a:pt x="2031" y="360"/>
                </a:lnTo>
                <a:lnTo>
                  <a:pt x="2042" y="383"/>
                </a:lnTo>
                <a:lnTo>
                  <a:pt x="2053" y="394"/>
                </a:lnTo>
                <a:lnTo>
                  <a:pt x="2053" y="416"/>
                </a:lnTo>
                <a:lnTo>
                  <a:pt x="2064" y="428"/>
                </a:lnTo>
                <a:lnTo>
                  <a:pt x="2076" y="450"/>
                </a:lnTo>
                <a:lnTo>
                  <a:pt x="2076" y="473"/>
                </a:lnTo>
                <a:lnTo>
                  <a:pt x="2087" y="495"/>
                </a:lnTo>
                <a:lnTo>
                  <a:pt x="2098" y="518"/>
                </a:lnTo>
                <a:lnTo>
                  <a:pt x="2098" y="540"/>
                </a:lnTo>
                <a:lnTo>
                  <a:pt x="2110" y="563"/>
                </a:lnTo>
                <a:lnTo>
                  <a:pt x="2121" y="585"/>
                </a:lnTo>
                <a:lnTo>
                  <a:pt x="2121" y="608"/>
                </a:lnTo>
                <a:lnTo>
                  <a:pt x="2132" y="641"/>
                </a:lnTo>
                <a:lnTo>
                  <a:pt x="2143" y="664"/>
                </a:lnTo>
                <a:lnTo>
                  <a:pt x="2143" y="697"/>
                </a:lnTo>
                <a:lnTo>
                  <a:pt x="2155" y="720"/>
                </a:lnTo>
                <a:lnTo>
                  <a:pt x="2166" y="754"/>
                </a:lnTo>
                <a:lnTo>
                  <a:pt x="2166" y="787"/>
                </a:lnTo>
                <a:lnTo>
                  <a:pt x="2177" y="821"/>
                </a:lnTo>
                <a:lnTo>
                  <a:pt x="2189" y="855"/>
                </a:lnTo>
                <a:lnTo>
                  <a:pt x="2189" y="900"/>
                </a:lnTo>
                <a:lnTo>
                  <a:pt x="2200" y="934"/>
                </a:lnTo>
                <a:lnTo>
                  <a:pt x="2211" y="979"/>
                </a:lnTo>
                <a:lnTo>
                  <a:pt x="2211" y="1024"/>
                </a:lnTo>
                <a:lnTo>
                  <a:pt x="2222" y="1080"/>
                </a:lnTo>
                <a:lnTo>
                  <a:pt x="2234" y="1136"/>
                </a:lnTo>
                <a:lnTo>
                  <a:pt x="2234" y="1203"/>
                </a:lnTo>
                <a:lnTo>
                  <a:pt x="2245" y="1282"/>
                </a:lnTo>
                <a:lnTo>
                  <a:pt x="2256" y="1372"/>
                </a:lnTo>
                <a:lnTo>
                  <a:pt x="2256" y="1496"/>
                </a:lnTo>
                <a:lnTo>
                  <a:pt x="2268" y="1743"/>
                </a:lnTo>
                <a:lnTo>
                  <a:pt x="2279" y="1867"/>
                </a:lnTo>
                <a:lnTo>
                  <a:pt x="2279" y="1608"/>
                </a:lnTo>
                <a:lnTo>
                  <a:pt x="2290" y="1507"/>
                </a:lnTo>
                <a:lnTo>
                  <a:pt x="2301" y="1451"/>
                </a:lnTo>
                <a:lnTo>
                  <a:pt x="2301" y="1417"/>
                </a:lnTo>
                <a:lnTo>
                  <a:pt x="2313" y="1395"/>
                </a:lnTo>
                <a:lnTo>
                  <a:pt x="2324" y="1372"/>
                </a:lnTo>
                <a:lnTo>
                  <a:pt x="2335" y="1361"/>
                </a:lnTo>
                <a:lnTo>
                  <a:pt x="2347" y="1350"/>
                </a:lnTo>
                <a:lnTo>
                  <a:pt x="2358" y="1350"/>
                </a:lnTo>
                <a:lnTo>
                  <a:pt x="2369" y="1361"/>
                </a:lnTo>
                <a:lnTo>
                  <a:pt x="2380" y="1361"/>
                </a:lnTo>
                <a:lnTo>
                  <a:pt x="2392" y="1372"/>
                </a:lnTo>
                <a:lnTo>
                  <a:pt x="2403" y="1372"/>
                </a:lnTo>
                <a:lnTo>
                  <a:pt x="2414" y="1383"/>
                </a:lnTo>
                <a:lnTo>
                  <a:pt x="2426" y="1395"/>
                </a:lnTo>
                <a:lnTo>
                  <a:pt x="2437" y="1406"/>
                </a:lnTo>
                <a:lnTo>
                  <a:pt x="2448" y="1417"/>
                </a:lnTo>
                <a:lnTo>
                  <a:pt x="2459" y="1428"/>
                </a:lnTo>
                <a:lnTo>
                  <a:pt x="2459" y="1440"/>
                </a:lnTo>
                <a:lnTo>
                  <a:pt x="2471" y="1451"/>
                </a:lnTo>
                <a:lnTo>
                  <a:pt x="2482" y="1473"/>
                </a:lnTo>
                <a:lnTo>
                  <a:pt x="2482" y="1496"/>
                </a:lnTo>
                <a:lnTo>
                  <a:pt x="2493" y="1518"/>
                </a:lnTo>
                <a:lnTo>
                  <a:pt x="2505" y="1541"/>
                </a:lnTo>
                <a:lnTo>
                  <a:pt x="2505" y="1574"/>
                </a:lnTo>
                <a:lnTo>
                  <a:pt x="2516" y="1619"/>
                </a:lnTo>
                <a:lnTo>
                  <a:pt x="2527" y="1664"/>
                </a:lnTo>
                <a:lnTo>
                  <a:pt x="2527" y="1743"/>
                </a:lnTo>
                <a:lnTo>
                  <a:pt x="2538" y="1856"/>
                </a:lnTo>
                <a:lnTo>
                  <a:pt x="2550" y="2069"/>
                </a:lnTo>
                <a:lnTo>
                  <a:pt x="2561" y="1844"/>
                </a:lnTo>
                <a:lnTo>
                  <a:pt x="2572" y="1732"/>
                </a:lnTo>
                <a:lnTo>
                  <a:pt x="2572" y="1664"/>
                </a:lnTo>
                <a:lnTo>
                  <a:pt x="2583" y="1608"/>
                </a:lnTo>
                <a:lnTo>
                  <a:pt x="2595" y="1563"/>
                </a:lnTo>
                <a:lnTo>
                  <a:pt x="2595" y="1529"/>
                </a:lnTo>
                <a:lnTo>
                  <a:pt x="2606" y="1507"/>
                </a:lnTo>
                <a:lnTo>
                  <a:pt x="2617" y="1484"/>
                </a:lnTo>
                <a:lnTo>
                  <a:pt x="2617" y="1473"/>
                </a:lnTo>
                <a:lnTo>
                  <a:pt x="2629" y="1451"/>
                </a:lnTo>
                <a:lnTo>
                  <a:pt x="2640" y="1440"/>
                </a:lnTo>
                <a:lnTo>
                  <a:pt x="2651" y="1440"/>
                </a:lnTo>
                <a:lnTo>
                  <a:pt x="2662" y="1428"/>
                </a:lnTo>
                <a:lnTo>
                  <a:pt x="2674" y="1440"/>
                </a:lnTo>
                <a:lnTo>
                  <a:pt x="2674" y="1451"/>
                </a:lnTo>
                <a:lnTo>
                  <a:pt x="2685" y="1462"/>
                </a:lnTo>
                <a:lnTo>
                  <a:pt x="2696" y="1473"/>
                </a:lnTo>
                <a:lnTo>
                  <a:pt x="2696" y="1496"/>
                </a:lnTo>
                <a:lnTo>
                  <a:pt x="2708" y="1518"/>
                </a:lnTo>
                <a:lnTo>
                  <a:pt x="2719" y="1552"/>
                </a:lnTo>
                <a:lnTo>
                  <a:pt x="2719" y="1586"/>
                </a:lnTo>
                <a:lnTo>
                  <a:pt x="2730" y="1642"/>
                </a:lnTo>
                <a:lnTo>
                  <a:pt x="2741" y="1709"/>
                </a:lnTo>
                <a:lnTo>
                  <a:pt x="2741" y="1822"/>
                </a:lnTo>
                <a:lnTo>
                  <a:pt x="2753" y="2058"/>
                </a:lnTo>
                <a:lnTo>
                  <a:pt x="2764" y="2069"/>
                </a:lnTo>
                <a:lnTo>
                  <a:pt x="2764" y="1844"/>
                </a:lnTo>
                <a:lnTo>
                  <a:pt x="2775" y="1721"/>
                </a:lnTo>
                <a:lnTo>
                  <a:pt x="2787" y="1653"/>
                </a:lnTo>
                <a:lnTo>
                  <a:pt x="2787" y="1597"/>
                </a:lnTo>
                <a:lnTo>
                  <a:pt x="2798" y="1563"/>
                </a:lnTo>
                <a:lnTo>
                  <a:pt x="2809" y="1529"/>
                </a:lnTo>
                <a:lnTo>
                  <a:pt x="2809" y="1507"/>
                </a:lnTo>
                <a:lnTo>
                  <a:pt x="2820" y="1484"/>
                </a:lnTo>
                <a:lnTo>
                  <a:pt x="2832" y="1473"/>
                </a:lnTo>
                <a:lnTo>
                  <a:pt x="2832" y="1462"/>
                </a:lnTo>
                <a:lnTo>
                  <a:pt x="2843" y="1451"/>
                </a:lnTo>
                <a:lnTo>
                  <a:pt x="2854" y="1451"/>
                </a:lnTo>
                <a:lnTo>
                  <a:pt x="2866" y="1451"/>
                </a:lnTo>
                <a:lnTo>
                  <a:pt x="2877" y="1462"/>
                </a:lnTo>
                <a:lnTo>
                  <a:pt x="2888" y="1484"/>
                </a:lnTo>
                <a:lnTo>
                  <a:pt x="2899" y="1496"/>
                </a:lnTo>
                <a:lnTo>
                  <a:pt x="2899" y="1518"/>
                </a:lnTo>
                <a:lnTo>
                  <a:pt x="2911" y="1552"/>
                </a:lnTo>
                <a:lnTo>
                  <a:pt x="2922" y="1586"/>
                </a:lnTo>
                <a:lnTo>
                  <a:pt x="2922" y="1631"/>
                </a:lnTo>
                <a:lnTo>
                  <a:pt x="2933" y="1698"/>
                </a:lnTo>
                <a:lnTo>
                  <a:pt x="2945" y="1788"/>
                </a:lnTo>
                <a:lnTo>
                  <a:pt x="2945" y="1957"/>
                </a:lnTo>
                <a:lnTo>
                  <a:pt x="2956" y="2069"/>
                </a:lnTo>
                <a:lnTo>
                  <a:pt x="2967" y="1912"/>
                </a:lnTo>
                <a:lnTo>
                  <a:pt x="2967" y="1766"/>
                </a:lnTo>
                <a:lnTo>
                  <a:pt x="2978" y="1687"/>
                </a:lnTo>
                <a:lnTo>
                  <a:pt x="2990" y="1631"/>
                </a:lnTo>
                <a:lnTo>
                  <a:pt x="2990" y="1586"/>
                </a:lnTo>
                <a:lnTo>
                  <a:pt x="3001" y="1552"/>
                </a:lnTo>
                <a:lnTo>
                  <a:pt x="3012" y="1518"/>
                </a:lnTo>
                <a:lnTo>
                  <a:pt x="3012" y="1507"/>
                </a:lnTo>
                <a:lnTo>
                  <a:pt x="3024" y="1484"/>
                </a:lnTo>
                <a:lnTo>
                  <a:pt x="3035" y="1473"/>
                </a:lnTo>
                <a:lnTo>
                  <a:pt x="3046" y="1462"/>
                </a:lnTo>
                <a:lnTo>
                  <a:pt x="3057" y="1462"/>
                </a:lnTo>
                <a:lnTo>
                  <a:pt x="3069" y="1473"/>
                </a:lnTo>
                <a:lnTo>
                  <a:pt x="3080" y="1484"/>
                </a:lnTo>
                <a:lnTo>
                  <a:pt x="3080" y="1496"/>
                </a:lnTo>
                <a:lnTo>
                  <a:pt x="3091" y="1507"/>
                </a:lnTo>
                <a:lnTo>
                  <a:pt x="3102" y="1529"/>
                </a:lnTo>
                <a:lnTo>
                  <a:pt x="3102" y="1563"/>
                </a:lnTo>
                <a:lnTo>
                  <a:pt x="3114" y="1597"/>
                </a:lnTo>
                <a:lnTo>
                  <a:pt x="3125" y="1642"/>
                </a:lnTo>
                <a:lnTo>
                  <a:pt x="3125" y="1709"/>
                </a:lnTo>
                <a:lnTo>
                  <a:pt x="3136" y="1811"/>
                </a:lnTo>
                <a:lnTo>
                  <a:pt x="3148" y="1979"/>
                </a:lnTo>
                <a:lnTo>
                  <a:pt x="3148" y="2069"/>
                </a:lnTo>
                <a:lnTo>
                  <a:pt x="3159" y="1923"/>
                </a:lnTo>
                <a:lnTo>
                  <a:pt x="3170" y="1777"/>
                </a:lnTo>
                <a:lnTo>
                  <a:pt x="3170" y="1698"/>
                </a:lnTo>
                <a:lnTo>
                  <a:pt x="3181" y="1642"/>
                </a:lnTo>
                <a:lnTo>
                  <a:pt x="3193" y="1597"/>
                </a:lnTo>
                <a:lnTo>
                  <a:pt x="3193" y="1563"/>
                </a:lnTo>
                <a:lnTo>
                  <a:pt x="3204" y="1541"/>
                </a:lnTo>
                <a:lnTo>
                  <a:pt x="3215" y="1518"/>
                </a:lnTo>
                <a:lnTo>
                  <a:pt x="3215" y="1496"/>
                </a:lnTo>
                <a:lnTo>
                  <a:pt x="3227" y="1484"/>
                </a:lnTo>
                <a:lnTo>
                  <a:pt x="3238" y="1473"/>
                </a:lnTo>
                <a:lnTo>
                  <a:pt x="3249" y="1473"/>
                </a:lnTo>
                <a:lnTo>
                  <a:pt x="3260" y="1484"/>
                </a:lnTo>
                <a:lnTo>
                  <a:pt x="3272" y="1496"/>
                </a:lnTo>
                <a:lnTo>
                  <a:pt x="3283" y="1507"/>
                </a:lnTo>
                <a:lnTo>
                  <a:pt x="3283" y="1529"/>
                </a:lnTo>
                <a:lnTo>
                  <a:pt x="3294" y="1552"/>
                </a:lnTo>
                <a:lnTo>
                  <a:pt x="3306" y="1586"/>
                </a:lnTo>
                <a:lnTo>
                  <a:pt x="3306" y="1619"/>
                </a:lnTo>
                <a:lnTo>
                  <a:pt x="3317" y="1664"/>
                </a:lnTo>
                <a:lnTo>
                  <a:pt x="3328" y="1732"/>
                </a:lnTo>
                <a:lnTo>
                  <a:pt x="3328" y="1844"/>
                </a:lnTo>
                <a:lnTo>
                  <a:pt x="3339" y="2047"/>
                </a:lnTo>
                <a:lnTo>
                  <a:pt x="3351" y="2069"/>
                </a:lnTo>
                <a:lnTo>
                  <a:pt x="3351" y="1901"/>
                </a:lnTo>
                <a:lnTo>
                  <a:pt x="3362" y="1766"/>
                </a:lnTo>
                <a:lnTo>
                  <a:pt x="3373" y="1698"/>
                </a:lnTo>
                <a:lnTo>
                  <a:pt x="3373" y="1642"/>
                </a:lnTo>
                <a:lnTo>
                  <a:pt x="3385" y="1597"/>
                </a:lnTo>
                <a:lnTo>
                  <a:pt x="3396" y="1563"/>
                </a:lnTo>
                <a:lnTo>
                  <a:pt x="3396" y="1541"/>
                </a:lnTo>
                <a:lnTo>
                  <a:pt x="3407" y="1518"/>
                </a:lnTo>
                <a:lnTo>
                  <a:pt x="3418" y="1507"/>
                </a:lnTo>
                <a:lnTo>
                  <a:pt x="3430" y="1496"/>
                </a:lnTo>
                <a:lnTo>
                  <a:pt x="3441" y="1484"/>
                </a:lnTo>
                <a:lnTo>
                  <a:pt x="3452" y="1496"/>
                </a:lnTo>
                <a:lnTo>
                  <a:pt x="3464" y="1507"/>
                </a:lnTo>
                <a:lnTo>
                  <a:pt x="3475" y="1518"/>
                </a:lnTo>
                <a:lnTo>
                  <a:pt x="3475" y="1541"/>
                </a:lnTo>
                <a:lnTo>
                  <a:pt x="3486" y="1563"/>
                </a:lnTo>
                <a:lnTo>
                  <a:pt x="3497" y="1597"/>
                </a:lnTo>
                <a:lnTo>
                  <a:pt x="3497" y="1642"/>
                </a:lnTo>
                <a:lnTo>
                  <a:pt x="3509" y="1687"/>
                </a:lnTo>
                <a:lnTo>
                  <a:pt x="3520" y="1766"/>
                </a:lnTo>
                <a:lnTo>
                  <a:pt x="3520" y="1889"/>
                </a:lnTo>
                <a:lnTo>
                  <a:pt x="3531" y="2069"/>
                </a:lnTo>
                <a:lnTo>
                  <a:pt x="3542" y="2069"/>
                </a:lnTo>
                <a:lnTo>
                  <a:pt x="3542" y="1867"/>
                </a:lnTo>
                <a:lnTo>
                  <a:pt x="3554" y="1754"/>
                </a:lnTo>
                <a:lnTo>
                  <a:pt x="3565" y="1687"/>
                </a:lnTo>
                <a:lnTo>
                  <a:pt x="3565" y="1631"/>
                </a:lnTo>
                <a:lnTo>
                  <a:pt x="3576" y="1597"/>
                </a:lnTo>
                <a:lnTo>
                  <a:pt x="3588" y="1563"/>
                </a:lnTo>
                <a:lnTo>
                  <a:pt x="3588" y="1541"/>
                </a:lnTo>
                <a:lnTo>
                  <a:pt x="3599" y="1529"/>
                </a:lnTo>
                <a:lnTo>
                  <a:pt x="3610" y="1507"/>
                </a:lnTo>
                <a:lnTo>
                  <a:pt x="3621" y="1496"/>
                </a:lnTo>
                <a:lnTo>
                  <a:pt x="3633" y="1496"/>
                </a:lnTo>
                <a:lnTo>
                  <a:pt x="3644" y="1496"/>
                </a:lnTo>
                <a:lnTo>
                  <a:pt x="3655" y="1507"/>
                </a:lnTo>
                <a:lnTo>
                  <a:pt x="3655" y="1518"/>
                </a:lnTo>
                <a:lnTo>
                  <a:pt x="3667" y="1529"/>
                </a:lnTo>
                <a:lnTo>
                  <a:pt x="3678" y="1552"/>
                </a:lnTo>
                <a:lnTo>
                  <a:pt x="3678" y="1574"/>
                </a:lnTo>
                <a:lnTo>
                  <a:pt x="3689" y="1608"/>
                </a:lnTo>
                <a:lnTo>
                  <a:pt x="3700" y="1653"/>
                </a:lnTo>
                <a:lnTo>
                  <a:pt x="3700" y="1721"/>
                </a:lnTo>
                <a:lnTo>
                  <a:pt x="3712" y="1799"/>
                </a:lnTo>
                <a:lnTo>
                  <a:pt x="3723" y="1934"/>
                </a:lnTo>
                <a:lnTo>
                  <a:pt x="3723" y="2069"/>
                </a:lnTo>
                <a:lnTo>
                  <a:pt x="3734" y="2002"/>
                </a:lnTo>
                <a:lnTo>
                  <a:pt x="3746" y="1833"/>
                </a:lnTo>
                <a:lnTo>
                  <a:pt x="3746" y="1732"/>
                </a:lnTo>
                <a:lnTo>
                  <a:pt x="3757" y="1676"/>
                </a:lnTo>
                <a:lnTo>
                  <a:pt x="3768" y="1631"/>
                </a:lnTo>
                <a:lnTo>
                  <a:pt x="3768" y="1586"/>
                </a:lnTo>
                <a:lnTo>
                  <a:pt x="3779" y="1563"/>
                </a:lnTo>
                <a:lnTo>
                  <a:pt x="3791" y="1541"/>
                </a:lnTo>
                <a:lnTo>
                  <a:pt x="3791" y="1518"/>
                </a:lnTo>
                <a:lnTo>
                  <a:pt x="3802" y="1507"/>
                </a:lnTo>
                <a:lnTo>
                  <a:pt x="3813" y="1496"/>
                </a:lnTo>
                <a:lnTo>
                  <a:pt x="3825" y="1496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9" name="Rectangle 51"/>
          <p:cNvSpPr>
            <a:spLocks noChangeArrowheads="1"/>
          </p:cNvSpPr>
          <p:nvPr/>
        </p:nvSpPr>
        <p:spPr bwMode="auto">
          <a:xfrm>
            <a:off x="5781675" y="1802215"/>
            <a:ext cx="2395537" cy="860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5781675" y="1802215"/>
            <a:ext cx="2395537" cy="860425"/>
          </a:xfrm>
          <a:prstGeom prst="rect">
            <a:avLst/>
          </a:prstGeom>
          <a:noFill/>
          <a:ln w="1746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61" name="Line 53"/>
          <p:cNvSpPr>
            <a:spLocks noChangeShapeType="1"/>
          </p:cNvSpPr>
          <p:nvPr/>
        </p:nvSpPr>
        <p:spPr bwMode="auto">
          <a:xfrm>
            <a:off x="5781675" y="2662640"/>
            <a:ext cx="2395537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2" name="Line 54"/>
          <p:cNvSpPr>
            <a:spLocks noChangeShapeType="1"/>
          </p:cNvSpPr>
          <p:nvPr/>
        </p:nvSpPr>
        <p:spPr bwMode="auto">
          <a:xfrm>
            <a:off x="5781675" y="1802215"/>
            <a:ext cx="239553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3" name="Line 55"/>
          <p:cNvSpPr>
            <a:spLocks noChangeShapeType="1"/>
          </p:cNvSpPr>
          <p:nvPr/>
        </p:nvSpPr>
        <p:spPr bwMode="auto">
          <a:xfrm flipV="1">
            <a:off x="5781675" y="1802215"/>
            <a:ext cx="1587" cy="8604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4" name="Line 56"/>
          <p:cNvSpPr>
            <a:spLocks noChangeShapeType="1"/>
          </p:cNvSpPr>
          <p:nvPr/>
        </p:nvSpPr>
        <p:spPr bwMode="auto">
          <a:xfrm flipV="1">
            <a:off x="8177212" y="1802215"/>
            <a:ext cx="1588" cy="8604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5" name="Line 57"/>
          <p:cNvSpPr>
            <a:spLocks noChangeShapeType="1"/>
          </p:cNvSpPr>
          <p:nvPr/>
        </p:nvSpPr>
        <p:spPr bwMode="auto">
          <a:xfrm>
            <a:off x="5781675" y="2662640"/>
            <a:ext cx="2395537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6" name="Line 58"/>
          <p:cNvSpPr>
            <a:spLocks noChangeShapeType="1"/>
          </p:cNvSpPr>
          <p:nvPr/>
        </p:nvSpPr>
        <p:spPr bwMode="auto">
          <a:xfrm flipV="1">
            <a:off x="5781675" y="1802215"/>
            <a:ext cx="1587" cy="8604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7" name="Line 59"/>
          <p:cNvSpPr>
            <a:spLocks noChangeShapeType="1"/>
          </p:cNvSpPr>
          <p:nvPr/>
        </p:nvSpPr>
        <p:spPr bwMode="auto">
          <a:xfrm>
            <a:off x="5781675" y="2662640"/>
            <a:ext cx="2395537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>
            <a:off x="5781675" y="1802215"/>
            <a:ext cx="239553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9" name="Line 61"/>
          <p:cNvSpPr>
            <a:spLocks noChangeShapeType="1"/>
          </p:cNvSpPr>
          <p:nvPr/>
        </p:nvSpPr>
        <p:spPr bwMode="auto">
          <a:xfrm flipV="1">
            <a:off x="5781675" y="1802215"/>
            <a:ext cx="1587" cy="8604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0" name="Line 62"/>
          <p:cNvSpPr>
            <a:spLocks noChangeShapeType="1"/>
          </p:cNvSpPr>
          <p:nvPr/>
        </p:nvSpPr>
        <p:spPr bwMode="auto">
          <a:xfrm flipV="1">
            <a:off x="8177212" y="1802215"/>
            <a:ext cx="1588" cy="8604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1" name="Rectangle 63"/>
          <p:cNvSpPr>
            <a:spLocks noChangeArrowheads="1"/>
          </p:cNvSpPr>
          <p:nvPr/>
        </p:nvSpPr>
        <p:spPr bwMode="auto">
          <a:xfrm>
            <a:off x="6869112" y="1916515"/>
            <a:ext cx="833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Helvetica" panose="020B0604020202020204" pitchFamily="34" charset="0"/>
              </a:rPr>
              <a:t>Square</a:t>
            </a:r>
            <a:r>
              <a:rPr kumimoji="1" lang="en-US" altLang="zh-CN" sz="180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472" name="Line 64"/>
          <p:cNvSpPr>
            <a:spLocks noChangeShapeType="1"/>
          </p:cNvSpPr>
          <p:nvPr/>
        </p:nvSpPr>
        <p:spPr bwMode="auto">
          <a:xfrm>
            <a:off x="5934075" y="2097490"/>
            <a:ext cx="587375" cy="3175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3" name="Rectangle 65"/>
          <p:cNvSpPr>
            <a:spLocks noChangeArrowheads="1"/>
          </p:cNvSpPr>
          <p:nvPr/>
        </p:nvSpPr>
        <p:spPr bwMode="auto">
          <a:xfrm>
            <a:off x="6869112" y="2186390"/>
            <a:ext cx="1084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Helvetica" panose="020B0604020202020204" pitchFamily="34" charset="0"/>
              </a:rPr>
              <a:t>Hamming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474" name="Line 66"/>
          <p:cNvSpPr>
            <a:spLocks noChangeShapeType="1"/>
          </p:cNvSpPr>
          <p:nvPr/>
        </p:nvSpPr>
        <p:spPr bwMode="auto">
          <a:xfrm>
            <a:off x="5934075" y="2367365"/>
            <a:ext cx="587375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5" name="Text Box 67"/>
          <p:cNvSpPr txBox="1">
            <a:spLocks noChangeArrowheads="1"/>
          </p:cNvSpPr>
          <p:nvPr/>
        </p:nvSpPr>
        <p:spPr bwMode="auto">
          <a:xfrm>
            <a:off x="807243" y="-36511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宋体" panose="02010600030101010101" pitchFamily="2" charset="-122"/>
              </a:rPr>
              <a:t>Hamming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（汉明）窗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(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w=hamming(M+1)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 )</a:t>
            </a:r>
          </a:p>
        </p:txBody>
      </p:sp>
      <p:graphicFrame>
        <p:nvGraphicFramePr>
          <p:cNvPr id="17476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937103"/>
              </p:ext>
            </p:extLst>
          </p:nvPr>
        </p:nvGraphicFramePr>
        <p:xfrm>
          <a:off x="2362200" y="482211"/>
          <a:ext cx="644683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7" name="公式" r:id="rId4" imgW="2578100" imgH="431800" progId="Equation.3">
                  <p:embed/>
                </p:oleObj>
              </mc:Choice>
              <mc:Fallback>
                <p:oleObj name="公式" r:id="rId4" imgW="2578100" imgH="4318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2211"/>
                        <a:ext cx="644683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77" name="Text Box 69"/>
          <p:cNvSpPr txBox="1">
            <a:spLocks noChangeArrowheads="1"/>
          </p:cNvSpPr>
          <p:nvPr/>
        </p:nvSpPr>
        <p:spPr bwMode="auto">
          <a:xfrm rot="10800000">
            <a:off x="188912" y="2440390"/>
            <a:ext cx="5492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Gain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db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标注 1"/>
              <p:cNvSpPr/>
              <p:nvPr/>
            </p:nvSpPr>
            <p:spPr>
              <a:xfrm>
                <a:off x="0" y="678266"/>
                <a:ext cx="2353468" cy="577455"/>
              </a:xfrm>
              <a:prstGeom prst="wedgeRectCallout">
                <a:avLst>
                  <a:gd name="adj1" fmla="val -37166"/>
                  <a:gd name="adj2" fmla="val 33760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log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𝐷𝐹𝐹𝑇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标注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8266"/>
                <a:ext cx="2353468" cy="577455"/>
              </a:xfrm>
              <a:prstGeom prst="wedgeRectCallout">
                <a:avLst>
                  <a:gd name="adj1" fmla="val -37166"/>
                  <a:gd name="adj2" fmla="val 337602"/>
                </a:avLst>
              </a:prstGeom>
              <a:blipFill>
                <a:blip r:embed="rId6"/>
                <a:stretch>
                  <a:fillRect l="-4359" r="-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/>
          <p:cNvSpPr txBox="1"/>
          <p:nvPr/>
        </p:nvSpPr>
        <p:spPr>
          <a:xfrm>
            <a:off x="2759075" y="6396833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理想滤波器加汉明窗后的幅度响应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838200" y="15240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kumimoji="1" lang="en-US" altLang="zh-CN" sz="2400" b="1">
                <a:latin typeface="宋体" panose="02010600030101010101" pitchFamily="2" charset="-122"/>
              </a:rPr>
              <a:t>Blackman</a:t>
            </a:r>
            <a:r>
              <a:rPr kumimoji="1" lang="zh-CN" altLang="en-US" sz="2400" b="1">
                <a:latin typeface="宋体" panose="02010600030101010101" pitchFamily="2" charset="-122"/>
              </a:rPr>
              <a:t>窗 </a:t>
            </a:r>
            <a:r>
              <a:rPr kumimoji="1" lang="en-US" altLang="zh-CN" sz="2400" b="1">
                <a:latin typeface="宋体" panose="02010600030101010101" pitchFamily="2" charset="-122"/>
              </a:rPr>
              <a:t>(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w=blackman(M+1)</a:t>
            </a:r>
            <a:r>
              <a:rPr kumimoji="1" lang="en-US" altLang="zh-CN" sz="2400" b="1">
                <a:latin typeface="宋体" panose="02010600030101010101" pitchFamily="2" charset="-122"/>
              </a:rPr>
              <a:t> 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216025" y="723900"/>
          <a:ext cx="68310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0" name="公式" r:id="rId3" imgW="3594100" imgH="431800" progId="Equation.3">
                  <p:embed/>
                </p:oleObj>
              </mc:Choice>
              <mc:Fallback>
                <p:oleObj name="公式" r:id="rId3" imgW="3594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723900"/>
                        <a:ext cx="68310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304800" y="1559126"/>
            <a:ext cx="8118475" cy="4822825"/>
            <a:chOff x="190" y="1195"/>
            <a:chExt cx="5114" cy="3038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785" y="1252"/>
              <a:ext cx="4462" cy="26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785" y="1252"/>
              <a:ext cx="4462" cy="2693"/>
            </a:xfrm>
            <a:prstGeom prst="rect">
              <a:avLst/>
            </a:prstGeom>
            <a:noFill/>
            <a:ln w="1746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39" name="Freeform 7"/>
            <p:cNvSpPr>
              <a:spLocks/>
            </p:cNvSpPr>
            <p:nvPr/>
          </p:nvSpPr>
          <p:spPr bwMode="auto">
            <a:xfrm>
              <a:off x="785" y="1252"/>
              <a:ext cx="1" cy="2693"/>
            </a:xfrm>
            <a:custGeom>
              <a:avLst/>
              <a:gdLst>
                <a:gd name="T0" fmla="*/ 0 w 1"/>
                <a:gd name="T1" fmla="*/ 2147483646 h 189"/>
                <a:gd name="T2" fmla="*/ 0 w 1"/>
                <a:gd name="T3" fmla="*/ 0 h 189"/>
                <a:gd name="T4" fmla="*/ 0 w 1"/>
                <a:gd name="T5" fmla="*/ 0 h 189"/>
                <a:gd name="T6" fmla="*/ 0 60000 65536"/>
                <a:gd name="T7" fmla="*/ 0 60000 65536"/>
                <a:gd name="T8" fmla="*/ 0 60000 65536"/>
                <a:gd name="T9" fmla="*/ 0 w 1"/>
                <a:gd name="T10" fmla="*/ 0 h 189"/>
                <a:gd name="T11" fmla="*/ 1 w 1"/>
                <a:gd name="T12" fmla="*/ 189 h 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89">
                  <a:moveTo>
                    <a:pt x="0" y="189"/>
                  </a:move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" name="Freeform 8"/>
            <p:cNvSpPr>
              <a:spLocks/>
            </p:cNvSpPr>
            <p:nvPr/>
          </p:nvSpPr>
          <p:spPr bwMode="auto">
            <a:xfrm>
              <a:off x="1903" y="1252"/>
              <a:ext cx="2" cy="2693"/>
            </a:xfrm>
            <a:custGeom>
              <a:avLst/>
              <a:gdLst>
                <a:gd name="T0" fmla="*/ 0 w 2"/>
                <a:gd name="T1" fmla="*/ 2147483646 h 189"/>
                <a:gd name="T2" fmla="*/ 0 w 2"/>
                <a:gd name="T3" fmla="*/ 0 h 189"/>
                <a:gd name="T4" fmla="*/ 0 w 2"/>
                <a:gd name="T5" fmla="*/ 0 h 189"/>
                <a:gd name="T6" fmla="*/ 0 60000 65536"/>
                <a:gd name="T7" fmla="*/ 0 60000 65536"/>
                <a:gd name="T8" fmla="*/ 0 60000 65536"/>
                <a:gd name="T9" fmla="*/ 0 w 2"/>
                <a:gd name="T10" fmla="*/ 0 h 189"/>
                <a:gd name="T11" fmla="*/ 2 w 2"/>
                <a:gd name="T12" fmla="*/ 189 h 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189">
                  <a:moveTo>
                    <a:pt x="0" y="189"/>
                  </a:move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Freeform 9"/>
            <p:cNvSpPr>
              <a:spLocks/>
            </p:cNvSpPr>
            <p:nvPr/>
          </p:nvSpPr>
          <p:spPr bwMode="auto">
            <a:xfrm>
              <a:off x="3022" y="1252"/>
              <a:ext cx="2" cy="2693"/>
            </a:xfrm>
            <a:custGeom>
              <a:avLst/>
              <a:gdLst>
                <a:gd name="T0" fmla="*/ 0 w 2"/>
                <a:gd name="T1" fmla="*/ 2147483646 h 189"/>
                <a:gd name="T2" fmla="*/ 0 w 2"/>
                <a:gd name="T3" fmla="*/ 0 h 189"/>
                <a:gd name="T4" fmla="*/ 0 w 2"/>
                <a:gd name="T5" fmla="*/ 0 h 189"/>
                <a:gd name="T6" fmla="*/ 0 60000 65536"/>
                <a:gd name="T7" fmla="*/ 0 60000 65536"/>
                <a:gd name="T8" fmla="*/ 0 60000 65536"/>
                <a:gd name="T9" fmla="*/ 0 w 2"/>
                <a:gd name="T10" fmla="*/ 0 h 189"/>
                <a:gd name="T11" fmla="*/ 2 w 2"/>
                <a:gd name="T12" fmla="*/ 189 h 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189">
                  <a:moveTo>
                    <a:pt x="0" y="189"/>
                  </a:move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Freeform 10"/>
            <p:cNvSpPr>
              <a:spLocks/>
            </p:cNvSpPr>
            <p:nvPr/>
          </p:nvSpPr>
          <p:spPr bwMode="auto">
            <a:xfrm>
              <a:off x="4128" y="1252"/>
              <a:ext cx="2" cy="2693"/>
            </a:xfrm>
            <a:custGeom>
              <a:avLst/>
              <a:gdLst>
                <a:gd name="T0" fmla="*/ 0 w 2"/>
                <a:gd name="T1" fmla="*/ 2147483646 h 189"/>
                <a:gd name="T2" fmla="*/ 0 w 2"/>
                <a:gd name="T3" fmla="*/ 0 h 189"/>
                <a:gd name="T4" fmla="*/ 0 w 2"/>
                <a:gd name="T5" fmla="*/ 0 h 189"/>
                <a:gd name="T6" fmla="*/ 0 60000 65536"/>
                <a:gd name="T7" fmla="*/ 0 60000 65536"/>
                <a:gd name="T8" fmla="*/ 0 60000 65536"/>
                <a:gd name="T9" fmla="*/ 0 w 2"/>
                <a:gd name="T10" fmla="*/ 0 h 189"/>
                <a:gd name="T11" fmla="*/ 2 w 2"/>
                <a:gd name="T12" fmla="*/ 189 h 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189">
                  <a:moveTo>
                    <a:pt x="0" y="189"/>
                  </a:move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Freeform 11"/>
            <p:cNvSpPr>
              <a:spLocks/>
            </p:cNvSpPr>
            <p:nvPr/>
          </p:nvSpPr>
          <p:spPr bwMode="auto">
            <a:xfrm>
              <a:off x="5247" y="1252"/>
              <a:ext cx="1" cy="2693"/>
            </a:xfrm>
            <a:custGeom>
              <a:avLst/>
              <a:gdLst>
                <a:gd name="T0" fmla="*/ 0 w 1"/>
                <a:gd name="T1" fmla="*/ 2147483646 h 189"/>
                <a:gd name="T2" fmla="*/ 0 w 1"/>
                <a:gd name="T3" fmla="*/ 0 h 189"/>
                <a:gd name="T4" fmla="*/ 0 w 1"/>
                <a:gd name="T5" fmla="*/ 0 h 189"/>
                <a:gd name="T6" fmla="*/ 0 60000 65536"/>
                <a:gd name="T7" fmla="*/ 0 60000 65536"/>
                <a:gd name="T8" fmla="*/ 0 60000 65536"/>
                <a:gd name="T9" fmla="*/ 0 w 1"/>
                <a:gd name="T10" fmla="*/ 0 h 189"/>
                <a:gd name="T11" fmla="*/ 1 w 1"/>
                <a:gd name="T12" fmla="*/ 189 h 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89">
                  <a:moveTo>
                    <a:pt x="0" y="189"/>
                  </a:move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Freeform 12"/>
            <p:cNvSpPr>
              <a:spLocks/>
            </p:cNvSpPr>
            <p:nvPr/>
          </p:nvSpPr>
          <p:spPr bwMode="auto">
            <a:xfrm>
              <a:off x="785" y="3945"/>
              <a:ext cx="4462" cy="1"/>
            </a:xfrm>
            <a:custGeom>
              <a:avLst/>
              <a:gdLst>
                <a:gd name="T0" fmla="*/ 0 w 339"/>
                <a:gd name="T1" fmla="*/ 0 h 1"/>
                <a:gd name="T2" fmla="*/ 2147483646 w 339"/>
                <a:gd name="T3" fmla="*/ 0 h 1"/>
                <a:gd name="T4" fmla="*/ 2147483646 w 339"/>
                <a:gd name="T5" fmla="*/ 0 h 1"/>
                <a:gd name="T6" fmla="*/ 0 60000 65536"/>
                <a:gd name="T7" fmla="*/ 0 60000 65536"/>
                <a:gd name="T8" fmla="*/ 0 60000 65536"/>
                <a:gd name="T9" fmla="*/ 0 w 339"/>
                <a:gd name="T10" fmla="*/ 0 h 1"/>
                <a:gd name="T11" fmla="*/ 339 w 33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9" h="1">
                  <a:moveTo>
                    <a:pt x="0" y="0"/>
                  </a:moveTo>
                  <a:lnTo>
                    <a:pt x="339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Freeform 13"/>
            <p:cNvSpPr>
              <a:spLocks/>
            </p:cNvSpPr>
            <p:nvPr/>
          </p:nvSpPr>
          <p:spPr bwMode="auto">
            <a:xfrm>
              <a:off x="785" y="3290"/>
              <a:ext cx="4462" cy="1"/>
            </a:xfrm>
            <a:custGeom>
              <a:avLst/>
              <a:gdLst>
                <a:gd name="T0" fmla="*/ 0 w 339"/>
                <a:gd name="T1" fmla="*/ 0 h 1"/>
                <a:gd name="T2" fmla="*/ 2147483646 w 339"/>
                <a:gd name="T3" fmla="*/ 0 h 1"/>
                <a:gd name="T4" fmla="*/ 2147483646 w 339"/>
                <a:gd name="T5" fmla="*/ 0 h 1"/>
                <a:gd name="T6" fmla="*/ 0 60000 65536"/>
                <a:gd name="T7" fmla="*/ 0 60000 65536"/>
                <a:gd name="T8" fmla="*/ 0 60000 65536"/>
                <a:gd name="T9" fmla="*/ 0 w 339"/>
                <a:gd name="T10" fmla="*/ 0 h 1"/>
                <a:gd name="T11" fmla="*/ 339 w 33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9" h="1">
                  <a:moveTo>
                    <a:pt x="0" y="0"/>
                  </a:moveTo>
                  <a:lnTo>
                    <a:pt x="339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Freeform 14"/>
            <p:cNvSpPr>
              <a:spLocks/>
            </p:cNvSpPr>
            <p:nvPr/>
          </p:nvSpPr>
          <p:spPr bwMode="auto">
            <a:xfrm>
              <a:off x="785" y="2891"/>
              <a:ext cx="4462" cy="1"/>
            </a:xfrm>
            <a:custGeom>
              <a:avLst/>
              <a:gdLst>
                <a:gd name="T0" fmla="*/ 0 w 339"/>
                <a:gd name="T1" fmla="*/ 0 h 1"/>
                <a:gd name="T2" fmla="*/ 2147483646 w 339"/>
                <a:gd name="T3" fmla="*/ 0 h 1"/>
                <a:gd name="T4" fmla="*/ 2147483646 w 339"/>
                <a:gd name="T5" fmla="*/ 0 h 1"/>
                <a:gd name="T6" fmla="*/ 0 60000 65536"/>
                <a:gd name="T7" fmla="*/ 0 60000 65536"/>
                <a:gd name="T8" fmla="*/ 0 60000 65536"/>
                <a:gd name="T9" fmla="*/ 0 w 339"/>
                <a:gd name="T10" fmla="*/ 0 h 1"/>
                <a:gd name="T11" fmla="*/ 339 w 33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9" h="1">
                  <a:moveTo>
                    <a:pt x="0" y="0"/>
                  </a:moveTo>
                  <a:lnTo>
                    <a:pt x="339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Freeform 15"/>
            <p:cNvSpPr>
              <a:spLocks/>
            </p:cNvSpPr>
            <p:nvPr/>
          </p:nvSpPr>
          <p:spPr bwMode="auto">
            <a:xfrm>
              <a:off x="785" y="2363"/>
              <a:ext cx="4462" cy="2"/>
            </a:xfrm>
            <a:custGeom>
              <a:avLst/>
              <a:gdLst>
                <a:gd name="T0" fmla="*/ 0 w 339"/>
                <a:gd name="T1" fmla="*/ 0 h 2"/>
                <a:gd name="T2" fmla="*/ 2147483646 w 339"/>
                <a:gd name="T3" fmla="*/ 0 h 2"/>
                <a:gd name="T4" fmla="*/ 2147483646 w 339"/>
                <a:gd name="T5" fmla="*/ 0 h 2"/>
                <a:gd name="T6" fmla="*/ 0 60000 65536"/>
                <a:gd name="T7" fmla="*/ 0 60000 65536"/>
                <a:gd name="T8" fmla="*/ 0 60000 65536"/>
                <a:gd name="T9" fmla="*/ 0 w 339"/>
                <a:gd name="T10" fmla="*/ 0 h 2"/>
                <a:gd name="T11" fmla="*/ 339 w 339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9" h="2">
                  <a:moveTo>
                    <a:pt x="0" y="0"/>
                  </a:moveTo>
                  <a:lnTo>
                    <a:pt x="339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Freeform 16"/>
            <p:cNvSpPr>
              <a:spLocks/>
            </p:cNvSpPr>
            <p:nvPr/>
          </p:nvSpPr>
          <p:spPr bwMode="auto">
            <a:xfrm>
              <a:off x="785" y="1836"/>
              <a:ext cx="4462" cy="2"/>
            </a:xfrm>
            <a:custGeom>
              <a:avLst/>
              <a:gdLst>
                <a:gd name="T0" fmla="*/ 0 w 339"/>
                <a:gd name="T1" fmla="*/ 0 h 2"/>
                <a:gd name="T2" fmla="*/ 2147483646 w 339"/>
                <a:gd name="T3" fmla="*/ 0 h 2"/>
                <a:gd name="T4" fmla="*/ 2147483646 w 339"/>
                <a:gd name="T5" fmla="*/ 0 h 2"/>
                <a:gd name="T6" fmla="*/ 0 60000 65536"/>
                <a:gd name="T7" fmla="*/ 0 60000 65536"/>
                <a:gd name="T8" fmla="*/ 0 60000 65536"/>
                <a:gd name="T9" fmla="*/ 0 w 339"/>
                <a:gd name="T10" fmla="*/ 0 h 2"/>
                <a:gd name="T11" fmla="*/ 339 w 339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9" h="2">
                  <a:moveTo>
                    <a:pt x="0" y="0"/>
                  </a:moveTo>
                  <a:lnTo>
                    <a:pt x="339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Freeform 17"/>
            <p:cNvSpPr>
              <a:spLocks/>
            </p:cNvSpPr>
            <p:nvPr/>
          </p:nvSpPr>
          <p:spPr bwMode="auto">
            <a:xfrm>
              <a:off x="785" y="1309"/>
              <a:ext cx="4462" cy="1"/>
            </a:xfrm>
            <a:custGeom>
              <a:avLst/>
              <a:gdLst>
                <a:gd name="T0" fmla="*/ 0 w 339"/>
                <a:gd name="T1" fmla="*/ 0 h 1"/>
                <a:gd name="T2" fmla="*/ 2147483646 w 339"/>
                <a:gd name="T3" fmla="*/ 0 h 1"/>
                <a:gd name="T4" fmla="*/ 2147483646 w 339"/>
                <a:gd name="T5" fmla="*/ 0 h 1"/>
                <a:gd name="T6" fmla="*/ 0 60000 65536"/>
                <a:gd name="T7" fmla="*/ 0 60000 65536"/>
                <a:gd name="T8" fmla="*/ 0 60000 65536"/>
                <a:gd name="T9" fmla="*/ 0 w 339"/>
                <a:gd name="T10" fmla="*/ 0 h 1"/>
                <a:gd name="T11" fmla="*/ 339 w 33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9" h="1">
                  <a:moveTo>
                    <a:pt x="0" y="0"/>
                  </a:moveTo>
                  <a:lnTo>
                    <a:pt x="339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>
              <a:off x="785" y="3945"/>
              <a:ext cx="446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785" y="1252"/>
              <a:ext cx="446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 flipV="1">
              <a:off x="785" y="1252"/>
              <a:ext cx="1" cy="269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 flipV="1">
              <a:off x="5247" y="1252"/>
              <a:ext cx="1" cy="269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>
              <a:off x="785" y="3945"/>
              <a:ext cx="446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 flipV="1">
              <a:off x="785" y="1252"/>
              <a:ext cx="1" cy="269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 flipV="1">
              <a:off x="785" y="3902"/>
              <a:ext cx="1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>
              <a:off x="785" y="1252"/>
              <a:ext cx="1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745" y="4003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59" name="Line 27"/>
            <p:cNvSpPr>
              <a:spLocks noChangeShapeType="1"/>
            </p:cNvSpPr>
            <p:nvPr/>
          </p:nvSpPr>
          <p:spPr bwMode="auto">
            <a:xfrm flipV="1">
              <a:off x="1903" y="3902"/>
              <a:ext cx="2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Line 28"/>
            <p:cNvSpPr>
              <a:spLocks noChangeShapeType="1"/>
            </p:cNvSpPr>
            <p:nvPr/>
          </p:nvSpPr>
          <p:spPr bwMode="auto">
            <a:xfrm>
              <a:off x="1903" y="1252"/>
              <a:ext cx="2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745" y="4003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Helvetica" panose="020B0604020202020204" pitchFamily="34" charset="0"/>
                </a:rPr>
                <a:t>0.25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62" name="Line 30"/>
            <p:cNvSpPr>
              <a:spLocks noChangeShapeType="1"/>
            </p:cNvSpPr>
            <p:nvPr/>
          </p:nvSpPr>
          <p:spPr bwMode="auto">
            <a:xfrm flipV="1">
              <a:off x="3022" y="3902"/>
              <a:ext cx="2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Line 31"/>
            <p:cNvSpPr>
              <a:spLocks noChangeShapeType="1"/>
            </p:cNvSpPr>
            <p:nvPr/>
          </p:nvSpPr>
          <p:spPr bwMode="auto">
            <a:xfrm>
              <a:off x="3022" y="1252"/>
              <a:ext cx="2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2903" y="4003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Helvetica" panose="020B0604020202020204" pitchFamily="34" charset="0"/>
                </a:rPr>
                <a:t>0.5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65" name="Line 33"/>
            <p:cNvSpPr>
              <a:spLocks noChangeShapeType="1"/>
            </p:cNvSpPr>
            <p:nvPr/>
          </p:nvSpPr>
          <p:spPr bwMode="auto">
            <a:xfrm flipV="1">
              <a:off x="4128" y="3902"/>
              <a:ext cx="2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34"/>
            <p:cNvSpPr>
              <a:spLocks noChangeShapeType="1"/>
            </p:cNvSpPr>
            <p:nvPr/>
          </p:nvSpPr>
          <p:spPr bwMode="auto">
            <a:xfrm>
              <a:off x="4128" y="1252"/>
              <a:ext cx="2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3970" y="4003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Helvetica" panose="020B0604020202020204" pitchFamily="34" charset="0"/>
                </a:rPr>
                <a:t>0.75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 flipV="1">
              <a:off x="5247" y="3902"/>
              <a:ext cx="1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>
              <a:off x="5247" y="1252"/>
              <a:ext cx="1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08" y="400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71" name="Line 39"/>
            <p:cNvSpPr>
              <a:spLocks noChangeShapeType="1"/>
            </p:cNvSpPr>
            <p:nvPr/>
          </p:nvSpPr>
          <p:spPr bwMode="auto">
            <a:xfrm>
              <a:off x="785" y="3945"/>
              <a:ext cx="3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Line 40"/>
            <p:cNvSpPr>
              <a:spLocks noChangeShapeType="1"/>
            </p:cNvSpPr>
            <p:nvPr/>
          </p:nvSpPr>
          <p:spPr bwMode="auto">
            <a:xfrm flipH="1">
              <a:off x="5208" y="3945"/>
              <a:ext cx="3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03" y="3831"/>
              <a:ext cx="3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Helvetica" panose="020B0604020202020204" pitchFamily="34" charset="0"/>
                </a:rPr>
                <a:t>-100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74" name="Line 42"/>
            <p:cNvSpPr>
              <a:spLocks noChangeShapeType="1"/>
            </p:cNvSpPr>
            <p:nvPr/>
          </p:nvSpPr>
          <p:spPr bwMode="auto">
            <a:xfrm>
              <a:off x="785" y="3290"/>
              <a:ext cx="3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Line 43"/>
            <p:cNvSpPr>
              <a:spLocks noChangeShapeType="1"/>
            </p:cNvSpPr>
            <p:nvPr/>
          </p:nvSpPr>
          <p:spPr bwMode="auto">
            <a:xfrm flipH="1">
              <a:off x="5208" y="3290"/>
              <a:ext cx="3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95" y="3176"/>
              <a:ext cx="2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Helvetica" panose="020B0604020202020204" pitchFamily="34" charset="0"/>
                </a:rPr>
                <a:t>-75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77" name="Line 45"/>
            <p:cNvSpPr>
              <a:spLocks noChangeShapeType="1"/>
            </p:cNvSpPr>
            <p:nvPr/>
          </p:nvSpPr>
          <p:spPr bwMode="auto">
            <a:xfrm>
              <a:off x="785" y="2891"/>
              <a:ext cx="3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Line 46"/>
            <p:cNvSpPr>
              <a:spLocks noChangeShapeType="1"/>
            </p:cNvSpPr>
            <p:nvPr/>
          </p:nvSpPr>
          <p:spPr bwMode="auto">
            <a:xfrm flipH="1">
              <a:off x="5208" y="2891"/>
              <a:ext cx="3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95" y="2777"/>
              <a:ext cx="2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Helvetica" panose="020B0604020202020204" pitchFamily="34" charset="0"/>
                </a:rPr>
                <a:t>-60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80" name="Line 48"/>
            <p:cNvSpPr>
              <a:spLocks noChangeShapeType="1"/>
            </p:cNvSpPr>
            <p:nvPr/>
          </p:nvSpPr>
          <p:spPr bwMode="auto">
            <a:xfrm>
              <a:off x="785" y="2363"/>
              <a:ext cx="39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Line 49"/>
            <p:cNvSpPr>
              <a:spLocks noChangeShapeType="1"/>
            </p:cNvSpPr>
            <p:nvPr/>
          </p:nvSpPr>
          <p:spPr bwMode="auto">
            <a:xfrm flipH="1">
              <a:off x="5208" y="2363"/>
              <a:ext cx="39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495" y="2249"/>
              <a:ext cx="2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Helvetica" panose="020B0604020202020204" pitchFamily="34" charset="0"/>
                </a:rPr>
                <a:t>-40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83" name="Line 51"/>
            <p:cNvSpPr>
              <a:spLocks noChangeShapeType="1"/>
            </p:cNvSpPr>
            <p:nvPr/>
          </p:nvSpPr>
          <p:spPr bwMode="auto">
            <a:xfrm>
              <a:off x="785" y="1836"/>
              <a:ext cx="39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Line 52"/>
            <p:cNvSpPr>
              <a:spLocks noChangeShapeType="1"/>
            </p:cNvSpPr>
            <p:nvPr/>
          </p:nvSpPr>
          <p:spPr bwMode="auto">
            <a:xfrm flipH="1">
              <a:off x="5208" y="1836"/>
              <a:ext cx="39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495" y="1722"/>
              <a:ext cx="2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Helvetica" panose="020B0604020202020204" pitchFamily="34" charset="0"/>
                </a:rPr>
                <a:t>-20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86" name="Line 54"/>
            <p:cNvSpPr>
              <a:spLocks noChangeShapeType="1"/>
            </p:cNvSpPr>
            <p:nvPr/>
          </p:nvSpPr>
          <p:spPr bwMode="auto">
            <a:xfrm>
              <a:off x="785" y="1309"/>
              <a:ext cx="3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7" name="Line 55"/>
            <p:cNvSpPr>
              <a:spLocks noChangeShapeType="1"/>
            </p:cNvSpPr>
            <p:nvPr/>
          </p:nvSpPr>
          <p:spPr bwMode="auto">
            <a:xfrm flipH="1">
              <a:off x="5208" y="1309"/>
              <a:ext cx="3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640" y="119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89" name="Line 57"/>
            <p:cNvSpPr>
              <a:spLocks noChangeShapeType="1"/>
            </p:cNvSpPr>
            <p:nvPr/>
          </p:nvSpPr>
          <p:spPr bwMode="auto">
            <a:xfrm>
              <a:off x="785" y="3945"/>
              <a:ext cx="446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Line 58"/>
            <p:cNvSpPr>
              <a:spLocks noChangeShapeType="1"/>
            </p:cNvSpPr>
            <p:nvPr/>
          </p:nvSpPr>
          <p:spPr bwMode="auto">
            <a:xfrm>
              <a:off x="785" y="1252"/>
              <a:ext cx="446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1" name="Line 59"/>
            <p:cNvSpPr>
              <a:spLocks noChangeShapeType="1"/>
            </p:cNvSpPr>
            <p:nvPr/>
          </p:nvSpPr>
          <p:spPr bwMode="auto">
            <a:xfrm flipV="1">
              <a:off x="785" y="1252"/>
              <a:ext cx="1" cy="269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2" name="Line 60"/>
            <p:cNvSpPr>
              <a:spLocks noChangeShapeType="1"/>
            </p:cNvSpPr>
            <p:nvPr/>
          </p:nvSpPr>
          <p:spPr bwMode="auto">
            <a:xfrm flipV="1">
              <a:off x="5247" y="1252"/>
              <a:ext cx="1" cy="269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3" name="Freeform 61"/>
            <p:cNvSpPr>
              <a:spLocks/>
            </p:cNvSpPr>
            <p:nvPr/>
          </p:nvSpPr>
          <p:spPr bwMode="auto">
            <a:xfrm>
              <a:off x="785" y="1281"/>
              <a:ext cx="4462" cy="1995"/>
            </a:xfrm>
            <a:custGeom>
              <a:avLst/>
              <a:gdLst>
                <a:gd name="T0" fmla="*/ 581 w 3825"/>
                <a:gd name="T1" fmla="*/ 600 h 1574"/>
                <a:gd name="T2" fmla="*/ 1256 w 3825"/>
                <a:gd name="T3" fmla="*/ 600 h 1574"/>
                <a:gd name="T4" fmla="*/ 1942 w 3825"/>
                <a:gd name="T5" fmla="*/ 314 h 1574"/>
                <a:gd name="T6" fmla="*/ 2629 w 3825"/>
                <a:gd name="T7" fmla="*/ 600 h 1574"/>
                <a:gd name="T8" fmla="*/ 3311 w 3825"/>
                <a:gd name="T9" fmla="*/ 600 h 1574"/>
                <a:gd name="T10" fmla="*/ 3994 w 3825"/>
                <a:gd name="T11" fmla="*/ 600 h 1574"/>
                <a:gd name="T12" fmla="*/ 4679 w 3825"/>
                <a:gd name="T13" fmla="*/ 314 h 1574"/>
                <a:gd name="T14" fmla="*/ 5353 w 3825"/>
                <a:gd name="T15" fmla="*/ 600 h 1574"/>
                <a:gd name="T16" fmla="*/ 6036 w 3825"/>
                <a:gd name="T17" fmla="*/ 600 h 1574"/>
                <a:gd name="T18" fmla="*/ 6724 w 3825"/>
                <a:gd name="T19" fmla="*/ 600 h 1574"/>
                <a:gd name="T20" fmla="*/ 7409 w 3825"/>
                <a:gd name="T21" fmla="*/ 600 h 1574"/>
                <a:gd name="T22" fmla="*/ 8091 w 3825"/>
                <a:gd name="T23" fmla="*/ 314 h 1574"/>
                <a:gd name="T24" fmla="*/ 8770 w 3825"/>
                <a:gd name="T25" fmla="*/ 600 h 1574"/>
                <a:gd name="T26" fmla="*/ 9455 w 3825"/>
                <a:gd name="T27" fmla="*/ 600 h 1574"/>
                <a:gd name="T28" fmla="*/ 10134 w 3825"/>
                <a:gd name="T29" fmla="*/ 600 h 1574"/>
                <a:gd name="T30" fmla="*/ 10818 w 3825"/>
                <a:gd name="T31" fmla="*/ 600 h 1574"/>
                <a:gd name="T32" fmla="*/ 11508 w 3825"/>
                <a:gd name="T33" fmla="*/ 314 h 1574"/>
                <a:gd name="T34" fmla="*/ 12184 w 3825"/>
                <a:gd name="T35" fmla="*/ 600 h 1574"/>
                <a:gd name="T36" fmla="*/ 12867 w 3825"/>
                <a:gd name="T37" fmla="*/ 600 h 1574"/>
                <a:gd name="T38" fmla="*/ 13554 w 3825"/>
                <a:gd name="T39" fmla="*/ 600 h 1574"/>
                <a:gd name="T40" fmla="*/ 14226 w 3825"/>
                <a:gd name="T41" fmla="*/ 314 h 1574"/>
                <a:gd name="T42" fmla="*/ 14909 w 3825"/>
                <a:gd name="T43" fmla="*/ 0 h 1574"/>
                <a:gd name="T44" fmla="*/ 15601 w 3825"/>
                <a:gd name="T45" fmla="*/ 600 h 1574"/>
                <a:gd name="T46" fmla="*/ 16280 w 3825"/>
                <a:gd name="T47" fmla="*/ 2487 h 1574"/>
                <a:gd name="T48" fmla="*/ 16670 w 3825"/>
                <a:gd name="T49" fmla="*/ 4957 h 1574"/>
                <a:gd name="T50" fmla="*/ 17169 w 3825"/>
                <a:gd name="T51" fmla="*/ 9918 h 1574"/>
                <a:gd name="T52" fmla="*/ 17549 w 3825"/>
                <a:gd name="T53" fmla="*/ 21399 h 1574"/>
                <a:gd name="T54" fmla="*/ 18040 w 3825"/>
                <a:gd name="T55" fmla="*/ 12723 h 1574"/>
                <a:gd name="T56" fmla="*/ 18624 w 3825"/>
                <a:gd name="T57" fmla="*/ 14589 h 1574"/>
                <a:gd name="T58" fmla="*/ 19102 w 3825"/>
                <a:gd name="T59" fmla="*/ 31356 h 1574"/>
                <a:gd name="T60" fmla="*/ 19494 w 3825"/>
                <a:gd name="T61" fmla="*/ 16444 h 1574"/>
                <a:gd name="T62" fmla="*/ 20082 w 3825"/>
                <a:gd name="T63" fmla="*/ 16444 h 1574"/>
                <a:gd name="T64" fmla="*/ 20561 w 3825"/>
                <a:gd name="T65" fmla="*/ 22633 h 1574"/>
                <a:gd name="T66" fmla="*/ 21050 w 3825"/>
                <a:gd name="T67" fmla="*/ 19856 h 1574"/>
                <a:gd name="T68" fmla="*/ 21647 w 3825"/>
                <a:gd name="T69" fmla="*/ 17684 h 1574"/>
                <a:gd name="T70" fmla="*/ 22121 w 3825"/>
                <a:gd name="T71" fmla="*/ 22021 h 1574"/>
                <a:gd name="T72" fmla="*/ 22610 w 3825"/>
                <a:gd name="T73" fmla="*/ 22633 h 1574"/>
                <a:gd name="T74" fmla="*/ 23106 w 3825"/>
                <a:gd name="T75" fmla="*/ 18600 h 1574"/>
                <a:gd name="T76" fmla="*/ 23677 w 3825"/>
                <a:gd name="T77" fmla="*/ 21747 h 1574"/>
                <a:gd name="T78" fmla="*/ 24085 w 3825"/>
                <a:gd name="T79" fmla="*/ 26050 h 1574"/>
                <a:gd name="T80" fmla="*/ 24556 w 3825"/>
                <a:gd name="T81" fmla="*/ 19856 h 1574"/>
                <a:gd name="T82" fmla="*/ 25165 w 3825"/>
                <a:gd name="T83" fmla="*/ 20770 h 1574"/>
                <a:gd name="T84" fmla="*/ 25632 w 3825"/>
                <a:gd name="T85" fmla="*/ 35376 h 1574"/>
                <a:gd name="T86" fmla="*/ 26031 w 3825"/>
                <a:gd name="T87" fmla="*/ 21747 h 1574"/>
                <a:gd name="T88" fmla="*/ 26613 w 3825"/>
                <a:gd name="T89" fmla="*/ 20476 h 1574"/>
                <a:gd name="T90" fmla="*/ 27097 w 3825"/>
                <a:gd name="T91" fmla="*/ 25763 h 1574"/>
                <a:gd name="T92" fmla="*/ 27594 w 3825"/>
                <a:gd name="T93" fmla="*/ 23883 h 1574"/>
                <a:gd name="T94" fmla="*/ 28072 w 3825"/>
                <a:gd name="T95" fmla="*/ 20770 h 1574"/>
                <a:gd name="T96" fmla="*/ 28566 w 3825"/>
                <a:gd name="T97" fmla="*/ 23275 h 1574"/>
                <a:gd name="T98" fmla="*/ 29055 w 3825"/>
                <a:gd name="T99" fmla="*/ 28570 h 1574"/>
                <a:gd name="T100" fmla="*/ 29540 w 3825"/>
                <a:gd name="T101" fmla="*/ 21747 h 1574"/>
                <a:gd name="T102" fmla="*/ 30032 w 3825"/>
                <a:gd name="T103" fmla="*/ 22021 h 1574"/>
                <a:gd name="T104" fmla="*/ 30510 w 3825"/>
                <a:gd name="T105" fmla="*/ 32895 h 1574"/>
                <a:gd name="T106" fmla="*/ 31010 w 3825"/>
                <a:gd name="T107" fmla="*/ 22986 h 1574"/>
                <a:gd name="T108" fmla="*/ 31491 w 3825"/>
                <a:gd name="T109" fmla="*/ 21086 h 1574"/>
                <a:gd name="T110" fmla="*/ 31972 w 3825"/>
                <a:gd name="T111" fmla="*/ 24534 h 1574"/>
                <a:gd name="T112" fmla="*/ 32371 w 3825"/>
                <a:gd name="T113" fmla="*/ 26721 h 1574"/>
                <a:gd name="T114" fmla="*/ 32859 w 3825"/>
                <a:gd name="T115" fmla="*/ 21747 h 15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25"/>
                <a:gd name="T175" fmla="*/ 0 h 1574"/>
                <a:gd name="T176" fmla="*/ 3825 w 3825"/>
                <a:gd name="T177" fmla="*/ 1574 h 157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25" h="1574">
                  <a:moveTo>
                    <a:pt x="0" y="22"/>
                  </a:moveTo>
                  <a:lnTo>
                    <a:pt x="11" y="22"/>
                  </a:lnTo>
                  <a:lnTo>
                    <a:pt x="22" y="22"/>
                  </a:lnTo>
                  <a:lnTo>
                    <a:pt x="34" y="22"/>
                  </a:lnTo>
                  <a:lnTo>
                    <a:pt x="45" y="22"/>
                  </a:lnTo>
                  <a:lnTo>
                    <a:pt x="56" y="22"/>
                  </a:lnTo>
                  <a:lnTo>
                    <a:pt x="68" y="22"/>
                  </a:lnTo>
                  <a:lnTo>
                    <a:pt x="79" y="22"/>
                  </a:lnTo>
                  <a:lnTo>
                    <a:pt x="90" y="22"/>
                  </a:lnTo>
                  <a:lnTo>
                    <a:pt x="101" y="22"/>
                  </a:lnTo>
                  <a:lnTo>
                    <a:pt x="113" y="22"/>
                  </a:lnTo>
                  <a:lnTo>
                    <a:pt x="124" y="22"/>
                  </a:lnTo>
                  <a:lnTo>
                    <a:pt x="135" y="22"/>
                  </a:lnTo>
                  <a:lnTo>
                    <a:pt x="146" y="22"/>
                  </a:lnTo>
                  <a:lnTo>
                    <a:pt x="158" y="11"/>
                  </a:lnTo>
                  <a:lnTo>
                    <a:pt x="169" y="11"/>
                  </a:lnTo>
                  <a:lnTo>
                    <a:pt x="180" y="11"/>
                  </a:lnTo>
                  <a:lnTo>
                    <a:pt x="192" y="11"/>
                  </a:lnTo>
                  <a:lnTo>
                    <a:pt x="203" y="11"/>
                  </a:lnTo>
                  <a:lnTo>
                    <a:pt x="214" y="11"/>
                  </a:lnTo>
                  <a:lnTo>
                    <a:pt x="225" y="11"/>
                  </a:lnTo>
                  <a:lnTo>
                    <a:pt x="237" y="22"/>
                  </a:lnTo>
                  <a:lnTo>
                    <a:pt x="248" y="22"/>
                  </a:lnTo>
                  <a:lnTo>
                    <a:pt x="259" y="22"/>
                  </a:lnTo>
                  <a:lnTo>
                    <a:pt x="271" y="22"/>
                  </a:lnTo>
                  <a:lnTo>
                    <a:pt x="282" y="22"/>
                  </a:lnTo>
                  <a:lnTo>
                    <a:pt x="293" y="22"/>
                  </a:lnTo>
                  <a:lnTo>
                    <a:pt x="304" y="22"/>
                  </a:lnTo>
                  <a:lnTo>
                    <a:pt x="316" y="22"/>
                  </a:lnTo>
                  <a:lnTo>
                    <a:pt x="327" y="22"/>
                  </a:lnTo>
                  <a:lnTo>
                    <a:pt x="338" y="22"/>
                  </a:lnTo>
                  <a:lnTo>
                    <a:pt x="350" y="22"/>
                  </a:lnTo>
                  <a:lnTo>
                    <a:pt x="361" y="22"/>
                  </a:lnTo>
                  <a:lnTo>
                    <a:pt x="372" y="22"/>
                  </a:lnTo>
                  <a:lnTo>
                    <a:pt x="383" y="22"/>
                  </a:lnTo>
                  <a:lnTo>
                    <a:pt x="395" y="22"/>
                  </a:lnTo>
                  <a:lnTo>
                    <a:pt x="406" y="22"/>
                  </a:lnTo>
                  <a:lnTo>
                    <a:pt x="417" y="22"/>
                  </a:lnTo>
                  <a:lnTo>
                    <a:pt x="429" y="22"/>
                  </a:lnTo>
                  <a:lnTo>
                    <a:pt x="440" y="22"/>
                  </a:lnTo>
                  <a:lnTo>
                    <a:pt x="451" y="22"/>
                  </a:lnTo>
                  <a:lnTo>
                    <a:pt x="462" y="22"/>
                  </a:lnTo>
                  <a:lnTo>
                    <a:pt x="474" y="22"/>
                  </a:lnTo>
                  <a:lnTo>
                    <a:pt x="485" y="22"/>
                  </a:lnTo>
                  <a:lnTo>
                    <a:pt x="496" y="22"/>
                  </a:lnTo>
                  <a:lnTo>
                    <a:pt x="508" y="22"/>
                  </a:lnTo>
                  <a:lnTo>
                    <a:pt x="519" y="22"/>
                  </a:lnTo>
                  <a:lnTo>
                    <a:pt x="530" y="11"/>
                  </a:lnTo>
                  <a:lnTo>
                    <a:pt x="541" y="11"/>
                  </a:lnTo>
                  <a:lnTo>
                    <a:pt x="553" y="11"/>
                  </a:lnTo>
                  <a:lnTo>
                    <a:pt x="564" y="11"/>
                  </a:lnTo>
                  <a:lnTo>
                    <a:pt x="575" y="11"/>
                  </a:lnTo>
                  <a:lnTo>
                    <a:pt x="587" y="11"/>
                  </a:lnTo>
                  <a:lnTo>
                    <a:pt x="598" y="11"/>
                  </a:lnTo>
                  <a:lnTo>
                    <a:pt x="609" y="11"/>
                  </a:lnTo>
                  <a:lnTo>
                    <a:pt x="620" y="22"/>
                  </a:lnTo>
                  <a:lnTo>
                    <a:pt x="632" y="22"/>
                  </a:lnTo>
                  <a:lnTo>
                    <a:pt x="643" y="22"/>
                  </a:lnTo>
                  <a:lnTo>
                    <a:pt x="654" y="22"/>
                  </a:lnTo>
                  <a:lnTo>
                    <a:pt x="665" y="22"/>
                  </a:lnTo>
                  <a:lnTo>
                    <a:pt x="677" y="22"/>
                  </a:lnTo>
                  <a:lnTo>
                    <a:pt x="688" y="22"/>
                  </a:lnTo>
                  <a:lnTo>
                    <a:pt x="699" y="22"/>
                  </a:lnTo>
                  <a:lnTo>
                    <a:pt x="711" y="22"/>
                  </a:lnTo>
                  <a:lnTo>
                    <a:pt x="722" y="22"/>
                  </a:lnTo>
                  <a:lnTo>
                    <a:pt x="733" y="22"/>
                  </a:lnTo>
                  <a:lnTo>
                    <a:pt x="744" y="22"/>
                  </a:lnTo>
                  <a:lnTo>
                    <a:pt x="756" y="22"/>
                  </a:lnTo>
                  <a:lnTo>
                    <a:pt x="767" y="22"/>
                  </a:lnTo>
                  <a:lnTo>
                    <a:pt x="778" y="22"/>
                  </a:lnTo>
                  <a:lnTo>
                    <a:pt x="790" y="22"/>
                  </a:lnTo>
                  <a:lnTo>
                    <a:pt x="801" y="22"/>
                  </a:lnTo>
                  <a:lnTo>
                    <a:pt x="812" y="22"/>
                  </a:lnTo>
                  <a:lnTo>
                    <a:pt x="823" y="22"/>
                  </a:lnTo>
                  <a:lnTo>
                    <a:pt x="835" y="22"/>
                  </a:lnTo>
                  <a:lnTo>
                    <a:pt x="846" y="22"/>
                  </a:lnTo>
                  <a:lnTo>
                    <a:pt x="857" y="22"/>
                  </a:lnTo>
                  <a:lnTo>
                    <a:pt x="869" y="22"/>
                  </a:lnTo>
                  <a:lnTo>
                    <a:pt x="880" y="22"/>
                  </a:lnTo>
                  <a:lnTo>
                    <a:pt x="891" y="22"/>
                  </a:lnTo>
                  <a:lnTo>
                    <a:pt x="902" y="11"/>
                  </a:lnTo>
                  <a:lnTo>
                    <a:pt x="914" y="11"/>
                  </a:lnTo>
                  <a:lnTo>
                    <a:pt x="925" y="11"/>
                  </a:lnTo>
                  <a:lnTo>
                    <a:pt x="936" y="11"/>
                  </a:lnTo>
                  <a:lnTo>
                    <a:pt x="948" y="11"/>
                  </a:lnTo>
                  <a:lnTo>
                    <a:pt x="959" y="11"/>
                  </a:lnTo>
                  <a:lnTo>
                    <a:pt x="970" y="11"/>
                  </a:lnTo>
                  <a:lnTo>
                    <a:pt x="981" y="11"/>
                  </a:lnTo>
                  <a:lnTo>
                    <a:pt x="993" y="11"/>
                  </a:lnTo>
                  <a:lnTo>
                    <a:pt x="1004" y="11"/>
                  </a:lnTo>
                  <a:lnTo>
                    <a:pt x="1015" y="22"/>
                  </a:lnTo>
                  <a:lnTo>
                    <a:pt x="1027" y="22"/>
                  </a:lnTo>
                  <a:lnTo>
                    <a:pt x="1038" y="22"/>
                  </a:lnTo>
                  <a:lnTo>
                    <a:pt x="1049" y="22"/>
                  </a:lnTo>
                  <a:lnTo>
                    <a:pt x="1060" y="22"/>
                  </a:lnTo>
                  <a:lnTo>
                    <a:pt x="1072" y="22"/>
                  </a:lnTo>
                  <a:lnTo>
                    <a:pt x="1083" y="22"/>
                  </a:lnTo>
                  <a:lnTo>
                    <a:pt x="1094" y="22"/>
                  </a:lnTo>
                  <a:lnTo>
                    <a:pt x="1105" y="22"/>
                  </a:lnTo>
                  <a:lnTo>
                    <a:pt x="1117" y="22"/>
                  </a:lnTo>
                  <a:lnTo>
                    <a:pt x="1128" y="22"/>
                  </a:lnTo>
                  <a:lnTo>
                    <a:pt x="1139" y="22"/>
                  </a:lnTo>
                  <a:lnTo>
                    <a:pt x="1151" y="22"/>
                  </a:lnTo>
                  <a:lnTo>
                    <a:pt x="1162" y="22"/>
                  </a:lnTo>
                  <a:lnTo>
                    <a:pt x="1173" y="22"/>
                  </a:lnTo>
                  <a:lnTo>
                    <a:pt x="1184" y="22"/>
                  </a:lnTo>
                  <a:lnTo>
                    <a:pt x="1196" y="22"/>
                  </a:lnTo>
                  <a:lnTo>
                    <a:pt x="1207" y="22"/>
                  </a:lnTo>
                  <a:lnTo>
                    <a:pt x="1218" y="22"/>
                  </a:lnTo>
                  <a:lnTo>
                    <a:pt x="1230" y="22"/>
                  </a:lnTo>
                  <a:lnTo>
                    <a:pt x="1241" y="22"/>
                  </a:lnTo>
                  <a:lnTo>
                    <a:pt x="1252" y="22"/>
                  </a:lnTo>
                  <a:lnTo>
                    <a:pt x="1263" y="11"/>
                  </a:lnTo>
                  <a:lnTo>
                    <a:pt x="1275" y="11"/>
                  </a:lnTo>
                  <a:lnTo>
                    <a:pt x="1286" y="11"/>
                  </a:lnTo>
                  <a:lnTo>
                    <a:pt x="1297" y="11"/>
                  </a:lnTo>
                  <a:lnTo>
                    <a:pt x="1309" y="11"/>
                  </a:lnTo>
                  <a:lnTo>
                    <a:pt x="1320" y="11"/>
                  </a:lnTo>
                  <a:lnTo>
                    <a:pt x="1331" y="11"/>
                  </a:lnTo>
                  <a:lnTo>
                    <a:pt x="1342" y="11"/>
                  </a:lnTo>
                  <a:lnTo>
                    <a:pt x="1354" y="11"/>
                  </a:lnTo>
                  <a:lnTo>
                    <a:pt x="1365" y="11"/>
                  </a:lnTo>
                  <a:lnTo>
                    <a:pt x="1376" y="11"/>
                  </a:lnTo>
                  <a:lnTo>
                    <a:pt x="1388" y="11"/>
                  </a:lnTo>
                  <a:lnTo>
                    <a:pt x="1399" y="11"/>
                  </a:lnTo>
                  <a:lnTo>
                    <a:pt x="1410" y="22"/>
                  </a:lnTo>
                  <a:lnTo>
                    <a:pt x="1421" y="22"/>
                  </a:lnTo>
                  <a:lnTo>
                    <a:pt x="1433" y="22"/>
                  </a:lnTo>
                  <a:lnTo>
                    <a:pt x="1444" y="22"/>
                  </a:lnTo>
                  <a:lnTo>
                    <a:pt x="1455" y="22"/>
                  </a:lnTo>
                  <a:lnTo>
                    <a:pt x="1467" y="22"/>
                  </a:lnTo>
                  <a:lnTo>
                    <a:pt x="1478" y="22"/>
                  </a:lnTo>
                  <a:lnTo>
                    <a:pt x="1489" y="22"/>
                  </a:lnTo>
                  <a:lnTo>
                    <a:pt x="1500" y="22"/>
                  </a:lnTo>
                  <a:lnTo>
                    <a:pt x="1512" y="22"/>
                  </a:lnTo>
                  <a:lnTo>
                    <a:pt x="1523" y="33"/>
                  </a:lnTo>
                  <a:lnTo>
                    <a:pt x="1534" y="33"/>
                  </a:lnTo>
                  <a:lnTo>
                    <a:pt x="1546" y="22"/>
                  </a:lnTo>
                  <a:lnTo>
                    <a:pt x="1557" y="22"/>
                  </a:lnTo>
                  <a:lnTo>
                    <a:pt x="1568" y="22"/>
                  </a:lnTo>
                  <a:lnTo>
                    <a:pt x="1579" y="22"/>
                  </a:lnTo>
                  <a:lnTo>
                    <a:pt x="1591" y="22"/>
                  </a:lnTo>
                  <a:lnTo>
                    <a:pt x="1602" y="22"/>
                  </a:lnTo>
                  <a:lnTo>
                    <a:pt x="1613" y="22"/>
                  </a:lnTo>
                  <a:lnTo>
                    <a:pt x="1624" y="22"/>
                  </a:lnTo>
                  <a:lnTo>
                    <a:pt x="1636" y="11"/>
                  </a:lnTo>
                  <a:lnTo>
                    <a:pt x="1647" y="11"/>
                  </a:lnTo>
                  <a:lnTo>
                    <a:pt x="1658" y="11"/>
                  </a:lnTo>
                  <a:lnTo>
                    <a:pt x="1670" y="11"/>
                  </a:lnTo>
                  <a:lnTo>
                    <a:pt x="1681" y="11"/>
                  </a:lnTo>
                  <a:lnTo>
                    <a:pt x="1692" y="0"/>
                  </a:lnTo>
                  <a:lnTo>
                    <a:pt x="1703" y="0"/>
                  </a:lnTo>
                  <a:lnTo>
                    <a:pt x="1715" y="0"/>
                  </a:lnTo>
                  <a:lnTo>
                    <a:pt x="1726" y="0"/>
                  </a:lnTo>
                  <a:lnTo>
                    <a:pt x="1737" y="0"/>
                  </a:lnTo>
                  <a:lnTo>
                    <a:pt x="1749" y="11"/>
                  </a:lnTo>
                  <a:lnTo>
                    <a:pt x="1760" y="11"/>
                  </a:lnTo>
                  <a:lnTo>
                    <a:pt x="1771" y="11"/>
                  </a:lnTo>
                  <a:lnTo>
                    <a:pt x="1782" y="11"/>
                  </a:lnTo>
                  <a:lnTo>
                    <a:pt x="1794" y="22"/>
                  </a:lnTo>
                  <a:lnTo>
                    <a:pt x="1805" y="22"/>
                  </a:lnTo>
                  <a:lnTo>
                    <a:pt x="1816" y="33"/>
                  </a:lnTo>
                  <a:lnTo>
                    <a:pt x="1828" y="33"/>
                  </a:lnTo>
                  <a:lnTo>
                    <a:pt x="1839" y="45"/>
                  </a:lnTo>
                  <a:lnTo>
                    <a:pt x="1850" y="56"/>
                  </a:lnTo>
                  <a:lnTo>
                    <a:pt x="1861" y="67"/>
                  </a:lnTo>
                  <a:lnTo>
                    <a:pt x="1873" y="78"/>
                  </a:lnTo>
                  <a:lnTo>
                    <a:pt x="1884" y="90"/>
                  </a:lnTo>
                  <a:lnTo>
                    <a:pt x="1884" y="101"/>
                  </a:lnTo>
                  <a:lnTo>
                    <a:pt x="1895" y="112"/>
                  </a:lnTo>
                  <a:lnTo>
                    <a:pt x="1907" y="123"/>
                  </a:lnTo>
                  <a:lnTo>
                    <a:pt x="1907" y="135"/>
                  </a:lnTo>
                  <a:lnTo>
                    <a:pt x="1918" y="157"/>
                  </a:lnTo>
                  <a:lnTo>
                    <a:pt x="1918" y="168"/>
                  </a:lnTo>
                  <a:lnTo>
                    <a:pt x="1929" y="180"/>
                  </a:lnTo>
                  <a:lnTo>
                    <a:pt x="1940" y="202"/>
                  </a:lnTo>
                  <a:lnTo>
                    <a:pt x="1940" y="224"/>
                  </a:lnTo>
                  <a:lnTo>
                    <a:pt x="1952" y="247"/>
                  </a:lnTo>
                  <a:lnTo>
                    <a:pt x="1963" y="269"/>
                  </a:lnTo>
                  <a:lnTo>
                    <a:pt x="1963" y="292"/>
                  </a:lnTo>
                  <a:lnTo>
                    <a:pt x="1974" y="326"/>
                  </a:lnTo>
                  <a:lnTo>
                    <a:pt x="1986" y="359"/>
                  </a:lnTo>
                  <a:lnTo>
                    <a:pt x="1986" y="393"/>
                  </a:lnTo>
                  <a:lnTo>
                    <a:pt x="1997" y="438"/>
                  </a:lnTo>
                  <a:lnTo>
                    <a:pt x="2008" y="494"/>
                  </a:lnTo>
                  <a:lnTo>
                    <a:pt x="2008" y="573"/>
                  </a:lnTo>
                  <a:lnTo>
                    <a:pt x="2019" y="697"/>
                  </a:lnTo>
                  <a:lnTo>
                    <a:pt x="2031" y="1068"/>
                  </a:lnTo>
                  <a:lnTo>
                    <a:pt x="2031" y="775"/>
                  </a:lnTo>
                  <a:lnTo>
                    <a:pt x="2042" y="641"/>
                  </a:lnTo>
                  <a:lnTo>
                    <a:pt x="2053" y="573"/>
                  </a:lnTo>
                  <a:lnTo>
                    <a:pt x="2053" y="539"/>
                  </a:lnTo>
                  <a:lnTo>
                    <a:pt x="2064" y="506"/>
                  </a:lnTo>
                  <a:lnTo>
                    <a:pt x="2076" y="483"/>
                  </a:lnTo>
                  <a:lnTo>
                    <a:pt x="2076" y="472"/>
                  </a:lnTo>
                  <a:lnTo>
                    <a:pt x="2087" y="461"/>
                  </a:lnTo>
                  <a:lnTo>
                    <a:pt x="2098" y="449"/>
                  </a:lnTo>
                  <a:lnTo>
                    <a:pt x="2110" y="461"/>
                  </a:lnTo>
                  <a:lnTo>
                    <a:pt x="2121" y="472"/>
                  </a:lnTo>
                  <a:lnTo>
                    <a:pt x="2132" y="483"/>
                  </a:lnTo>
                  <a:lnTo>
                    <a:pt x="2143" y="494"/>
                  </a:lnTo>
                  <a:lnTo>
                    <a:pt x="2143" y="506"/>
                  </a:lnTo>
                  <a:lnTo>
                    <a:pt x="2155" y="528"/>
                  </a:lnTo>
                  <a:lnTo>
                    <a:pt x="2166" y="551"/>
                  </a:lnTo>
                  <a:lnTo>
                    <a:pt x="2166" y="584"/>
                  </a:lnTo>
                  <a:lnTo>
                    <a:pt x="2177" y="618"/>
                  </a:lnTo>
                  <a:lnTo>
                    <a:pt x="2189" y="674"/>
                  </a:lnTo>
                  <a:lnTo>
                    <a:pt x="2189" y="742"/>
                  </a:lnTo>
                  <a:lnTo>
                    <a:pt x="2200" y="843"/>
                  </a:lnTo>
                  <a:lnTo>
                    <a:pt x="2211" y="1135"/>
                  </a:lnTo>
                  <a:lnTo>
                    <a:pt x="2211" y="955"/>
                  </a:lnTo>
                  <a:lnTo>
                    <a:pt x="2222" y="798"/>
                  </a:lnTo>
                  <a:lnTo>
                    <a:pt x="2234" y="730"/>
                  </a:lnTo>
                  <a:lnTo>
                    <a:pt x="2234" y="674"/>
                  </a:lnTo>
                  <a:lnTo>
                    <a:pt x="2245" y="641"/>
                  </a:lnTo>
                  <a:lnTo>
                    <a:pt x="2256" y="618"/>
                  </a:lnTo>
                  <a:lnTo>
                    <a:pt x="2256" y="596"/>
                  </a:lnTo>
                  <a:lnTo>
                    <a:pt x="2268" y="584"/>
                  </a:lnTo>
                  <a:lnTo>
                    <a:pt x="2279" y="573"/>
                  </a:lnTo>
                  <a:lnTo>
                    <a:pt x="2290" y="562"/>
                  </a:lnTo>
                  <a:lnTo>
                    <a:pt x="2301" y="562"/>
                  </a:lnTo>
                  <a:lnTo>
                    <a:pt x="2313" y="573"/>
                  </a:lnTo>
                  <a:lnTo>
                    <a:pt x="2324" y="584"/>
                  </a:lnTo>
                  <a:lnTo>
                    <a:pt x="2324" y="596"/>
                  </a:lnTo>
                  <a:lnTo>
                    <a:pt x="2335" y="607"/>
                  </a:lnTo>
                  <a:lnTo>
                    <a:pt x="2347" y="618"/>
                  </a:lnTo>
                  <a:lnTo>
                    <a:pt x="2347" y="652"/>
                  </a:lnTo>
                  <a:lnTo>
                    <a:pt x="2358" y="674"/>
                  </a:lnTo>
                  <a:lnTo>
                    <a:pt x="2369" y="708"/>
                  </a:lnTo>
                  <a:lnTo>
                    <a:pt x="2369" y="753"/>
                  </a:lnTo>
                  <a:lnTo>
                    <a:pt x="2380" y="820"/>
                  </a:lnTo>
                  <a:lnTo>
                    <a:pt x="2392" y="933"/>
                  </a:lnTo>
                  <a:lnTo>
                    <a:pt x="2392" y="1203"/>
                  </a:lnTo>
                  <a:lnTo>
                    <a:pt x="2403" y="1045"/>
                  </a:lnTo>
                  <a:lnTo>
                    <a:pt x="2414" y="888"/>
                  </a:lnTo>
                  <a:lnTo>
                    <a:pt x="2414" y="809"/>
                  </a:lnTo>
                  <a:lnTo>
                    <a:pt x="2426" y="753"/>
                  </a:lnTo>
                  <a:lnTo>
                    <a:pt x="2437" y="719"/>
                  </a:lnTo>
                  <a:lnTo>
                    <a:pt x="2437" y="697"/>
                  </a:lnTo>
                  <a:lnTo>
                    <a:pt x="2448" y="674"/>
                  </a:lnTo>
                  <a:lnTo>
                    <a:pt x="2459" y="652"/>
                  </a:lnTo>
                  <a:lnTo>
                    <a:pt x="2471" y="641"/>
                  </a:lnTo>
                  <a:lnTo>
                    <a:pt x="2482" y="629"/>
                  </a:lnTo>
                  <a:lnTo>
                    <a:pt x="2493" y="629"/>
                  </a:lnTo>
                  <a:lnTo>
                    <a:pt x="2505" y="641"/>
                  </a:lnTo>
                  <a:lnTo>
                    <a:pt x="2516" y="652"/>
                  </a:lnTo>
                  <a:lnTo>
                    <a:pt x="2527" y="663"/>
                  </a:lnTo>
                  <a:lnTo>
                    <a:pt x="2527" y="674"/>
                  </a:lnTo>
                  <a:lnTo>
                    <a:pt x="2538" y="697"/>
                  </a:lnTo>
                  <a:lnTo>
                    <a:pt x="2550" y="730"/>
                  </a:lnTo>
                  <a:lnTo>
                    <a:pt x="2550" y="753"/>
                  </a:lnTo>
                  <a:lnTo>
                    <a:pt x="2561" y="798"/>
                  </a:lnTo>
                  <a:lnTo>
                    <a:pt x="2572" y="865"/>
                  </a:lnTo>
                  <a:lnTo>
                    <a:pt x="2572" y="944"/>
                  </a:lnTo>
                  <a:lnTo>
                    <a:pt x="2583" y="1135"/>
                  </a:lnTo>
                  <a:lnTo>
                    <a:pt x="2595" y="1180"/>
                  </a:lnTo>
                  <a:lnTo>
                    <a:pt x="2595" y="967"/>
                  </a:lnTo>
                  <a:lnTo>
                    <a:pt x="2606" y="877"/>
                  </a:lnTo>
                  <a:lnTo>
                    <a:pt x="2617" y="820"/>
                  </a:lnTo>
                  <a:lnTo>
                    <a:pt x="2617" y="775"/>
                  </a:lnTo>
                  <a:lnTo>
                    <a:pt x="2629" y="753"/>
                  </a:lnTo>
                  <a:lnTo>
                    <a:pt x="2640" y="730"/>
                  </a:lnTo>
                  <a:lnTo>
                    <a:pt x="2640" y="708"/>
                  </a:lnTo>
                  <a:lnTo>
                    <a:pt x="2651" y="697"/>
                  </a:lnTo>
                  <a:lnTo>
                    <a:pt x="2662" y="685"/>
                  </a:lnTo>
                  <a:lnTo>
                    <a:pt x="2674" y="674"/>
                  </a:lnTo>
                  <a:lnTo>
                    <a:pt x="2685" y="674"/>
                  </a:lnTo>
                  <a:lnTo>
                    <a:pt x="2696" y="685"/>
                  </a:lnTo>
                  <a:lnTo>
                    <a:pt x="2708" y="697"/>
                  </a:lnTo>
                  <a:lnTo>
                    <a:pt x="2719" y="719"/>
                  </a:lnTo>
                  <a:lnTo>
                    <a:pt x="2719" y="730"/>
                  </a:lnTo>
                  <a:lnTo>
                    <a:pt x="2730" y="753"/>
                  </a:lnTo>
                  <a:lnTo>
                    <a:pt x="2741" y="787"/>
                  </a:lnTo>
                  <a:lnTo>
                    <a:pt x="2741" y="820"/>
                  </a:lnTo>
                  <a:lnTo>
                    <a:pt x="2753" y="877"/>
                  </a:lnTo>
                  <a:lnTo>
                    <a:pt x="2764" y="944"/>
                  </a:lnTo>
                  <a:lnTo>
                    <a:pt x="2764" y="1079"/>
                  </a:lnTo>
                  <a:lnTo>
                    <a:pt x="2775" y="1574"/>
                  </a:lnTo>
                  <a:lnTo>
                    <a:pt x="2787" y="1057"/>
                  </a:lnTo>
                  <a:lnTo>
                    <a:pt x="2787" y="944"/>
                  </a:lnTo>
                  <a:lnTo>
                    <a:pt x="2798" y="877"/>
                  </a:lnTo>
                  <a:lnTo>
                    <a:pt x="2809" y="832"/>
                  </a:lnTo>
                  <a:lnTo>
                    <a:pt x="2809" y="798"/>
                  </a:lnTo>
                  <a:lnTo>
                    <a:pt x="2820" y="764"/>
                  </a:lnTo>
                  <a:lnTo>
                    <a:pt x="2832" y="753"/>
                  </a:lnTo>
                  <a:lnTo>
                    <a:pt x="2832" y="730"/>
                  </a:lnTo>
                  <a:lnTo>
                    <a:pt x="2843" y="719"/>
                  </a:lnTo>
                  <a:lnTo>
                    <a:pt x="2854" y="708"/>
                  </a:lnTo>
                  <a:lnTo>
                    <a:pt x="2866" y="708"/>
                  </a:lnTo>
                  <a:lnTo>
                    <a:pt x="2877" y="708"/>
                  </a:lnTo>
                  <a:lnTo>
                    <a:pt x="2888" y="719"/>
                  </a:lnTo>
                  <a:lnTo>
                    <a:pt x="2899" y="730"/>
                  </a:lnTo>
                  <a:lnTo>
                    <a:pt x="2899" y="742"/>
                  </a:lnTo>
                  <a:lnTo>
                    <a:pt x="2911" y="753"/>
                  </a:lnTo>
                  <a:lnTo>
                    <a:pt x="2922" y="775"/>
                  </a:lnTo>
                  <a:lnTo>
                    <a:pt x="2922" y="798"/>
                  </a:lnTo>
                  <a:lnTo>
                    <a:pt x="2933" y="832"/>
                  </a:lnTo>
                  <a:lnTo>
                    <a:pt x="2945" y="877"/>
                  </a:lnTo>
                  <a:lnTo>
                    <a:pt x="2945" y="944"/>
                  </a:lnTo>
                  <a:lnTo>
                    <a:pt x="2956" y="1045"/>
                  </a:lnTo>
                  <a:lnTo>
                    <a:pt x="2967" y="1281"/>
                  </a:lnTo>
                  <a:lnTo>
                    <a:pt x="2967" y="1180"/>
                  </a:lnTo>
                  <a:lnTo>
                    <a:pt x="2978" y="1012"/>
                  </a:lnTo>
                  <a:lnTo>
                    <a:pt x="2990" y="933"/>
                  </a:lnTo>
                  <a:lnTo>
                    <a:pt x="2990" y="877"/>
                  </a:lnTo>
                  <a:lnTo>
                    <a:pt x="3001" y="832"/>
                  </a:lnTo>
                  <a:lnTo>
                    <a:pt x="3012" y="809"/>
                  </a:lnTo>
                  <a:lnTo>
                    <a:pt x="3012" y="787"/>
                  </a:lnTo>
                  <a:lnTo>
                    <a:pt x="3024" y="764"/>
                  </a:lnTo>
                  <a:lnTo>
                    <a:pt x="3035" y="753"/>
                  </a:lnTo>
                  <a:lnTo>
                    <a:pt x="3035" y="742"/>
                  </a:lnTo>
                  <a:lnTo>
                    <a:pt x="3046" y="730"/>
                  </a:lnTo>
                  <a:lnTo>
                    <a:pt x="3057" y="730"/>
                  </a:lnTo>
                  <a:lnTo>
                    <a:pt x="3069" y="730"/>
                  </a:lnTo>
                  <a:lnTo>
                    <a:pt x="3080" y="742"/>
                  </a:lnTo>
                  <a:lnTo>
                    <a:pt x="3091" y="753"/>
                  </a:lnTo>
                  <a:lnTo>
                    <a:pt x="3102" y="775"/>
                  </a:lnTo>
                  <a:lnTo>
                    <a:pt x="3102" y="787"/>
                  </a:lnTo>
                  <a:lnTo>
                    <a:pt x="3114" y="809"/>
                  </a:lnTo>
                  <a:lnTo>
                    <a:pt x="3125" y="843"/>
                  </a:lnTo>
                  <a:lnTo>
                    <a:pt x="3125" y="877"/>
                  </a:lnTo>
                  <a:lnTo>
                    <a:pt x="3136" y="933"/>
                  </a:lnTo>
                  <a:lnTo>
                    <a:pt x="3148" y="1012"/>
                  </a:lnTo>
                  <a:lnTo>
                    <a:pt x="3148" y="1158"/>
                  </a:lnTo>
                  <a:lnTo>
                    <a:pt x="3159" y="1428"/>
                  </a:lnTo>
                  <a:lnTo>
                    <a:pt x="3170" y="1090"/>
                  </a:lnTo>
                  <a:lnTo>
                    <a:pt x="3170" y="978"/>
                  </a:lnTo>
                  <a:lnTo>
                    <a:pt x="3181" y="922"/>
                  </a:lnTo>
                  <a:lnTo>
                    <a:pt x="3193" y="865"/>
                  </a:lnTo>
                  <a:lnTo>
                    <a:pt x="3193" y="832"/>
                  </a:lnTo>
                  <a:lnTo>
                    <a:pt x="3204" y="809"/>
                  </a:lnTo>
                  <a:lnTo>
                    <a:pt x="3215" y="787"/>
                  </a:lnTo>
                  <a:lnTo>
                    <a:pt x="3215" y="775"/>
                  </a:lnTo>
                  <a:lnTo>
                    <a:pt x="3227" y="764"/>
                  </a:lnTo>
                  <a:lnTo>
                    <a:pt x="3238" y="753"/>
                  </a:lnTo>
                  <a:lnTo>
                    <a:pt x="3249" y="753"/>
                  </a:lnTo>
                  <a:lnTo>
                    <a:pt x="3260" y="753"/>
                  </a:lnTo>
                  <a:lnTo>
                    <a:pt x="3272" y="753"/>
                  </a:lnTo>
                  <a:lnTo>
                    <a:pt x="3283" y="764"/>
                  </a:lnTo>
                  <a:lnTo>
                    <a:pt x="3283" y="775"/>
                  </a:lnTo>
                  <a:lnTo>
                    <a:pt x="3294" y="798"/>
                  </a:lnTo>
                  <a:lnTo>
                    <a:pt x="3306" y="820"/>
                  </a:lnTo>
                  <a:lnTo>
                    <a:pt x="3306" y="843"/>
                  </a:lnTo>
                  <a:lnTo>
                    <a:pt x="3317" y="877"/>
                  </a:lnTo>
                  <a:lnTo>
                    <a:pt x="3328" y="922"/>
                  </a:lnTo>
                  <a:lnTo>
                    <a:pt x="3328" y="989"/>
                  </a:lnTo>
                  <a:lnTo>
                    <a:pt x="3339" y="1090"/>
                  </a:lnTo>
                  <a:lnTo>
                    <a:pt x="3351" y="1360"/>
                  </a:lnTo>
                  <a:lnTo>
                    <a:pt x="3351" y="1191"/>
                  </a:lnTo>
                  <a:lnTo>
                    <a:pt x="3362" y="1034"/>
                  </a:lnTo>
                  <a:lnTo>
                    <a:pt x="3373" y="955"/>
                  </a:lnTo>
                  <a:lnTo>
                    <a:pt x="3373" y="899"/>
                  </a:lnTo>
                  <a:lnTo>
                    <a:pt x="3385" y="865"/>
                  </a:lnTo>
                  <a:lnTo>
                    <a:pt x="3396" y="832"/>
                  </a:lnTo>
                  <a:lnTo>
                    <a:pt x="3396" y="809"/>
                  </a:lnTo>
                  <a:lnTo>
                    <a:pt x="3407" y="798"/>
                  </a:lnTo>
                  <a:lnTo>
                    <a:pt x="3418" y="787"/>
                  </a:lnTo>
                  <a:lnTo>
                    <a:pt x="3418" y="775"/>
                  </a:lnTo>
                  <a:lnTo>
                    <a:pt x="3430" y="764"/>
                  </a:lnTo>
                  <a:lnTo>
                    <a:pt x="3441" y="764"/>
                  </a:lnTo>
                  <a:lnTo>
                    <a:pt x="3452" y="764"/>
                  </a:lnTo>
                  <a:lnTo>
                    <a:pt x="3464" y="775"/>
                  </a:lnTo>
                  <a:lnTo>
                    <a:pt x="3475" y="787"/>
                  </a:lnTo>
                  <a:lnTo>
                    <a:pt x="3475" y="798"/>
                  </a:lnTo>
                  <a:lnTo>
                    <a:pt x="3486" y="820"/>
                  </a:lnTo>
                  <a:lnTo>
                    <a:pt x="3497" y="843"/>
                  </a:lnTo>
                  <a:lnTo>
                    <a:pt x="3497" y="865"/>
                  </a:lnTo>
                  <a:lnTo>
                    <a:pt x="3509" y="910"/>
                  </a:lnTo>
                  <a:lnTo>
                    <a:pt x="3520" y="955"/>
                  </a:lnTo>
                  <a:lnTo>
                    <a:pt x="3520" y="1045"/>
                  </a:lnTo>
                  <a:lnTo>
                    <a:pt x="3531" y="1191"/>
                  </a:lnTo>
                  <a:lnTo>
                    <a:pt x="3542" y="1405"/>
                  </a:lnTo>
                  <a:lnTo>
                    <a:pt x="3542" y="1101"/>
                  </a:lnTo>
                  <a:lnTo>
                    <a:pt x="3554" y="1000"/>
                  </a:lnTo>
                  <a:lnTo>
                    <a:pt x="3565" y="933"/>
                  </a:lnTo>
                  <a:lnTo>
                    <a:pt x="3565" y="888"/>
                  </a:lnTo>
                  <a:lnTo>
                    <a:pt x="3576" y="854"/>
                  </a:lnTo>
                  <a:lnTo>
                    <a:pt x="3588" y="832"/>
                  </a:lnTo>
                  <a:lnTo>
                    <a:pt x="3588" y="809"/>
                  </a:lnTo>
                  <a:lnTo>
                    <a:pt x="3599" y="798"/>
                  </a:lnTo>
                  <a:lnTo>
                    <a:pt x="3610" y="787"/>
                  </a:lnTo>
                  <a:lnTo>
                    <a:pt x="3610" y="775"/>
                  </a:lnTo>
                  <a:lnTo>
                    <a:pt x="3621" y="764"/>
                  </a:lnTo>
                  <a:lnTo>
                    <a:pt x="3633" y="764"/>
                  </a:lnTo>
                  <a:lnTo>
                    <a:pt x="3644" y="764"/>
                  </a:lnTo>
                  <a:lnTo>
                    <a:pt x="3655" y="775"/>
                  </a:lnTo>
                  <a:lnTo>
                    <a:pt x="3655" y="787"/>
                  </a:lnTo>
                  <a:lnTo>
                    <a:pt x="3667" y="798"/>
                  </a:lnTo>
                  <a:lnTo>
                    <a:pt x="3678" y="809"/>
                  </a:lnTo>
                  <a:lnTo>
                    <a:pt x="3678" y="832"/>
                  </a:lnTo>
                  <a:lnTo>
                    <a:pt x="3689" y="854"/>
                  </a:lnTo>
                  <a:lnTo>
                    <a:pt x="3700" y="888"/>
                  </a:lnTo>
                  <a:lnTo>
                    <a:pt x="3700" y="933"/>
                  </a:lnTo>
                  <a:lnTo>
                    <a:pt x="3712" y="1000"/>
                  </a:lnTo>
                  <a:lnTo>
                    <a:pt x="3723" y="1101"/>
                  </a:lnTo>
                  <a:lnTo>
                    <a:pt x="3723" y="1394"/>
                  </a:lnTo>
                  <a:lnTo>
                    <a:pt x="3734" y="1203"/>
                  </a:lnTo>
                  <a:lnTo>
                    <a:pt x="3746" y="1045"/>
                  </a:lnTo>
                  <a:lnTo>
                    <a:pt x="3746" y="967"/>
                  </a:lnTo>
                  <a:lnTo>
                    <a:pt x="3757" y="910"/>
                  </a:lnTo>
                  <a:lnTo>
                    <a:pt x="3768" y="877"/>
                  </a:lnTo>
                  <a:lnTo>
                    <a:pt x="3768" y="843"/>
                  </a:lnTo>
                  <a:lnTo>
                    <a:pt x="3779" y="820"/>
                  </a:lnTo>
                  <a:lnTo>
                    <a:pt x="3791" y="809"/>
                  </a:lnTo>
                  <a:lnTo>
                    <a:pt x="3791" y="787"/>
                  </a:lnTo>
                  <a:lnTo>
                    <a:pt x="3802" y="787"/>
                  </a:lnTo>
                  <a:lnTo>
                    <a:pt x="3813" y="775"/>
                  </a:lnTo>
                  <a:lnTo>
                    <a:pt x="3825" y="764"/>
                  </a:lnTo>
                </a:path>
              </a:pathLst>
            </a:cu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4" name="Freeform 62"/>
            <p:cNvSpPr>
              <a:spLocks/>
            </p:cNvSpPr>
            <p:nvPr/>
          </p:nvSpPr>
          <p:spPr bwMode="auto">
            <a:xfrm>
              <a:off x="768" y="1296"/>
              <a:ext cx="4462" cy="2636"/>
            </a:xfrm>
            <a:custGeom>
              <a:avLst/>
              <a:gdLst>
                <a:gd name="T0" fmla="*/ 581 w 3825"/>
                <a:gd name="T1" fmla="*/ 0 h 2080"/>
                <a:gd name="T2" fmla="*/ 1256 w 3825"/>
                <a:gd name="T3" fmla="*/ 0 h 2080"/>
                <a:gd name="T4" fmla="*/ 1942 w 3825"/>
                <a:gd name="T5" fmla="*/ 0 h 2080"/>
                <a:gd name="T6" fmla="*/ 2629 w 3825"/>
                <a:gd name="T7" fmla="*/ 0 h 2080"/>
                <a:gd name="T8" fmla="*/ 3311 w 3825"/>
                <a:gd name="T9" fmla="*/ 0 h 2080"/>
                <a:gd name="T10" fmla="*/ 3994 w 3825"/>
                <a:gd name="T11" fmla="*/ 0 h 2080"/>
                <a:gd name="T12" fmla="*/ 4679 w 3825"/>
                <a:gd name="T13" fmla="*/ 0 h 2080"/>
                <a:gd name="T14" fmla="*/ 5353 w 3825"/>
                <a:gd name="T15" fmla="*/ 0 h 2080"/>
                <a:gd name="T16" fmla="*/ 6036 w 3825"/>
                <a:gd name="T17" fmla="*/ 0 h 2080"/>
                <a:gd name="T18" fmla="*/ 6724 w 3825"/>
                <a:gd name="T19" fmla="*/ 0 h 2080"/>
                <a:gd name="T20" fmla="*/ 7409 w 3825"/>
                <a:gd name="T21" fmla="*/ 0 h 2080"/>
                <a:gd name="T22" fmla="*/ 8091 w 3825"/>
                <a:gd name="T23" fmla="*/ 0 h 2080"/>
                <a:gd name="T24" fmla="*/ 8770 w 3825"/>
                <a:gd name="T25" fmla="*/ 0 h 2080"/>
                <a:gd name="T26" fmla="*/ 9455 w 3825"/>
                <a:gd name="T27" fmla="*/ 0 h 2080"/>
                <a:gd name="T28" fmla="*/ 10134 w 3825"/>
                <a:gd name="T29" fmla="*/ 0 h 2080"/>
                <a:gd name="T30" fmla="*/ 10818 w 3825"/>
                <a:gd name="T31" fmla="*/ 0 h 2080"/>
                <a:gd name="T32" fmla="*/ 11508 w 3825"/>
                <a:gd name="T33" fmla="*/ 0 h 2080"/>
                <a:gd name="T34" fmla="*/ 12184 w 3825"/>
                <a:gd name="T35" fmla="*/ 0 h 2080"/>
                <a:gd name="T36" fmla="*/ 12867 w 3825"/>
                <a:gd name="T37" fmla="*/ 0 h 2080"/>
                <a:gd name="T38" fmla="*/ 13554 w 3825"/>
                <a:gd name="T39" fmla="*/ 0 h 2080"/>
                <a:gd name="T40" fmla="*/ 14226 w 3825"/>
                <a:gd name="T41" fmla="*/ 314 h 2080"/>
                <a:gd name="T42" fmla="*/ 14909 w 3825"/>
                <a:gd name="T43" fmla="*/ 919 h 2080"/>
                <a:gd name="T44" fmla="*/ 15601 w 3825"/>
                <a:gd name="T45" fmla="*/ 1537 h 2080"/>
                <a:gd name="T46" fmla="*/ 16280 w 3825"/>
                <a:gd name="T47" fmla="*/ 2787 h 2080"/>
                <a:gd name="T48" fmla="*/ 16961 w 3825"/>
                <a:gd name="T49" fmla="*/ 4650 h 2080"/>
                <a:gd name="T50" fmla="*/ 17650 w 3825"/>
                <a:gd name="T51" fmla="*/ 6802 h 2080"/>
                <a:gd name="T52" fmla="*/ 18129 w 3825"/>
                <a:gd name="T53" fmla="*/ 8984 h 2080"/>
                <a:gd name="T54" fmla="*/ 18521 w 3825"/>
                <a:gd name="T55" fmla="*/ 11156 h 2080"/>
                <a:gd name="T56" fmla="*/ 19001 w 3825"/>
                <a:gd name="T57" fmla="*/ 13940 h 2080"/>
                <a:gd name="T58" fmla="*/ 19494 w 3825"/>
                <a:gd name="T59" fmla="*/ 17344 h 2080"/>
                <a:gd name="T60" fmla="*/ 19878 w 3825"/>
                <a:gd name="T61" fmla="*/ 21700 h 2080"/>
                <a:gd name="T62" fmla="*/ 20370 w 3825"/>
                <a:gd name="T63" fmla="*/ 26949 h 2080"/>
                <a:gd name="T64" fmla="*/ 20856 w 3825"/>
                <a:gd name="T65" fmla="*/ 33472 h 2080"/>
                <a:gd name="T66" fmla="*/ 21248 w 3825"/>
                <a:gd name="T67" fmla="*/ 41849 h 2080"/>
                <a:gd name="T68" fmla="*/ 21839 w 3825"/>
                <a:gd name="T69" fmla="*/ 44931 h 2080"/>
                <a:gd name="T70" fmla="*/ 22420 w 3825"/>
                <a:gd name="T71" fmla="*/ 48039 h 2080"/>
                <a:gd name="T72" fmla="*/ 22814 w 3825"/>
                <a:gd name="T73" fmla="*/ 48039 h 2080"/>
                <a:gd name="T74" fmla="*/ 23303 w 3825"/>
                <a:gd name="T75" fmla="*/ 43704 h 2080"/>
                <a:gd name="T76" fmla="*/ 23881 w 3825"/>
                <a:gd name="T77" fmla="*/ 44931 h 2080"/>
                <a:gd name="T78" fmla="*/ 24375 w 3825"/>
                <a:gd name="T79" fmla="*/ 56087 h 2080"/>
                <a:gd name="T80" fmla="*/ 24859 w 3825"/>
                <a:gd name="T81" fmla="*/ 47119 h 2080"/>
                <a:gd name="T82" fmla="*/ 25440 w 3825"/>
                <a:gd name="T83" fmla="*/ 46172 h 2080"/>
                <a:gd name="T84" fmla="*/ 25927 w 3825"/>
                <a:gd name="T85" fmla="*/ 50836 h 2080"/>
                <a:gd name="T86" fmla="*/ 26420 w 3825"/>
                <a:gd name="T87" fmla="*/ 52387 h 2080"/>
                <a:gd name="T88" fmla="*/ 26907 w 3825"/>
                <a:gd name="T89" fmla="*/ 48039 h 2080"/>
                <a:gd name="T90" fmla="*/ 27488 w 3825"/>
                <a:gd name="T91" fmla="*/ 50529 h 2080"/>
                <a:gd name="T92" fmla="*/ 27979 w 3825"/>
                <a:gd name="T93" fmla="*/ 57344 h 2080"/>
                <a:gd name="T94" fmla="*/ 28470 w 3825"/>
                <a:gd name="T95" fmla="*/ 51451 h 2080"/>
                <a:gd name="T96" fmla="*/ 29055 w 3825"/>
                <a:gd name="T97" fmla="*/ 51768 h 2080"/>
                <a:gd name="T98" fmla="*/ 29540 w 3825"/>
                <a:gd name="T99" fmla="*/ 57344 h 2080"/>
                <a:gd name="T100" fmla="*/ 30127 w 3825"/>
                <a:gd name="T101" fmla="*/ 54852 h 2080"/>
                <a:gd name="T102" fmla="*/ 30702 w 3825"/>
                <a:gd name="T103" fmla="*/ 54556 h 2080"/>
                <a:gd name="T104" fmla="*/ 31189 w 3825"/>
                <a:gd name="T105" fmla="*/ 57344 h 2080"/>
                <a:gd name="T106" fmla="*/ 31878 w 3825"/>
                <a:gd name="T107" fmla="*/ 57344 h 2080"/>
                <a:gd name="T108" fmla="*/ 32562 w 3825"/>
                <a:gd name="T109" fmla="*/ 57344 h 208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25"/>
                <a:gd name="T166" fmla="*/ 0 h 2080"/>
                <a:gd name="T167" fmla="*/ 3825 w 3825"/>
                <a:gd name="T168" fmla="*/ 2080 h 208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25" h="2080">
                  <a:moveTo>
                    <a:pt x="0" y="0"/>
                  </a:moveTo>
                  <a:lnTo>
                    <a:pt x="11" y="0"/>
                  </a:lnTo>
                  <a:lnTo>
                    <a:pt x="22" y="0"/>
                  </a:lnTo>
                  <a:lnTo>
                    <a:pt x="34" y="0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68" y="0"/>
                  </a:lnTo>
                  <a:lnTo>
                    <a:pt x="79" y="0"/>
                  </a:lnTo>
                  <a:lnTo>
                    <a:pt x="90" y="0"/>
                  </a:lnTo>
                  <a:lnTo>
                    <a:pt x="101" y="0"/>
                  </a:lnTo>
                  <a:lnTo>
                    <a:pt x="113" y="0"/>
                  </a:lnTo>
                  <a:lnTo>
                    <a:pt x="124" y="0"/>
                  </a:lnTo>
                  <a:lnTo>
                    <a:pt x="135" y="0"/>
                  </a:lnTo>
                  <a:lnTo>
                    <a:pt x="146" y="0"/>
                  </a:lnTo>
                  <a:lnTo>
                    <a:pt x="158" y="0"/>
                  </a:lnTo>
                  <a:lnTo>
                    <a:pt x="169" y="0"/>
                  </a:lnTo>
                  <a:lnTo>
                    <a:pt x="180" y="0"/>
                  </a:lnTo>
                  <a:lnTo>
                    <a:pt x="192" y="0"/>
                  </a:lnTo>
                  <a:lnTo>
                    <a:pt x="203" y="0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7" y="0"/>
                  </a:lnTo>
                  <a:lnTo>
                    <a:pt x="248" y="0"/>
                  </a:lnTo>
                  <a:lnTo>
                    <a:pt x="259" y="0"/>
                  </a:lnTo>
                  <a:lnTo>
                    <a:pt x="271" y="0"/>
                  </a:lnTo>
                  <a:lnTo>
                    <a:pt x="282" y="0"/>
                  </a:lnTo>
                  <a:lnTo>
                    <a:pt x="293" y="0"/>
                  </a:lnTo>
                  <a:lnTo>
                    <a:pt x="304" y="0"/>
                  </a:lnTo>
                  <a:lnTo>
                    <a:pt x="316" y="0"/>
                  </a:lnTo>
                  <a:lnTo>
                    <a:pt x="327" y="0"/>
                  </a:lnTo>
                  <a:lnTo>
                    <a:pt x="338" y="0"/>
                  </a:lnTo>
                  <a:lnTo>
                    <a:pt x="350" y="0"/>
                  </a:lnTo>
                  <a:lnTo>
                    <a:pt x="361" y="0"/>
                  </a:lnTo>
                  <a:lnTo>
                    <a:pt x="372" y="0"/>
                  </a:lnTo>
                  <a:lnTo>
                    <a:pt x="383" y="0"/>
                  </a:lnTo>
                  <a:lnTo>
                    <a:pt x="395" y="0"/>
                  </a:lnTo>
                  <a:lnTo>
                    <a:pt x="406" y="0"/>
                  </a:lnTo>
                  <a:lnTo>
                    <a:pt x="417" y="0"/>
                  </a:lnTo>
                  <a:lnTo>
                    <a:pt x="429" y="0"/>
                  </a:lnTo>
                  <a:lnTo>
                    <a:pt x="440" y="0"/>
                  </a:lnTo>
                  <a:lnTo>
                    <a:pt x="451" y="0"/>
                  </a:lnTo>
                  <a:lnTo>
                    <a:pt x="462" y="0"/>
                  </a:lnTo>
                  <a:lnTo>
                    <a:pt x="474" y="0"/>
                  </a:lnTo>
                  <a:lnTo>
                    <a:pt x="485" y="0"/>
                  </a:lnTo>
                  <a:lnTo>
                    <a:pt x="496" y="0"/>
                  </a:lnTo>
                  <a:lnTo>
                    <a:pt x="508" y="0"/>
                  </a:lnTo>
                  <a:lnTo>
                    <a:pt x="519" y="0"/>
                  </a:lnTo>
                  <a:lnTo>
                    <a:pt x="530" y="0"/>
                  </a:lnTo>
                  <a:lnTo>
                    <a:pt x="541" y="0"/>
                  </a:lnTo>
                  <a:lnTo>
                    <a:pt x="553" y="0"/>
                  </a:lnTo>
                  <a:lnTo>
                    <a:pt x="564" y="0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598" y="0"/>
                  </a:lnTo>
                  <a:lnTo>
                    <a:pt x="609" y="0"/>
                  </a:lnTo>
                  <a:lnTo>
                    <a:pt x="620" y="0"/>
                  </a:lnTo>
                  <a:lnTo>
                    <a:pt x="632" y="0"/>
                  </a:lnTo>
                  <a:lnTo>
                    <a:pt x="643" y="0"/>
                  </a:lnTo>
                  <a:lnTo>
                    <a:pt x="654" y="0"/>
                  </a:lnTo>
                  <a:lnTo>
                    <a:pt x="665" y="0"/>
                  </a:lnTo>
                  <a:lnTo>
                    <a:pt x="677" y="0"/>
                  </a:lnTo>
                  <a:lnTo>
                    <a:pt x="688" y="0"/>
                  </a:lnTo>
                  <a:lnTo>
                    <a:pt x="699" y="0"/>
                  </a:lnTo>
                  <a:lnTo>
                    <a:pt x="711" y="0"/>
                  </a:lnTo>
                  <a:lnTo>
                    <a:pt x="722" y="0"/>
                  </a:lnTo>
                  <a:lnTo>
                    <a:pt x="733" y="0"/>
                  </a:lnTo>
                  <a:lnTo>
                    <a:pt x="744" y="0"/>
                  </a:lnTo>
                  <a:lnTo>
                    <a:pt x="756" y="0"/>
                  </a:lnTo>
                  <a:lnTo>
                    <a:pt x="767" y="0"/>
                  </a:lnTo>
                  <a:lnTo>
                    <a:pt x="778" y="0"/>
                  </a:lnTo>
                  <a:lnTo>
                    <a:pt x="790" y="0"/>
                  </a:lnTo>
                  <a:lnTo>
                    <a:pt x="801" y="0"/>
                  </a:lnTo>
                  <a:lnTo>
                    <a:pt x="812" y="0"/>
                  </a:lnTo>
                  <a:lnTo>
                    <a:pt x="823" y="0"/>
                  </a:lnTo>
                  <a:lnTo>
                    <a:pt x="835" y="0"/>
                  </a:lnTo>
                  <a:lnTo>
                    <a:pt x="846" y="0"/>
                  </a:lnTo>
                  <a:lnTo>
                    <a:pt x="857" y="0"/>
                  </a:lnTo>
                  <a:lnTo>
                    <a:pt x="869" y="0"/>
                  </a:lnTo>
                  <a:lnTo>
                    <a:pt x="880" y="0"/>
                  </a:lnTo>
                  <a:lnTo>
                    <a:pt x="891" y="0"/>
                  </a:lnTo>
                  <a:lnTo>
                    <a:pt x="902" y="0"/>
                  </a:lnTo>
                  <a:lnTo>
                    <a:pt x="914" y="0"/>
                  </a:lnTo>
                  <a:lnTo>
                    <a:pt x="925" y="0"/>
                  </a:lnTo>
                  <a:lnTo>
                    <a:pt x="936" y="0"/>
                  </a:lnTo>
                  <a:lnTo>
                    <a:pt x="948" y="0"/>
                  </a:lnTo>
                  <a:lnTo>
                    <a:pt x="959" y="0"/>
                  </a:lnTo>
                  <a:lnTo>
                    <a:pt x="970" y="0"/>
                  </a:lnTo>
                  <a:lnTo>
                    <a:pt x="981" y="0"/>
                  </a:lnTo>
                  <a:lnTo>
                    <a:pt x="993" y="0"/>
                  </a:lnTo>
                  <a:lnTo>
                    <a:pt x="1004" y="0"/>
                  </a:lnTo>
                  <a:lnTo>
                    <a:pt x="1015" y="0"/>
                  </a:lnTo>
                  <a:lnTo>
                    <a:pt x="1027" y="0"/>
                  </a:lnTo>
                  <a:lnTo>
                    <a:pt x="1038" y="0"/>
                  </a:lnTo>
                  <a:lnTo>
                    <a:pt x="1049" y="0"/>
                  </a:lnTo>
                  <a:lnTo>
                    <a:pt x="1060" y="0"/>
                  </a:lnTo>
                  <a:lnTo>
                    <a:pt x="1072" y="0"/>
                  </a:lnTo>
                  <a:lnTo>
                    <a:pt x="1083" y="0"/>
                  </a:lnTo>
                  <a:lnTo>
                    <a:pt x="1094" y="0"/>
                  </a:lnTo>
                  <a:lnTo>
                    <a:pt x="1105" y="0"/>
                  </a:lnTo>
                  <a:lnTo>
                    <a:pt x="1117" y="0"/>
                  </a:lnTo>
                  <a:lnTo>
                    <a:pt x="1128" y="0"/>
                  </a:lnTo>
                  <a:lnTo>
                    <a:pt x="1139" y="0"/>
                  </a:lnTo>
                  <a:lnTo>
                    <a:pt x="1151" y="0"/>
                  </a:lnTo>
                  <a:lnTo>
                    <a:pt x="1162" y="0"/>
                  </a:lnTo>
                  <a:lnTo>
                    <a:pt x="1173" y="0"/>
                  </a:lnTo>
                  <a:lnTo>
                    <a:pt x="1184" y="0"/>
                  </a:lnTo>
                  <a:lnTo>
                    <a:pt x="1196" y="0"/>
                  </a:lnTo>
                  <a:lnTo>
                    <a:pt x="1207" y="0"/>
                  </a:lnTo>
                  <a:lnTo>
                    <a:pt x="1218" y="0"/>
                  </a:lnTo>
                  <a:lnTo>
                    <a:pt x="1230" y="0"/>
                  </a:lnTo>
                  <a:lnTo>
                    <a:pt x="1241" y="0"/>
                  </a:lnTo>
                  <a:lnTo>
                    <a:pt x="1252" y="0"/>
                  </a:lnTo>
                  <a:lnTo>
                    <a:pt x="1263" y="0"/>
                  </a:lnTo>
                  <a:lnTo>
                    <a:pt x="1275" y="0"/>
                  </a:lnTo>
                  <a:lnTo>
                    <a:pt x="1286" y="0"/>
                  </a:lnTo>
                  <a:lnTo>
                    <a:pt x="1297" y="0"/>
                  </a:lnTo>
                  <a:lnTo>
                    <a:pt x="1309" y="0"/>
                  </a:lnTo>
                  <a:lnTo>
                    <a:pt x="1320" y="0"/>
                  </a:lnTo>
                  <a:lnTo>
                    <a:pt x="1331" y="0"/>
                  </a:lnTo>
                  <a:lnTo>
                    <a:pt x="1342" y="0"/>
                  </a:lnTo>
                  <a:lnTo>
                    <a:pt x="1354" y="0"/>
                  </a:lnTo>
                  <a:lnTo>
                    <a:pt x="1365" y="0"/>
                  </a:lnTo>
                  <a:lnTo>
                    <a:pt x="1376" y="0"/>
                  </a:lnTo>
                  <a:lnTo>
                    <a:pt x="1388" y="0"/>
                  </a:lnTo>
                  <a:lnTo>
                    <a:pt x="1399" y="0"/>
                  </a:lnTo>
                  <a:lnTo>
                    <a:pt x="1410" y="0"/>
                  </a:lnTo>
                  <a:lnTo>
                    <a:pt x="1421" y="0"/>
                  </a:lnTo>
                  <a:lnTo>
                    <a:pt x="1433" y="0"/>
                  </a:lnTo>
                  <a:lnTo>
                    <a:pt x="1444" y="0"/>
                  </a:lnTo>
                  <a:lnTo>
                    <a:pt x="1455" y="0"/>
                  </a:lnTo>
                  <a:lnTo>
                    <a:pt x="1467" y="0"/>
                  </a:lnTo>
                  <a:lnTo>
                    <a:pt x="1478" y="0"/>
                  </a:lnTo>
                  <a:lnTo>
                    <a:pt x="1489" y="0"/>
                  </a:lnTo>
                  <a:lnTo>
                    <a:pt x="1500" y="0"/>
                  </a:lnTo>
                  <a:lnTo>
                    <a:pt x="1512" y="0"/>
                  </a:lnTo>
                  <a:lnTo>
                    <a:pt x="1523" y="0"/>
                  </a:lnTo>
                  <a:lnTo>
                    <a:pt x="1534" y="0"/>
                  </a:lnTo>
                  <a:lnTo>
                    <a:pt x="1546" y="0"/>
                  </a:lnTo>
                  <a:lnTo>
                    <a:pt x="1557" y="0"/>
                  </a:lnTo>
                  <a:lnTo>
                    <a:pt x="1568" y="0"/>
                  </a:lnTo>
                  <a:lnTo>
                    <a:pt x="1579" y="0"/>
                  </a:lnTo>
                  <a:lnTo>
                    <a:pt x="1591" y="0"/>
                  </a:lnTo>
                  <a:lnTo>
                    <a:pt x="1602" y="0"/>
                  </a:lnTo>
                  <a:lnTo>
                    <a:pt x="1613" y="11"/>
                  </a:lnTo>
                  <a:lnTo>
                    <a:pt x="1624" y="11"/>
                  </a:lnTo>
                  <a:lnTo>
                    <a:pt x="1636" y="11"/>
                  </a:lnTo>
                  <a:lnTo>
                    <a:pt x="1647" y="11"/>
                  </a:lnTo>
                  <a:lnTo>
                    <a:pt x="1658" y="11"/>
                  </a:lnTo>
                  <a:lnTo>
                    <a:pt x="1670" y="11"/>
                  </a:lnTo>
                  <a:lnTo>
                    <a:pt x="1681" y="23"/>
                  </a:lnTo>
                  <a:lnTo>
                    <a:pt x="1692" y="23"/>
                  </a:lnTo>
                  <a:lnTo>
                    <a:pt x="1703" y="23"/>
                  </a:lnTo>
                  <a:lnTo>
                    <a:pt x="1715" y="23"/>
                  </a:lnTo>
                  <a:lnTo>
                    <a:pt x="1726" y="34"/>
                  </a:lnTo>
                  <a:lnTo>
                    <a:pt x="1737" y="34"/>
                  </a:lnTo>
                  <a:lnTo>
                    <a:pt x="1749" y="34"/>
                  </a:lnTo>
                  <a:lnTo>
                    <a:pt x="1760" y="34"/>
                  </a:lnTo>
                  <a:lnTo>
                    <a:pt x="1771" y="45"/>
                  </a:lnTo>
                  <a:lnTo>
                    <a:pt x="1782" y="45"/>
                  </a:lnTo>
                  <a:lnTo>
                    <a:pt x="1794" y="56"/>
                  </a:lnTo>
                  <a:lnTo>
                    <a:pt x="1805" y="56"/>
                  </a:lnTo>
                  <a:lnTo>
                    <a:pt x="1816" y="68"/>
                  </a:lnTo>
                  <a:lnTo>
                    <a:pt x="1828" y="68"/>
                  </a:lnTo>
                  <a:lnTo>
                    <a:pt x="1839" y="79"/>
                  </a:lnTo>
                  <a:lnTo>
                    <a:pt x="1850" y="79"/>
                  </a:lnTo>
                  <a:lnTo>
                    <a:pt x="1861" y="90"/>
                  </a:lnTo>
                  <a:lnTo>
                    <a:pt x="1873" y="90"/>
                  </a:lnTo>
                  <a:lnTo>
                    <a:pt x="1884" y="101"/>
                  </a:lnTo>
                  <a:lnTo>
                    <a:pt x="1895" y="113"/>
                  </a:lnTo>
                  <a:lnTo>
                    <a:pt x="1907" y="124"/>
                  </a:lnTo>
                  <a:lnTo>
                    <a:pt x="1918" y="135"/>
                  </a:lnTo>
                  <a:lnTo>
                    <a:pt x="1929" y="135"/>
                  </a:lnTo>
                  <a:lnTo>
                    <a:pt x="1940" y="146"/>
                  </a:lnTo>
                  <a:lnTo>
                    <a:pt x="1952" y="158"/>
                  </a:lnTo>
                  <a:lnTo>
                    <a:pt x="1963" y="169"/>
                  </a:lnTo>
                  <a:lnTo>
                    <a:pt x="1974" y="180"/>
                  </a:lnTo>
                  <a:lnTo>
                    <a:pt x="1986" y="191"/>
                  </a:lnTo>
                  <a:lnTo>
                    <a:pt x="1997" y="202"/>
                  </a:lnTo>
                  <a:lnTo>
                    <a:pt x="2008" y="214"/>
                  </a:lnTo>
                  <a:lnTo>
                    <a:pt x="2019" y="225"/>
                  </a:lnTo>
                  <a:lnTo>
                    <a:pt x="2031" y="236"/>
                  </a:lnTo>
                  <a:lnTo>
                    <a:pt x="2042" y="247"/>
                  </a:lnTo>
                  <a:lnTo>
                    <a:pt x="2053" y="259"/>
                  </a:lnTo>
                  <a:lnTo>
                    <a:pt x="2053" y="270"/>
                  </a:lnTo>
                  <a:lnTo>
                    <a:pt x="2064" y="281"/>
                  </a:lnTo>
                  <a:lnTo>
                    <a:pt x="2076" y="292"/>
                  </a:lnTo>
                  <a:lnTo>
                    <a:pt x="2076" y="304"/>
                  </a:lnTo>
                  <a:lnTo>
                    <a:pt x="2087" y="315"/>
                  </a:lnTo>
                  <a:lnTo>
                    <a:pt x="2098" y="326"/>
                  </a:lnTo>
                  <a:lnTo>
                    <a:pt x="2098" y="337"/>
                  </a:lnTo>
                  <a:lnTo>
                    <a:pt x="2110" y="349"/>
                  </a:lnTo>
                  <a:lnTo>
                    <a:pt x="2121" y="360"/>
                  </a:lnTo>
                  <a:lnTo>
                    <a:pt x="2121" y="371"/>
                  </a:lnTo>
                  <a:lnTo>
                    <a:pt x="2132" y="382"/>
                  </a:lnTo>
                  <a:lnTo>
                    <a:pt x="2143" y="394"/>
                  </a:lnTo>
                  <a:lnTo>
                    <a:pt x="2143" y="405"/>
                  </a:lnTo>
                  <a:lnTo>
                    <a:pt x="2155" y="427"/>
                  </a:lnTo>
                  <a:lnTo>
                    <a:pt x="2166" y="439"/>
                  </a:lnTo>
                  <a:lnTo>
                    <a:pt x="2166" y="450"/>
                  </a:lnTo>
                  <a:lnTo>
                    <a:pt x="2177" y="461"/>
                  </a:lnTo>
                  <a:lnTo>
                    <a:pt x="2189" y="484"/>
                  </a:lnTo>
                  <a:lnTo>
                    <a:pt x="2189" y="495"/>
                  </a:lnTo>
                  <a:lnTo>
                    <a:pt x="2200" y="506"/>
                  </a:lnTo>
                  <a:lnTo>
                    <a:pt x="2211" y="529"/>
                  </a:lnTo>
                  <a:lnTo>
                    <a:pt x="2211" y="540"/>
                  </a:lnTo>
                  <a:lnTo>
                    <a:pt x="2222" y="562"/>
                  </a:lnTo>
                  <a:lnTo>
                    <a:pt x="2234" y="574"/>
                  </a:lnTo>
                  <a:lnTo>
                    <a:pt x="2234" y="596"/>
                  </a:lnTo>
                  <a:lnTo>
                    <a:pt x="2245" y="619"/>
                  </a:lnTo>
                  <a:lnTo>
                    <a:pt x="2256" y="630"/>
                  </a:lnTo>
                  <a:lnTo>
                    <a:pt x="2256" y="652"/>
                  </a:lnTo>
                  <a:lnTo>
                    <a:pt x="2268" y="675"/>
                  </a:lnTo>
                  <a:lnTo>
                    <a:pt x="2279" y="697"/>
                  </a:lnTo>
                  <a:lnTo>
                    <a:pt x="2279" y="720"/>
                  </a:lnTo>
                  <a:lnTo>
                    <a:pt x="2290" y="742"/>
                  </a:lnTo>
                  <a:lnTo>
                    <a:pt x="2301" y="765"/>
                  </a:lnTo>
                  <a:lnTo>
                    <a:pt x="2301" y="787"/>
                  </a:lnTo>
                  <a:lnTo>
                    <a:pt x="2313" y="810"/>
                  </a:lnTo>
                  <a:lnTo>
                    <a:pt x="2324" y="832"/>
                  </a:lnTo>
                  <a:lnTo>
                    <a:pt x="2324" y="866"/>
                  </a:lnTo>
                  <a:lnTo>
                    <a:pt x="2335" y="888"/>
                  </a:lnTo>
                  <a:lnTo>
                    <a:pt x="2347" y="911"/>
                  </a:lnTo>
                  <a:lnTo>
                    <a:pt x="2347" y="945"/>
                  </a:lnTo>
                  <a:lnTo>
                    <a:pt x="2358" y="978"/>
                  </a:lnTo>
                  <a:lnTo>
                    <a:pt x="2369" y="1001"/>
                  </a:lnTo>
                  <a:lnTo>
                    <a:pt x="2369" y="1035"/>
                  </a:lnTo>
                  <a:lnTo>
                    <a:pt x="2380" y="1068"/>
                  </a:lnTo>
                  <a:lnTo>
                    <a:pt x="2392" y="1102"/>
                  </a:lnTo>
                  <a:lnTo>
                    <a:pt x="2392" y="1147"/>
                  </a:lnTo>
                  <a:lnTo>
                    <a:pt x="2403" y="1181"/>
                  </a:lnTo>
                  <a:lnTo>
                    <a:pt x="2414" y="1214"/>
                  </a:lnTo>
                  <a:lnTo>
                    <a:pt x="2414" y="1259"/>
                  </a:lnTo>
                  <a:lnTo>
                    <a:pt x="2426" y="1304"/>
                  </a:lnTo>
                  <a:lnTo>
                    <a:pt x="2437" y="1349"/>
                  </a:lnTo>
                  <a:lnTo>
                    <a:pt x="2437" y="1383"/>
                  </a:lnTo>
                  <a:lnTo>
                    <a:pt x="2448" y="1428"/>
                  </a:lnTo>
                  <a:lnTo>
                    <a:pt x="2459" y="1473"/>
                  </a:lnTo>
                  <a:lnTo>
                    <a:pt x="2459" y="1518"/>
                  </a:lnTo>
                  <a:lnTo>
                    <a:pt x="2471" y="1552"/>
                  </a:lnTo>
                  <a:lnTo>
                    <a:pt x="2482" y="1574"/>
                  </a:lnTo>
                  <a:lnTo>
                    <a:pt x="2482" y="1597"/>
                  </a:lnTo>
                  <a:lnTo>
                    <a:pt x="2493" y="1619"/>
                  </a:lnTo>
                  <a:lnTo>
                    <a:pt x="2505" y="1630"/>
                  </a:lnTo>
                  <a:lnTo>
                    <a:pt x="2516" y="1630"/>
                  </a:lnTo>
                  <a:lnTo>
                    <a:pt x="2527" y="1630"/>
                  </a:lnTo>
                  <a:lnTo>
                    <a:pt x="2538" y="1630"/>
                  </a:lnTo>
                  <a:lnTo>
                    <a:pt x="2550" y="1642"/>
                  </a:lnTo>
                  <a:lnTo>
                    <a:pt x="2561" y="1653"/>
                  </a:lnTo>
                  <a:lnTo>
                    <a:pt x="2572" y="1664"/>
                  </a:lnTo>
                  <a:lnTo>
                    <a:pt x="2572" y="1687"/>
                  </a:lnTo>
                  <a:lnTo>
                    <a:pt x="2583" y="1709"/>
                  </a:lnTo>
                  <a:lnTo>
                    <a:pt x="2595" y="1743"/>
                  </a:lnTo>
                  <a:lnTo>
                    <a:pt x="2595" y="1799"/>
                  </a:lnTo>
                  <a:lnTo>
                    <a:pt x="2606" y="1878"/>
                  </a:lnTo>
                  <a:lnTo>
                    <a:pt x="2617" y="2046"/>
                  </a:lnTo>
                  <a:lnTo>
                    <a:pt x="2617" y="2080"/>
                  </a:lnTo>
                  <a:lnTo>
                    <a:pt x="2629" y="1912"/>
                  </a:lnTo>
                  <a:lnTo>
                    <a:pt x="2640" y="1810"/>
                  </a:lnTo>
                  <a:lnTo>
                    <a:pt x="2640" y="1743"/>
                  </a:lnTo>
                  <a:lnTo>
                    <a:pt x="2651" y="1698"/>
                  </a:lnTo>
                  <a:lnTo>
                    <a:pt x="2662" y="1664"/>
                  </a:lnTo>
                  <a:lnTo>
                    <a:pt x="2662" y="1642"/>
                  </a:lnTo>
                  <a:lnTo>
                    <a:pt x="2674" y="1619"/>
                  </a:lnTo>
                  <a:lnTo>
                    <a:pt x="2674" y="1608"/>
                  </a:lnTo>
                  <a:lnTo>
                    <a:pt x="2685" y="1597"/>
                  </a:lnTo>
                  <a:lnTo>
                    <a:pt x="2696" y="1585"/>
                  </a:lnTo>
                  <a:lnTo>
                    <a:pt x="2708" y="1574"/>
                  </a:lnTo>
                  <a:lnTo>
                    <a:pt x="2719" y="1574"/>
                  </a:lnTo>
                  <a:lnTo>
                    <a:pt x="2730" y="1574"/>
                  </a:lnTo>
                  <a:lnTo>
                    <a:pt x="2741" y="1585"/>
                  </a:lnTo>
                  <a:lnTo>
                    <a:pt x="2753" y="1597"/>
                  </a:lnTo>
                  <a:lnTo>
                    <a:pt x="2764" y="1619"/>
                  </a:lnTo>
                  <a:lnTo>
                    <a:pt x="2764" y="1630"/>
                  </a:lnTo>
                  <a:lnTo>
                    <a:pt x="2775" y="1653"/>
                  </a:lnTo>
                  <a:lnTo>
                    <a:pt x="2787" y="1675"/>
                  </a:lnTo>
                  <a:lnTo>
                    <a:pt x="2787" y="1709"/>
                  </a:lnTo>
                  <a:lnTo>
                    <a:pt x="2798" y="1754"/>
                  </a:lnTo>
                  <a:lnTo>
                    <a:pt x="2809" y="1810"/>
                  </a:lnTo>
                  <a:lnTo>
                    <a:pt x="2809" y="1889"/>
                  </a:lnTo>
                  <a:lnTo>
                    <a:pt x="2820" y="2035"/>
                  </a:lnTo>
                  <a:lnTo>
                    <a:pt x="2832" y="2080"/>
                  </a:lnTo>
                  <a:lnTo>
                    <a:pt x="2832" y="1979"/>
                  </a:lnTo>
                  <a:lnTo>
                    <a:pt x="2843" y="1867"/>
                  </a:lnTo>
                  <a:lnTo>
                    <a:pt x="2854" y="1810"/>
                  </a:lnTo>
                  <a:lnTo>
                    <a:pt x="2854" y="1765"/>
                  </a:lnTo>
                  <a:lnTo>
                    <a:pt x="2866" y="1732"/>
                  </a:lnTo>
                  <a:lnTo>
                    <a:pt x="2877" y="1709"/>
                  </a:lnTo>
                  <a:lnTo>
                    <a:pt x="2877" y="1687"/>
                  </a:lnTo>
                  <a:lnTo>
                    <a:pt x="2888" y="1675"/>
                  </a:lnTo>
                  <a:lnTo>
                    <a:pt x="2899" y="1664"/>
                  </a:lnTo>
                  <a:lnTo>
                    <a:pt x="2911" y="1653"/>
                  </a:lnTo>
                  <a:lnTo>
                    <a:pt x="2922" y="1653"/>
                  </a:lnTo>
                  <a:lnTo>
                    <a:pt x="2933" y="1664"/>
                  </a:lnTo>
                  <a:lnTo>
                    <a:pt x="2945" y="1675"/>
                  </a:lnTo>
                  <a:lnTo>
                    <a:pt x="2956" y="1687"/>
                  </a:lnTo>
                  <a:lnTo>
                    <a:pt x="2967" y="1698"/>
                  </a:lnTo>
                  <a:lnTo>
                    <a:pt x="2967" y="1720"/>
                  </a:lnTo>
                  <a:lnTo>
                    <a:pt x="2978" y="1743"/>
                  </a:lnTo>
                  <a:lnTo>
                    <a:pt x="2990" y="1765"/>
                  </a:lnTo>
                  <a:lnTo>
                    <a:pt x="2990" y="1799"/>
                  </a:lnTo>
                  <a:lnTo>
                    <a:pt x="3001" y="1844"/>
                  </a:lnTo>
                  <a:lnTo>
                    <a:pt x="3012" y="1900"/>
                  </a:lnTo>
                  <a:lnTo>
                    <a:pt x="3012" y="1979"/>
                  </a:lnTo>
                  <a:lnTo>
                    <a:pt x="3024" y="2080"/>
                  </a:lnTo>
                  <a:lnTo>
                    <a:pt x="3035" y="2080"/>
                  </a:lnTo>
                  <a:lnTo>
                    <a:pt x="3035" y="2058"/>
                  </a:lnTo>
                  <a:lnTo>
                    <a:pt x="3046" y="1956"/>
                  </a:lnTo>
                  <a:lnTo>
                    <a:pt x="3057" y="1900"/>
                  </a:lnTo>
                  <a:lnTo>
                    <a:pt x="3057" y="1855"/>
                  </a:lnTo>
                  <a:lnTo>
                    <a:pt x="3069" y="1822"/>
                  </a:lnTo>
                  <a:lnTo>
                    <a:pt x="3080" y="1799"/>
                  </a:lnTo>
                  <a:lnTo>
                    <a:pt x="3080" y="1777"/>
                  </a:lnTo>
                  <a:lnTo>
                    <a:pt x="3091" y="1765"/>
                  </a:lnTo>
                  <a:lnTo>
                    <a:pt x="3102" y="1754"/>
                  </a:lnTo>
                  <a:lnTo>
                    <a:pt x="3114" y="1743"/>
                  </a:lnTo>
                  <a:lnTo>
                    <a:pt x="3125" y="1743"/>
                  </a:lnTo>
                  <a:lnTo>
                    <a:pt x="3136" y="1754"/>
                  </a:lnTo>
                  <a:lnTo>
                    <a:pt x="3148" y="1765"/>
                  </a:lnTo>
                  <a:lnTo>
                    <a:pt x="3159" y="1777"/>
                  </a:lnTo>
                  <a:lnTo>
                    <a:pt x="3170" y="1799"/>
                  </a:lnTo>
                  <a:lnTo>
                    <a:pt x="3170" y="1810"/>
                  </a:lnTo>
                  <a:lnTo>
                    <a:pt x="3181" y="1833"/>
                  </a:lnTo>
                  <a:lnTo>
                    <a:pt x="3193" y="1867"/>
                  </a:lnTo>
                  <a:lnTo>
                    <a:pt x="3193" y="1900"/>
                  </a:lnTo>
                  <a:lnTo>
                    <a:pt x="3204" y="1934"/>
                  </a:lnTo>
                  <a:lnTo>
                    <a:pt x="3215" y="1990"/>
                  </a:lnTo>
                  <a:lnTo>
                    <a:pt x="3215" y="2080"/>
                  </a:lnTo>
                  <a:lnTo>
                    <a:pt x="3227" y="2080"/>
                  </a:lnTo>
                  <a:lnTo>
                    <a:pt x="3238" y="2080"/>
                  </a:lnTo>
                  <a:lnTo>
                    <a:pt x="3249" y="2046"/>
                  </a:lnTo>
                  <a:lnTo>
                    <a:pt x="3260" y="1990"/>
                  </a:lnTo>
                  <a:lnTo>
                    <a:pt x="3260" y="1945"/>
                  </a:lnTo>
                  <a:lnTo>
                    <a:pt x="3272" y="1912"/>
                  </a:lnTo>
                  <a:lnTo>
                    <a:pt x="3283" y="1889"/>
                  </a:lnTo>
                  <a:lnTo>
                    <a:pt x="3283" y="1878"/>
                  </a:lnTo>
                  <a:lnTo>
                    <a:pt x="3294" y="1867"/>
                  </a:lnTo>
                  <a:lnTo>
                    <a:pt x="3306" y="1855"/>
                  </a:lnTo>
                  <a:lnTo>
                    <a:pt x="3317" y="1844"/>
                  </a:lnTo>
                  <a:lnTo>
                    <a:pt x="3328" y="1844"/>
                  </a:lnTo>
                  <a:lnTo>
                    <a:pt x="3339" y="1844"/>
                  </a:lnTo>
                  <a:lnTo>
                    <a:pt x="3351" y="1855"/>
                  </a:lnTo>
                  <a:lnTo>
                    <a:pt x="3351" y="1867"/>
                  </a:lnTo>
                  <a:lnTo>
                    <a:pt x="3362" y="1878"/>
                  </a:lnTo>
                  <a:lnTo>
                    <a:pt x="3373" y="1889"/>
                  </a:lnTo>
                  <a:lnTo>
                    <a:pt x="3373" y="1912"/>
                  </a:lnTo>
                  <a:lnTo>
                    <a:pt x="3385" y="1934"/>
                  </a:lnTo>
                  <a:lnTo>
                    <a:pt x="3396" y="1956"/>
                  </a:lnTo>
                  <a:lnTo>
                    <a:pt x="3396" y="1990"/>
                  </a:lnTo>
                  <a:lnTo>
                    <a:pt x="3407" y="2035"/>
                  </a:lnTo>
                  <a:lnTo>
                    <a:pt x="3418" y="2080"/>
                  </a:lnTo>
                  <a:lnTo>
                    <a:pt x="3430" y="2080"/>
                  </a:lnTo>
                  <a:lnTo>
                    <a:pt x="3441" y="2080"/>
                  </a:lnTo>
                  <a:lnTo>
                    <a:pt x="3452" y="2080"/>
                  </a:lnTo>
                  <a:lnTo>
                    <a:pt x="3464" y="2058"/>
                  </a:lnTo>
                  <a:lnTo>
                    <a:pt x="3475" y="2035"/>
                  </a:lnTo>
                  <a:lnTo>
                    <a:pt x="3475" y="2001"/>
                  </a:lnTo>
                  <a:lnTo>
                    <a:pt x="3486" y="1990"/>
                  </a:lnTo>
                  <a:lnTo>
                    <a:pt x="3497" y="1979"/>
                  </a:lnTo>
                  <a:lnTo>
                    <a:pt x="3497" y="1968"/>
                  </a:lnTo>
                  <a:lnTo>
                    <a:pt x="3509" y="1956"/>
                  </a:lnTo>
                  <a:lnTo>
                    <a:pt x="3520" y="1956"/>
                  </a:lnTo>
                  <a:lnTo>
                    <a:pt x="3531" y="1956"/>
                  </a:lnTo>
                  <a:lnTo>
                    <a:pt x="3542" y="1968"/>
                  </a:lnTo>
                  <a:lnTo>
                    <a:pt x="3554" y="1979"/>
                  </a:lnTo>
                  <a:lnTo>
                    <a:pt x="3565" y="1990"/>
                  </a:lnTo>
                  <a:lnTo>
                    <a:pt x="3565" y="2001"/>
                  </a:lnTo>
                  <a:lnTo>
                    <a:pt x="3576" y="2024"/>
                  </a:lnTo>
                  <a:lnTo>
                    <a:pt x="3588" y="2046"/>
                  </a:lnTo>
                  <a:lnTo>
                    <a:pt x="3588" y="2069"/>
                  </a:lnTo>
                  <a:lnTo>
                    <a:pt x="3599" y="2080"/>
                  </a:lnTo>
                  <a:lnTo>
                    <a:pt x="3610" y="2080"/>
                  </a:lnTo>
                  <a:lnTo>
                    <a:pt x="3621" y="2080"/>
                  </a:lnTo>
                  <a:lnTo>
                    <a:pt x="3633" y="2080"/>
                  </a:lnTo>
                  <a:lnTo>
                    <a:pt x="3644" y="2080"/>
                  </a:lnTo>
                  <a:lnTo>
                    <a:pt x="3655" y="2080"/>
                  </a:lnTo>
                  <a:lnTo>
                    <a:pt x="3667" y="2080"/>
                  </a:lnTo>
                  <a:lnTo>
                    <a:pt x="3678" y="2080"/>
                  </a:lnTo>
                  <a:lnTo>
                    <a:pt x="3689" y="2080"/>
                  </a:lnTo>
                  <a:lnTo>
                    <a:pt x="3700" y="2080"/>
                  </a:lnTo>
                  <a:lnTo>
                    <a:pt x="3712" y="2080"/>
                  </a:lnTo>
                  <a:lnTo>
                    <a:pt x="3723" y="2080"/>
                  </a:lnTo>
                  <a:lnTo>
                    <a:pt x="3734" y="2080"/>
                  </a:lnTo>
                  <a:lnTo>
                    <a:pt x="3746" y="2080"/>
                  </a:lnTo>
                  <a:lnTo>
                    <a:pt x="3757" y="2080"/>
                  </a:lnTo>
                  <a:lnTo>
                    <a:pt x="3768" y="2080"/>
                  </a:lnTo>
                  <a:lnTo>
                    <a:pt x="3779" y="2080"/>
                  </a:lnTo>
                  <a:lnTo>
                    <a:pt x="3791" y="2080"/>
                  </a:lnTo>
                  <a:lnTo>
                    <a:pt x="3802" y="2080"/>
                  </a:lnTo>
                  <a:lnTo>
                    <a:pt x="3813" y="2080"/>
                  </a:lnTo>
                  <a:lnTo>
                    <a:pt x="3825" y="208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5" name="Rectangle 63"/>
            <p:cNvSpPr>
              <a:spLocks noChangeArrowheads="1"/>
            </p:cNvSpPr>
            <p:nvPr/>
          </p:nvSpPr>
          <p:spPr bwMode="auto">
            <a:xfrm>
              <a:off x="3648" y="1344"/>
              <a:ext cx="1487" cy="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96" name="Rectangle 64"/>
            <p:cNvSpPr>
              <a:spLocks noChangeArrowheads="1"/>
            </p:cNvSpPr>
            <p:nvPr/>
          </p:nvSpPr>
          <p:spPr bwMode="auto">
            <a:xfrm>
              <a:off x="3641" y="1323"/>
              <a:ext cx="1487" cy="542"/>
            </a:xfrm>
            <a:prstGeom prst="rect">
              <a:avLst/>
            </a:prstGeom>
            <a:noFill/>
            <a:ln w="1746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97" name="Line 65"/>
            <p:cNvSpPr>
              <a:spLocks noChangeShapeType="1"/>
            </p:cNvSpPr>
            <p:nvPr/>
          </p:nvSpPr>
          <p:spPr bwMode="auto">
            <a:xfrm>
              <a:off x="3641" y="1865"/>
              <a:ext cx="1487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8" name="Line 66"/>
            <p:cNvSpPr>
              <a:spLocks noChangeShapeType="1"/>
            </p:cNvSpPr>
            <p:nvPr/>
          </p:nvSpPr>
          <p:spPr bwMode="auto">
            <a:xfrm>
              <a:off x="3641" y="1323"/>
              <a:ext cx="148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9" name="Line 67"/>
            <p:cNvSpPr>
              <a:spLocks noChangeShapeType="1"/>
            </p:cNvSpPr>
            <p:nvPr/>
          </p:nvSpPr>
          <p:spPr bwMode="auto">
            <a:xfrm flipV="1">
              <a:off x="3641" y="1323"/>
              <a:ext cx="1" cy="54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0" name="Line 68"/>
            <p:cNvSpPr>
              <a:spLocks noChangeShapeType="1"/>
            </p:cNvSpPr>
            <p:nvPr/>
          </p:nvSpPr>
          <p:spPr bwMode="auto">
            <a:xfrm flipV="1">
              <a:off x="5128" y="1323"/>
              <a:ext cx="1" cy="54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1" name="Line 69"/>
            <p:cNvSpPr>
              <a:spLocks noChangeShapeType="1"/>
            </p:cNvSpPr>
            <p:nvPr/>
          </p:nvSpPr>
          <p:spPr bwMode="auto">
            <a:xfrm>
              <a:off x="3641" y="1865"/>
              <a:ext cx="1487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2" name="Line 70"/>
            <p:cNvSpPr>
              <a:spLocks noChangeShapeType="1"/>
            </p:cNvSpPr>
            <p:nvPr/>
          </p:nvSpPr>
          <p:spPr bwMode="auto">
            <a:xfrm flipV="1">
              <a:off x="3641" y="1323"/>
              <a:ext cx="1" cy="54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3" name="Line 71"/>
            <p:cNvSpPr>
              <a:spLocks noChangeShapeType="1"/>
            </p:cNvSpPr>
            <p:nvPr/>
          </p:nvSpPr>
          <p:spPr bwMode="auto">
            <a:xfrm>
              <a:off x="3641" y="1865"/>
              <a:ext cx="1487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4" name="Line 72"/>
            <p:cNvSpPr>
              <a:spLocks noChangeShapeType="1"/>
            </p:cNvSpPr>
            <p:nvPr/>
          </p:nvSpPr>
          <p:spPr bwMode="auto">
            <a:xfrm>
              <a:off x="3641" y="1323"/>
              <a:ext cx="148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5" name="Line 73"/>
            <p:cNvSpPr>
              <a:spLocks noChangeShapeType="1"/>
            </p:cNvSpPr>
            <p:nvPr/>
          </p:nvSpPr>
          <p:spPr bwMode="auto">
            <a:xfrm flipV="1">
              <a:off x="3641" y="1323"/>
              <a:ext cx="1" cy="54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6" name="Line 74"/>
            <p:cNvSpPr>
              <a:spLocks noChangeShapeType="1"/>
            </p:cNvSpPr>
            <p:nvPr/>
          </p:nvSpPr>
          <p:spPr bwMode="auto">
            <a:xfrm flipV="1">
              <a:off x="5128" y="1323"/>
              <a:ext cx="1" cy="54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7" name="Rectangle 75"/>
            <p:cNvSpPr>
              <a:spLocks noChangeArrowheads="1"/>
            </p:cNvSpPr>
            <p:nvPr/>
          </p:nvSpPr>
          <p:spPr bwMode="auto">
            <a:xfrm>
              <a:off x="4299" y="1395"/>
              <a:ext cx="56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Helvetica" panose="020B0604020202020204" pitchFamily="34" charset="0"/>
                </a:rPr>
                <a:t>Square </a:t>
              </a:r>
              <a:r>
                <a:rPr kumimoji="1" lang="en-US" altLang="zh-CN" sz="1800">
                  <a:solidFill>
                    <a:srgbClr val="000000"/>
                  </a:solidFill>
                  <a:latin typeface="Helvetica" panose="020B0604020202020204" pitchFamily="34" charset="0"/>
                </a:rPr>
                <a:t> 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508" name="Line 76"/>
            <p:cNvSpPr>
              <a:spLocks noChangeShapeType="1"/>
            </p:cNvSpPr>
            <p:nvPr/>
          </p:nvSpPr>
          <p:spPr bwMode="auto">
            <a:xfrm>
              <a:off x="3733" y="1509"/>
              <a:ext cx="356" cy="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9" name="Rectangle 77"/>
            <p:cNvSpPr>
              <a:spLocks noChangeArrowheads="1"/>
            </p:cNvSpPr>
            <p:nvPr/>
          </p:nvSpPr>
          <p:spPr bwMode="auto">
            <a:xfrm>
              <a:off x="4299" y="1565"/>
              <a:ext cx="6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Blackman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8510" name="Line 78"/>
            <p:cNvSpPr>
              <a:spLocks noChangeShapeType="1"/>
            </p:cNvSpPr>
            <p:nvPr/>
          </p:nvSpPr>
          <p:spPr bwMode="auto">
            <a:xfrm>
              <a:off x="3733" y="1679"/>
              <a:ext cx="35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1" name="Text Box 79"/>
            <p:cNvSpPr txBox="1">
              <a:spLocks noChangeArrowheads="1"/>
            </p:cNvSpPr>
            <p:nvPr/>
          </p:nvSpPr>
          <p:spPr bwMode="auto">
            <a:xfrm rot="10800000">
              <a:off x="190" y="1727"/>
              <a:ext cx="346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Gain db</a:t>
              </a: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2933700" y="6472438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理想滤波器加</a:t>
            </a:r>
            <a:r>
              <a:rPr lang="zh-CN" altLang="en-US" dirty="0"/>
              <a:t>布莱克曼</a:t>
            </a:r>
            <a:r>
              <a:rPr lang="zh-CN" altLang="en-US" dirty="0" smtClean="0"/>
              <a:t>窗后的幅度响应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143000" y="76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Kaiser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窗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 w=kaiser(M+1,beta)  )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311275" y="517525"/>
          <a:ext cx="6630988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2" name="公式" r:id="rId3" imgW="2654300" imgH="482600" progId="Equation.3">
                  <p:embed/>
                </p:oleObj>
              </mc:Choice>
              <mc:Fallback>
                <p:oleObj name="公式" r:id="rId3" imgW="26543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517525"/>
                        <a:ext cx="6630988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0" y="1600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Symbol" panose="05050102010706020507" pitchFamily="18" charset="2"/>
              </a:rPr>
              <a:t>b</a:t>
            </a:r>
            <a:r>
              <a:rPr kumimoji="1" lang="en-US" altLang="zh-CN" sz="2400" b="1" i="1">
                <a:latin typeface="Symbol" panose="05050102010706020507" pitchFamily="18" charset="2"/>
              </a:rPr>
              <a:t> </a:t>
            </a:r>
            <a:r>
              <a:rPr kumimoji="1" lang="zh-CN" altLang="en-US" sz="2400" b="1">
                <a:latin typeface="Symbol" panose="05050102010706020507" pitchFamily="18" charset="2"/>
              </a:rPr>
              <a:t>是一可调参数。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Symbol" panose="05050102010706020507" pitchFamily="18" charset="2"/>
              </a:rPr>
              <a:t>0</a:t>
            </a:r>
            <a:r>
              <a:rPr kumimoji="1" lang="en-US" altLang="zh-CN" sz="2400" b="1">
                <a:latin typeface="Symbol" panose="05050102010706020507" pitchFamily="18" charset="2"/>
              </a:rPr>
              <a:t>(</a:t>
            </a:r>
            <a:r>
              <a:rPr kumimoji="1" lang="en-US" altLang="zh-CN" sz="2400" b="1" i="1">
                <a:latin typeface="Symbol" panose="05050102010706020507" pitchFamily="18" charset="2"/>
              </a:rPr>
              <a:t>b  </a:t>
            </a:r>
            <a:r>
              <a:rPr kumimoji="1" lang="en-US" altLang="zh-CN" sz="2400" b="1">
                <a:latin typeface="Symbol" panose="05050102010706020507" pitchFamily="18" charset="2"/>
              </a:rPr>
              <a:t>):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the modified zeroth-order Bessel function.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57200" y="22860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Symbol" panose="05050102010706020507" pitchFamily="18" charset="2"/>
              </a:rPr>
              <a:t>0</a:t>
            </a:r>
            <a:r>
              <a:rPr kumimoji="1" lang="en-US" altLang="zh-CN" sz="2400" b="1">
                <a:latin typeface="Symbol" panose="05050102010706020507" pitchFamily="18" charset="2"/>
              </a:rPr>
              <a:t>(</a:t>
            </a:r>
            <a:r>
              <a:rPr kumimoji="1" lang="en-US" altLang="zh-CN" sz="2400" b="1" i="1">
                <a:latin typeface="Symbol" panose="05050102010706020507" pitchFamily="18" charset="2"/>
              </a:rPr>
              <a:t>b  </a:t>
            </a:r>
            <a:r>
              <a:rPr kumimoji="1" lang="en-US" altLang="zh-CN" sz="2400" b="1">
                <a:latin typeface="Symbol" panose="05050102010706020507" pitchFamily="18" charset="2"/>
              </a:rPr>
              <a:t>)</a:t>
            </a:r>
            <a:r>
              <a:rPr kumimoji="1" lang="zh-CN" altLang="en-US" sz="2400" b="1">
                <a:latin typeface="Symbol" panose="05050102010706020507" pitchFamily="18" charset="2"/>
              </a:rPr>
              <a:t>可用幂级数表示为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555875" y="2362200"/>
          <a:ext cx="431800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3" name="公式" r:id="rId5" imgW="1726451" imgH="533169" progId="Equation.3">
                  <p:embed/>
                </p:oleObj>
              </mc:Choice>
              <mc:Fallback>
                <p:oleObj name="公式" r:id="rId5" imgW="1726451" imgH="5331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362200"/>
                        <a:ext cx="4318000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52400" y="37338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一般求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项就能达到所需精度。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75" y="4191000"/>
            <a:ext cx="3684807" cy="2586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85"/>
          <a:stretch/>
        </p:blipFill>
        <p:spPr>
          <a:xfrm rot="5400000">
            <a:off x="1074683" y="906517"/>
            <a:ext cx="6858000" cy="504496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3200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各种窗函数傅里叶变换的幅度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89582" y="3200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理想滤波器加窗后的幅度响应</a:t>
            </a:r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1679684" y="3429001"/>
            <a:ext cx="564932" cy="2102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6791325" y="3428999"/>
            <a:ext cx="536357" cy="210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19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理想滤波器频率响应与所设计滤波器频率响应（应用各种窗函数）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>
              <a:buFontTx/>
              <a:buNone/>
            </a:pPr>
            <a:endParaRPr lang="zh-CN" altLang="en-US" sz="2400" b="1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ea typeface="楷体_GB2312" pitchFamily="49" charset="-122"/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5183188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219700" y="692150"/>
            <a:ext cx="3671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5364163" y="765175"/>
            <a:ext cx="360045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H</a:t>
            </a:r>
            <a:r>
              <a:rPr lang="en-US" altLang="zh-CN"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sz="2400" b="1" baseline="30000" dirty="0" err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l-GR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ω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---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理想滤波器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sz="2400" b="1" baseline="30000" dirty="0" err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l-GR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ω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---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设计滤波器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sz="2400" b="1" baseline="30000" dirty="0" err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l-GR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ω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---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窗函数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sz="2400" b="1" baseline="30000" dirty="0" err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l-GR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ω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H</a:t>
            </a:r>
            <a:r>
              <a:rPr lang="en-US" altLang="zh-CN"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sz="2400" b="1" baseline="30000" dirty="0" err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l-GR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ω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sz="2400" b="1" baseline="30000" dirty="0" err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l-GR" altLang="zh-CN" sz="24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ω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卷积过程  波动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最大正峰、负峰产生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最大正峰、负峰之间距离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l-GR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Δω</a:t>
            </a:r>
            <a:r>
              <a:rPr lang="en-US" altLang="zh-CN"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主瓣宽带</a:t>
            </a:r>
            <a:endParaRPr lang="zh-CN" altLang="el-GR" sz="2400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&gt;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l-GR" altLang="zh-CN" sz="2400" b="1" i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Δ</a:t>
            </a:r>
            <a:r>
              <a:rPr lang="el-GR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ω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定义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峰对称性（通带、阻带</a:t>
            </a:r>
            <a:r>
              <a:rPr lang="el-GR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δ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433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765175" y="223838"/>
          <a:ext cx="7932738" cy="549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0" name="Visio" r:id="rId3" imgW="2508809" imgH="1737360" progId="Visio.Drawing.6">
                  <p:embed/>
                </p:oleObj>
              </mc:Choice>
              <mc:Fallback>
                <p:oleObj name="Visio" r:id="rId3" imgW="2508809" imgH="1737360" progId="Visio.Drawing.6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223838"/>
                        <a:ext cx="7932738" cy="549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17738" y="46038"/>
            <a:ext cx="441960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FIR</a:t>
            </a:r>
            <a:r>
              <a:rPr kumimoji="1" lang="zh-CN" altLang="en-US" sz="2800" b="1">
                <a:latin typeface="宋体" panose="02010600030101010101" pitchFamily="2" charset="-122"/>
              </a:rPr>
              <a:t>滤波器设计指标</a:t>
            </a:r>
            <a:endParaRPr kumimoji="1" lang="zh-CN" altLang="en-US" sz="28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244" name="矩形 2"/>
          <p:cNvSpPr>
            <a:spLocks noChangeArrowheads="1"/>
          </p:cNvSpPr>
          <p:nvPr/>
        </p:nvSpPr>
        <p:spPr bwMode="auto">
          <a:xfrm>
            <a:off x="1882775" y="5426075"/>
            <a:ext cx="173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通带截止频率</a:t>
            </a:r>
          </a:p>
        </p:txBody>
      </p:sp>
      <p:sp>
        <p:nvSpPr>
          <p:cNvPr id="10245" name="矩形 4"/>
          <p:cNvSpPr>
            <a:spLocks noChangeArrowheads="1"/>
          </p:cNvSpPr>
          <p:nvPr/>
        </p:nvSpPr>
        <p:spPr bwMode="auto">
          <a:xfrm>
            <a:off x="4953000" y="2297113"/>
            <a:ext cx="1217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过渡带宽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267200" y="3429000"/>
            <a:ext cx="0" cy="18288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47" name="对象 7"/>
          <p:cNvGraphicFramePr>
            <a:graphicFrameLocks noChangeAspect="1"/>
          </p:cNvGraphicFramePr>
          <p:nvPr/>
        </p:nvGraphicFramePr>
        <p:xfrm>
          <a:off x="3616325" y="6021388"/>
          <a:ext cx="13287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1" name="Equation" r:id="rId5" imgW="901309" imgH="418918" progId="Equation.DSMT4">
                  <p:embed/>
                </p:oleObj>
              </mc:Choice>
              <mc:Fallback>
                <p:oleObj name="Equation" r:id="rId5" imgW="901309" imgH="418918" progId="Equation.DSMT4">
                  <p:embed/>
                  <p:pic>
                    <p:nvPicPr>
                      <p:cNvPr id="10247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6021388"/>
                        <a:ext cx="1328738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矩形 12"/>
          <p:cNvSpPr>
            <a:spLocks noChangeArrowheads="1"/>
          </p:cNvSpPr>
          <p:nvPr/>
        </p:nvSpPr>
        <p:spPr bwMode="auto">
          <a:xfrm>
            <a:off x="4953000" y="6230938"/>
            <a:ext cx="2506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低通滤波器截止频率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267200" y="5257800"/>
            <a:ext cx="0" cy="795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346200" y="2362200"/>
            <a:ext cx="0" cy="3349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1" name="矩形 17"/>
          <p:cNvSpPr>
            <a:spLocks noChangeArrowheads="1"/>
          </p:cNvSpPr>
          <p:nvPr/>
        </p:nvSpPr>
        <p:spPr bwMode="auto">
          <a:xfrm>
            <a:off x="381000" y="2727325"/>
            <a:ext cx="1217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/>
              <a:t>通带波纹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360488" y="4692650"/>
            <a:ext cx="0" cy="3349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3" name="矩形 19"/>
          <p:cNvSpPr>
            <a:spLocks noChangeArrowheads="1"/>
          </p:cNvSpPr>
          <p:nvPr/>
        </p:nvSpPr>
        <p:spPr bwMode="auto">
          <a:xfrm>
            <a:off x="393700" y="5057775"/>
            <a:ext cx="1217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/>
              <a:t>阻带波纹</a:t>
            </a:r>
          </a:p>
        </p:txBody>
      </p:sp>
      <p:sp>
        <p:nvSpPr>
          <p:cNvPr id="10254" name="矩形 20"/>
          <p:cNvSpPr>
            <a:spLocks noChangeArrowheads="1"/>
          </p:cNvSpPr>
          <p:nvPr/>
        </p:nvSpPr>
        <p:spPr bwMode="auto">
          <a:xfrm>
            <a:off x="4968875" y="5426075"/>
            <a:ext cx="173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阻带截止频率</a:t>
            </a:r>
          </a:p>
        </p:txBody>
      </p:sp>
      <p:graphicFrame>
        <p:nvGraphicFramePr>
          <p:cNvPr id="10255" name="对象 11"/>
          <p:cNvGraphicFramePr>
            <a:graphicFrameLocks noChangeAspect="1"/>
          </p:cNvGraphicFramePr>
          <p:nvPr/>
        </p:nvGraphicFramePr>
        <p:xfrm>
          <a:off x="6102350" y="2195513"/>
          <a:ext cx="7064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2" name="Equation" r:id="rId7" imgW="253670" imgH="177569" progId="Equation.DSMT4">
                  <p:embed/>
                </p:oleObj>
              </mc:Choice>
              <mc:Fallback>
                <p:oleObj name="Equation" r:id="rId7" imgW="253670" imgH="177569" progId="Equation.DSMT4">
                  <p:embed/>
                  <p:pic>
                    <p:nvPicPr>
                      <p:cNvPr id="10255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2195513"/>
                        <a:ext cx="7064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1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实验目的</a:t>
            </a:r>
          </a:p>
        </p:txBody>
      </p:sp>
      <p:sp>
        <p:nvSpPr>
          <p:cNvPr id="1457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．通过窗函数</a:t>
            </a:r>
            <a:r>
              <a:rPr lang="zh-CN" altLang="en-US" sz="2800" dirty="0" smtClean="0">
                <a:latin typeface="+mn-ea"/>
              </a:rPr>
              <a:t>法设计</a:t>
            </a:r>
            <a:r>
              <a:rPr lang="en-US" altLang="zh-CN" sz="2800" dirty="0" smtClean="0">
                <a:latin typeface="+mn-ea"/>
              </a:rPr>
              <a:t>FIR</a:t>
            </a:r>
            <a:r>
              <a:rPr lang="zh-CN" altLang="en-US" sz="2800" dirty="0" smtClean="0">
                <a:latin typeface="+mn-ea"/>
              </a:rPr>
              <a:t>滤波器，</a:t>
            </a:r>
            <a:r>
              <a:rPr lang="zh-CN" altLang="en-US" sz="2800" dirty="0">
                <a:latin typeface="+mn-ea"/>
              </a:rPr>
              <a:t>加深对</a:t>
            </a:r>
            <a:r>
              <a:rPr lang="en-US" altLang="zh-CN" sz="2800" dirty="0">
                <a:latin typeface="+mn-ea"/>
              </a:rPr>
              <a:t>FIR</a:t>
            </a:r>
            <a:r>
              <a:rPr lang="zh-CN" altLang="en-US" sz="2800" dirty="0">
                <a:latin typeface="+mn-ea"/>
              </a:rPr>
              <a:t>滤波器基本原理的理解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sz="2800" dirty="0" smtClean="0">
              <a:latin typeface="+mn-ea"/>
            </a:endParaRPr>
          </a:p>
          <a:p>
            <a:pPr>
              <a:defRPr/>
            </a:pPr>
            <a:endParaRPr lang="en-US" altLang="zh-CN" sz="2800" dirty="0" smtClean="0">
              <a:latin typeface="+mn-ea"/>
            </a:endParaRPr>
          </a:p>
          <a:p>
            <a:pPr>
              <a:defRPr/>
            </a:pPr>
            <a:r>
              <a:rPr lang="en-US" altLang="zh-CN" sz="2800" dirty="0" smtClean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．学习使用窗函数法设计</a:t>
            </a:r>
            <a:r>
              <a:rPr lang="en-US" altLang="zh-CN" sz="2800" dirty="0">
                <a:latin typeface="+mn-ea"/>
              </a:rPr>
              <a:t>FIR</a:t>
            </a:r>
            <a:r>
              <a:rPr lang="zh-CN" altLang="en-US" sz="2800" dirty="0">
                <a:latin typeface="+mn-ea"/>
              </a:rPr>
              <a:t>滤波器，了解窗函数的形式和长度对滤波器性能的影响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sz="2800" dirty="0" smtClean="0">
              <a:latin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窗函数的类型和长度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类型：矩形窗，三角窗，汉宁窗，汉明窗，布莱克曼窗，凯泽窗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endParaRPr lang="zh-CN" altLang="en-US" sz="2800" smtClean="0"/>
          </a:p>
          <a:p>
            <a:pPr eaLnBrk="1" hangingPunct="1"/>
            <a:endParaRPr lang="zh-CN" altLang="en-US" sz="2800" smtClean="0"/>
          </a:p>
          <a:p>
            <a:pPr eaLnBrk="1" hangingPunct="1">
              <a:buFontTx/>
              <a:buNone/>
            </a:pPr>
            <a:r>
              <a:rPr lang="zh-CN" altLang="en-US" sz="2800" smtClean="0"/>
              <a:t>          由窗函数类型决定</a:t>
            </a:r>
            <a:r>
              <a:rPr lang="en-US" altLang="zh-CN" sz="2800" smtClean="0"/>
              <a:t>(</a:t>
            </a:r>
            <a:r>
              <a:rPr lang="zh-CN" altLang="en-US" sz="2800" smtClean="0"/>
              <a:t>见后一页的表</a:t>
            </a:r>
            <a:r>
              <a:rPr lang="en-US" altLang="zh-CN" sz="2800" smtClean="0"/>
              <a:t>)</a:t>
            </a:r>
            <a:r>
              <a:rPr lang="zh-CN" altLang="en-US" sz="2800" smtClean="0"/>
              <a:t>，     为过渡带宽</a:t>
            </a:r>
            <a:endParaRPr lang="en-US" altLang="zh-CN" sz="2800" smtClean="0"/>
          </a:p>
          <a:p>
            <a:pPr eaLnBrk="1" hangingPunct="1">
              <a:buFontTx/>
              <a:buNone/>
            </a:pPr>
            <a:r>
              <a:rPr lang="zh-CN" altLang="en-US" sz="2800" smtClean="0"/>
              <a:t>    </a:t>
            </a:r>
            <a:r>
              <a:rPr lang="zh-CN" altLang="en-US" sz="2800" b="1" smtClean="0"/>
              <a:t>事实上，应首先由阻带最小衰减</a:t>
            </a:r>
            <a:r>
              <a:rPr lang="en-US" altLang="zh-CN" sz="2800" b="1" i="1" smtClean="0"/>
              <a:t>As</a:t>
            </a:r>
            <a:r>
              <a:rPr lang="zh-CN" altLang="en-US" sz="2800" b="1" smtClean="0"/>
              <a:t>确定窗函数，再由        确定窗长度</a:t>
            </a:r>
            <a:r>
              <a:rPr lang="en-US" altLang="zh-CN" sz="2800" b="1" smtClean="0"/>
              <a:t>N</a:t>
            </a:r>
            <a:r>
              <a:rPr lang="zh-CN" altLang="en-US" sz="2800" b="1" smtClean="0"/>
              <a:t>。（</a:t>
            </a:r>
            <a:r>
              <a:rPr lang="en-US" altLang="zh-CN" sz="2800" b="1" smtClean="0"/>
              <a:t>P481</a:t>
            </a:r>
            <a:r>
              <a:rPr lang="zh-CN" altLang="en-US" sz="2800" b="1" smtClean="0"/>
              <a:t>）</a:t>
            </a:r>
            <a:endParaRPr lang="en-US" altLang="zh-CN" sz="2800" b="1" smtClean="0"/>
          </a:p>
          <a:p>
            <a:pPr eaLnBrk="1" hangingPunct="1">
              <a:buFontTx/>
              <a:buNone/>
            </a:pPr>
            <a:endParaRPr lang="zh-CN" altLang="en-US" sz="2800" smtClean="0"/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27113" y="2819400"/>
          <a:ext cx="13747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" name="Equation" r:id="rId3" imgW="482391" imgH="355446" progId="Equation.DSMT4">
                  <p:embed/>
                </p:oleObj>
              </mc:Choice>
              <mc:Fallback>
                <p:oleObj name="Equation" r:id="rId3" imgW="482391" imgH="35544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819400"/>
                        <a:ext cx="13747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43000" y="4114800"/>
          <a:ext cx="3159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1" name="Equation" r:id="rId5" imgW="114151" imgH="164885" progId="Equation.DSMT4">
                  <p:embed/>
                </p:oleObj>
              </mc:Choice>
              <mc:Fallback>
                <p:oleObj name="Equation" r:id="rId5" imgW="114151" imgH="16488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14800"/>
                        <a:ext cx="3159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8"/>
          <p:cNvGraphicFramePr>
            <a:graphicFrameLocks noChangeAspect="1"/>
          </p:cNvGraphicFramePr>
          <p:nvPr/>
        </p:nvGraphicFramePr>
        <p:xfrm>
          <a:off x="6934200" y="4191000"/>
          <a:ext cx="685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2" name="公式" r:id="rId7" imgW="253670" imgH="177569" progId="Equation.3">
                  <p:embed/>
                </p:oleObj>
              </mc:Choice>
              <mc:Fallback>
                <p:oleObj name="公式" r:id="rId7" imgW="253670" imgH="17756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191000"/>
                        <a:ext cx="6858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对象 1"/>
          <p:cNvGraphicFramePr>
            <a:graphicFrameLocks noChangeAspect="1"/>
          </p:cNvGraphicFramePr>
          <p:nvPr/>
        </p:nvGraphicFramePr>
        <p:xfrm>
          <a:off x="1676400" y="5562600"/>
          <a:ext cx="565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3" name="Equation" r:id="rId9" imgW="215713" imgH="152268" progId="Equation.DSMT4">
                  <p:embed/>
                </p:oleObj>
              </mc:Choice>
              <mc:Fallback>
                <p:oleObj name="Equation" r:id="rId9" imgW="215713" imgH="152268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562600"/>
                        <a:ext cx="5651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各种窗函数指标</a:t>
            </a:r>
          </a:p>
        </p:txBody>
      </p:sp>
      <p:graphicFrame>
        <p:nvGraphicFramePr>
          <p:cNvPr id="6243" name="Group 99"/>
          <p:cNvGraphicFramePr>
            <a:graphicFrameLocks noGrp="1"/>
          </p:cNvGraphicFramePr>
          <p:nvPr>
            <p:ph sz="quarter" idx="1"/>
          </p:nvPr>
        </p:nvGraphicFramePr>
        <p:xfrm>
          <a:off x="152400" y="1600200"/>
          <a:ext cx="8839200" cy="4005265"/>
        </p:xfrm>
        <a:graphic>
          <a:graphicData uri="http://schemas.openxmlformats.org/drawingml/2006/table">
            <a:tbl>
              <a:tblPr/>
              <a:tblGrid>
                <a:gridCol w="18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30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窗函数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最小阻带衰减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最大阻带衰减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过渡带宽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求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矩形窗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-21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三角窗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-25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-25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汉宁窗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-31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-44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汉明窗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-41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-53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布莱克曼窗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-57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-74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6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凯泽窗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-57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557" name="Object 3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32425" y="2438400"/>
          <a:ext cx="102076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4" name="Equation" r:id="rId3" imgW="532937" imgH="164957" progId="Equation.DSMT4">
                  <p:embed/>
                </p:oleObj>
              </mc:Choice>
              <mc:Fallback>
                <p:oleObj name="Equation" r:id="rId3" imgW="532937" imgH="164957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2438400"/>
                        <a:ext cx="102076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8" name="Object 3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34013" y="2971800"/>
          <a:ext cx="109378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5" name="Equation" r:id="rId5" imgW="571252" imgH="165028" progId="Equation.DSMT4">
                  <p:embed/>
                </p:oleObj>
              </mc:Choice>
              <mc:Fallback>
                <p:oleObj name="Equation" r:id="rId5" imgW="571252" imgH="165028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2971800"/>
                        <a:ext cx="1093787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9" name="Object 39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438775" y="4267200"/>
          <a:ext cx="12684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6" name="Equation" r:id="rId7" imgW="558558" imgH="165028" progId="Equation.DSMT4">
                  <p:embed/>
                </p:oleObj>
              </mc:Choice>
              <mc:Fallback>
                <p:oleObj name="Equation" r:id="rId7" imgW="558558" imgH="165028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4267200"/>
                        <a:ext cx="126841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0" name="Object 41"/>
          <p:cNvGraphicFramePr>
            <a:graphicFrameLocks noChangeAspect="1"/>
          </p:cNvGraphicFramePr>
          <p:nvPr/>
        </p:nvGraphicFramePr>
        <p:xfrm>
          <a:off x="5367338" y="3352800"/>
          <a:ext cx="14446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7" name="Equation" r:id="rId9" imgW="545626" imgH="164957" progId="Equation.DSMT4">
                  <p:embed/>
                </p:oleObj>
              </mc:Choice>
              <mc:Fallback>
                <p:oleObj name="Equation" r:id="rId9" imgW="545626" imgH="164957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3352800"/>
                        <a:ext cx="14446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1" name="Object 42"/>
          <p:cNvGraphicFramePr>
            <a:graphicFrameLocks noChangeAspect="1"/>
          </p:cNvGraphicFramePr>
          <p:nvPr/>
        </p:nvGraphicFramePr>
        <p:xfrm>
          <a:off x="5291138" y="3810000"/>
          <a:ext cx="15128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8" name="Equation" r:id="rId11" imgW="571252" imgH="165028" progId="Equation.DSMT4">
                  <p:embed/>
                </p:oleObj>
              </mc:Choice>
              <mc:Fallback>
                <p:oleObj name="Equation" r:id="rId11" imgW="571252" imgH="165028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3810000"/>
                        <a:ext cx="151288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62" name="Text Box 46"/>
          <p:cNvSpPr txBox="1">
            <a:spLocks noChangeArrowheads="1"/>
          </p:cNvSpPr>
          <p:nvPr/>
        </p:nvSpPr>
        <p:spPr bwMode="auto">
          <a:xfrm>
            <a:off x="2438400" y="57150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1563" name="Object 91"/>
          <p:cNvGraphicFramePr>
            <a:graphicFrameLocks noChangeAspect="1"/>
          </p:cNvGraphicFramePr>
          <p:nvPr/>
        </p:nvGraphicFramePr>
        <p:xfrm>
          <a:off x="7391400" y="2438400"/>
          <a:ext cx="13858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9" name="Equation" r:id="rId13" imgW="609336" imgH="165028" progId="Equation.DSMT4">
                  <p:embed/>
                </p:oleObj>
              </mc:Choice>
              <mc:Fallback>
                <p:oleObj name="Equation" r:id="rId13" imgW="609336" imgH="165028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438400"/>
                        <a:ext cx="13858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4" name="Object 92"/>
          <p:cNvGraphicFramePr>
            <a:graphicFrameLocks noChangeAspect="1"/>
          </p:cNvGraphicFramePr>
          <p:nvPr/>
        </p:nvGraphicFramePr>
        <p:xfrm>
          <a:off x="7315200" y="2895600"/>
          <a:ext cx="1619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0" name="Equation" r:id="rId15" imgW="647419" imgH="165028" progId="Equation.DSMT4">
                  <p:embed/>
                </p:oleObj>
              </mc:Choice>
              <mc:Fallback>
                <p:oleObj name="Equation" r:id="rId15" imgW="647419" imgH="165028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16192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5" name="Object 93"/>
          <p:cNvGraphicFramePr>
            <a:graphicFrameLocks noChangeAspect="1"/>
          </p:cNvGraphicFramePr>
          <p:nvPr/>
        </p:nvGraphicFramePr>
        <p:xfrm>
          <a:off x="7315200" y="4267200"/>
          <a:ext cx="15811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1" name="Equation" r:id="rId17" imgW="634449" imgH="164957" progId="Equation.DSMT4">
                  <p:embed/>
                </p:oleObj>
              </mc:Choice>
              <mc:Fallback>
                <p:oleObj name="Equation" r:id="rId17" imgW="634449" imgH="164957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267200"/>
                        <a:ext cx="15811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6" name="Object 94"/>
          <p:cNvGraphicFramePr>
            <a:graphicFrameLocks noChangeAspect="1"/>
          </p:cNvGraphicFramePr>
          <p:nvPr/>
        </p:nvGraphicFramePr>
        <p:xfrm>
          <a:off x="7543800" y="4800600"/>
          <a:ext cx="108267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2" name="Equation" r:id="rId19" imgW="545626" imgH="355292" progId="Equation.DSMT4">
                  <p:embed/>
                </p:oleObj>
              </mc:Choice>
              <mc:Fallback>
                <p:oleObj name="Equation" r:id="rId19" imgW="545626" imgH="355292" progId="Equation.DSMT4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800600"/>
                        <a:ext cx="108267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7" name="Object 95"/>
          <p:cNvGraphicFramePr>
            <a:graphicFrameLocks noChangeAspect="1"/>
          </p:cNvGraphicFramePr>
          <p:nvPr/>
        </p:nvGraphicFramePr>
        <p:xfrm>
          <a:off x="7315200" y="3276600"/>
          <a:ext cx="16446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3" name="Equation" r:id="rId21" imgW="622030" imgH="165028" progId="Equation.DSMT4">
                  <p:embed/>
                </p:oleObj>
              </mc:Choice>
              <mc:Fallback>
                <p:oleObj name="Equation" r:id="rId21" imgW="622030" imgH="165028" progId="Equation.DSMT4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276600"/>
                        <a:ext cx="16446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8" name="Object 96"/>
          <p:cNvGraphicFramePr>
            <a:graphicFrameLocks noChangeAspect="1"/>
          </p:cNvGraphicFramePr>
          <p:nvPr/>
        </p:nvGraphicFramePr>
        <p:xfrm>
          <a:off x="7315200" y="3810000"/>
          <a:ext cx="17129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4" name="Equation" r:id="rId23" imgW="647419" imgH="165028" progId="Equation.DSMT4">
                  <p:embed/>
                </p:oleObj>
              </mc:Choice>
              <mc:Fallback>
                <p:oleObj name="Equation" r:id="rId23" imgW="647419" imgH="165028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810000"/>
                        <a:ext cx="17129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9" name="Object 97"/>
          <p:cNvGraphicFramePr>
            <a:graphicFrameLocks noChangeAspect="1"/>
          </p:cNvGraphicFramePr>
          <p:nvPr/>
        </p:nvGraphicFramePr>
        <p:xfrm>
          <a:off x="533400" y="5791200"/>
          <a:ext cx="19319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5" name="公式" r:id="rId25" imgW="850531" imgH="241195" progId="Equation.3">
                  <p:embed/>
                </p:oleObj>
              </mc:Choice>
              <mc:Fallback>
                <p:oleObj name="公式" r:id="rId25" imgW="850531" imgH="241195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791200"/>
                        <a:ext cx="193198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70" name="Object 98"/>
          <p:cNvGraphicFramePr>
            <a:graphicFrameLocks noChangeAspect="1"/>
          </p:cNvGraphicFramePr>
          <p:nvPr/>
        </p:nvGraphicFramePr>
        <p:xfrm>
          <a:off x="5715000" y="2057400"/>
          <a:ext cx="533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6" name="公式" r:id="rId27" imgW="253670" imgH="177569" progId="Equation.3">
                  <p:embed/>
                </p:oleObj>
              </mc:Choice>
              <mc:Fallback>
                <p:oleObj name="公式" r:id="rId27" imgW="253670" imgH="177569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57400"/>
                        <a:ext cx="5334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71" name="Object 69"/>
          <p:cNvGraphicFramePr>
            <a:graphicFrameLocks noChangeAspect="1"/>
          </p:cNvGraphicFramePr>
          <p:nvPr/>
        </p:nvGraphicFramePr>
        <p:xfrm>
          <a:off x="5438775" y="4953000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7" name="Equation" r:id="rId29" imgW="457002" imgH="165028" progId="Equation.DSMT4">
                  <p:embed/>
                </p:oleObj>
              </mc:Choice>
              <mc:Fallback>
                <p:oleObj name="Equation" r:id="rId29" imgW="457002" imgH="165028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4953000"/>
                        <a:ext cx="1054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administrator\appdata\roaming\360se6\User Data\temp\Osci4EMIdebuggingSetit4capture-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762000"/>
            <a:ext cx="903763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600" y="5638800"/>
            <a:ext cx="8402117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2400" b="1" kern="0" dirty="0" smtClean="0"/>
              <a:t>矩形，三角形，汉宁，海明，布莱克曼：阻带最小衰减增加，</a:t>
            </a:r>
            <a:endParaRPr lang="en-US" altLang="zh-CN" sz="2400" b="1" kern="0" dirty="0" smtClean="0"/>
          </a:p>
          <a:p>
            <a:pPr algn="just" eaLnBrk="1" hangingPunct="1"/>
            <a:r>
              <a:rPr lang="en-US" altLang="zh-CN" sz="2400" b="1" kern="0" dirty="0" smtClean="0"/>
              <a:t>                                                                    </a:t>
            </a:r>
            <a:r>
              <a:rPr lang="zh-CN" altLang="en-US" sz="2400" b="1" kern="0" dirty="0" smtClean="0"/>
              <a:t>过渡带增加；</a:t>
            </a:r>
            <a:endParaRPr lang="en-US" altLang="zh-CN" sz="2400" b="1" kern="0" dirty="0" smtClean="0"/>
          </a:p>
          <a:p>
            <a:pPr algn="just" eaLnBrk="1" hangingPunct="1"/>
            <a:r>
              <a:rPr lang="zh-CN" altLang="en-US" sz="2400" b="1" kern="0" dirty="0" smtClean="0"/>
              <a:t>凯泽：</a:t>
            </a:r>
            <a:r>
              <a:rPr lang="en-US" altLang="zh-CN" sz="2400" b="1" kern="0" dirty="0" smtClean="0"/>
              <a:t>β</a:t>
            </a:r>
            <a:r>
              <a:rPr lang="zh-CN" altLang="en-US" sz="2400" b="1" kern="0" dirty="0" smtClean="0"/>
              <a:t>可调节（即为上述几种）；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09600" y="46296"/>
                <a:ext cx="7467600" cy="1347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题目：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用窗函数法设计一</a:t>
                </a:r>
                <a:r>
                  <a:rPr lang="zh-CN" altLang="en-US" sz="2000" dirty="0" smtClean="0"/>
                  <a:t>个</a:t>
                </a:r>
                <a:r>
                  <a:rPr lang="en-US" altLang="zh-CN" sz="2000" dirty="0" smtClean="0"/>
                  <a:t>h(n)</a:t>
                </a:r>
                <a:r>
                  <a:rPr lang="zh-CN" altLang="en-US" sz="2000" dirty="0" smtClean="0"/>
                  <a:t>偶对称的线性</a:t>
                </a:r>
                <a:r>
                  <a:rPr lang="zh-CN" altLang="en-US" sz="2000" dirty="0" smtClean="0"/>
                  <a:t>相位</a:t>
                </a:r>
                <a:r>
                  <a:rPr lang="en-US" altLang="zh-CN" sz="2000" dirty="0" smtClean="0"/>
                  <a:t>FIR</a:t>
                </a:r>
                <a:r>
                  <a:rPr lang="zh-CN" altLang="en-US" sz="2000" dirty="0" smtClean="0"/>
                  <a:t>低通滤波器。给定通带截止频率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=0.3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0" dirty="0" smtClean="0"/>
                  <a:t>阻带截止频率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st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000" b="0" dirty="0" smtClean="0"/>
                  <a:t>,</a:t>
                </a:r>
                <a:r>
                  <a:rPr lang="zh-CN" altLang="en-US" sz="2000" b="0" dirty="0" smtClean="0"/>
                  <a:t>阻带衰减为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n-US" altLang="zh-CN" sz="2000" b="0" dirty="0" smtClean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6296"/>
                <a:ext cx="7467600" cy="1347100"/>
              </a:xfrm>
              <a:prstGeom prst="rect">
                <a:avLst/>
              </a:prstGeom>
              <a:blipFill>
                <a:blip r:embed="rId2"/>
                <a:stretch>
                  <a:fillRect l="-816" t="-3620" r="-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09600" y="1600200"/>
                <a:ext cx="7620000" cy="3734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截止频率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0.5∗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st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=0.4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b="0" dirty="0" smtClean="0"/>
                  <a:t>2.</a:t>
                </a:r>
                <a:r>
                  <a:rPr lang="zh-CN" altLang="en-US" b="0" dirty="0" smtClean="0"/>
                  <a:t>（</a:t>
                </a:r>
                <a:r>
                  <a:rPr lang="en-US" altLang="zh-CN" b="0" dirty="0" smtClean="0"/>
                  <a:t>1</a:t>
                </a:r>
                <a:r>
                  <a:rPr lang="zh-CN" altLang="en-US" b="0" dirty="0" smtClean="0"/>
                  <a:t>）确定窗函数</a:t>
                </a:r>
                <a:endParaRPr lang="en-US" altLang="zh-CN" b="0" dirty="0" smtClean="0"/>
              </a:p>
              <a:p>
                <a:r>
                  <a:rPr lang="zh-CN" altLang="en-US" dirty="0" smtClean="0"/>
                  <a:t>根据阻带衰减</a:t>
                </a:r>
                <a:r>
                  <a:rPr lang="en-US" altLang="zh-CN" dirty="0" smtClean="0"/>
                  <a:t>40dB,</a:t>
                </a:r>
                <a:r>
                  <a:rPr lang="zh-CN" altLang="en-US" dirty="0" smtClean="0"/>
                  <a:t>查表：汉宁窗阻带最小衰减</a:t>
                </a:r>
                <a:r>
                  <a:rPr lang="en-US" altLang="zh-CN" dirty="0" smtClean="0"/>
                  <a:t>44dB</a:t>
                </a:r>
                <a:r>
                  <a:rPr lang="zh-CN" altLang="en-US" dirty="0" smtClean="0"/>
                  <a:t>满足要求</a:t>
                </a:r>
                <a:endParaRPr lang="en-US" altLang="zh-CN" dirty="0" smtClean="0"/>
              </a:p>
              <a:p>
                <a:r>
                  <a:rPr lang="zh-CN" altLang="en-US" b="0" dirty="0" smtClean="0"/>
                  <a:t>（</a:t>
                </a:r>
                <a:r>
                  <a:rPr lang="en-US" altLang="zh-CN" b="0" dirty="0" smtClean="0"/>
                  <a:t>2</a:t>
                </a:r>
                <a:r>
                  <a:rPr lang="zh-CN" altLang="en-US" b="0" dirty="0" smtClean="0"/>
                  <a:t>）确定</a:t>
                </a:r>
                <a:r>
                  <a:rPr lang="en-US" altLang="zh-CN" b="0" dirty="0" smtClean="0"/>
                  <a:t>N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zh-CN" b="0" dirty="0" smtClean="0"/>
                  <a:t> = 6.2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b="0" dirty="0" smtClean="0"/>
                  <a:t> = 0.2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先取</a:t>
                </a:r>
                <a:r>
                  <a:rPr lang="en-US" altLang="zh-CN" dirty="0" smtClean="0"/>
                  <a:t>N=31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dirty="0" smtClean="0"/>
                  <a:t>N-1</a:t>
                </a:r>
                <a:r>
                  <a:rPr lang="en-US" altLang="zh-CN" dirty="0"/>
                  <a:t>)</a:t>
                </a:r>
                <a:r>
                  <a:rPr lang="en-US" altLang="zh-CN" dirty="0" smtClean="0"/>
                  <a:t>/2=15</a:t>
                </a:r>
              </a:p>
              <a:p>
                <a:r>
                  <a:rPr lang="zh-CN" altLang="en-US" dirty="0" smtClean="0"/>
                  <a:t>可写出汉宁窗</a:t>
                </a:r>
                <a:r>
                  <a:rPr lang="en-US" altLang="zh-CN" dirty="0" smtClean="0"/>
                  <a:t>w(n)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求线性相位</a:t>
                </a:r>
                <a:r>
                  <a:rPr lang="en-US" altLang="zh-CN" dirty="0" smtClean="0"/>
                  <a:t>FIR</a:t>
                </a:r>
                <a:r>
                  <a:rPr lang="zh-CN" altLang="en-US" dirty="0" smtClean="0"/>
                  <a:t>滤波器的</a:t>
                </a:r>
                <a:r>
                  <a:rPr lang="en-US" altLang="zh-CN" dirty="0" smtClean="0"/>
                  <a:t>h(n)</a:t>
                </a:r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0"/>
                <a:ext cx="7620000" cy="3734484"/>
              </a:xfrm>
              <a:prstGeom prst="rect">
                <a:avLst/>
              </a:prstGeom>
              <a:blipFill>
                <a:blip r:embed="rId3"/>
                <a:stretch>
                  <a:fillRect l="-640" t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67"/>
          <a:stretch/>
        </p:blipFill>
        <p:spPr>
          <a:xfrm>
            <a:off x="657465" y="5029200"/>
            <a:ext cx="6172440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57717" r="7500" b="6765"/>
          <a:stretch/>
        </p:blipFill>
        <p:spPr>
          <a:xfrm>
            <a:off x="647940" y="4005991"/>
            <a:ext cx="7315200" cy="609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34440" y="48006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验证各项指标是否满足要求，若不满足则改变</a:t>
            </a:r>
            <a:r>
              <a:rPr lang="en-US" altLang="zh-CN" dirty="0" smtClean="0"/>
              <a:t>N</a:t>
            </a:r>
            <a:r>
              <a:rPr lang="zh-CN" altLang="en-US" dirty="0" smtClean="0"/>
              <a:t>或者窗形状，重新计算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848600" cy="990600"/>
          </a:xfrm>
        </p:spPr>
        <p:txBody>
          <a:bodyPr/>
          <a:lstStyle/>
          <a:p>
            <a:pPr eaLnBrk="1" hangingPunct="1"/>
            <a:r>
              <a:rPr lang="zh-CN" altLang="en-US" smtClean="0"/>
              <a:t>程序流程</a:t>
            </a:r>
            <a:endParaRPr lang="zh-CN" altLang="zh-CN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/>
              <a:t>1</a:t>
            </a:r>
          </a:p>
          <a:p>
            <a:pPr eaLnBrk="1" hangingPunct="1">
              <a:buFontTx/>
              <a:buAutoNum type="arabicPlain" startAt="2"/>
            </a:pPr>
            <a:r>
              <a:rPr lang="zh-CN" altLang="en-US" sz="2400" dirty="0" smtClean="0"/>
              <a:t>由</a:t>
            </a:r>
            <a:r>
              <a:rPr lang="en-US" altLang="zh-CN" sz="2400" dirty="0" err="1" smtClean="0"/>
              <a:t>deltaw</a:t>
            </a:r>
            <a:r>
              <a:rPr lang="zh-CN" altLang="en-US" sz="2400" dirty="0" smtClean="0"/>
              <a:t>求得滤波器长度</a:t>
            </a:r>
            <a:r>
              <a:rPr lang="en-US" altLang="zh-CN" sz="2400" dirty="0" smtClean="0"/>
              <a:t>N</a:t>
            </a:r>
          </a:p>
          <a:p>
            <a:pPr eaLnBrk="1" hangingPunct="1">
              <a:buFontTx/>
              <a:buAutoNum type="arabicPlain" startAt="2"/>
            </a:pPr>
            <a:r>
              <a:rPr lang="zh-CN" altLang="en-US" sz="2400" dirty="0" smtClean="0"/>
              <a:t>截止频率</a:t>
            </a:r>
            <a:r>
              <a:rPr lang="en-US" altLang="zh-CN" sz="2400" dirty="0" err="1" smtClean="0"/>
              <a:t>wc</a:t>
            </a:r>
            <a:endParaRPr lang="en-US" altLang="zh-CN" sz="2400" baseline="-25000" dirty="0" smtClean="0"/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</a:t>
            </a:r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12800" y="1233488"/>
          <a:ext cx="294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8" name="Equation" r:id="rId3" imgW="1384300" imgH="393700" progId="Equation.DSMT4">
                  <p:embed/>
                </p:oleObj>
              </mc:Choice>
              <mc:Fallback>
                <p:oleObj name="Equation" r:id="rId3" imgW="13843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233488"/>
                        <a:ext cx="294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690259205"/>
              </p:ext>
            </p:extLst>
          </p:nvPr>
        </p:nvGraphicFramePr>
        <p:xfrm>
          <a:off x="4876800" y="1525588"/>
          <a:ext cx="2581275" cy="46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9" name="Visio" r:id="rId5" imgW="1834734" imgH="3301634" progId="Visio.Drawing.11">
                  <p:embed/>
                </p:oleObj>
              </mc:Choice>
              <mc:Fallback>
                <p:oleObj name="Visio" r:id="rId5" imgW="1834734" imgH="330163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25588"/>
                        <a:ext cx="2581275" cy="464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3657600"/>
            <a:ext cx="36576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260350" y="1213272"/>
            <a:ext cx="4029075" cy="2209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7543800" y="3048000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561" name="TextBox 10"/>
          <p:cNvSpPr txBox="1">
            <a:spLocks noChangeArrowheads="1"/>
          </p:cNvSpPr>
          <p:nvPr/>
        </p:nvSpPr>
        <p:spPr bwMode="auto">
          <a:xfrm>
            <a:off x="7848600" y="2819400"/>
            <a:ext cx="1295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写函数：</a:t>
            </a:r>
            <a:r>
              <a:rPr lang="en-US" altLang="zh-CN" sz="1800"/>
              <a:t>hd=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ideallp(</a:t>
            </a:r>
            <a:r>
              <a:rPr lang="zh-CN" altLang="en-US" sz="1800"/>
              <a:t>参数</a:t>
            </a:r>
            <a:r>
              <a:rPr lang="en-US" altLang="zh-CN" sz="1800"/>
              <a:t>)</a:t>
            </a:r>
            <a:endParaRPr lang="zh-CN" altLang="en-US" sz="1800"/>
          </a:p>
        </p:txBody>
      </p:sp>
      <p:sp>
        <p:nvSpPr>
          <p:cNvPr id="12" name="圆角矩形 11"/>
          <p:cNvSpPr/>
          <p:nvPr/>
        </p:nvSpPr>
        <p:spPr>
          <a:xfrm>
            <a:off x="4724400" y="2667000"/>
            <a:ext cx="2819400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4327525" y="1752600"/>
            <a:ext cx="473075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7467600" y="4343400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565" name="TextBox 15"/>
          <p:cNvSpPr txBox="1">
            <a:spLocks noChangeArrowheads="1"/>
          </p:cNvSpPr>
          <p:nvPr/>
        </p:nvSpPr>
        <p:spPr bwMode="auto">
          <a:xfrm>
            <a:off x="7848600" y="4354513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获得</a:t>
            </a:r>
            <a:r>
              <a:rPr lang="en-US" altLang="zh-CN" sz="1800"/>
              <a:t>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h=hd.*w</a:t>
            </a:r>
            <a:endParaRPr lang="zh-CN" altLang="en-US" sz="1800"/>
          </a:p>
        </p:txBody>
      </p:sp>
      <p:sp>
        <p:nvSpPr>
          <p:cNvPr id="17" name="右箭头 16"/>
          <p:cNvSpPr/>
          <p:nvPr/>
        </p:nvSpPr>
        <p:spPr>
          <a:xfrm>
            <a:off x="7467600" y="5562600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567" name="TextBox 17"/>
          <p:cNvSpPr txBox="1">
            <a:spLocks noChangeArrowheads="1"/>
          </p:cNvSpPr>
          <p:nvPr/>
        </p:nvSpPr>
        <p:spPr bwMode="auto">
          <a:xfrm>
            <a:off x="7848600" y="5486400"/>
            <a:ext cx="129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根据</a:t>
            </a:r>
            <a:r>
              <a:rPr lang="en-US" altLang="zh-CN" sz="1800"/>
              <a:t>h</a:t>
            </a:r>
            <a:r>
              <a:rPr lang="zh-CN" altLang="en-US" sz="1800"/>
              <a:t>获得频率响应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理想滤波器单位脉冲响应</a:t>
            </a:r>
            <a:r>
              <a:rPr lang="en-US" altLang="zh-CN" smtClean="0"/>
              <a:t>hd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9448800" cy="4525963"/>
          </a:xfrm>
        </p:spPr>
        <p:txBody>
          <a:bodyPr/>
          <a:lstStyle/>
          <a:p>
            <a:r>
              <a:rPr lang="en-US" altLang="zh-CN" sz="2800" smtClean="0"/>
              <a:t>n=0:N  </a:t>
            </a:r>
          </a:p>
          <a:p>
            <a:r>
              <a:rPr lang="zh-CN" altLang="en-US" sz="2800" smtClean="0"/>
              <a:t>利用：</a:t>
            </a:r>
          </a:p>
          <a:p>
            <a:endParaRPr lang="zh-CN" altLang="en-US" sz="2800" smtClean="0"/>
          </a:p>
          <a:p>
            <a:endParaRPr lang="zh-CN" altLang="en-US" sz="2800" smtClean="0"/>
          </a:p>
          <a:p>
            <a:endParaRPr lang="zh-CN" altLang="en-US" sz="2800" smtClean="0"/>
          </a:p>
          <a:p>
            <a:r>
              <a:rPr lang="en-US" altLang="zh-CN" sz="2800" smtClean="0"/>
              <a:t>eps</a:t>
            </a:r>
            <a:r>
              <a:rPr lang="zh-CN" altLang="en-US" sz="2800" smtClean="0"/>
              <a:t>（近似无穷小）的使用</a:t>
            </a:r>
          </a:p>
        </p:txBody>
      </p:sp>
      <p:graphicFrame>
        <p:nvGraphicFramePr>
          <p:cNvPr id="25604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838200" y="2590800"/>
          <a:ext cx="6096000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公式" r:id="rId3" imgW="3263900" imgH="812800" progId="Equation.3">
                  <p:embed/>
                </p:oleObj>
              </mc:Choice>
              <mc:Fallback>
                <p:oleObj name="公式" r:id="rId3" imgW="3263900" imgH="812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0800"/>
                        <a:ext cx="6096000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6"/>
          <p:cNvSpPr>
            <a:spLocks noGrp="1"/>
          </p:cNvSpPr>
          <p:nvPr>
            <p:ph type="title"/>
          </p:nvPr>
        </p:nvSpPr>
        <p:spPr>
          <a:xfrm>
            <a:off x="533400" y="-149226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滤波器的系统系数</a:t>
            </a:r>
            <a:r>
              <a:rPr lang="en-US" altLang="zh-CN" dirty="0" smtClean="0"/>
              <a:t>B,A</a:t>
            </a:r>
            <a:endParaRPr lang="zh-CN" altLang="en-US" dirty="0" smtClean="0"/>
          </a:p>
        </p:txBody>
      </p:sp>
      <p:graphicFrame>
        <p:nvGraphicFramePr>
          <p:cNvPr id="266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014520"/>
              </p:ext>
            </p:extLst>
          </p:nvPr>
        </p:nvGraphicFramePr>
        <p:xfrm>
          <a:off x="381000" y="2020887"/>
          <a:ext cx="51816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1" name="Equation" r:id="rId3" imgW="2006600" imgH="368300" progId="Equation.DSMT4">
                  <p:embed/>
                </p:oleObj>
              </mc:Choice>
              <mc:Fallback>
                <p:oleObj name="Equation" r:id="rId3" imgW="2006600" imgH="368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20887"/>
                        <a:ext cx="51816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489699"/>
              </p:ext>
            </p:extLst>
          </p:nvPr>
        </p:nvGraphicFramePr>
        <p:xfrm>
          <a:off x="381000" y="3316287"/>
          <a:ext cx="64770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2" name="Equation" r:id="rId5" imgW="2438400" imgH="215900" progId="Equation.DSMT4">
                  <p:embed/>
                </p:oleObj>
              </mc:Choice>
              <mc:Fallback>
                <p:oleObj name="Equation" r:id="rId5" imgW="2438400" imgH="215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316287"/>
                        <a:ext cx="64770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875881"/>
              </p:ext>
            </p:extLst>
          </p:nvPr>
        </p:nvGraphicFramePr>
        <p:xfrm>
          <a:off x="381000" y="4383087"/>
          <a:ext cx="5867400" cy="243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3" name="Equation" r:id="rId7" imgW="2349500" imgH="977900" progId="Equation.DSMT4">
                  <p:embed/>
                </p:oleObj>
              </mc:Choice>
              <mc:Fallback>
                <p:oleObj name="Equation" r:id="rId7" imgW="2349500" imgH="977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83087"/>
                        <a:ext cx="5867400" cy="243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下箭头 10"/>
          <p:cNvSpPr/>
          <p:nvPr/>
        </p:nvSpPr>
        <p:spPr>
          <a:xfrm>
            <a:off x="2362200" y="2859087"/>
            <a:ext cx="533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2362200" y="4002087"/>
            <a:ext cx="533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248400" y="5449887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6633" name="TextBox 14"/>
          <p:cNvSpPr txBox="1">
            <a:spLocks noChangeArrowheads="1"/>
          </p:cNvSpPr>
          <p:nvPr/>
        </p:nvSpPr>
        <p:spPr bwMode="auto">
          <a:xfrm>
            <a:off x="6934200" y="4916487"/>
            <a:ext cx="2209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系统系数</a:t>
            </a:r>
            <a:r>
              <a:rPr lang="en-US" altLang="zh-CN" sz="2400" b="1">
                <a:solidFill>
                  <a:srgbClr val="FF0000"/>
                </a:solidFill>
              </a:rPr>
              <a:t>(B,A):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(h(n),[1])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0200" y="869950"/>
            <a:ext cx="3800475" cy="1019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4800" y="1143000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系统函数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001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用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Kaiser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窗</a:t>
            </a:r>
            <a:r>
              <a:rPr kumimoji="1" lang="zh-CN" altLang="zh-CN" sz="2400" dirty="0">
                <a:latin typeface="Times New Roman" panose="02020603050405020304" pitchFamily="18" charset="0"/>
              </a:rPr>
              <a:t>设计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FIR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滤波器的</a:t>
            </a:r>
            <a:r>
              <a:rPr kumimoji="1" lang="zh-CN" altLang="zh-CN" sz="2400" dirty="0">
                <a:latin typeface="Times New Roman" panose="02020603050405020304" pitchFamily="18" charset="0"/>
              </a:rPr>
              <a:t>步骤</a:t>
            </a:r>
            <a:r>
              <a:rPr kumimoji="1" lang="zh-CN" altLang="zh-CN" sz="2400" dirty="0" smtClean="0">
                <a:latin typeface="Times New Roman" panose="02020603050405020304" pitchFamily="18" charset="0"/>
              </a:rPr>
              <a:t>：</a:t>
            </a:r>
            <a:endParaRPr kumimoji="1"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</a:rPr>
              <a:t>1.  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估计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滤波器的阶数</a:t>
            </a:r>
            <a:r>
              <a:rPr kumimoji="1" lang="en-US" altLang="zh-CN" sz="2400" i="1" dirty="0" smtClean="0">
                <a:latin typeface="Times New Roman" panose="02020603050405020304" pitchFamily="18" charset="0"/>
              </a:rPr>
              <a:t>M       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M=N-1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(N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为凯泽窗长度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)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i="1" dirty="0">
                <a:latin typeface="Times New Roman" panose="02020603050405020304" pitchFamily="18" charset="0"/>
              </a:rPr>
              <a:t>                      A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 </a:t>
            </a:r>
            <a:r>
              <a:rPr kumimoji="1" lang="en-US" altLang="zh-CN" sz="2400" dirty="0">
                <a:latin typeface="Symbol" panose="05050102010706020507" pitchFamily="18" charset="2"/>
              </a:rPr>
              <a:t>-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20log10(min{</a:t>
            </a:r>
            <a:r>
              <a:rPr kumimoji="1" lang="en-US" altLang="zh-CN" sz="2400" i="1" dirty="0" err="1">
                <a:latin typeface="Symbol" panose="05050102010706020507" pitchFamily="18" charset="2"/>
              </a:rPr>
              <a:t>d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d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})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855481"/>
              </p:ext>
            </p:extLst>
          </p:nvPr>
        </p:nvGraphicFramePr>
        <p:xfrm>
          <a:off x="1685925" y="2906713"/>
          <a:ext cx="47942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1" name="公式" r:id="rId3" imgW="1917700" imgH="457200" progId="Equation.3">
                  <p:embed/>
                </p:oleObj>
              </mc:Choice>
              <mc:Fallback>
                <p:oleObj name="公式" r:id="rId3" imgW="19177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2906713"/>
                        <a:ext cx="47942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4114800"/>
            <a:ext cx="8537575" cy="2305050"/>
            <a:chOff x="240" y="1872"/>
            <a:chExt cx="5378" cy="1452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240" y="1872"/>
              <a:ext cx="4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2.  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估计</a:t>
              </a:r>
              <a:r>
                <a:rPr kumimoji="1" lang="en-US" altLang="zh-CN" sz="2400" i="1">
                  <a:latin typeface="Symbol" panose="05050102010706020507" pitchFamily="18" charset="2"/>
                </a:rPr>
                <a:t>b </a:t>
              </a:r>
            </a:p>
          </p:txBody>
        </p:sp>
        <p:graphicFrame>
          <p:nvGraphicFramePr>
            <p:cNvPr id="27654" name="Object 6"/>
            <p:cNvGraphicFramePr>
              <a:graphicFrameLocks noChangeAspect="1"/>
            </p:cNvGraphicFramePr>
            <p:nvPr/>
          </p:nvGraphicFramePr>
          <p:xfrm>
            <a:off x="336" y="2304"/>
            <a:ext cx="5282" cy="10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2" name="公式" r:id="rId5" imgW="3352800" imgH="647700" progId="Equation.3">
                    <p:embed/>
                  </p:oleObj>
                </mc:Choice>
                <mc:Fallback>
                  <p:oleObj name="公式" r:id="rId5" imgW="3352800" imgH="647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304"/>
                          <a:ext cx="5282" cy="10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991575"/>
              </p:ext>
            </p:extLst>
          </p:nvPr>
        </p:nvGraphicFramePr>
        <p:xfrm>
          <a:off x="2514600" y="290565"/>
          <a:ext cx="5334000" cy="966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3" name="公式" r:id="rId7" imgW="2654300" imgH="482600" progId="Equation.3">
                  <p:embed/>
                </p:oleObj>
              </mc:Choice>
              <mc:Fallback>
                <p:oleObj name="公式" r:id="rId7" imgW="2654300" imgH="482600" progId="Equation.3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0565"/>
                        <a:ext cx="5334000" cy="966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43000" y="538409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凯泽窗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228600" y="1219200"/>
            <a:ext cx="325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1.  </a:t>
            </a:r>
            <a:r>
              <a:rPr kumimoji="1" lang="zh-CN" altLang="en-US" sz="2400">
                <a:latin typeface="Times New Roman" panose="02020603050405020304" pitchFamily="18" charset="0"/>
              </a:rPr>
              <a:t>估计滤波器的阶数</a:t>
            </a:r>
            <a:r>
              <a:rPr kumimoji="1" lang="en-US" altLang="zh-CN" sz="2400" i="1">
                <a:latin typeface="Times New Roman" panose="02020603050405020304" pitchFamily="18" charset="0"/>
              </a:rPr>
              <a:t>M</a:t>
            </a: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2740025" y="1658938"/>
          <a:ext cx="371475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9" name="公式" r:id="rId3" imgW="1485900" imgH="457200" progId="Equation.3">
                  <p:embed/>
                </p:oleObj>
              </mc:Choice>
              <mc:Fallback>
                <p:oleObj name="公式" r:id="rId3" imgW="14859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1658938"/>
                        <a:ext cx="3714750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2.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估计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b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i="1" dirty="0">
                <a:latin typeface="Symbol" panose="05050102010706020507" pitchFamily="18" charset="2"/>
              </a:rPr>
              <a:t>                                 </a:t>
            </a:r>
            <a:r>
              <a:rPr kumimoji="1" lang="en-US" altLang="zh-CN" sz="3000" i="1" dirty="0">
                <a:solidFill>
                  <a:srgbClr val="000000"/>
                </a:solidFill>
                <a:latin typeface="Symbol" panose="05050102010706020507" pitchFamily="18" charset="2"/>
              </a:rPr>
              <a:t>b = </a:t>
            </a:r>
            <a:r>
              <a:rPr kumimoji="1" lang="en-US" altLang="zh-CN" sz="3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0.1102(</a:t>
            </a:r>
            <a:r>
              <a:rPr kumimoji="1" lang="en-US" altLang="zh-CN" sz="30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0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30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kumimoji="1" lang="en-US" altLang="zh-CN" sz="3000" i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8.7</a:t>
            </a:r>
            <a:r>
              <a:rPr kumimoji="1" lang="en-US" altLang="zh-CN" sz="3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3000" b="1" i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4343400"/>
            <a:ext cx="5638800" cy="1244600"/>
            <a:chOff x="192" y="2887"/>
            <a:chExt cx="3552" cy="784"/>
          </a:xfrm>
        </p:grpSpPr>
        <p:sp>
          <p:nvSpPr>
            <p:cNvPr id="28681" name="Text Box 6"/>
            <p:cNvSpPr txBox="1">
              <a:spLocks noChangeArrowheads="1"/>
            </p:cNvSpPr>
            <p:nvPr/>
          </p:nvSpPr>
          <p:spPr bwMode="auto">
            <a:xfrm>
              <a:off x="192" y="2887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3. 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设定理想低通的截频</a:t>
              </a:r>
            </a:p>
          </p:txBody>
        </p:sp>
        <p:graphicFrame>
          <p:nvGraphicFramePr>
            <p:cNvPr id="28682" name="Object 7"/>
            <p:cNvGraphicFramePr>
              <a:graphicFrameLocks noChangeAspect="1"/>
            </p:cNvGraphicFramePr>
            <p:nvPr/>
          </p:nvGraphicFramePr>
          <p:xfrm>
            <a:off x="2046" y="3312"/>
            <a:ext cx="169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0" name="公式" r:id="rId5" imgW="1079500" imgH="228600" progId="Equation.3">
                    <p:embed/>
                  </p:oleObj>
                </mc:Choice>
                <mc:Fallback>
                  <p:oleObj name="公式" r:id="rId5" imgW="10795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6" y="3312"/>
                          <a:ext cx="1698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304800" y="57912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4. 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h</a:t>
            </a:r>
            <a:r>
              <a:rPr kumimoji="1" lang="en-US" altLang="zh-CN" sz="2800">
                <a:latin typeface="Times New Roman" panose="02020603050405020304" pitchFamily="18" charset="0"/>
              </a:rPr>
              <a:t>[</a:t>
            </a:r>
            <a:r>
              <a:rPr kumimoji="1" lang="en-US" altLang="zh-CN" sz="2800" i="1">
                <a:latin typeface="Times New Roman" panose="02020603050405020304" pitchFamily="18" charset="0"/>
              </a:rPr>
              <a:t>k</a:t>
            </a:r>
            <a:r>
              <a:rPr kumimoji="1" lang="en-US" altLang="zh-CN" sz="2800">
                <a:latin typeface="Times New Roman" panose="02020603050405020304" pitchFamily="18" charset="0"/>
              </a:rPr>
              <a:t>]=</a:t>
            </a:r>
            <a:r>
              <a:rPr kumimoji="1" lang="en-US" altLang="zh-CN" sz="2800" i="1">
                <a:latin typeface="Times New Roman" panose="02020603050405020304" pitchFamily="18" charset="0"/>
              </a:rPr>
              <a:t>h</a:t>
            </a:r>
            <a:r>
              <a:rPr kumimoji="1" lang="en-US" altLang="zh-CN" sz="2800" i="1" baseline="-25000">
                <a:latin typeface="Times New Roman" panose="02020603050405020304" pitchFamily="18" charset="0"/>
              </a:rPr>
              <a:t>d</a:t>
            </a:r>
            <a:r>
              <a:rPr kumimoji="1" lang="en-US" altLang="zh-CN" sz="2800">
                <a:latin typeface="Times New Roman" panose="02020603050405020304" pitchFamily="18" charset="0"/>
              </a:rPr>
              <a:t>[</a:t>
            </a:r>
            <a:r>
              <a:rPr kumimoji="1" lang="en-US" altLang="zh-CN" sz="2800" i="1">
                <a:latin typeface="Times New Roman" panose="02020603050405020304" pitchFamily="18" charset="0"/>
              </a:rPr>
              <a:t>k</a:t>
            </a:r>
            <a:r>
              <a:rPr kumimoji="1" lang="en-US" altLang="zh-CN" sz="2800">
                <a:latin typeface="Times New Roman" panose="02020603050405020304" pitchFamily="18" charset="0"/>
              </a:rPr>
              <a:t>]*</a:t>
            </a:r>
            <a:r>
              <a:rPr kumimoji="1" lang="en-US" altLang="zh-CN" sz="2800" i="1">
                <a:latin typeface="Times New Roman" panose="02020603050405020304" pitchFamily="18" charset="0"/>
              </a:rPr>
              <a:t>w</a:t>
            </a:r>
            <a:r>
              <a:rPr kumimoji="1" lang="en-US" altLang="zh-CN" sz="2800">
                <a:latin typeface="Times New Roman" panose="02020603050405020304" pitchFamily="18" charset="0"/>
              </a:rPr>
              <a:t>[</a:t>
            </a:r>
            <a:r>
              <a:rPr kumimoji="1" lang="en-US" altLang="zh-CN" sz="2800" i="1">
                <a:latin typeface="Times New Roman" panose="02020603050405020304" pitchFamily="18" charset="0"/>
              </a:rPr>
              <a:t>k</a:t>
            </a:r>
            <a:r>
              <a:rPr kumimoji="1" lang="en-US" altLang="zh-CN" sz="280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28679" name="Rectangle 9"/>
          <p:cNvSpPr>
            <a:spLocks noChangeArrowheads="1"/>
          </p:cNvSpPr>
          <p:nvPr/>
        </p:nvSpPr>
        <p:spPr bwMode="auto">
          <a:xfrm>
            <a:off x="0" y="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80" name="Text Box 10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用</a:t>
            </a:r>
            <a:r>
              <a:rPr kumimoji="1" lang="en-US" altLang="zh-CN" sz="2400">
                <a:latin typeface="Times New Roman" panose="02020603050405020304" pitchFamily="18" charset="0"/>
              </a:rPr>
              <a:t>Kaiser</a:t>
            </a:r>
            <a:r>
              <a:rPr kumimoji="1" lang="zh-CN" altLang="en-US" sz="2400">
                <a:latin typeface="Times New Roman" panose="02020603050405020304" pitchFamily="18" charset="0"/>
              </a:rPr>
              <a:t>窗设计一满足下列指标的</a:t>
            </a:r>
            <a:r>
              <a:rPr kumimoji="1" lang="en-US" altLang="zh-CN" sz="2400">
                <a:latin typeface="Times New Roman" panose="02020603050405020304" pitchFamily="18" charset="0"/>
              </a:rPr>
              <a:t>I</a:t>
            </a:r>
            <a:r>
              <a:rPr kumimoji="1" lang="zh-CN" altLang="en-US" sz="2400">
                <a:latin typeface="Times New Roman" panose="02020603050405020304" pitchFamily="18" charset="0"/>
              </a:rPr>
              <a:t>型线性相位</a:t>
            </a:r>
            <a:r>
              <a:rPr kumimoji="1" lang="en-US" altLang="zh-CN" sz="2400">
                <a:latin typeface="Times New Roman" panose="02020603050405020304" pitchFamily="18" charset="0"/>
              </a:rPr>
              <a:t>FIR</a:t>
            </a:r>
            <a:r>
              <a:rPr kumimoji="1" lang="zh-CN" altLang="en-US" sz="2400">
                <a:latin typeface="Times New Roman" panose="02020603050405020304" pitchFamily="18" charset="0"/>
              </a:rPr>
              <a:t>低通滤波器。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i="1">
                <a:latin typeface="Symbol" panose="05050102010706020507" pitchFamily="18" charset="2"/>
              </a:rPr>
              <a:t>                    </a:t>
            </a:r>
            <a:r>
              <a:rPr kumimoji="1" lang="en-US" altLang="zh-CN" sz="2400" i="1">
                <a:latin typeface="Symbol" panose="05050102010706020507" pitchFamily="18" charset="2"/>
              </a:rPr>
              <a:t>W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latin typeface="Times New Roman" panose="02020603050405020304" pitchFamily="18" charset="0"/>
              </a:rPr>
              <a:t>=0.2</a:t>
            </a:r>
            <a:r>
              <a:rPr kumimoji="1" lang="en-US" altLang="zh-CN" sz="2400">
                <a:latin typeface="Symbol" panose="05050102010706020507" pitchFamily="18" charset="2"/>
              </a:rPr>
              <a:t>p,</a:t>
            </a:r>
            <a:r>
              <a:rPr kumimoji="1" lang="en-US" altLang="zh-CN" sz="2400" i="1">
                <a:latin typeface="Symbol" panose="05050102010706020507" pitchFamily="18" charset="2"/>
              </a:rPr>
              <a:t> W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s</a:t>
            </a:r>
            <a:r>
              <a:rPr kumimoji="1" lang="en-US" altLang="zh-CN" sz="2400">
                <a:latin typeface="Times New Roman" panose="02020603050405020304" pitchFamily="18" charset="0"/>
              </a:rPr>
              <a:t>=0.4</a:t>
            </a:r>
            <a:r>
              <a:rPr kumimoji="1" lang="en-US" altLang="zh-CN" sz="2400">
                <a:latin typeface="Symbol" panose="05050102010706020507" pitchFamily="18" charset="2"/>
              </a:rPr>
              <a:t>p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latin typeface="Times New Roman" panose="02020603050405020304" pitchFamily="18" charset="0"/>
              </a:rPr>
              <a:t>=0.3dB,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s</a:t>
            </a:r>
            <a:r>
              <a:rPr kumimoji="1" lang="en-US" altLang="zh-CN" sz="2400">
                <a:latin typeface="Times New Roman" panose="02020603050405020304" pitchFamily="18" charset="0"/>
              </a:rPr>
              <a:t>=50dB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58372" grpId="0" autoUpdateAnimBg="0"/>
      <p:bldP spid="5837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作业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设计</a:t>
            </a:r>
            <a:r>
              <a:rPr lang="en-US" altLang="zh-CN" sz="2400" smtClean="0"/>
              <a:t>FIR</a:t>
            </a:r>
            <a:r>
              <a:rPr lang="zh-CN" altLang="en-US" sz="2400" smtClean="0"/>
              <a:t>滤波器，将各种窗函数的特性差异进行比较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 </a:t>
            </a:r>
            <a:r>
              <a:rPr lang="en-US" altLang="zh-CN" sz="2400" smtClean="0"/>
              <a:t>w=boxcar(M);w=triang(M);w=hanning(M);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   w=hamming(M);w=blackman(M);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   </a:t>
            </a:r>
            <a:r>
              <a:rPr lang="zh-CN" altLang="en-US" sz="2400" smtClean="0"/>
              <a:t>改变各种参数值，得出结论：主瓣的宽度由什么决定，旁瓣的衰减由什么决定（课本）</a:t>
            </a:r>
            <a:endParaRPr lang="en-US" altLang="zh-CN" sz="2400" smtClean="0"/>
          </a:p>
          <a:p>
            <a:pPr eaLnBrk="1" hangingPunct="1">
              <a:buFontTx/>
              <a:buNone/>
            </a:pPr>
            <a:endParaRPr lang="zh-CN" altLang="en-US" sz="2400" smtClean="0"/>
          </a:p>
          <a:p>
            <a:pPr eaLnBrk="1" hangingPunct="1"/>
            <a:r>
              <a:rPr lang="zh-CN" altLang="en-US" sz="2400" smtClean="0"/>
              <a:t>用</a:t>
            </a:r>
            <a:r>
              <a:rPr lang="en-US" altLang="zh-CN" sz="2400" smtClean="0"/>
              <a:t>kaiser</a:t>
            </a:r>
            <a:r>
              <a:rPr lang="zh-CN" altLang="en-US" sz="2400" smtClean="0"/>
              <a:t>窗设计</a:t>
            </a:r>
            <a:r>
              <a:rPr lang="en-US" altLang="zh-CN" sz="2400" smtClean="0"/>
              <a:t>FIR</a:t>
            </a:r>
            <a:r>
              <a:rPr lang="zh-CN" altLang="en-US" sz="2400" smtClean="0"/>
              <a:t>滤波器，说明它与其他几种窗函数的差别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   </a:t>
            </a:r>
            <a:r>
              <a:rPr lang="en-US" altLang="zh-CN" sz="2400" smtClean="0"/>
              <a:t>w=kaiser(M,beta)</a:t>
            </a:r>
          </a:p>
          <a:p>
            <a:pPr eaLnBrk="1" hangingPunct="1">
              <a:buFontTx/>
              <a:buNone/>
            </a:pPr>
            <a:endParaRPr lang="en-US" altLang="zh-CN" sz="2400" smtClean="0"/>
          </a:p>
          <a:p>
            <a:pPr eaLnBrk="1" hangingPunct="1"/>
            <a:r>
              <a:rPr lang="zh-CN" altLang="en-US" sz="2400" smtClean="0">
                <a:solidFill>
                  <a:srgbClr val="000000"/>
                </a:solidFill>
              </a:rPr>
              <a:t>将不同</a:t>
            </a:r>
            <a:r>
              <a:rPr lang="en-US" altLang="zh-CN" sz="2400" smtClean="0">
                <a:solidFill>
                  <a:srgbClr val="000000"/>
                </a:solidFill>
              </a:rPr>
              <a:t>FIR</a:t>
            </a:r>
            <a:r>
              <a:rPr lang="zh-CN" altLang="en-US" sz="2400" smtClean="0">
                <a:solidFill>
                  <a:srgbClr val="000000"/>
                </a:solidFill>
              </a:rPr>
              <a:t>滤波器应用到实际信号（加噪）中，对比他们不同的滤波效果</a:t>
            </a:r>
          </a:p>
          <a:p>
            <a:pPr eaLnBrk="1" hangingPunct="1">
              <a:buFontTx/>
              <a:buNone/>
            </a:pP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实验原理</a:t>
            </a:r>
          </a:p>
        </p:txBody>
      </p:sp>
      <p:sp>
        <p:nvSpPr>
          <p:cNvPr id="15216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848600" cy="162242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defRPr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与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IIR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滤波器相比，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FIR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滤波器在保证幅度特性满足技术要求的同时，很容易做到严格的线性相位特性。</a:t>
            </a:r>
          </a:p>
          <a:p>
            <a:pPr>
              <a:lnSpc>
                <a:spcPct val="170000"/>
              </a:lnSpc>
              <a:defRPr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设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FIR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滤波器单位脉冲响应</a:t>
            </a:r>
            <a:r>
              <a:rPr lang="en-US" altLang="zh-CN" i="1" dirty="0"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长度为</a:t>
            </a:r>
            <a:r>
              <a:rPr lang="en-US" altLang="zh-CN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，其系统函数</a:t>
            </a:r>
            <a:r>
              <a:rPr lang="en-US" altLang="zh-CN" i="1" dirty="0"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i="1" dirty="0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）为：</a:t>
            </a:r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757238" y="3657600"/>
            <a:ext cx="75596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H</a:t>
            </a:r>
            <a:r>
              <a:rPr lang="zh-CN" altLang="en-US" sz="2000">
                <a:latin typeface="Times New Roman" panose="02020603050405020304" pitchFamily="18" charset="0"/>
              </a:rPr>
              <a:t>（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zh-CN" altLang="en-US" sz="2000">
                <a:latin typeface="Times New Roman" panose="02020603050405020304" pitchFamily="18" charset="0"/>
              </a:rPr>
              <a:t>）是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zh-CN" altLang="en-US" sz="2000">
                <a:latin typeface="Times New Roman" panose="02020603050405020304" pitchFamily="18" charset="0"/>
              </a:rPr>
              <a:t>的</a:t>
            </a:r>
            <a:r>
              <a:rPr lang="en-US" altLang="zh-CN" sz="2000" i="1">
                <a:latin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</a:rPr>
              <a:t>－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</a:rPr>
              <a:t>次多项式，它在</a:t>
            </a:r>
            <a:r>
              <a:rPr lang="en-US" altLang="zh-CN" sz="2000">
                <a:latin typeface="Times New Roman" panose="02020603050405020304" pitchFamily="18" charset="0"/>
              </a:rPr>
              <a:t>z</a:t>
            </a:r>
            <a:r>
              <a:rPr lang="zh-CN" altLang="en-US" sz="2000">
                <a:latin typeface="Times New Roman" panose="02020603050405020304" pitchFamily="18" charset="0"/>
              </a:rPr>
              <a:t>平面上有</a:t>
            </a:r>
            <a:r>
              <a:rPr lang="en-US" altLang="zh-CN" sz="2000" i="1">
                <a:latin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</a:rPr>
              <a:t>－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</a:rPr>
              <a:t>个零点，原点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=0</a:t>
            </a:r>
            <a:r>
              <a:rPr lang="zh-CN" altLang="en-US" sz="2000">
                <a:latin typeface="Times New Roman" panose="02020603050405020304" pitchFamily="18" charset="0"/>
              </a:rPr>
              <a:t>是</a:t>
            </a:r>
            <a:r>
              <a:rPr lang="en-US" altLang="zh-CN" sz="2000" i="1">
                <a:latin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</a:rPr>
              <a:t>－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</a:rPr>
              <a:t>阶重极点，因此</a:t>
            </a:r>
            <a:r>
              <a:rPr lang="en-US" altLang="zh-CN" sz="2000">
                <a:latin typeface="Times New Roman" panose="02020603050405020304" pitchFamily="18" charset="0"/>
              </a:rPr>
              <a:t>H</a:t>
            </a:r>
            <a:r>
              <a:rPr lang="zh-CN" altLang="en-US" sz="2000">
                <a:latin typeface="Times New Roman" panose="02020603050405020304" pitchFamily="18" charset="0"/>
              </a:rPr>
              <a:t>（</a:t>
            </a:r>
            <a:r>
              <a:rPr lang="en-US" altLang="zh-CN" sz="2000">
                <a:latin typeface="Times New Roman" panose="02020603050405020304" pitchFamily="18" charset="0"/>
              </a:rPr>
              <a:t>z</a:t>
            </a:r>
            <a:r>
              <a:rPr lang="zh-CN" altLang="en-US" sz="2000">
                <a:latin typeface="Times New Roman" panose="02020603050405020304" pitchFamily="18" charset="0"/>
              </a:rPr>
              <a:t>）是永远稳定的。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稳定</a:t>
            </a:r>
            <a:r>
              <a:rPr lang="zh-CN" altLang="en-US" sz="2000">
                <a:latin typeface="Times New Roman" panose="02020603050405020304" pitchFamily="18" charset="0"/>
              </a:rPr>
              <a:t>和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线性相位特性</a:t>
            </a:r>
            <a:r>
              <a:rPr lang="zh-CN" altLang="en-US" sz="2000">
                <a:latin typeface="Times New Roman" panose="02020603050405020304" pitchFamily="18" charset="0"/>
              </a:rPr>
              <a:t>是</a:t>
            </a:r>
            <a:r>
              <a:rPr lang="en-US" altLang="zh-CN" sz="2000">
                <a:latin typeface="Times New Roman" panose="02020603050405020304" pitchFamily="18" charset="0"/>
              </a:rPr>
              <a:t>FIR</a:t>
            </a:r>
            <a:r>
              <a:rPr lang="zh-CN" altLang="en-US" sz="2000">
                <a:latin typeface="Times New Roman" panose="02020603050405020304" pitchFamily="18" charset="0"/>
              </a:rPr>
              <a:t>滤波器突出的优点。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FIR</a:t>
            </a:r>
            <a:r>
              <a:rPr lang="zh-CN" altLang="en-US" sz="2000">
                <a:latin typeface="Times New Roman" panose="02020603050405020304" pitchFamily="18" charset="0"/>
              </a:rPr>
              <a:t>滤波器的设计任务是选择有限长度的</a:t>
            </a:r>
            <a:r>
              <a:rPr lang="en-US" altLang="zh-CN" sz="2000" i="1">
                <a:latin typeface="Times New Roman" panose="02020603050405020304" pitchFamily="18" charset="0"/>
              </a:rPr>
              <a:t>h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  <a:r>
              <a:rPr lang="zh-CN" altLang="en-US" sz="2000">
                <a:latin typeface="Times New Roman" panose="02020603050405020304" pitchFamily="18" charset="0"/>
              </a:rPr>
              <a:t>。使传输函数</a:t>
            </a:r>
            <a:r>
              <a:rPr lang="en-US" altLang="zh-CN" sz="2000" i="1">
                <a:latin typeface="Times New Roman" panose="02020603050405020304" pitchFamily="18" charset="0"/>
              </a:rPr>
              <a:t>H</a:t>
            </a:r>
            <a:r>
              <a:rPr lang="en-US" altLang="zh-CN" sz="2000">
                <a:latin typeface="Times New Roman" panose="02020603050405020304" pitchFamily="18" charset="0"/>
              </a:rPr>
              <a:t>(z)</a:t>
            </a:r>
            <a:r>
              <a:rPr lang="zh-CN" altLang="en-US" sz="2000">
                <a:latin typeface="Times New Roman" panose="02020603050405020304" pitchFamily="18" charset="0"/>
              </a:rPr>
              <a:t>满足技术要求。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FIR</a:t>
            </a:r>
            <a:r>
              <a:rPr lang="zh-CN" altLang="en-US" sz="2000">
                <a:latin typeface="Times New Roman" panose="02020603050405020304" pitchFamily="18" charset="0"/>
              </a:rPr>
              <a:t>滤波器的设计方法有多种，如窗函数法、频率采样法及其它各种优化设计方法。</a:t>
            </a:r>
          </a:p>
        </p:txBody>
      </p:sp>
      <p:pic>
        <p:nvPicPr>
          <p:cNvPr id="512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765425"/>
            <a:ext cx="22320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对象 1"/>
          <p:cNvGraphicFramePr>
            <a:graphicFrameLocks noChangeAspect="1"/>
          </p:cNvGraphicFramePr>
          <p:nvPr/>
        </p:nvGraphicFramePr>
        <p:xfrm>
          <a:off x="3962400" y="609600"/>
          <a:ext cx="18748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3" imgW="583947" imgH="241195" progId="Equation.DSMT4">
                  <p:embed/>
                </p:oleObj>
              </mc:Choice>
              <mc:Fallback>
                <p:oleObj name="Equation" r:id="rId3" imgW="583947" imgH="241195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609600"/>
                        <a:ext cx="18748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057400" y="533400"/>
            <a:ext cx="1878013" cy="76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kern="0" dirty="0">
                <a:solidFill>
                  <a:srgbClr val="000000"/>
                </a:solidFill>
                <a:latin typeface="Arial"/>
                <a:ea typeface="宋体"/>
                <a:cs typeface="+mj-cs"/>
              </a:rPr>
              <a:t>滤波器</a:t>
            </a:r>
            <a:endParaRPr lang="zh-CN" altLang="en-US" b="1" dirty="0">
              <a:latin typeface="Arial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995613" y="1447800"/>
            <a:ext cx="9398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307013" y="1463675"/>
            <a:ext cx="941387" cy="6699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37175" y="2346325"/>
            <a:ext cx="3162300" cy="76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400" b="1" kern="0" dirty="0">
                <a:solidFill>
                  <a:srgbClr val="000000"/>
                </a:solidFill>
                <a:latin typeface="Arial"/>
                <a:ea typeface="宋体"/>
                <a:cs typeface="+mj-cs"/>
              </a:rPr>
              <a:t>IIR</a:t>
            </a:r>
            <a:r>
              <a:rPr lang="zh-CN" altLang="en-US" sz="4400" b="1" kern="0" dirty="0">
                <a:solidFill>
                  <a:srgbClr val="000000"/>
                </a:solidFill>
                <a:latin typeface="Arial"/>
                <a:ea typeface="宋体"/>
                <a:cs typeface="+mj-cs"/>
              </a:rPr>
              <a:t>（待续）</a:t>
            </a:r>
            <a:endParaRPr lang="zh-CN" altLang="en-US" b="1" dirty="0"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62063" y="2346325"/>
            <a:ext cx="3511550" cy="1447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400" b="1" kern="0" dirty="0">
                <a:solidFill>
                  <a:srgbClr val="000000"/>
                </a:solidFill>
                <a:latin typeface="Arial"/>
                <a:ea typeface="宋体"/>
                <a:cs typeface="+mj-cs"/>
              </a:rPr>
              <a:t>FIR</a:t>
            </a:r>
          </a:p>
          <a:p>
            <a:pPr>
              <a:defRPr/>
            </a:pPr>
            <a:r>
              <a:rPr lang="zh-CN" altLang="en-US" sz="4400" b="1" kern="0" dirty="0">
                <a:solidFill>
                  <a:srgbClr val="000000"/>
                </a:solidFill>
                <a:latin typeface="Arial"/>
                <a:ea typeface="宋体"/>
                <a:cs typeface="+mj-cs"/>
              </a:rPr>
              <a:t>（</a:t>
            </a:r>
            <a:r>
              <a:rPr lang="en-US" altLang="zh-CN" sz="4400" b="1" kern="0" dirty="0">
                <a:solidFill>
                  <a:srgbClr val="000000"/>
                </a:solidFill>
                <a:latin typeface="Arial"/>
                <a:ea typeface="宋体"/>
                <a:cs typeface="+mj-cs"/>
              </a:rPr>
              <a:t>h(n)</a:t>
            </a:r>
            <a:r>
              <a:rPr lang="zh-CN" altLang="en-US" sz="4400" b="1" kern="0" dirty="0">
                <a:solidFill>
                  <a:srgbClr val="000000"/>
                </a:solidFill>
                <a:latin typeface="Arial"/>
                <a:ea typeface="宋体"/>
                <a:cs typeface="+mj-cs"/>
              </a:rPr>
              <a:t>有限）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1587500" y="3794125"/>
            <a:ext cx="939800" cy="8318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935413" y="3794125"/>
            <a:ext cx="1841500" cy="8318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</p:cNvCxnSpPr>
          <p:nvPr/>
        </p:nvCxnSpPr>
        <p:spPr>
          <a:xfrm>
            <a:off x="3017838" y="3794125"/>
            <a:ext cx="917575" cy="8318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0163" y="4625975"/>
            <a:ext cx="3754437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b="1" kern="0" dirty="0">
                <a:solidFill>
                  <a:srgbClr val="FF0000"/>
                </a:solidFill>
                <a:latin typeface="Arial"/>
                <a:ea typeface="宋体"/>
                <a:cs typeface="+mj-cs"/>
              </a:rPr>
              <a:t>窗函数设计法</a:t>
            </a:r>
            <a:endParaRPr lang="en-US" altLang="zh-CN" sz="4000" b="1" kern="0" dirty="0">
              <a:solidFill>
                <a:srgbClr val="FF0000"/>
              </a:solidFill>
              <a:latin typeface="Arial"/>
              <a:ea typeface="宋体"/>
              <a:cs typeface="+mj-cs"/>
            </a:endParaRPr>
          </a:p>
          <a:p>
            <a:pPr>
              <a:defRPr/>
            </a:pPr>
            <a:r>
              <a:rPr lang="zh-CN" altLang="en-US" sz="4000" b="1" kern="0" dirty="0">
                <a:solidFill>
                  <a:srgbClr val="FF0000"/>
                </a:solidFill>
                <a:latin typeface="Arial"/>
                <a:ea typeface="宋体"/>
                <a:cs typeface="+mj-cs"/>
              </a:rPr>
              <a:t>（时域，点乘）</a:t>
            </a:r>
          </a:p>
        </p:txBody>
      </p:sp>
      <p:sp>
        <p:nvSpPr>
          <p:cNvPr id="7180" name="矩形 23"/>
          <p:cNvSpPr>
            <a:spLocks noChangeArrowheads="1"/>
          </p:cNvSpPr>
          <p:nvPr/>
        </p:nvSpPr>
        <p:spPr bwMode="auto">
          <a:xfrm>
            <a:off x="3657600" y="4802188"/>
            <a:ext cx="801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/>
              <a:t>略</a:t>
            </a:r>
            <a:r>
              <a:rPr lang="en-US" altLang="zh-CN" sz="2400" b="1"/>
              <a:t>…</a:t>
            </a:r>
            <a:endParaRPr lang="zh-CN" altLang="en-US" sz="2400" b="1"/>
          </a:p>
        </p:txBody>
      </p:sp>
      <p:sp>
        <p:nvSpPr>
          <p:cNvPr id="7181" name="矩形 24"/>
          <p:cNvSpPr>
            <a:spLocks noChangeArrowheads="1"/>
          </p:cNvSpPr>
          <p:nvPr/>
        </p:nvSpPr>
        <p:spPr bwMode="auto">
          <a:xfrm>
            <a:off x="5367338" y="4799013"/>
            <a:ext cx="801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/>
              <a:t>略</a:t>
            </a:r>
            <a:r>
              <a:rPr lang="en-US" altLang="zh-CN" sz="2400" b="1"/>
              <a:t>…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24388" y="22274"/>
            <a:ext cx="114165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kern="0" dirty="0" smtClean="0">
                <a:latin typeface="Arial"/>
                <a:ea typeface="宋体"/>
                <a:cs typeface="+mj-cs"/>
              </a:rPr>
              <a:t>FIR</a:t>
            </a:r>
          </a:p>
          <a:p>
            <a:pPr>
              <a:defRPr/>
            </a:pPr>
            <a:r>
              <a:rPr lang="en-US" altLang="zh-CN" sz="3200" b="1" kern="0" dirty="0" smtClean="0">
                <a:latin typeface="Arial"/>
                <a:ea typeface="宋体"/>
                <a:cs typeface="+mj-cs"/>
              </a:rPr>
              <a:t>P277</a:t>
            </a:r>
            <a:endParaRPr lang="zh-CN" altLang="en-US" sz="1200" b="1" dirty="0">
              <a:latin typeface="Arial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9489" y="21610"/>
            <a:ext cx="114165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kern="0" dirty="0" smtClean="0">
                <a:latin typeface="Arial"/>
                <a:ea typeface="宋体"/>
                <a:cs typeface="+mj-cs"/>
              </a:rPr>
              <a:t>IIR</a:t>
            </a:r>
          </a:p>
          <a:p>
            <a:pPr>
              <a:defRPr/>
            </a:pPr>
            <a:r>
              <a:rPr lang="en-US" altLang="zh-CN" sz="3200" b="1" kern="0" dirty="0" smtClean="0">
                <a:latin typeface="Arial"/>
                <a:ea typeface="宋体"/>
                <a:cs typeface="+mj-cs"/>
              </a:rPr>
              <a:t>P269</a:t>
            </a:r>
            <a:endParaRPr lang="zh-CN" altLang="en-US" sz="1200" b="1" dirty="0">
              <a:latin typeface="Arial" charset="0"/>
            </a:endParaRPr>
          </a:p>
        </p:txBody>
      </p:sp>
      <p:sp>
        <p:nvSpPr>
          <p:cNvPr id="6148" name="矩形 3"/>
          <p:cNvSpPr>
            <a:spLocks noChangeArrowheads="1"/>
          </p:cNvSpPr>
          <p:nvPr/>
        </p:nvSpPr>
        <p:spPr bwMode="auto">
          <a:xfrm>
            <a:off x="957263" y="1179513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楷体_GB2312" pitchFamily="49" charset="-122"/>
              </a:rPr>
              <a:t>无限</a:t>
            </a:r>
            <a:endParaRPr lang="zh-CN" altLang="en-US" sz="1800" b="1"/>
          </a:p>
        </p:txBody>
      </p:sp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4624388" y="1185863"/>
            <a:ext cx="646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</a:rPr>
              <a:t>有限</a:t>
            </a:r>
            <a:endParaRPr lang="zh-CN" altLang="en-US" sz="1800" b="1" dirty="0"/>
          </a:p>
        </p:txBody>
      </p:sp>
      <p:sp>
        <p:nvSpPr>
          <p:cNvPr id="6150" name="矩形 5"/>
          <p:cNvSpPr>
            <a:spLocks noChangeArrowheads="1"/>
          </p:cNvSpPr>
          <p:nvPr/>
        </p:nvSpPr>
        <p:spPr bwMode="auto">
          <a:xfrm>
            <a:off x="914400" y="1820863"/>
            <a:ext cx="3648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楷体_GB2312" pitchFamily="49" charset="-122"/>
              </a:rPr>
              <a:t>至少一个</a:t>
            </a:r>
            <a:r>
              <a:rPr lang="en-US" altLang="zh-CN" sz="1800" b="1">
                <a:latin typeface="Times New Roman" panose="02020603050405020304" pitchFamily="18" charset="0"/>
                <a:ea typeface="楷体_GB2312" pitchFamily="49" charset="-122"/>
              </a:rPr>
              <a:t>ak</a:t>
            </a:r>
            <a:r>
              <a:rPr lang="zh-CN" altLang="en-US" sz="1800" b="1">
                <a:latin typeface="Times New Roman" panose="02020603050405020304" pitchFamily="18" charset="0"/>
                <a:ea typeface="楷体_GB2312" pitchFamily="49" charset="-122"/>
              </a:rPr>
              <a:t>不为</a:t>
            </a:r>
            <a:r>
              <a:rPr lang="en-US" altLang="zh-CN" sz="1800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1800" b="1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en-US" altLang="zh-CN" sz="1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楷体_GB2312" pitchFamily="49" charset="-122"/>
              </a:rPr>
              <a:t>有输出到输入的反馈；</a:t>
            </a:r>
            <a:endParaRPr lang="en-US" altLang="zh-CN" sz="1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楷体_GB2312" pitchFamily="49" charset="-122"/>
              </a:rPr>
              <a:t>递归；（运算时会出现四舍五入）</a:t>
            </a:r>
            <a:endParaRPr lang="en-US" altLang="zh-CN" sz="1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楷体_GB2312" pitchFamily="49" charset="-122"/>
              </a:rPr>
              <a:t>极点可调；</a:t>
            </a:r>
            <a:endParaRPr lang="zh-CN" altLang="en-US" sz="1800" b="1"/>
          </a:p>
        </p:txBody>
      </p:sp>
      <p:sp>
        <p:nvSpPr>
          <p:cNvPr id="6151" name="矩形 6"/>
          <p:cNvSpPr>
            <a:spLocks noChangeArrowheads="1"/>
          </p:cNvSpPr>
          <p:nvPr/>
        </p:nvSpPr>
        <p:spPr bwMode="auto">
          <a:xfrm>
            <a:off x="206375" y="1177925"/>
            <a:ext cx="595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1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8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18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sz="1800" b="1"/>
          </a:p>
        </p:txBody>
      </p:sp>
      <p:sp>
        <p:nvSpPr>
          <p:cNvPr id="6152" name="矩形 7"/>
          <p:cNvSpPr>
            <a:spLocks noChangeArrowheads="1"/>
          </p:cNvSpPr>
          <p:nvPr/>
        </p:nvSpPr>
        <p:spPr bwMode="auto">
          <a:xfrm>
            <a:off x="166688" y="1774825"/>
            <a:ext cx="620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1800" b="1">
                <a:latin typeface="Times New Roman" panose="02020603050405020304" pitchFamily="18" charset="0"/>
                <a:ea typeface="楷体_GB2312" pitchFamily="49" charset="-122"/>
              </a:rPr>
              <a:t>(z)</a:t>
            </a:r>
            <a:endParaRPr lang="zh-CN" altLang="en-US" sz="1800" b="1"/>
          </a:p>
        </p:txBody>
      </p:sp>
      <p:sp>
        <p:nvSpPr>
          <p:cNvPr id="6153" name="矩形 8"/>
          <p:cNvSpPr>
            <a:spLocks noChangeArrowheads="1"/>
          </p:cNvSpPr>
          <p:nvPr/>
        </p:nvSpPr>
        <p:spPr bwMode="auto">
          <a:xfrm>
            <a:off x="4640263" y="1774825"/>
            <a:ext cx="20304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楷体_GB2312" pitchFamily="49" charset="-122"/>
              </a:rPr>
              <a:t>Ak=0</a:t>
            </a:r>
            <a:r>
              <a:rPr lang="zh-CN" altLang="en-US" sz="1800" b="1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en-US" altLang="zh-CN" sz="1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楷体_GB2312" pitchFamily="49" charset="-122"/>
              </a:rPr>
              <a:t>无递归；</a:t>
            </a:r>
            <a:endParaRPr lang="en-US" altLang="zh-CN" sz="1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楷体_GB2312" pitchFamily="49" charset="-122"/>
              </a:rPr>
              <a:t>极点固定在原点；</a:t>
            </a:r>
            <a:endParaRPr lang="zh-CN" altLang="en-US" sz="1800" b="1"/>
          </a:p>
        </p:txBody>
      </p:sp>
      <p:sp>
        <p:nvSpPr>
          <p:cNvPr id="6154" name="矩形 9"/>
          <p:cNvSpPr>
            <a:spLocks noChangeArrowheads="1"/>
          </p:cNvSpPr>
          <p:nvPr/>
        </p:nvSpPr>
        <p:spPr bwMode="auto">
          <a:xfrm>
            <a:off x="180975" y="3059113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/>
              <a:t>性能</a:t>
            </a:r>
          </a:p>
        </p:txBody>
      </p:sp>
      <p:sp>
        <p:nvSpPr>
          <p:cNvPr id="6155" name="矩形 10"/>
          <p:cNvSpPr>
            <a:spLocks noChangeArrowheads="1"/>
          </p:cNvSpPr>
          <p:nvPr/>
        </p:nvSpPr>
        <p:spPr bwMode="auto">
          <a:xfrm>
            <a:off x="914400" y="3059113"/>
            <a:ext cx="2492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/>
              <a:t>极点可调</a:t>
            </a:r>
            <a:r>
              <a:rPr lang="en-US" altLang="zh-CN" sz="1800" b="1"/>
              <a:t>——</a:t>
            </a:r>
            <a:r>
              <a:rPr lang="zh-CN" altLang="en-US" sz="1800" b="1"/>
              <a:t>阶数低；</a:t>
            </a:r>
            <a:endParaRPr lang="en-US" altLang="zh-CN" sz="1800" b="1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/>
              <a:t>非线性相位</a:t>
            </a:r>
          </a:p>
        </p:txBody>
      </p:sp>
      <p:sp>
        <p:nvSpPr>
          <p:cNvPr id="6156" name="矩形 11"/>
          <p:cNvSpPr>
            <a:spLocks noChangeArrowheads="1"/>
          </p:cNvSpPr>
          <p:nvPr/>
        </p:nvSpPr>
        <p:spPr bwMode="auto">
          <a:xfrm>
            <a:off x="4600575" y="3059113"/>
            <a:ext cx="2492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/>
              <a:t>极点固定</a:t>
            </a:r>
            <a:r>
              <a:rPr lang="en-US" altLang="zh-CN" sz="1800" b="1"/>
              <a:t>——</a:t>
            </a:r>
            <a:r>
              <a:rPr lang="zh-CN" altLang="en-US" sz="1800" b="1"/>
              <a:t>阶数高；</a:t>
            </a:r>
            <a:endParaRPr lang="en-US" altLang="zh-CN" sz="1800" b="1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/>
              <a:t>线性相位；</a:t>
            </a:r>
          </a:p>
        </p:txBody>
      </p:sp>
      <p:sp>
        <p:nvSpPr>
          <p:cNvPr id="6157" name="矩形 12"/>
          <p:cNvSpPr>
            <a:spLocks noChangeArrowheads="1"/>
          </p:cNvSpPr>
          <p:nvPr/>
        </p:nvSpPr>
        <p:spPr bwMode="auto">
          <a:xfrm>
            <a:off x="180975" y="4041775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/>
              <a:t>设计</a:t>
            </a:r>
          </a:p>
        </p:txBody>
      </p:sp>
      <p:sp>
        <p:nvSpPr>
          <p:cNvPr id="6158" name="矩形 13"/>
          <p:cNvSpPr>
            <a:spLocks noChangeArrowheads="1"/>
          </p:cNvSpPr>
          <p:nvPr/>
        </p:nvSpPr>
        <p:spPr bwMode="auto">
          <a:xfrm>
            <a:off x="4640263" y="3865563"/>
            <a:ext cx="1579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/>
              <a:t>无固定公式，</a:t>
            </a:r>
            <a:endParaRPr lang="en-US" altLang="zh-CN" sz="1800" b="1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/>
              <a:t>可用</a:t>
            </a:r>
            <a:r>
              <a:rPr lang="en-US" altLang="zh-CN" sz="1800" b="1"/>
              <a:t>FFT</a:t>
            </a:r>
            <a:r>
              <a:rPr lang="zh-CN" altLang="en-US" sz="1800" b="1"/>
              <a:t>，</a:t>
            </a:r>
          </a:p>
        </p:txBody>
      </p:sp>
      <p:sp>
        <p:nvSpPr>
          <p:cNvPr id="6159" name="矩形 14"/>
          <p:cNvSpPr>
            <a:spLocks noChangeArrowheads="1"/>
          </p:cNvSpPr>
          <p:nvPr/>
        </p:nvSpPr>
        <p:spPr bwMode="auto">
          <a:xfrm>
            <a:off x="180975" y="4687888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/>
              <a:t>应用</a:t>
            </a:r>
          </a:p>
        </p:txBody>
      </p:sp>
      <p:sp>
        <p:nvSpPr>
          <p:cNvPr id="6160" name="矩形 15"/>
          <p:cNvSpPr>
            <a:spLocks noChangeArrowheads="1"/>
          </p:cNvSpPr>
          <p:nvPr/>
        </p:nvSpPr>
        <p:spPr bwMode="auto">
          <a:xfrm>
            <a:off x="879475" y="4687888"/>
            <a:ext cx="36464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/>
              <a:t>设计具有分段常数特性的滤波器，</a:t>
            </a:r>
            <a:endParaRPr lang="en-US" altLang="zh-CN" sz="1800" b="1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/>
              <a:t>如低通、高通、带通及带阻等，</a:t>
            </a:r>
            <a:endParaRPr lang="en-US" altLang="zh-CN" sz="1800" b="1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/>
              <a:t>往往脱离不了模拟滤波器的格局，</a:t>
            </a:r>
          </a:p>
        </p:txBody>
      </p:sp>
      <p:sp>
        <p:nvSpPr>
          <p:cNvPr id="6161" name="矩形 16"/>
          <p:cNvSpPr>
            <a:spLocks noChangeArrowheads="1"/>
          </p:cNvSpPr>
          <p:nvPr/>
        </p:nvSpPr>
        <p:spPr bwMode="auto">
          <a:xfrm>
            <a:off x="4594225" y="4687888"/>
            <a:ext cx="3949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simsun" panose="02010600030101010101" pitchFamily="2" charset="-122"/>
                <a:ea typeface="simsun" panose="02010600030101010101" pitchFamily="2" charset="-122"/>
              </a:rPr>
              <a:t>灵活得多，易于适应某些特殊应用，</a:t>
            </a:r>
            <a:endParaRPr lang="en-US" altLang="zh-CN" sz="1800" b="1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simsun" panose="02010600030101010101" pitchFamily="2" charset="-122"/>
                <a:ea typeface="simsun" panose="02010600030101010101" pitchFamily="2" charset="-122"/>
              </a:rPr>
              <a:t>构成数字微分器或希尔波特变换器，</a:t>
            </a:r>
            <a:endParaRPr lang="en-US" altLang="zh-CN" sz="1800" b="1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simsun" panose="02010600030101010101" pitchFamily="2" charset="-122"/>
                <a:ea typeface="simsun" panose="02010600030101010101" pitchFamily="2" charset="-122"/>
              </a:rPr>
              <a:t>有更大的适应性和广阔的应用领域，</a:t>
            </a:r>
            <a:endParaRPr lang="zh-CN" altLang="en-US" sz="1800" b="1"/>
          </a:p>
        </p:txBody>
      </p:sp>
      <p:sp>
        <p:nvSpPr>
          <p:cNvPr id="6162" name="矩形 17"/>
          <p:cNvSpPr>
            <a:spLocks noChangeArrowheads="1"/>
          </p:cNvSpPr>
          <p:nvPr/>
        </p:nvSpPr>
        <p:spPr bwMode="auto">
          <a:xfrm>
            <a:off x="914400" y="5727700"/>
            <a:ext cx="29543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simsun" panose="02010600030101010101" pitchFamily="2" charset="-122"/>
                <a:ea typeface="simsun" panose="02010600030101010101" pitchFamily="2" charset="-122"/>
              </a:rPr>
              <a:t>对相位要求不敏感的场合，</a:t>
            </a:r>
            <a:endParaRPr lang="en-US" altLang="zh-CN" sz="1800" b="1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simsun" panose="02010600030101010101" pitchFamily="2" charset="-122"/>
                <a:ea typeface="simsun" panose="02010600030101010101" pitchFamily="2" charset="-122"/>
              </a:rPr>
              <a:t>如语言通信，</a:t>
            </a:r>
            <a:endParaRPr lang="en-US" altLang="zh-CN" sz="1800" b="1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simsun" panose="02010600030101010101" pitchFamily="2" charset="-122"/>
                <a:ea typeface="simsun" panose="02010600030101010101" pitchFamily="2" charset="-122"/>
              </a:rPr>
              <a:t>经济高效，</a:t>
            </a:r>
            <a:endParaRPr lang="zh-CN" altLang="en-US" sz="1800" b="1"/>
          </a:p>
        </p:txBody>
      </p:sp>
      <p:sp>
        <p:nvSpPr>
          <p:cNvPr id="6163" name="矩形 18"/>
          <p:cNvSpPr>
            <a:spLocks noChangeArrowheads="1"/>
          </p:cNvSpPr>
          <p:nvPr/>
        </p:nvSpPr>
        <p:spPr bwMode="auto">
          <a:xfrm>
            <a:off x="4579938" y="5727700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simsun" panose="02010600030101010101" pitchFamily="2" charset="-122"/>
                <a:ea typeface="simsun" panose="02010600030101010101" pitchFamily="2" charset="-122"/>
              </a:rPr>
              <a:t>对线性相位要求较高，</a:t>
            </a:r>
            <a:endParaRPr lang="en-US" altLang="zh-CN" sz="1800" b="1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simsun" panose="02010600030101010101" pitchFamily="2" charset="-122"/>
                <a:ea typeface="simsun" panose="02010600030101010101" pitchFamily="2" charset="-122"/>
              </a:rPr>
              <a:t>图像信号处理，数据传输等以波形携带信息的系统，</a:t>
            </a:r>
            <a:endParaRPr lang="en-US" altLang="zh-CN" sz="1800" b="1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164" name="矩形 19"/>
          <p:cNvSpPr>
            <a:spLocks noChangeArrowheads="1"/>
          </p:cNvSpPr>
          <p:nvPr/>
        </p:nvSpPr>
        <p:spPr bwMode="auto">
          <a:xfrm>
            <a:off x="919163" y="4043363"/>
            <a:ext cx="1339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/>
              <a:t>有固定公式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33550" y="247608"/>
                <a:ext cx="2684966" cy="862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550" y="247608"/>
                <a:ext cx="2684966" cy="8620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889222" y="109653"/>
                <a:ext cx="2774990" cy="1139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222" y="109653"/>
                <a:ext cx="2774990" cy="11397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FIR</a:t>
            </a:r>
            <a:r>
              <a:rPr lang="zh-CN" altLang="en-US" smtClean="0"/>
              <a:t>滤波器设计方法</a:t>
            </a:r>
            <a:r>
              <a:rPr lang="en-US" altLang="zh-CN" smtClean="0"/>
              <a:t>—</a:t>
            </a:r>
            <a:r>
              <a:rPr lang="zh-CN" altLang="en-US" smtClean="0"/>
              <a:t>窗函数法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思想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从时域出发，设计         逼近理想</a:t>
            </a:r>
          </a:p>
          <a:p>
            <a:pPr eaLnBrk="1" hangingPunct="1"/>
            <a:endParaRPr lang="zh-CN" altLang="en-US" sz="2800" dirty="0" smtClean="0"/>
          </a:p>
          <a:p>
            <a:pPr eaLnBrk="1" hangingPunct="1"/>
            <a:r>
              <a:rPr lang="zh-CN" altLang="en-US" sz="2800" dirty="0" smtClean="0"/>
              <a:t>原因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         无限长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且非因果；</a:t>
            </a:r>
          </a:p>
          <a:p>
            <a:pPr eaLnBrk="1" hangingPunct="1"/>
            <a:endParaRPr lang="zh-CN" altLang="en-US" sz="2800" dirty="0" smtClean="0"/>
          </a:p>
          <a:p>
            <a:pPr eaLnBrk="1" hangingPunct="1"/>
            <a:r>
              <a:rPr lang="zh-CN" altLang="en-US" sz="2800" dirty="0" smtClean="0"/>
              <a:t>方法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截断           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或者说用一个窗函数         对           进行加窗处理</a:t>
            </a:r>
            <a:endParaRPr lang="en-US" altLang="zh-CN" sz="2800" dirty="0" smtClean="0"/>
          </a:p>
          <a:p>
            <a:pPr eaLnBrk="1" hangingPunct="1"/>
            <a:endParaRPr lang="zh-CN" altLang="en-US" sz="2800" dirty="0" smtClean="0"/>
          </a:p>
          <a:p>
            <a:pPr eaLnBrk="1" hangingPunct="1"/>
            <a:r>
              <a:rPr lang="zh-CN" altLang="en-US" sz="2800" dirty="0" smtClean="0"/>
              <a:t>要点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窗函数类型           和长度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（均可由公式计算，</a:t>
            </a:r>
            <a:r>
              <a:rPr lang="en-US" altLang="zh-CN" sz="2800" b="1" dirty="0" smtClean="0"/>
              <a:t>P481</a:t>
            </a:r>
            <a:r>
              <a:rPr lang="zh-CN" altLang="en-US" sz="2800" dirty="0" smtClean="0"/>
              <a:t>）</a:t>
            </a:r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0" y="1600200"/>
          <a:ext cx="8382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0" name="公式" r:id="rId3" imgW="317225" imgH="203024" progId="Equation.3">
                  <p:embed/>
                </p:oleObj>
              </mc:Choice>
              <mc:Fallback>
                <p:oleObj name="公式" r:id="rId3" imgW="317225" imgH="2030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00200"/>
                        <a:ext cx="8382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858000" y="1524000"/>
          <a:ext cx="1143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1" name="公式" r:id="rId5" imgW="381000" imgH="228600" progId="Equation.3">
                  <p:embed/>
                </p:oleObj>
              </mc:Choice>
              <mc:Fallback>
                <p:oleObj name="公式" r:id="rId5" imgW="3810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524000"/>
                        <a:ext cx="1143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8"/>
          <p:cNvGraphicFramePr>
            <a:graphicFrameLocks noChangeAspect="1"/>
          </p:cNvGraphicFramePr>
          <p:nvPr/>
        </p:nvGraphicFramePr>
        <p:xfrm>
          <a:off x="1676400" y="2590800"/>
          <a:ext cx="10668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2" name="公式" r:id="rId7" imgW="381000" imgH="228600" progId="Equation.3">
                  <p:embed/>
                </p:oleObj>
              </mc:Choice>
              <mc:Fallback>
                <p:oleObj name="公式" r:id="rId7" imgW="381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90800"/>
                        <a:ext cx="10668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0"/>
          <p:cNvGraphicFramePr>
            <a:graphicFrameLocks noChangeAspect="1"/>
          </p:cNvGraphicFramePr>
          <p:nvPr/>
        </p:nvGraphicFramePr>
        <p:xfrm>
          <a:off x="2438400" y="3581400"/>
          <a:ext cx="10668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3" name="公式" r:id="rId8" imgW="381000" imgH="228600" progId="Equation.3">
                  <p:embed/>
                </p:oleObj>
              </mc:Choice>
              <mc:Fallback>
                <p:oleObj name="公式" r:id="rId8" imgW="3810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10668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1"/>
          <p:cNvGraphicFramePr>
            <a:graphicFrameLocks noChangeAspect="1"/>
          </p:cNvGraphicFramePr>
          <p:nvPr/>
        </p:nvGraphicFramePr>
        <p:xfrm>
          <a:off x="6781800" y="3657600"/>
          <a:ext cx="914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4" name="Equation" r:id="rId9" imgW="330057" imgH="203112" progId="Equation.DSMT4">
                  <p:embed/>
                </p:oleObj>
              </mc:Choice>
              <mc:Fallback>
                <p:oleObj name="Equation" r:id="rId9" imgW="330057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657600"/>
                        <a:ext cx="914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2"/>
          <p:cNvGraphicFramePr>
            <a:graphicFrameLocks noChangeAspect="1"/>
          </p:cNvGraphicFramePr>
          <p:nvPr/>
        </p:nvGraphicFramePr>
        <p:xfrm>
          <a:off x="8001000" y="3581400"/>
          <a:ext cx="1143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5" name="公式" r:id="rId11" imgW="381000" imgH="228600" progId="Equation.3">
                  <p:embed/>
                </p:oleObj>
              </mc:Choice>
              <mc:Fallback>
                <p:oleObj name="公式" r:id="rId11" imgW="3810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581400"/>
                        <a:ext cx="1143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对象 1"/>
          <p:cNvGraphicFramePr>
            <a:graphicFrameLocks noChangeAspect="1"/>
          </p:cNvGraphicFramePr>
          <p:nvPr/>
        </p:nvGraphicFramePr>
        <p:xfrm>
          <a:off x="3581400" y="5105400"/>
          <a:ext cx="914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6" name="公式" r:id="rId12" imgW="330057" imgH="203112" progId="Equation.3">
                  <p:embed/>
                </p:oleObj>
              </mc:Choice>
              <mc:Fallback>
                <p:oleObj name="公式" r:id="rId12" imgW="330057" imgH="203112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105400"/>
                        <a:ext cx="914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3962400" y="5638800"/>
            <a:ext cx="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791200" y="5600700"/>
            <a:ext cx="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43225" y="6172200"/>
            <a:ext cx="2038350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kern="0" dirty="0">
                <a:solidFill>
                  <a:srgbClr val="000000"/>
                </a:solidFill>
                <a:latin typeface="Arial"/>
                <a:ea typeface="宋体"/>
                <a:cs typeface="+mj-cs"/>
              </a:rPr>
              <a:t>频谱泄露</a:t>
            </a:r>
            <a:endParaRPr lang="zh-CN" altLang="en-US" sz="1400" b="1" dirty="0"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62525" y="6172200"/>
            <a:ext cx="2036763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kern="0" dirty="0">
                <a:solidFill>
                  <a:srgbClr val="000000"/>
                </a:solidFill>
                <a:latin typeface="Arial"/>
                <a:ea typeface="宋体"/>
                <a:cs typeface="+mj-cs"/>
              </a:rPr>
              <a:t>栅栏效应</a:t>
            </a:r>
            <a:endParaRPr lang="zh-CN" altLang="en-US" sz="1400" b="1" dirty="0">
              <a:latin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3"/>
          <a:srcRect l="3642" t="9118"/>
          <a:stretch/>
        </p:blipFill>
        <p:spPr>
          <a:xfrm>
            <a:off x="5257800" y="2238375"/>
            <a:ext cx="4032686" cy="1202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对象 1"/>
          <p:cNvGraphicFramePr>
            <a:graphicFrameLocks noChangeAspect="1"/>
          </p:cNvGraphicFramePr>
          <p:nvPr/>
        </p:nvGraphicFramePr>
        <p:xfrm>
          <a:off x="762000" y="1066800"/>
          <a:ext cx="18748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" name="Equation" r:id="rId3" imgW="583947" imgH="241195" progId="Equation.DSMT4">
                  <p:embed/>
                </p:oleObj>
              </mc:Choice>
              <mc:Fallback>
                <p:oleObj name="Equation" r:id="rId3" imgW="583947" imgH="241195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18748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/>
          <p:cNvCxnSpPr/>
          <p:nvPr/>
        </p:nvCxnSpPr>
        <p:spPr>
          <a:xfrm>
            <a:off x="2743200" y="1447800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0" name="矩形 5"/>
          <p:cNvSpPr>
            <a:spLocks noChangeArrowheads="1"/>
          </p:cNvSpPr>
          <p:nvPr/>
        </p:nvSpPr>
        <p:spPr bwMode="auto">
          <a:xfrm>
            <a:off x="2974975" y="739775"/>
            <a:ext cx="1212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/>
              <a:t>时域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743200" y="2689225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矩形 8"/>
          <p:cNvSpPr>
            <a:spLocks noChangeArrowheads="1"/>
          </p:cNvSpPr>
          <p:nvPr/>
        </p:nvSpPr>
        <p:spPr bwMode="auto">
          <a:xfrm>
            <a:off x="2974975" y="1981200"/>
            <a:ext cx="1212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/>
              <a:t>截断</a:t>
            </a:r>
          </a:p>
        </p:txBody>
      </p:sp>
      <p:sp>
        <p:nvSpPr>
          <p:cNvPr id="9223" name="矩形 9"/>
          <p:cNvSpPr>
            <a:spLocks noChangeArrowheads="1"/>
          </p:cNvSpPr>
          <p:nvPr/>
        </p:nvSpPr>
        <p:spPr bwMode="auto">
          <a:xfrm>
            <a:off x="2974975" y="2719388"/>
            <a:ext cx="1212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/>
              <a:t>有限</a:t>
            </a:r>
          </a:p>
        </p:txBody>
      </p:sp>
      <p:graphicFrame>
        <p:nvGraphicFramePr>
          <p:cNvPr id="9224" name="对象 10"/>
          <p:cNvGraphicFramePr>
            <a:graphicFrameLocks noChangeAspect="1"/>
          </p:cNvGraphicFramePr>
          <p:nvPr/>
        </p:nvGraphicFramePr>
        <p:xfrm>
          <a:off x="4394200" y="2319338"/>
          <a:ext cx="3436938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5" name="Equation" r:id="rId5" imgW="1180588" imgH="253890" progId="Equation.DSMT4">
                  <p:embed/>
                </p:oleObj>
              </mc:Choice>
              <mc:Fallback>
                <p:oleObj name="Equation" r:id="rId5" imgW="1180588" imgH="25389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2319338"/>
                        <a:ext cx="3436938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2743200" y="4289425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6" name="矩形 12"/>
          <p:cNvSpPr>
            <a:spLocks noChangeArrowheads="1"/>
          </p:cNvSpPr>
          <p:nvPr/>
        </p:nvSpPr>
        <p:spPr bwMode="auto">
          <a:xfrm>
            <a:off x="2974975" y="3581400"/>
            <a:ext cx="1212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/>
              <a:t>频域</a:t>
            </a:r>
          </a:p>
        </p:txBody>
      </p:sp>
      <p:graphicFrame>
        <p:nvGraphicFramePr>
          <p:cNvPr id="9227" name="对象 13"/>
          <p:cNvGraphicFramePr>
            <a:graphicFrameLocks noChangeAspect="1"/>
          </p:cNvGraphicFramePr>
          <p:nvPr/>
        </p:nvGraphicFramePr>
        <p:xfrm>
          <a:off x="4419600" y="3935413"/>
          <a:ext cx="44291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6" name="Equation" r:id="rId7" imgW="1460500" imgH="228600" progId="Equation.DSMT4">
                  <p:embed/>
                </p:oleObj>
              </mc:Choice>
              <mc:Fallback>
                <p:oleObj name="Equation" r:id="rId7" imgW="1460500" imgH="2286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935413"/>
                        <a:ext cx="44291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矩形 14"/>
          <p:cNvSpPr>
            <a:spLocks noChangeArrowheads="1"/>
          </p:cNvSpPr>
          <p:nvPr/>
        </p:nvSpPr>
        <p:spPr bwMode="auto">
          <a:xfrm>
            <a:off x="685800" y="5029200"/>
            <a:ext cx="69246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0000"/>
                </a:solidFill>
              </a:rPr>
              <a:t>注意：</a:t>
            </a:r>
            <a:r>
              <a:rPr lang="zh-CN" altLang="en-US" sz="4000" b="1" dirty="0">
                <a:solidFill>
                  <a:srgbClr val="FF0000"/>
                </a:solidFill>
              </a:rPr>
              <a:t>勿将</a:t>
            </a:r>
            <a:r>
              <a:rPr lang="en-US" altLang="zh-CN" sz="4000" b="1" dirty="0">
                <a:solidFill>
                  <a:srgbClr val="FF0000"/>
                </a:solidFill>
              </a:rPr>
              <a:t>h(n)</a:t>
            </a:r>
            <a:r>
              <a:rPr lang="zh-CN" altLang="en-US" sz="4000" b="1" dirty="0">
                <a:solidFill>
                  <a:srgbClr val="FF0000"/>
                </a:solidFill>
              </a:rPr>
              <a:t>（滤波器）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</a:rPr>
              <a:t>           与</a:t>
            </a:r>
            <a:r>
              <a:rPr lang="en-US" altLang="zh-CN" sz="4000" b="1" dirty="0">
                <a:solidFill>
                  <a:srgbClr val="FF0000"/>
                </a:solidFill>
              </a:rPr>
              <a:t>w(n)</a:t>
            </a:r>
            <a:r>
              <a:rPr lang="zh-CN" altLang="en-US" sz="4000" b="1" dirty="0">
                <a:solidFill>
                  <a:srgbClr val="FF0000"/>
                </a:solidFill>
              </a:rPr>
              <a:t>（窗函数）弄混</a:t>
            </a:r>
          </a:p>
        </p:txBody>
      </p:sp>
      <p:grpSp>
        <p:nvGrpSpPr>
          <p:cNvPr id="9229" name="组合 3"/>
          <p:cNvGrpSpPr>
            <a:grpSpLocks/>
          </p:cNvGrpSpPr>
          <p:nvPr/>
        </p:nvGrpSpPr>
        <p:grpSpPr bwMode="auto">
          <a:xfrm>
            <a:off x="4419600" y="1093788"/>
            <a:ext cx="4495800" cy="723900"/>
            <a:chOff x="4419600" y="1093788"/>
            <a:chExt cx="4495800" cy="723900"/>
          </a:xfrm>
        </p:grpSpPr>
        <p:graphicFrame>
          <p:nvGraphicFramePr>
            <p:cNvPr id="9230" name="对象 6"/>
            <p:cNvGraphicFramePr>
              <a:graphicFrameLocks noChangeAspect="1"/>
            </p:cNvGraphicFramePr>
            <p:nvPr/>
          </p:nvGraphicFramePr>
          <p:xfrm>
            <a:off x="4419600" y="1093788"/>
            <a:ext cx="44958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7" name="Equation" r:id="rId9" imgW="1497950" imgH="241195" progId="Equation.DSMT4">
                    <p:embed/>
                  </p:oleObj>
                </mc:Choice>
                <mc:Fallback>
                  <p:oleObj name="Equation" r:id="rId9" imgW="1497950" imgH="241195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1093788"/>
                          <a:ext cx="4495800" cy="723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/>
            <p:cNvSpPr/>
            <p:nvPr/>
          </p:nvSpPr>
          <p:spPr>
            <a:xfrm>
              <a:off x="5715000" y="1219200"/>
              <a:ext cx="1219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IDTFT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7297569" y="203465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483225" y="9732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298155" y="22489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991478" y="388569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1169988"/>
            <a:ext cx="3048000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8"/>
          <p:cNvSpPr>
            <a:spLocks noGrp="1" noChangeArrowheads="1"/>
          </p:cNvSpPr>
          <p:nvPr>
            <p:ph type="title"/>
          </p:nvPr>
        </p:nvSpPr>
        <p:spPr>
          <a:xfrm>
            <a:off x="41275" y="31750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b="1" smtClean="0"/>
              <a:t>理想线性相位低通滤波器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z="3200" smtClean="0"/>
              <a:t>（幅度响应矩形，相位响应线性）</a:t>
            </a:r>
          </a:p>
        </p:txBody>
      </p:sp>
      <p:graphicFrame>
        <p:nvGraphicFramePr>
          <p:cNvPr id="11268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6982140"/>
              </p:ext>
            </p:extLst>
          </p:nvPr>
        </p:nvGraphicFramePr>
        <p:xfrm>
          <a:off x="1752600" y="3957638"/>
          <a:ext cx="4548187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1" name="Equation" r:id="rId5" imgW="1930400" imgH="508000" progId="Equation.DSMT4">
                  <p:embed/>
                </p:oleObj>
              </mc:Choice>
              <mc:Fallback>
                <p:oleObj name="Equation" r:id="rId5" imgW="19304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57638"/>
                        <a:ext cx="4548187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3042274"/>
              </p:ext>
            </p:extLst>
          </p:nvPr>
        </p:nvGraphicFramePr>
        <p:xfrm>
          <a:off x="1708150" y="5048250"/>
          <a:ext cx="7162800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2" name="公式" r:id="rId7" imgW="3263900" imgH="812800" progId="Equation.3">
                  <p:embed/>
                </p:oleObj>
              </mc:Choice>
              <mc:Fallback>
                <p:oleObj name="公式" r:id="rId7" imgW="3263900" imgH="812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5048250"/>
                        <a:ext cx="7162800" cy="178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0" name="图片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676400"/>
            <a:ext cx="47053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矩形 3"/>
          <p:cNvSpPr>
            <a:spLocks noChangeArrowheads="1"/>
          </p:cNvSpPr>
          <p:nvPr/>
        </p:nvSpPr>
        <p:spPr bwMode="auto">
          <a:xfrm>
            <a:off x="914400" y="316865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幅度响应</a:t>
            </a:r>
          </a:p>
        </p:txBody>
      </p:sp>
      <p:sp>
        <p:nvSpPr>
          <p:cNvPr id="11272" name="矩形 4"/>
          <p:cNvSpPr>
            <a:spLocks noChangeArrowheads="1"/>
          </p:cNvSpPr>
          <p:nvPr/>
        </p:nvSpPr>
        <p:spPr bwMode="auto">
          <a:xfrm>
            <a:off x="3048000" y="319087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相位响应</a:t>
            </a:r>
          </a:p>
        </p:txBody>
      </p:sp>
      <p:sp>
        <p:nvSpPr>
          <p:cNvPr id="11273" name="矩形 5"/>
          <p:cNvSpPr>
            <a:spLocks noChangeArrowheads="1"/>
          </p:cNvSpPr>
          <p:nvPr/>
        </p:nvSpPr>
        <p:spPr bwMode="auto">
          <a:xfrm>
            <a:off x="7037388" y="3541713"/>
            <a:ext cx="646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时域</a:t>
            </a:r>
          </a:p>
        </p:txBody>
      </p:sp>
      <p:sp>
        <p:nvSpPr>
          <p:cNvPr id="11274" name="矩形 10"/>
          <p:cNvSpPr>
            <a:spLocks noChangeArrowheads="1"/>
          </p:cNvSpPr>
          <p:nvPr/>
        </p:nvSpPr>
        <p:spPr bwMode="auto">
          <a:xfrm>
            <a:off x="2200275" y="3476625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频域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750" y="4246840"/>
            <a:ext cx="1416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频率响应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41275" y="5756552"/>
            <a:ext cx="158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单位响应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2" y="1604060"/>
            <a:ext cx="8306036" cy="31228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968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P479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62917" y="683566"/>
            <a:ext cx="264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窗函数：矩形窗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1" y="380998"/>
            <a:ext cx="3238500" cy="1066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651" y="5332957"/>
            <a:ext cx="2998600" cy="660916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410074" y="5575622"/>
            <a:ext cx="1076325" cy="1601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562600" y="5344790"/>
                <a:ext cx="6858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344790"/>
                <a:ext cx="685800" cy="492443"/>
              </a:xfrm>
              <a:prstGeom prst="rect">
                <a:avLst/>
              </a:prstGeom>
              <a:blipFill>
                <a:blip r:embed="rId5"/>
                <a:stretch>
                  <a:fillRect r="-34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4552950" y="5113957"/>
            <a:ext cx="89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逼近</a:t>
            </a:r>
          </a:p>
        </p:txBody>
      </p:sp>
    </p:spTree>
    <p:extLst>
      <p:ext uri="{BB962C8B-B14F-4D97-AF65-F5344CB8AC3E}">
        <p14:creationId xmlns:p14="http://schemas.microsoft.com/office/powerpoint/2010/main" val="37348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13970</TotalTime>
  <Words>1270</Words>
  <Application>Microsoft Office PowerPoint</Application>
  <PresentationFormat>全屏显示(4:3)</PresentationFormat>
  <Paragraphs>261</Paragraphs>
  <Slides>29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7" baseType="lpstr">
      <vt:lpstr>simsun</vt:lpstr>
      <vt:lpstr>方正清刻本悦宋简体</vt:lpstr>
      <vt:lpstr>黑体</vt:lpstr>
      <vt:lpstr>楷体_GB2312</vt:lpstr>
      <vt:lpstr>隶书</vt:lpstr>
      <vt:lpstr>宋体</vt:lpstr>
      <vt:lpstr>微软雅黑</vt:lpstr>
      <vt:lpstr>Arial</vt:lpstr>
      <vt:lpstr>Calibri</vt:lpstr>
      <vt:lpstr>Cambria Math</vt:lpstr>
      <vt:lpstr>Helvetica</vt:lpstr>
      <vt:lpstr>Symbol</vt:lpstr>
      <vt:lpstr>Times New Roman</vt:lpstr>
      <vt:lpstr>Wingdings</vt:lpstr>
      <vt:lpstr>默认设计模板</vt:lpstr>
      <vt:lpstr>Equation</vt:lpstr>
      <vt:lpstr>公式</vt:lpstr>
      <vt:lpstr>Visio</vt:lpstr>
      <vt:lpstr>实验五   FIR滤波器的设计 （时域：窗函数法）</vt:lpstr>
      <vt:lpstr>实验目的</vt:lpstr>
      <vt:lpstr>实验原理</vt:lpstr>
      <vt:lpstr>PowerPoint 演示文稿</vt:lpstr>
      <vt:lpstr>PowerPoint 演示文稿</vt:lpstr>
      <vt:lpstr>FIR滤波器设计方法—窗函数法</vt:lpstr>
      <vt:lpstr>PowerPoint 演示文稿</vt:lpstr>
      <vt:lpstr>理想线性相位低通滤波器 （幅度响应矩形，相位响应线性）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窗函数的类型和长度</vt:lpstr>
      <vt:lpstr>各种窗函数指标</vt:lpstr>
      <vt:lpstr>PowerPoint 演示文稿</vt:lpstr>
      <vt:lpstr>PowerPoint 演示文稿</vt:lpstr>
      <vt:lpstr>程序流程</vt:lpstr>
      <vt:lpstr>理想滤波器单位脉冲响应hd</vt:lpstr>
      <vt:lpstr>滤波器的系统系数B,A</vt:lpstr>
      <vt:lpstr>PowerPoint 演示文稿</vt:lpstr>
      <vt:lpstr>PowerPoint 演示文稿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Camel</dc:creator>
  <cp:lastModifiedBy>Windows 用户</cp:lastModifiedBy>
  <cp:revision>1052</cp:revision>
  <cp:lastPrinted>1601-01-01T00:00:00Z</cp:lastPrinted>
  <dcterms:created xsi:type="dcterms:W3CDTF">1601-01-01T00:00:00Z</dcterms:created>
  <dcterms:modified xsi:type="dcterms:W3CDTF">2018-12-17T14:25:29Z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