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64" r:id="rId4"/>
    <p:sldId id="261" r:id="rId5"/>
    <p:sldId id="260" r:id="rId6"/>
    <p:sldId id="266" r:id="rId7"/>
    <p:sldId id="259" r:id="rId8"/>
    <p:sldId id="262" r:id="rId9"/>
    <p:sldId id="271" r:id="rId10"/>
    <p:sldId id="273" r:id="rId11"/>
    <p:sldId id="275" r:id="rId12"/>
    <p:sldId id="265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18.emf"/><Relationship Id="rId6" Type="http://schemas.openxmlformats.org/officeDocument/2006/relationships/image" Target="../media/image25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605D370-D037-41DF-BCF1-19023EDD9D87}" type="datetimeFigureOut">
              <a:rPr lang="zh-CN" altLang="en-US"/>
              <a:pPr>
                <a:defRPr/>
              </a:pPr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D6EAA93-1614-4DCD-808B-DA6476E93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5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40748B-B379-4912-B1D1-32248F45EBAC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4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010A5-B30A-40BE-8608-2CEBC205AC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3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BA043-26F2-487E-A316-B03FEC603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63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2AD18-A501-4B39-9ADB-53DB3385C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33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9D354-BE16-4365-838A-7A5C50DC78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F89D9-0BBA-4096-8DA0-964A880AB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2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7C52-7B54-4056-B7AB-51917EFDD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2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C180E-B4D3-4037-B5FD-CD638F0309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37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6FEB-4823-4DBE-B106-E3E452D878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71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3A744-788D-4575-9C76-4D65EDD1A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20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39B86-09F1-4082-A103-BBAF246A3C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D8C24-8BA4-418B-8370-EA54CF73E0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638A-36A7-4415-8B6E-B0AF4A54D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9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5EAB2-22E0-4228-A616-AA3F13247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8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28150-D400-4109-A1FC-8A4DF8DBD0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3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4CF739D-AC0B-4BD9-A40E-ED63727AE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4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emf"/><Relationship Id="rId5" Type="http://schemas.openxmlformats.org/officeDocument/2006/relationships/image" Target="../media/image18.e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mtClean="0"/>
              <a:t>IIR</a:t>
            </a:r>
            <a:r>
              <a:rPr lang="zh-CN" altLang="en-US" smtClean="0"/>
              <a:t>滤波器的设计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                               </a:t>
            </a:r>
          </a:p>
          <a:p>
            <a:pPr eaLnBrk="1" hangingPunct="1"/>
            <a:r>
              <a:rPr lang="en-US" altLang="zh-CN" smtClean="0"/>
              <a:t>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系统函数的表示方式：</a:t>
            </a:r>
          </a:p>
        </p:txBody>
      </p:sp>
      <p:sp>
        <p:nvSpPr>
          <p:cNvPr id="1331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一般式（</a:t>
            </a:r>
            <a:r>
              <a:rPr lang="en-US" altLang="zh-CN" smtClean="0"/>
              <a:t>b,a</a:t>
            </a:r>
            <a:r>
              <a:rPr lang="zh-CN" altLang="en-US" smtClean="0"/>
              <a:t>系数）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smtClean="0"/>
              <a:t>级联式（零极点式）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并联式（单极点）</a:t>
            </a:r>
          </a:p>
        </p:txBody>
      </p:sp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733425" y="5830888"/>
          <a:ext cx="42894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2495584" imgH="447693" progId="Equation.DSMT4">
                  <p:embed/>
                </p:oleObj>
              </mc:Choice>
              <mc:Fallback>
                <p:oleObj name="Equation" r:id="rId3" imgW="2495584" imgH="44769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5830888"/>
                        <a:ext cx="42894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189163"/>
            <a:ext cx="2095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4124325"/>
            <a:ext cx="27908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39000" y="685800"/>
            <a:ext cx="157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b="1" dirty="0" smtClean="0"/>
              <a:t>级联式</a:t>
            </a:r>
            <a:endParaRPr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7259053" y="3340298"/>
            <a:ext cx="157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b="1" dirty="0" smtClean="0"/>
              <a:t>并联式</a:t>
            </a:r>
            <a:endParaRPr lang="en-US" altLang="zh-CN" sz="24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7270252" y="5870270"/>
            <a:ext cx="157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b="1" dirty="0" smtClean="0"/>
              <a:t>一般式</a:t>
            </a:r>
            <a:endParaRPr lang="en-US" altLang="zh-CN" sz="2400" b="1" dirty="0" smtClean="0"/>
          </a:p>
        </p:txBody>
      </p:sp>
      <p:sp>
        <p:nvSpPr>
          <p:cNvPr id="11" name="右弧形箭头 10"/>
          <p:cNvSpPr/>
          <p:nvPr/>
        </p:nvSpPr>
        <p:spPr>
          <a:xfrm>
            <a:off x="8305800" y="3801963"/>
            <a:ext cx="457200" cy="206830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弧形箭头 12"/>
          <p:cNvSpPr/>
          <p:nvPr/>
        </p:nvSpPr>
        <p:spPr>
          <a:xfrm>
            <a:off x="8305800" y="1299865"/>
            <a:ext cx="457200" cy="2192833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0295" y="4640835"/>
            <a:ext cx="426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b,a</a:t>
            </a:r>
            <a:r>
              <a:rPr lang="en-US" altLang="zh-CN" sz="2400" b="1" dirty="0" smtClean="0"/>
              <a:t>]=</a:t>
            </a:r>
            <a:r>
              <a:rPr lang="en-US" altLang="zh-CN" sz="2400" b="1" dirty="0" err="1" smtClean="0"/>
              <a:t>residuez</a:t>
            </a:r>
            <a:r>
              <a:rPr lang="en-US" altLang="zh-CN" sz="2400" b="1" dirty="0" smtClean="0"/>
              <a:t>(T*</a:t>
            </a:r>
            <a:r>
              <a:rPr lang="en-US" altLang="zh-CN" sz="2400" b="1" dirty="0" err="1" smtClean="0"/>
              <a:t>Ra,pd,Ca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15" name="右弧形箭头 14"/>
          <p:cNvSpPr/>
          <p:nvPr/>
        </p:nvSpPr>
        <p:spPr>
          <a:xfrm>
            <a:off x="7924800" y="1169241"/>
            <a:ext cx="272716" cy="888159"/>
          </a:xfrm>
          <a:prstGeom prst="curvedLef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6200" y="234172"/>
            <a:ext cx="7182853" cy="1001996"/>
            <a:chOff x="81946" y="128933"/>
            <a:chExt cx="7010934" cy="1152625"/>
          </a:xfrm>
        </p:grpSpPr>
        <p:sp>
          <p:nvSpPr>
            <p:cNvPr id="2" name="矩形 1"/>
            <p:cNvSpPr/>
            <p:nvPr/>
          </p:nvSpPr>
          <p:spPr>
            <a:xfrm>
              <a:off x="81946" y="128933"/>
              <a:ext cx="6808366" cy="531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en-US" altLang="zh-CN" sz="2400" b="1" dirty="0"/>
                <a:t>[</a:t>
              </a:r>
              <a:r>
                <a:rPr lang="en-US" altLang="zh-CN" sz="2400" b="1" dirty="0" smtClean="0"/>
                <a:t>z0,p0,k0]=</a:t>
              </a:r>
              <a:r>
                <a:rPr lang="en-US" altLang="zh-CN" sz="2400" b="1" dirty="0" err="1" smtClean="0"/>
                <a:t>buttap</a:t>
              </a:r>
              <a:r>
                <a:rPr lang="en-US" altLang="zh-CN" sz="2400" b="1" dirty="0" smtClean="0"/>
                <a:t>(N) </a:t>
              </a:r>
              <a:r>
                <a:rPr lang="zh-CN" altLang="en-US" sz="2400" b="1" dirty="0" smtClean="0"/>
                <a:t>：</a:t>
              </a:r>
              <a:r>
                <a:rPr lang="en-US" altLang="zh-CN" sz="2400" b="1" dirty="0" err="1" smtClean="0"/>
                <a:t>Omegac</a:t>
              </a:r>
              <a:r>
                <a:rPr lang="zh-CN" altLang="en-US" sz="2400" b="1" dirty="0" smtClean="0"/>
                <a:t>归一化的</a:t>
              </a:r>
              <a:r>
                <a:rPr lang="en-US" altLang="zh-CN" sz="2400" b="1" dirty="0" smtClean="0"/>
                <a:t>H(s)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58719" y="691771"/>
              <a:ext cx="65341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/>
                <a:t>p=p0*</a:t>
              </a:r>
              <a:r>
                <a:rPr lang="en-US" altLang="zh-CN" sz="2400" b="1" dirty="0" err="1" smtClean="0"/>
                <a:t>Omegac</a:t>
              </a:r>
              <a:r>
                <a:rPr lang="zh-CN" altLang="en-US" sz="2400" b="1" dirty="0" smtClean="0"/>
                <a:t>；</a:t>
              </a:r>
              <a:r>
                <a:rPr lang="en-US" altLang="zh-CN" sz="2400" b="1" dirty="0" smtClean="0"/>
                <a:t>k=k0*</a:t>
              </a:r>
              <a:r>
                <a:rPr lang="en-US" altLang="zh-CN" sz="2400" b="1" dirty="0" err="1" smtClean="0"/>
                <a:t>Omegac^N</a:t>
              </a:r>
              <a:r>
                <a:rPr lang="zh-CN" altLang="en-US" sz="2400" b="1" dirty="0" smtClean="0"/>
                <a:t>：去归一化</a:t>
              </a:r>
              <a:endParaRPr lang="zh-CN" altLang="en-US" sz="24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57198" y="131166"/>
              <a:ext cx="6534161" cy="1150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731330" y="2057400"/>
            <a:ext cx="1574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b="1" dirty="0" smtClean="0">
                <a:solidFill>
                  <a:schemeClr val="accent2"/>
                </a:solidFill>
              </a:rPr>
              <a:t>一般式</a:t>
            </a:r>
            <a:endParaRPr lang="en-US" altLang="zh-CN" sz="2400" b="1" dirty="0" smtClean="0">
              <a:solidFill>
                <a:schemeClr val="accent2"/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944020" y="2540841"/>
            <a:ext cx="272716" cy="888159"/>
          </a:xfrm>
          <a:prstGeom prst="curvedLef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6200" y="3338257"/>
            <a:ext cx="6975319" cy="525363"/>
            <a:chOff x="16042" y="3276600"/>
            <a:chExt cx="6975319" cy="525363"/>
          </a:xfrm>
        </p:grpSpPr>
        <p:sp>
          <p:nvSpPr>
            <p:cNvPr id="7" name="矩形 6"/>
            <p:cNvSpPr/>
            <p:nvPr/>
          </p:nvSpPr>
          <p:spPr>
            <a:xfrm>
              <a:off x="16042" y="3308448"/>
              <a:ext cx="69753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zh-CN" sz="2400" b="1" dirty="0" smtClean="0"/>
                <a:t>T=1/</a:t>
              </a:r>
              <a:r>
                <a:rPr lang="en-US" altLang="zh-CN" sz="2400" b="1" dirty="0" err="1" smtClean="0"/>
                <a:t>fs;pd</a:t>
              </a:r>
              <a:r>
                <a:rPr lang="en-US" altLang="zh-CN" sz="2400" b="1" dirty="0" smtClean="0"/>
                <a:t>=</a:t>
              </a:r>
              <a:r>
                <a:rPr lang="en-US" altLang="zh-CN" sz="2400" b="1" dirty="0" err="1" smtClean="0"/>
                <a:t>exp</a:t>
              </a:r>
              <a:r>
                <a:rPr lang="en-US" altLang="zh-CN" sz="2400" b="1" dirty="0" smtClean="0"/>
                <a:t>(pa*T)</a:t>
              </a:r>
              <a:r>
                <a:rPr lang="zh-CN" altLang="en-US" sz="2400" b="1" dirty="0" smtClean="0"/>
                <a:t>：模拟系统</a:t>
              </a:r>
              <a:r>
                <a:rPr lang="zh-CN" altLang="en-US" sz="2400" b="1" dirty="0"/>
                <a:t>转成</a:t>
              </a:r>
              <a:r>
                <a:rPr lang="zh-CN" altLang="en-US" sz="2400" b="1" dirty="0" smtClean="0"/>
                <a:t>数字系统</a:t>
              </a:r>
              <a:endParaRPr lang="zh-CN" altLang="en-US" sz="24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57199" y="3276600"/>
              <a:ext cx="6534161" cy="525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294" y="5834250"/>
            <a:ext cx="6975317" cy="497685"/>
            <a:chOff x="16042" y="5246390"/>
            <a:chExt cx="6975317" cy="497685"/>
          </a:xfrm>
        </p:grpSpPr>
        <p:sp>
          <p:nvSpPr>
            <p:cNvPr id="8" name="矩形 7"/>
            <p:cNvSpPr/>
            <p:nvPr/>
          </p:nvSpPr>
          <p:spPr>
            <a:xfrm>
              <a:off x="16042" y="5262357"/>
              <a:ext cx="62103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CN" sz="2400" b="1" dirty="0" smtClean="0"/>
                <a:t>[</a:t>
              </a:r>
              <a:r>
                <a:rPr lang="en-US" altLang="zh-CN" sz="2400" b="1" dirty="0" err="1" smtClean="0"/>
                <a:t>Hz,w</a:t>
              </a:r>
              <a:r>
                <a:rPr lang="en-US" altLang="zh-CN" sz="2400" b="1" dirty="0" smtClean="0"/>
                <a:t>]=</a:t>
              </a:r>
              <a:r>
                <a:rPr lang="en-US" altLang="zh-CN" sz="2400" b="1" dirty="0" err="1" smtClean="0"/>
                <a:t>freqz</a:t>
              </a:r>
              <a:r>
                <a:rPr lang="en-US" altLang="zh-CN" sz="2400" b="1" dirty="0" smtClean="0"/>
                <a:t>(</a:t>
              </a:r>
              <a:r>
                <a:rPr lang="en-US" altLang="zh-CN" sz="2400" b="1" dirty="0" err="1" smtClean="0"/>
                <a:t>b,a</a:t>
              </a:r>
              <a:r>
                <a:rPr lang="en-US" altLang="zh-CN" sz="2400" b="1" dirty="0" smtClean="0"/>
                <a:t>)</a:t>
              </a:r>
              <a:r>
                <a:rPr lang="zh-CN" altLang="en-US" sz="2400" b="1" dirty="0" smtClean="0"/>
                <a:t>：获得目标数字滤波器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57198" y="5246390"/>
              <a:ext cx="6534161" cy="4976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4783313" y="1249389"/>
            <a:ext cx="30332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2"/>
                </a:solidFill>
              </a:rPr>
              <a:t>ba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=k*real(poly(z0));</a:t>
            </a:r>
          </a:p>
          <a:p>
            <a:r>
              <a:rPr lang="en-US" altLang="zh-CN" sz="2400" b="1" dirty="0" smtClean="0">
                <a:solidFill>
                  <a:schemeClr val="accent2"/>
                </a:solidFill>
              </a:rPr>
              <a:t>aa=real(poly(p));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03837" y="2707669"/>
            <a:ext cx="4179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</a:rPr>
              <a:t>[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Ra,pa,Ca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]=residue(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ba,aa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);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9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3125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8915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、运用双线性变换法实现</a:t>
            </a:r>
            <a:r>
              <a:rPr lang="en-US" altLang="zh-CN" sz="2400" dirty="0" smtClean="0"/>
              <a:t>IIR</a:t>
            </a:r>
            <a:r>
              <a:rPr lang="zh-CN" altLang="en-US" sz="2400" dirty="0" smtClean="0"/>
              <a:t>巴特沃兹低通滤波器，可运用</a:t>
            </a:r>
            <a:r>
              <a:rPr lang="en-US" altLang="zh-CN" sz="2400" dirty="0" smtClean="0"/>
              <a:t>bilinear</a:t>
            </a:r>
            <a:r>
              <a:rPr lang="zh-CN" altLang="en-US" sz="2400" dirty="0" smtClean="0"/>
              <a:t>函数来实现 （此处求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公式见书上</a:t>
            </a:r>
            <a:r>
              <a:rPr lang="en-US" altLang="zh-CN" sz="2400" dirty="0" smtClean="0"/>
              <a:t>P390</a:t>
            </a:r>
            <a:r>
              <a:rPr lang="zh-CN" altLang="en-US" sz="2400" dirty="0" smtClean="0"/>
              <a:t>双线性变换法）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Zd,Pd,Kd</a:t>
            </a:r>
            <a:r>
              <a:rPr lang="en-US" altLang="zh-CN" sz="2400" dirty="0" smtClean="0"/>
              <a:t>] = bilinear(Z,P,K,Fs)  </a:t>
            </a:r>
            <a:r>
              <a:rPr lang="zh-CN" altLang="en-US" sz="2400" dirty="0" smtClean="0"/>
              <a:t>注：</a:t>
            </a:r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d</a:t>
            </a:r>
            <a:r>
              <a:rPr lang="en-US" altLang="zh-CN" sz="2400" dirty="0" smtClean="0"/>
              <a:t>=1 ;Fs=1/T</a:t>
            </a:r>
            <a:r>
              <a:rPr lang="en-US" altLang="zh-CN" sz="2400" baseline="-25000" dirty="0" smtClean="0"/>
              <a:t>d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指标为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、将上述滤波器应用与自己设定的信号结合起来，实现对信号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加噪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的滤波处理，观察原始信号与滤波后信号的差别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、将指标变为                                               重复以上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两步，比较和上述滤波结果的不同，并解释原因。 </a:t>
            </a: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3276600"/>
          <a:ext cx="3581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公式" r:id="rId3" imgW="2238257" imgH="228575" progId="Equation.3">
                  <p:embed/>
                </p:oleObj>
              </mc:Choice>
              <mc:Fallback>
                <p:oleObj name="公式" r:id="rId3" imgW="2238257" imgH="2285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3581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209800" y="4508500"/>
          <a:ext cx="38052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5" imgW="2381216" imgH="228575" progId="Equation.DSMT4">
                  <p:embed/>
                </p:oleObj>
              </mc:Choice>
              <mc:Fallback>
                <p:oleObj name="Equation" r:id="rId5" imgW="2381216" imgH="22857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08500"/>
                        <a:ext cx="38052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可能用到的函数：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log10(x)  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poly()  </a:t>
            </a:r>
            <a:r>
              <a:rPr lang="zh-CN" altLang="en-US" sz="2000" smtClean="0"/>
              <a:t>根转换为多项式表达式</a:t>
            </a:r>
            <a:endParaRPr lang="en-US" altLang="zh-CN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residue()  </a:t>
            </a:r>
            <a:r>
              <a:rPr lang="zh-CN" altLang="en-US" sz="2000" smtClean="0"/>
              <a:t>用于连续系统函数的一般式与并联式的互转函数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residuez() </a:t>
            </a:r>
            <a:r>
              <a:rPr lang="zh-CN" altLang="en-US" sz="2000" smtClean="0"/>
              <a:t>用于离散系统函数的一般式与并联式的互转函数</a:t>
            </a:r>
            <a:endParaRPr lang="en-US" altLang="zh-CN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exp()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roots() </a:t>
            </a:r>
            <a:r>
              <a:rPr lang="zh-CN" altLang="en-US" sz="2000" smtClean="0"/>
              <a:t>根据多项式系数求根</a:t>
            </a:r>
            <a:endParaRPr lang="en-US" altLang="zh-CN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buttap()</a:t>
            </a:r>
            <a:r>
              <a:rPr lang="zh-CN" altLang="en-US" sz="2000" smtClean="0"/>
              <a:t>标准巴特沃兹滤波器表达式获得函数</a:t>
            </a:r>
            <a:endParaRPr lang="en-US" altLang="zh-CN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sqrt()  </a:t>
            </a:r>
            <a:r>
              <a:rPr lang="zh-CN" altLang="en-US" sz="2000" smtClean="0"/>
              <a:t>求平方根</a:t>
            </a:r>
            <a:endParaRPr lang="en-US" altLang="zh-CN" sz="2000" smtClean="0"/>
          </a:p>
          <a:p>
            <a:pPr>
              <a:lnSpc>
                <a:spcPct val="80000"/>
              </a:lnSpc>
            </a:pPr>
            <a:r>
              <a:rPr lang="en-US" altLang="zh-CN" sz="2000" smtClean="0"/>
              <a:t>ceil()   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abs()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angle()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freqz()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real()</a:t>
            </a:r>
            <a:r>
              <a:rPr lang="zh-CN" altLang="en-US" sz="2000" smtClean="0"/>
              <a:t>求实部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tan()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/>
              <a:t>atan() </a:t>
            </a:r>
            <a:r>
              <a:rPr lang="zh-CN" altLang="en-US" sz="2000" smtClean="0"/>
              <a:t>表示的是</a:t>
            </a:r>
            <a:r>
              <a:rPr lang="en-US" altLang="zh-CN" sz="2000" smtClean="0"/>
              <a:t>arctan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编程序时可以根据</a:t>
            </a:r>
            <a:r>
              <a:rPr lang="en-US" altLang="zh-CN" smtClean="0"/>
              <a:t>N</a:t>
            </a:r>
            <a:r>
              <a:rPr lang="zh-CN" altLang="en-US" smtClean="0"/>
              <a:t>值，</a:t>
            </a:r>
            <a:r>
              <a:rPr lang="en-US" altLang="zh-CN" smtClean="0"/>
              <a:t>Omegac</a:t>
            </a:r>
            <a:r>
              <a:rPr lang="zh-CN" altLang="en-US" smtClean="0"/>
              <a:t>值，极点值来检验编写的正确性</a:t>
            </a:r>
            <a:endParaRPr lang="en-US" altLang="zh-CN" smtClean="0"/>
          </a:p>
          <a:p>
            <a:r>
              <a:rPr lang="zh-CN" altLang="en-US" smtClean="0"/>
              <a:t>注意：连续系统函数</a:t>
            </a:r>
            <a:r>
              <a:rPr lang="en-US" altLang="zh-CN" smtClean="0"/>
              <a:t>H(s)</a:t>
            </a:r>
            <a:r>
              <a:rPr lang="zh-CN" altLang="en-US" smtClean="0"/>
              <a:t>与离散系统函数</a:t>
            </a:r>
            <a:r>
              <a:rPr lang="en-US" altLang="zh-CN" smtClean="0"/>
              <a:t>H(z)</a:t>
            </a:r>
            <a:r>
              <a:rPr lang="zh-CN" altLang="en-US" smtClean="0"/>
              <a:t>的系数存放规则：</a:t>
            </a:r>
            <a:endParaRPr lang="en-US" altLang="zh-CN" smtClean="0"/>
          </a:p>
          <a:p>
            <a:r>
              <a:rPr lang="en-US" altLang="zh-CN" smtClean="0"/>
              <a:t>                                    </a:t>
            </a:r>
          </a:p>
          <a:p>
            <a:r>
              <a:rPr lang="en-US" altLang="zh-CN" smtClean="0"/>
              <a:t>                                        [a</a:t>
            </a:r>
            <a:r>
              <a:rPr lang="en-US" altLang="zh-CN" baseline="-25000" smtClean="0"/>
              <a:t>1</a:t>
            </a:r>
            <a:r>
              <a:rPr lang="en-US" altLang="zh-CN" smtClean="0"/>
              <a:t>,a</a:t>
            </a:r>
            <a:r>
              <a:rPr lang="en-US" altLang="zh-CN" baseline="-25000" smtClean="0"/>
              <a:t>2</a:t>
            </a:r>
            <a:r>
              <a:rPr lang="en-US" altLang="zh-CN" smtClean="0"/>
              <a:t>,a</a:t>
            </a:r>
            <a:r>
              <a:rPr lang="en-US" altLang="zh-CN" baseline="-25000" smtClean="0"/>
              <a:t>3</a:t>
            </a:r>
            <a:r>
              <a:rPr lang="en-US" altLang="zh-CN" smtClean="0"/>
              <a:t>,…,a</a:t>
            </a:r>
            <a:r>
              <a:rPr lang="en-US" altLang="zh-CN" baseline="-25000" smtClean="0"/>
              <a:t>N</a:t>
            </a:r>
            <a:r>
              <a:rPr lang="en-US" altLang="zh-CN" smtClean="0"/>
              <a:t>]</a:t>
            </a:r>
          </a:p>
          <a:p>
            <a:endParaRPr lang="zh-CN" altLang="en-US" smtClean="0"/>
          </a:p>
        </p:txBody>
      </p:sp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728663" y="4267200"/>
          <a:ext cx="34623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2009792" imgH="209662" progId="Equation.DSMT4">
                  <p:embed/>
                </p:oleObj>
              </mc:Choice>
              <mc:Fallback>
                <p:oleObj name="Equation" r:id="rId3" imgW="2009792" imgH="2096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267200"/>
                        <a:ext cx="346233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4648200" y="4572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685800" y="4800600"/>
          <a:ext cx="38766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2247967" imgH="209662" progId="Equation.DSMT4">
                  <p:embed/>
                </p:oleObj>
              </mc:Choice>
              <mc:Fallback>
                <p:oleObj name="Equation" r:id="rId5" imgW="2247967" imgH="20966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38766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62400" y="609600"/>
          <a:ext cx="18748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" imgW="583947" imgH="241195" progId="Equation.DSMT4">
                  <p:embed/>
                </p:oleObj>
              </mc:Choice>
              <mc:Fallback>
                <p:oleObj name="Equation" r:id="rId3" imgW="58394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09600"/>
                        <a:ext cx="18748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057400" y="533400"/>
            <a:ext cx="1878013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kern="0" dirty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滤波器</a:t>
            </a:r>
            <a:endParaRPr lang="zh-CN" altLang="en-US" b="1" dirty="0">
              <a:latin typeface="Arial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936393" y="1449589"/>
            <a:ext cx="1915518" cy="943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307013" y="1463675"/>
            <a:ext cx="941387" cy="6699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33997" y="2300784"/>
            <a:ext cx="3512500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b="1" kern="0" dirty="0" smtClean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IIR</a:t>
            </a:r>
          </a:p>
          <a:p>
            <a:pPr lvl="0">
              <a:defRPr/>
            </a:pPr>
            <a:r>
              <a:rPr lang="zh-CN" altLang="en-US" sz="4400" b="1" kern="0" dirty="0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lang="en-US" altLang="zh-CN" sz="4400" b="1" kern="0" dirty="0">
                <a:solidFill>
                  <a:srgbClr val="000000"/>
                </a:solidFill>
                <a:latin typeface="Arial"/>
                <a:ea typeface="宋体"/>
              </a:rPr>
              <a:t>h(n</a:t>
            </a:r>
            <a:r>
              <a:rPr lang="en-US" altLang="zh-CN" sz="4400" b="1" kern="0" dirty="0" smtClean="0">
                <a:solidFill>
                  <a:srgbClr val="000000"/>
                </a:solidFill>
                <a:latin typeface="Arial"/>
                <a:ea typeface="宋体"/>
              </a:rPr>
              <a:t>)</a:t>
            </a:r>
            <a:r>
              <a:rPr lang="zh-CN" altLang="en-US" sz="4400" b="1" kern="0" dirty="0" smtClean="0">
                <a:solidFill>
                  <a:srgbClr val="000000"/>
                </a:solidFill>
                <a:latin typeface="Arial"/>
                <a:ea typeface="宋体"/>
              </a:rPr>
              <a:t>无限</a:t>
            </a:r>
            <a:r>
              <a:rPr lang="zh-CN" altLang="en-US" sz="4400" b="1" kern="0" dirty="0">
                <a:solidFill>
                  <a:srgbClr val="000000"/>
                </a:solidFill>
                <a:latin typeface="Arial"/>
                <a:ea typeface="宋体"/>
              </a:rPr>
              <a:t>）</a:t>
            </a:r>
          </a:p>
          <a:p>
            <a:pPr algn="ctr">
              <a:defRPr/>
            </a:pPr>
            <a:endParaRPr lang="zh-CN" altLang="en-US" b="1" dirty="0"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680" y="2302236"/>
            <a:ext cx="10935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b="1" kern="0" dirty="0" smtClean="0">
                <a:solidFill>
                  <a:srgbClr val="000000"/>
                </a:solidFill>
                <a:latin typeface="Arial"/>
                <a:ea typeface="宋体"/>
                <a:cs typeface="+mj-cs"/>
              </a:rPr>
              <a:t>FIR</a:t>
            </a:r>
            <a:endParaRPr lang="en-US" altLang="zh-CN" sz="4400" b="1" kern="0" dirty="0">
              <a:solidFill>
                <a:srgbClr val="000000"/>
              </a:solidFill>
              <a:latin typeface="Arial"/>
              <a:ea typeface="宋体"/>
              <a:cs typeface="+mj-cs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276542" y="2995264"/>
            <a:ext cx="232700" cy="8178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3" idx="0"/>
          </p:cNvCxnSpPr>
          <p:nvPr/>
        </p:nvCxnSpPr>
        <p:spPr>
          <a:xfrm>
            <a:off x="2374148" y="2995264"/>
            <a:ext cx="938906" cy="8478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12" idx="0"/>
          </p:cNvCxnSpPr>
          <p:nvPr/>
        </p:nvCxnSpPr>
        <p:spPr>
          <a:xfrm>
            <a:off x="1988292" y="3043644"/>
            <a:ext cx="556490" cy="799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825" y="3813085"/>
            <a:ext cx="23503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窗函数设计法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（时域，点乘）</a:t>
            </a:r>
          </a:p>
        </p:txBody>
      </p:sp>
      <p:sp>
        <p:nvSpPr>
          <p:cNvPr id="12" name="矩形 23"/>
          <p:cNvSpPr>
            <a:spLocks noChangeArrowheads="1"/>
          </p:cNvSpPr>
          <p:nvPr/>
        </p:nvSpPr>
        <p:spPr bwMode="auto">
          <a:xfrm>
            <a:off x="2143870" y="3843112"/>
            <a:ext cx="80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/>
              <a:t>略</a:t>
            </a:r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3" name="矩形 24"/>
          <p:cNvSpPr>
            <a:spLocks noChangeArrowheads="1"/>
          </p:cNvSpPr>
          <p:nvPr/>
        </p:nvSpPr>
        <p:spPr bwMode="auto">
          <a:xfrm>
            <a:off x="2912142" y="3843112"/>
            <a:ext cx="80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/>
              <a:t>略</a:t>
            </a:r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6" name="矩形 15"/>
          <p:cNvSpPr/>
          <p:nvPr/>
        </p:nvSpPr>
        <p:spPr>
          <a:xfrm>
            <a:off x="3799149" y="4304777"/>
            <a:ext cx="2129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脉冲响应</a:t>
            </a:r>
            <a:endParaRPr lang="en-US" altLang="zh-CN" sz="3600" b="1" kern="0" dirty="0" smtClean="0">
              <a:solidFill>
                <a:srgbClr val="FF0000"/>
              </a:solidFill>
              <a:latin typeface="Arial"/>
              <a:ea typeface="宋体"/>
              <a:cs typeface="+mj-cs"/>
            </a:endParaRPr>
          </a:p>
          <a:p>
            <a:pPr algn="ctr">
              <a:defRPr/>
            </a:pPr>
            <a:r>
              <a:rPr lang="zh-CN" altLang="en-US" sz="3600" b="1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不变法</a:t>
            </a:r>
          </a:p>
        </p:txBody>
      </p:sp>
      <p:sp>
        <p:nvSpPr>
          <p:cNvPr id="24" name="矩形 23"/>
          <p:cNvSpPr/>
          <p:nvPr/>
        </p:nvSpPr>
        <p:spPr>
          <a:xfrm>
            <a:off x="5892099" y="4398879"/>
            <a:ext cx="14699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kern="0" dirty="0" smtClean="0">
                <a:latin typeface="Arial"/>
                <a:ea typeface="宋体"/>
                <a:cs typeface="+mj-cs"/>
              </a:rPr>
              <a:t>双线性变换法</a:t>
            </a:r>
          </a:p>
        </p:txBody>
      </p:sp>
      <p:sp>
        <p:nvSpPr>
          <p:cNvPr id="25" name="矩形 24"/>
          <p:cNvSpPr/>
          <p:nvPr/>
        </p:nvSpPr>
        <p:spPr>
          <a:xfrm>
            <a:off x="7346031" y="4413250"/>
            <a:ext cx="1705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kern="0" dirty="0" smtClean="0">
                <a:latin typeface="Arial"/>
                <a:ea typeface="宋体"/>
                <a:cs typeface="+mj-cs"/>
              </a:rPr>
              <a:t>阶跃响应变换法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065738" y="3676469"/>
            <a:ext cx="851008" cy="70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781650" y="3676469"/>
            <a:ext cx="1264847" cy="736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395794" y="3724849"/>
            <a:ext cx="385856" cy="6596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IIR</a:t>
            </a:r>
            <a:r>
              <a:rPr lang="zh-CN" altLang="en-US" b="1" dirty="0" smtClean="0"/>
              <a:t>数字滤波器的设计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设计方法：由连续时间滤波器设计成离散时间</a:t>
            </a:r>
            <a:r>
              <a:rPr lang="en-US" altLang="zh-CN" smtClean="0"/>
              <a:t>IIR</a:t>
            </a:r>
            <a:r>
              <a:rPr lang="zh-CN" altLang="en-US" smtClean="0"/>
              <a:t>滤波器</a:t>
            </a:r>
          </a:p>
          <a:p>
            <a:pPr eaLnBrk="1" hangingPunct="1"/>
            <a:r>
              <a:rPr lang="zh-CN" altLang="en-US" smtClean="0"/>
              <a:t>保持基本特性：</a:t>
            </a:r>
            <a:r>
              <a:rPr lang="en-US" altLang="zh-CN" smtClean="0"/>
              <a:t>S</a:t>
            </a:r>
            <a:r>
              <a:rPr lang="zh-CN" altLang="en-US" smtClean="0"/>
              <a:t>平面的虚轴映射成</a:t>
            </a:r>
            <a:r>
              <a:rPr lang="en-US" altLang="zh-CN" smtClean="0"/>
              <a:t>Z</a:t>
            </a:r>
            <a:r>
              <a:rPr lang="zh-CN" altLang="en-US" smtClean="0"/>
              <a:t>平面的单位圆；</a:t>
            </a:r>
            <a:r>
              <a:rPr lang="en-US" altLang="zh-CN" smtClean="0"/>
              <a:t>S</a:t>
            </a:r>
            <a:r>
              <a:rPr lang="zh-CN" altLang="en-US" smtClean="0"/>
              <a:t>平面左半平面的极点映射成</a:t>
            </a:r>
            <a:r>
              <a:rPr lang="en-US" altLang="zh-CN" smtClean="0"/>
              <a:t>Z</a:t>
            </a:r>
            <a:r>
              <a:rPr lang="zh-CN" altLang="en-US" smtClean="0"/>
              <a:t>平面单位圆内的极点。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IIR</a:t>
            </a:r>
            <a:r>
              <a:rPr lang="zh-CN" altLang="en-US" b="1" dirty="0" smtClean="0"/>
              <a:t>数字滤波器的实现方法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zh-CN" sz="2800" dirty="0" smtClean="0"/>
                  <a:t>1 </a:t>
                </a:r>
                <a:r>
                  <a:rPr lang="zh-CN" altLang="en-US" sz="2800" dirty="0" smtClean="0"/>
                  <a:t>脉冲响应不变法</a:t>
                </a:r>
                <a:r>
                  <a:rPr lang="en-US" altLang="zh-CN" sz="2800" dirty="0" smtClean="0"/>
                  <a:t>—</a:t>
                </a:r>
                <a:r>
                  <a:rPr lang="zh-CN" altLang="en-US" sz="2800" dirty="0" smtClean="0"/>
                  <a:t>频域混叠</a:t>
                </a:r>
                <a:endParaRPr lang="en-US" altLang="zh-CN" sz="2800" dirty="0" smtClean="0"/>
              </a:p>
              <a:p>
                <a:pPr eaLnBrk="1" hangingPunct="1"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/>
                  <a:t>数字滤波器的频率响应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altLang="zh-CN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是模拟滤波器频率响应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的周期延拓；</a:t>
                </a:r>
                <a:endParaRPr lang="en-US" altLang="zh-CN" sz="2800" dirty="0" smtClean="0"/>
              </a:p>
              <a:p>
                <a:pPr eaLnBrk="1" hangingPunct="1">
                  <a:buFont typeface="Wingdings" panose="05000000000000000000" pitchFamily="2" charset="2"/>
                  <a:buChar char="l"/>
                </a:pPr>
                <a:r>
                  <a:rPr lang="zh-CN" altLang="en-US" sz="2800" dirty="0" smtClean="0"/>
                  <a:t>没有从</a:t>
                </a: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到</a:t>
                </a:r>
                <a:r>
                  <a:rPr lang="en-US" altLang="zh-CN" sz="2800" dirty="0" smtClean="0"/>
                  <a:t>z</a:t>
                </a:r>
                <a:r>
                  <a:rPr lang="zh-CN" altLang="en-US" sz="2800" dirty="0" smtClean="0"/>
                  <a:t>的一一对应变换关系；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sz="2800" dirty="0" smtClean="0"/>
                  <a:t>     </a:t>
                </a:r>
              </a:p>
              <a:p>
                <a:pPr eaLnBrk="1" hangingPunct="1">
                  <a:buFontTx/>
                  <a:buNone/>
                </a:pPr>
                <a:endParaRPr lang="zh-CN" altLang="en-US" sz="2800" dirty="0" smtClean="0"/>
              </a:p>
              <a:p>
                <a:pPr eaLnBrk="1" hangingPunct="1">
                  <a:buFontTx/>
                  <a:buNone/>
                </a:pPr>
                <a:r>
                  <a:rPr lang="en-US" altLang="zh-CN" sz="2800" dirty="0" smtClean="0"/>
                  <a:t>2 </a:t>
                </a:r>
                <a:r>
                  <a:rPr lang="zh-CN" altLang="en-US" sz="2800" dirty="0" smtClean="0"/>
                  <a:t>双线性变换法</a:t>
                </a:r>
                <a:r>
                  <a:rPr lang="en-US" altLang="zh-CN" sz="2800" dirty="0" smtClean="0"/>
                  <a:t>—</a:t>
                </a:r>
                <a:r>
                  <a:rPr lang="zh-CN" altLang="en-US" sz="2800" dirty="0" smtClean="0"/>
                  <a:t>频率畸变</a:t>
                </a:r>
                <a:endParaRPr lang="en-US" altLang="zh-CN" sz="2800" dirty="0" smtClean="0"/>
              </a:p>
              <a:p>
                <a:pPr eaLnBrk="1" hangingPunct="1">
                  <a:buFont typeface="Wingdings" panose="05000000000000000000" pitchFamily="2" charset="2"/>
                  <a:buChar char="l"/>
                </a:pPr>
                <a:r>
                  <a:rPr lang="en-US" altLang="zh-CN" sz="2800" dirty="0" smtClean="0"/>
                  <a:t>s</a:t>
                </a:r>
                <a:r>
                  <a:rPr lang="zh-CN" altLang="en-US" sz="2800" dirty="0" smtClean="0"/>
                  <a:t>→</a:t>
                </a:r>
                <a:r>
                  <a:rPr lang="en-US" altLang="zh-CN" sz="2800" dirty="0" smtClean="0"/>
                  <a:t>s</a:t>
                </a:r>
                <a:r>
                  <a:rPr lang="en-US" altLang="zh-CN" sz="2800" baseline="-25000" dirty="0" smtClean="0"/>
                  <a:t>1</a:t>
                </a:r>
                <a:r>
                  <a:rPr lang="zh-CN" altLang="en-US" sz="2800" dirty="0" smtClean="0"/>
                  <a:t>→</a:t>
                </a:r>
                <a:r>
                  <a:rPr lang="en-US" altLang="zh-CN" sz="2800" dirty="0" smtClean="0"/>
                  <a:t>z</a:t>
                </a:r>
                <a:r>
                  <a:rPr lang="zh-CN" altLang="en-US" sz="2800" dirty="0" smtClean="0"/>
                  <a:t>，非线性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3"/>
                <a:stretch>
                  <a:fillRect l="-14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80097317"/>
              </p:ext>
            </p:extLst>
          </p:nvPr>
        </p:nvGraphicFramePr>
        <p:xfrm>
          <a:off x="625642" y="3841860"/>
          <a:ext cx="4572000" cy="60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公式" r:id="rId4" imgW="1726920" imgH="228600" progId="Equation.3">
                  <p:embed/>
                </p:oleObj>
              </mc:Choice>
              <mc:Fallback>
                <p:oleObj name="公式" r:id="rId4" imgW="1726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42" y="3841860"/>
                        <a:ext cx="4572000" cy="604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42310191"/>
              </p:ext>
            </p:extLst>
          </p:nvPr>
        </p:nvGraphicFramePr>
        <p:xfrm>
          <a:off x="625642" y="5553088"/>
          <a:ext cx="251936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公式" r:id="rId6" imgW="971584" imgH="476332" progId="Equation.3">
                  <p:embed/>
                </p:oleObj>
              </mc:Choice>
              <mc:Fallback>
                <p:oleObj name="公式" r:id="rId6" imgW="971584" imgH="47633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42" y="5553088"/>
                        <a:ext cx="251936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257234"/>
              </p:ext>
            </p:extLst>
          </p:nvPr>
        </p:nvGraphicFramePr>
        <p:xfrm>
          <a:off x="5753100" y="5657169"/>
          <a:ext cx="2362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公式" r:id="rId8" imgW="914400" imgH="419054" progId="Equation.3">
                  <p:embed/>
                </p:oleObj>
              </mc:Choice>
              <mc:Fallback>
                <p:oleObj name="公式" r:id="rId8" imgW="914400" imgH="41905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657169"/>
                        <a:ext cx="2362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437860"/>
              </p:ext>
            </p:extLst>
          </p:nvPr>
        </p:nvGraphicFramePr>
        <p:xfrm>
          <a:off x="5753100" y="3863181"/>
          <a:ext cx="1752600" cy="63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公式" r:id="rId10" imgW="634725" imgH="228501" progId="Equation.3">
                  <p:embed/>
                </p:oleObj>
              </mc:Choice>
              <mc:Fallback>
                <p:oleObj name="公式" r:id="rId10" imgW="634725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863181"/>
                        <a:ext cx="1752600" cy="631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444759" y="189919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模拟</a:t>
            </a:r>
            <a:r>
              <a:rPr lang="en-US" altLang="zh-CN" b="1" dirty="0" smtClean="0">
                <a:solidFill>
                  <a:schemeClr val="tx1"/>
                </a:solidFill>
              </a:rPr>
              <a:t>-</a:t>
            </a:r>
            <a:r>
              <a:rPr lang="zh-CN" altLang="en-US" b="1" dirty="0" smtClean="0">
                <a:solidFill>
                  <a:schemeClr val="tx1"/>
                </a:solidFill>
              </a:rPr>
              <a:t>数字滤波器的转换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sz="4000" dirty="0" smtClean="0"/>
              <a:t>（脉冲响应不变法）</a:t>
            </a:r>
            <a:r>
              <a:rPr lang="en-US" altLang="zh-CN" sz="4000" dirty="0" smtClean="0"/>
              <a:t>P387</a:t>
            </a:r>
            <a:endParaRPr lang="zh-CN" altLang="en-US" dirty="0" smtClean="0"/>
          </a:p>
        </p:txBody>
      </p:sp>
      <p:graphicFrame>
        <p:nvGraphicFramePr>
          <p:cNvPr id="6147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53676685"/>
              </p:ext>
            </p:extLst>
          </p:nvPr>
        </p:nvGraphicFramePr>
        <p:xfrm>
          <a:off x="4724400" y="1531938"/>
          <a:ext cx="312420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3" imgW="1511280" imgH="685800" progId="Equation.DSMT4">
                  <p:embed/>
                </p:oleObj>
              </mc:Choice>
              <mc:Fallback>
                <p:oleObj name="Equation" r:id="rId3" imgW="151128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31938"/>
                        <a:ext cx="3124200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1691941"/>
              </p:ext>
            </p:extLst>
          </p:nvPr>
        </p:nvGraphicFramePr>
        <p:xfrm>
          <a:off x="228600" y="1779588"/>
          <a:ext cx="236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公式" r:id="rId5" imgW="1307880" imgH="457200" progId="Equation.3">
                  <p:embed/>
                </p:oleObj>
              </mc:Choice>
              <mc:Fallback>
                <p:oleObj name="公式" r:id="rId5" imgW="13078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79588"/>
                        <a:ext cx="2362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5966700"/>
              </p:ext>
            </p:extLst>
          </p:nvPr>
        </p:nvGraphicFramePr>
        <p:xfrm>
          <a:off x="1659930" y="3978265"/>
          <a:ext cx="669131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公式" r:id="rId7" imgW="3581280" imgH="444240" progId="Equation.3">
                  <p:embed/>
                </p:oleObj>
              </mc:Choice>
              <mc:Fallback>
                <p:oleObj name="公式" r:id="rId7" imgW="35812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930" y="3978265"/>
                        <a:ext cx="669131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899467"/>
              </p:ext>
            </p:extLst>
          </p:nvPr>
        </p:nvGraphicFramePr>
        <p:xfrm>
          <a:off x="4559559" y="5745203"/>
          <a:ext cx="28670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9" imgW="1143135" imgH="380958" progId="Equation.DSMT4">
                  <p:embed/>
                </p:oleObj>
              </mc:Choice>
              <mc:Fallback>
                <p:oleObj name="Equation" r:id="rId9" imgW="1143135" imgH="38095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559" y="5745203"/>
                        <a:ext cx="28670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061684" y="600252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Arial"/>
                <a:ea typeface="宋体"/>
              </a:rPr>
              <a:t>并联式：</a:t>
            </a:r>
            <a:endParaRPr lang="zh-CN" altLang="en-US" sz="2400" b="1" kern="0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200400" y="2030646"/>
            <a:ext cx="1371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24200" y="1695899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altLang="zh-CN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域到时域</a:t>
            </a:r>
            <a:endParaRPr lang="zh-CN" altLang="en-US" sz="20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600700" y="3075750"/>
            <a:ext cx="685800" cy="8075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53200" y="32641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时域抽样</a:t>
            </a:r>
            <a:endParaRPr lang="zh-CN" altLang="en-US" sz="20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5600700" y="4934225"/>
            <a:ext cx="685800" cy="8075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53200" y="512257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时域到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z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Arial"/>
                <a:ea typeface="宋体"/>
              </a:rPr>
              <a:t>域</a:t>
            </a:r>
            <a:endParaRPr lang="zh-CN" altLang="en-US" sz="20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6715" y="133291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Arial"/>
                <a:ea typeface="宋体"/>
              </a:rPr>
              <a:t>并联式：</a:t>
            </a:r>
            <a:endParaRPr lang="zh-CN" altLang="en-US" sz="2400" b="1" kern="0" dirty="0">
              <a:solidFill>
                <a:srgbClr val="FF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89003"/>
              </p:ext>
            </p:extLst>
          </p:nvPr>
        </p:nvGraphicFramePr>
        <p:xfrm>
          <a:off x="765175" y="223838"/>
          <a:ext cx="7932738" cy="549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Visio" r:id="rId3" imgW="2508809" imgH="1737360" progId="Visio.Drawing.6">
                  <p:embed/>
                </p:oleObj>
              </mc:Choice>
              <mc:Fallback>
                <p:oleObj name="Visio" r:id="rId3" imgW="2508809" imgH="173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23838"/>
                        <a:ext cx="7932738" cy="549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6744" y="64087"/>
            <a:ext cx="8229600" cy="795337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IIR</a:t>
            </a:r>
            <a:r>
              <a:rPr lang="zh-CN" altLang="en-US" sz="4000" b="1" dirty="0" smtClean="0"/>
              <a:t>数字滤波器指标</a:t>
            </a:r>
          </a:p>
        </p:txBody>
      </p:sp>
      <p:graphicFrame>
        <p:nvGraphicFramePr>
          <p:cNvPr id="7171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8903601"/>
              </p:ext>
            </p:extLst>
          </p:nvPr>
        </p:nvGraphicFramePr>
        <p:xfrm>
          <a:off x="6409531" y="828389"/>
          <a:ext cx="2724150" cy="56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公式" r:id="rId5" imgW="1104840" imgH="228600" progId="Equation.3">
                  <p:embed/>
                </p:oleObj>
              </mc:Choice>
              <mc:Fallback>
                <p:oleObj name="公式" r:id="rId5" imgW="11048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531" y="828389"/>
                        <a:ext cx="2724150" cy="563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4842960"/>
              </p:ext>
            </p:extLst>
          </p:nvPr>
        </p:nvGraphicFramePr>
        <p:xfrm>
          <a:off x="6409531" y="1596355"/>
          <a:ext cx="1897063" cy="56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公式" r:id="rId7" imgW="761760" imgH="228600" progId="Equation.3">
                  <p:embed/>
                </p:oleObj>
              </mc:Choice>
              <mc:Fallback>
                <p:oleObj name="公式" r:id="rId7" imgW="7617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531" y="1596355"/>
                        <a:ext cx="1897063" cy="569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882775" y="5426075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通带截止频率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4953000" y="2297113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/>
              <a:t>过渡带宽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2672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2381755" y="5870553"/>
            <a:ext cx="6120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低通滤波器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截止频率（由相应模拟滤波器公式决定）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267200" y="5257800"/>
            <a:ext cx="0" cy="5683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46200" y="2362200"/>
            <a:ext cx="0" cy="3349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381000" y="2727325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通带波纹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360488" y="4692650"/>
            <a:ext cx="0" cy="3349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9"/>
          <p:cNvSpPr>
            <a:spLocks noChangeArrowheads="1"/>
          </p:cNvSpPr>
          <p:nvPr/>
        </p:nvSpPr>
        <p:spPr bwMode="auto">
          <a:xfrm>
            <a:off x="393700" y="5057775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阻带波纹</a:t>
            </a: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4968875" y="5426075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阻带截止频率</a:t>
            </a:r>
          </a:p>
        </p:txBody>
      </p:sp>
      <p:graphicFrame>
        <p:nvGraphicFramePr>
          <p:cNvPr id="18" name="对象 11"/>
          <p:cNvGraphicFramePr>
            <a:graphicFrameLocks noChangeAspect="1"/>
          </p:cNvGraphicFramePr>
          <p:nvPr/>
        </p:nvGraphicFramePr>
        <p:xfrm>
          <a:off x="6102350" y="2195513"/>
          <a:ext cx="706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9" imgW="253670" imgH="177569" progId="Equation.DSMT4">
                  <p:embed/>
                </p:oleObj>
              </mc:Choice>
              <mc:Fallback>
                <p:oleObj name="Equation" r:id="rId9" imgW="253670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2195513"/>
                        <a:ext cx="7064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48200" y="950896"/>
            <a:ext cx="26328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Rp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（通带允许的最大衰减</a:t>
            </a:r>
            <a:r>
              <a:rPr lang="zh-CN" altLang="en-US" sz="16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29957" y="1741265"/>
            <a:ext cx="2743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（阻带应允许的最小衰减）</a:t>
            </a:r>
          </a:p>
        </p:txBody>
      </p:sp>
      <p:sp>
        <p:nvSpPr>
          <p:cNvPr id="23" name="矩形 20"/>
          <p:cNvSpPr>
            <a:spLocks noChangeArrowheads="1"/>
          </p:cNvSpPr>
          <p:nvPr/>
        </p:nvSpPr>
        <p:spPr bwMode="auto">
          <a:xfrm>
            <a:off x="70080" y="6114757"/>
            <a:ext cx="30235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抽样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频率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smtClean="0">
                <a:solidFill>
                  <a:schemeClr val="accent2"/>
                </a:solidFill>
              </a:rPr>
              <a:t>（一般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已知为数字参数）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9925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实验课内容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73152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dirty="0" smtClean="0"/>
              <a:t>运用脉冲响应不变法设计低通滤波器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、指标条件：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、滤波器类型：</a:t>
            </a:r>
            <a:r>
              <a:rPr lang="en-US" altLang="zh-CN" sz="2800" dirty="0" smtClean="0"/>
              <a:t>                               </a:t>
            </a:r>
          </a:p>
          <a:p>
            <a:pPr eaLnBrk="1" hangingPunct="1">
              <a:buFontTx/>
              <a:buNone/>
            </a:pPr>
            <a:endParaRPr lang="en-US" altLang="zh-CN" sz="2800" dirty="0" smtClean="0"/>
          </a:p>
          <a:p>
            <a:pPr eaLnBrk="1" hangingPunct="1">
              <a:buFontTx/>
              <a:buNone/>
            </a:pPr>
            <a:endParaRPr lang="en-US" altLang="zh-CN" sz="2800" dirty="0" smtClean="0"/>
          </a:p>
          <a:p>
            <a:pPr eaLnBrk="1" hangingPunct="1">
              <a:buFontTx/>
              <a:buNone/>
            </a:pPr>
            <a:r>
              <a:rPr lang="en-US" altLang="zh-CN" sz="2800" dirty="0" smtClean="0"/>
              <a:t>3 </a:t>
            </a:r>
            <a:r>
              <a:rPr lang="zh-CN" altLang="en-US" sz="2800" dirty="0" smtClean="0"/>
              <a:t>、设计方法（脉冲响应不变）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endParaRPr lang="en-US" altLang="zh-CN" sz="2800" dirty="0" smtClean="0"/>
          </a:p>
          <a:p>
            <a:pPr eaLnBrk="1" hangingPunct="1">
              <a:buFontTx/>
              <a:buNone/>
            </a:pPr>
            <a:endParaRPr lang="en-US" altLang="zh-CN" sz="2800" dirty="0" smtClean="0"/>
          </a:p>
          <a:p>
            <a:pPr eaLnBrk="1" hangingPunct="1">
              <a:buFontTx/>
              <a:buNone/>
            </a:pPr>
            <a:endParaRPr lang="en-US" altLang="zh-CN" sz="2800" dirty="0" smtClean="0"/>
          </a:p>
        </p:txBody>
      </p:sp>
      <p:graphicFrame>
        <p:nvGraphicFramePr>
          <p:cNvPr id="819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22750" y="4572000"/>
          <a:ext cx="27066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3" imgW="1409633" imgH="380958" progId="Equation.DSMT4">
                  <p:embed/>
                </p:oleObj>
              </mc:Choice>
              <mc:Fallback>
                <p:oleObj name="Equation" r:id="rId3" imgW="1409633" imgH="38095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572000"/>
                        <a:ext cx="27066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2438400" y="1676400"/>
          <a:ext cx="2057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公式" r:id="rId5" imgW="838335" imgH="228575" progId="Equation.3">
                  <p:embed/>
                </p:oleObj>
              </mc:Choice>
              <mc:Fallback>
                <p:oleObj name="公式" r:id="rId5" imgW="838335" imgH="2285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2057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9286"/>
              </p:ext>
            </p:extLst>
          </p:nvPr>
        </p:nvGraphicFramePr>
        <p:xfrm>
          <a:off x="3268663" y="2566988"/>
          <a:ext cx="33702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公式" r:id="rId7" imgW="1307880" imgH="457200" progId="Equation.3">
                  <p:embed/>
                </p:oleObj>
              </mc:Choice>
              <mc:Fallback>
                <p:oleObj name="公式" r:id="rId7" imgW="13078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566988"/>
                        <a:ext cx="33702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731838" y="4391025"/>
          <a:ext cx="29289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9" imgW="1171457" imgH="380958" progId="Equation.DSMT4">
                  <p:embed/>
                </p:oleObj>
              </mc:Choice>
              <mc:Fallback>
                <p:oleObj name="Equation" r:id="rId9" imgW="1171457" imgH="38095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391025"/>
                        <a:ext cx="292893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9"/>
          <p:cNvGraphicFramePr>
            <a:graphicFrameLocks noChangeAspect="1"/>
          </p:cNvGraphicFramePr>
          <p:nvPr/>
        </p:nvGraphicFramePr>
        <p:xfrm>
          <a:off x="7315200" y="990600"/>
          <a:ext cx="1651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Visio" r:id="rId11" imgW="1294790" imgH="4354830" progId="Visio.Drawing.11">
                  <p:embed/>
                </p:oleObj>
              </mc:Choice>
              <mc:Fallback>
                <p:oleObj name="Visio" r:id="rId11" imgW="1294790" imgH="435483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90600"/>
                        <a:ext cx="16510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0"/>
          <p:cNvGraphicFramePr>
            <a:graphicFrameLocks noChangeAspect="1"/>
          </p:cNvGraphicFramePr>
          <p:nvPr/>
        </p:nvGraphicFramePr>
        <p:xfrm>
          <a:off x="5181600" y="3505200"/>
          <a:ext cx="9906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Equation" r:id="rId13" imgW="381135" imgH="380958" progId="Equation.DSMT4">
                  <p:embed/>
                </p:oleObj>
              </mc:Choice>
              <mc:Fallback>
                <p:oleObj name="Equation" r:id="rId13" imgW="381135" imgH="38095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9906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8"/>
          <p:cNvGraphicFramePr>
            <a:graphicFrameLocks noChangeAspect="1"/>
          </p:cNvGraphicFramePr>
          <p:nvPr/>
        </p:nvGraphicFramePr>
        <p:xfrm>
          <a:off x="990600" y="2779713"/>
          <a:ext cx="11699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15" imgW="447759" imgH="247758" progId="Equation.DSMT4">
                  <p:embed/>
                </p:oleObj>
              </mc:Choice>
              <mc:Fallback>
                <p:oleObj name="Equation" r:id="rId15" imgW="447759" imgH="24775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79713"/>
                        <a:ext cx="11699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2667000" y="2971800"/>
            <a:ext cx="3810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>
            <a:graphicFrameLocks noChangeAspect="1"/>
          </p:cNvGraphicFramePr>
          <p:nvPr/>
        </p:nvGraphicFramePr>
        <p:xfrm>
          <a:off x="7010400" y="838200"/>
          <a:ext cx="1651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Visio" r:id="rId4" imgW="1294790" imgH="4354830" progId="Visio.Drawing.11">
                  <p:embed/>
                </p:oleObj>
              </mc:Choice>
              <mc:Fallback>
                <p:oleObj name="Visio" r:id="rId4" imgW="1294790" imgH="4354830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16510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01200" cy="83820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关于</a:t>
            </a:r>
            <a:r>
              <a:rPr lang="en-US" altLang="zh-CN" sz="3600" smtClean="0"/>
              <a:t>H</a:t>
            </a:r>
            <a:r>
              <a:rPr lang="en-US" altLang="zh-CN" sz="3600" baseline="-25000" smtClean="0"/>
              <a:t>a</a:t>
            </a:r>
            <a:r>
              <a:rPr lang="en-US" altLang="zh-CN" sz="3600" smtClean="0"/>
              <a:t>(s)——</a:t>
            </a:r>
            <a:r>
              <a:rPr lang="zh-CN" altLang="en-US" sz="3600" smtClean="0"/>
              <a:t>以巴特沃兹低通滤波器为例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332038"/>
            <a:ext cx="4041775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smtClean="0"/>
              <a:t>幅度平方响应：                                       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   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              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     </a:t>
            </a:r>
          </a:p>
        </p:txBody>
      </p:sp>
      <p:graphicFrame>
        <p:nvGraphicFramePr>
          <p:cNvPr id="9221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12988" y="2286000"/>
          <a:ext cx="385921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6" imgW="1933457" imgH="609532" progId="Equation.DSMT4">
                  <p:embed/>
                </p:oleObj>
              </mc:Choice>
              <mc:Fallback>
                <p:oleObj name="Equation" r:id="rId6" imgW="1933457" imgH="60953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286000"/>
                        <a:ext cx="385921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1676400" y="29718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根据指标列方程求</a:t>
            </a:r>
            <a:r>
              <a:rPr lang="zh-CN" altLang="en-US" sz="2400" dirty="0" smtClean="0"/>
              <a:t>参数</a:t>
            </a:r>
            <a:endParaRPr lang="zh-CN" altLang="en-US" sz="2400" dirty="0"/>
          </a:p>
        </p:txBody>
      </p:sp>
      <p:cxnSp>
        <p:nvCxnSpPr>
          <p:cNvPr id="15" name="直接箭头连接符 14"/>
          <p:cNvCxnSpPr/>
          <p:nvPr/>
        </p:nvCxnSpPr>
        <p:spPr>
          <a:xfrm rot="10800000">
            <a:off x="6324600" y="2971800"/>
            <a:ext cx="8382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4343400" y="990600"/>
          <a:ext cx="1835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公式" r:id="rId8" imgW="838335" imgH="228575" progId="Equation.3">
                  <p:embed/>
                </p:oleObj>
              </mc:Choice>
              <mc:Fallback>
                <p:oleObj name="公式" r:id="rId8" imgW="838335" imgH="2285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90600"/>
                        <a:ext cx="1835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 rot="10800000">
            <a:off x="6324600" y="1295400"/>
            <a:ext cx="990600" cy="1539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6" name="Object 5"/>
          <p:cNvGraphicFramePr>
            <a:graphicFrameLocks noChangeAspect="1"/>
          </p:cNvGraphicFramePr>
          <p:nvPr/>
        </p:nvGraphicFramePr>
        <p:xfrm>
          <a:off x="2379663" y="4211638"/>
          <a:ext cx="44243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公式" r:id="rId10" imgW="2190784" imgH="476332" progId="Equation.3">
                  <p:embed/>
                </p:oleObj>
              </mc:Choice>
              <mc:Fallback>
                <p:oleObj name="公式" r:id="rId10" imgW="2190784" imgH="47633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211638"/>
                        <a:ext cx="442436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6"/>
          <p:cNvGraphicFramePr>
            <a:graphicFrameLocks noChangeAspect="1"/>
          </p:cNvGraphicFramePr>
          <p:nvPr/>
        </p:nvGraphicFramePr>
        <p:xfrm>
          <a:off x="2654300" y="5283200"/>
          <a:ext cx="223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12" imgW="1104833" imgH="447693" progId="Equation.DSMT4">
                  <p:embed/>
                </p:oleObj>
              </mc:Choice>
              <mc:Fallback>
                <p:oleObj name="Equation" r:id="rId12" imgW="1104833" imgH="44769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283200"/>
                        <a:ext cx="223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 bwMode="auto">
          <a:xfrm>
            <a:off x="1981200" y="4191000"/>
            <a:ext cx="4876800" cy="213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左箭头 10"/>
          <p:cNvSpPr/>
          <p:nvPr/>
        </p:nvSpPr>
        <p:spPr bwMode="auto">
          <a:xfrm>
            <a:off x="1447800" y="4800600"/>
            <a:ext cx="533400" cy="5334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9230" name="Object 8"/>
          <p:cNvGraphicFramePr>
            <a:graphicFrameLocks noChangeAspect="1"/>
          </p:cNvGraphicFramePr>
          <p:nvPr/>
        </p:nvGraphicFramePr>
        <p:xfrm>
          <a:off x="990600" y="5029200"/>
          <a:ext cx="47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14" imgW="190417" imgH="190417" progId="Equation.DSMT4">
                  <p:embed/>
                </p:oleObj>
              </mc:Choice>
              <mc:Fallback>
                <p:oleObj name="Equation" r:id="rId14" imgW="190417" imgH="1904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47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下箭头 20"/>
          <p:cNvSpPr/>
          <p:nvPr/>
        </p:nvSpPr>
        <p:spPr bwMode="auto">
          <a:xfrm>
            <a:off x="4114800" y="3886200"/>
            <a:ext cx="533400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9232" name="Object 10"/>
          <p:cNvGraphicFramePr>
            <a:graphicFrameLocks noChangeAspect="1"/>
          </p:cNvGraphicFramePr>
          <p:nvPr/>
        </p:nvGraphicFramePr>
        <p:xfrm>
          <a:off x="3752850" y="1600200"/>
          <a:ext cx="25527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16" imgW="1409633" imgH="380958" progId="Equation.DSMT4">
                  <p:embed/>
                </p:oleObj>
              </mc:Choice>
              <mc:Fallback>
                <p:oleObj name="Equation" r:id="rId16" imgW="1409633" imgH="38095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1600200"/>
                        <a:ext cx="25527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 rot="10800000">
            <a:off x="6400800" y="2133600"/>
            <a:ext cx="685800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6781800" y="5943600"/>
            <a:ext cx="6858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5" name="TextBox 27"/>
          <p:cNvSpPr txBox="1">
            <a:spLocks noChangeArrowheads="1"/>
          </p:cNvSpPr>
          <p:nvPr/>
        </p:nvSpPr>
        <p:spPr bwMode="auto">
          <a:xfrm>
            <a:off x="4648200" y="62484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使用</a:t>
            </a:r>
            <a:r>
              <a:rPr lang="en-US" altLang="zh-CN" sz="2000"/>
              <a:t>freqz(b,a)</a:t>
            </a:r>
            <a:r>
              <a:rPr lang="zh-CN" altLang="en-US" sz="2000"/>
              <a:t>函数</a:t>
            </a:r>
          </a:p>
        </p:txBody>
      </p:sp>
      <p:sp>
        <p:nvSpPr>
          <p:cNvPr id="9236" name="TextBox 19"/>
          <p:cNvSpPr txBox="1">
            <a:spLocks noChangeArrowheads="1"/>
          </p:cNvSpPr>
          <p:nvPr/>
        </p:nvSpPr>
        <p:spPr bwMode="auto">
          <a:xfrm>
            <a:off x="76200" y="5105400"/>
            <a:ext cx="1828800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N</a:t>
            </a:r>
            <a:r>
              <a:rPr lang="zh-CN" altLang="en-US" sz="2400" b="1"/>
              <a:t>为非整数时，应该怎么取？（</a:t>
            </a:r>
            <a:r>
              <a:rPr lang="en-US" altLang="zh-CN" sz="2400" b="1"/>
              <a:t>ceil</a:t>
            </a:r>
            <a:r>
              <a:rPr lang="zh-CN" altLang="en-US" sz="2400" b="1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难点问题</a:t>
            </a:r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zh-CN" altLang="en-US" smtClean="0"/>
              <a:t>画出系统函数时使用</a:t>
            </a:r>
            <a:r>
              <a:rPr lang="en-US" altLang="zh-CN" smtClean="0"/>
              <a:t>freqz(b,a)</a:t>
            </a:r>
          </a:p>
          <a:p>
            <a:r>
              <a:rPr lang="zh-CN" altLang="en-US" smtClean="0"/>
              <a:t>我们已知的只是：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对应数字滤波器系统函数的</a:t>
            </a:r>
            <a:r>
              <a:rPr lang="en-US" altLang="zh-CN" smtClean="0">
                <a:solidFill>
                  <a:srgbClr val="FF0000"/>
                </a:solidFill>
              </a:rPr>
              <a:t>b,a</a:t>
            </a:r>
            <a:r>
              <a:rPr lang="zh-CN" altLang="en-US" smtClean="0">
                <a:solidFill>
                  <a:srgbClr val="FF0000"/>
                </a:solidFill>
              </a:rPr>
              <a:t>系数是什么？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886200" y="2162175"/>
          <a:ext cx="38592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1933457" imgH="609532" progId="Equation.DSMT4">
                  <p:embed/>
                </p:oleObj>
              </mc:Choice>
              <mc:Fallback>
                <p:oleObj name="Equation" r:id="rId3" imgW="1933457" imgH="60953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62175"/>
                        <a:ext cx="385921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</TotalTime>
  <Words>568</Words>
  <Application>Microsoft Office PowerPoint</Application>
  <PresentationFormat>全屏显示(4:3)</PresentationFormat>
  <Paragraphs>115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宋体</vt:lpstr>
      <vt:lpstr>Arial</vt:lpstr>
      <vt:lpstr>Calibri</vt:lpstr>
      <vt:lpstr>Cambria Math</vt:lpstr>
      <vt:lpstr>Wingdings</vt:lpstr>
      <vt:lpstr>默认设计模板</vt:lpstr>
      <vt:lpstr>Equation</vt:lpstr>
      <vt:lpstr>公式</vt:lpstr>
      <vt:lpstr>MathType 6.0 Equation</vt:lpstr>
      <vt:lpstr>Microsoft 公式 3.0</vt:lpstr>
      <vt:lpstr>Visio</vt:lpstr>
      <vt:lpstr>IIR滤波器的设计</vt:lpstr>
      <vt:lpstr>PowerPoint 演示文稿</vt:lpstr>
      <vt:lpstr>IIR数字滤波器的设计</vt:lpstr>
      <vt:lpstr>IIR数字滤波器的实现方法</vt:lpstr>
      <vt:lpstr>模拟-数字滤波器的转换 （脉冲响应不变法）P387</vt:lpstr>
      <vt:lpstr>IIR数字滤波器指标</vt:lpstr>
      <vt:lpstr>实验课内容</vt:lpstr>
      <vt:lpstr>关于Ha(s)——以巴特沃兹低通滤波器为例</vt:lpstr>
      <vt:lpstr>难点问题</vt:lpstr>
      <vt:lpstr>系统函数的表示方式：</vt:lpstr>
      <vt:lpstr>PowerPoint 演示文稿</vt:lpstr>
      <vt:lpstr>作业</vt:lpstr>
      <vt:lpstr>可能用到的函数：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Camel</dc:creator>
  <cp:lastModifiedBy>Camel</cp:lastModifiedBy>
  <cp:revision>130</cp:revision>
  <cp:lastPrinted>1601-01-01T00:00:00Z</cp:lastPrinted>
  <dcterms:created xsi:type="dcterms:W3CDTF">1601-01-01T00:00:00Z</dcterms:created>
  <dcterms:modified xsi:type="dcterms:W3CDTF">2016-12-19T15:23:20Z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