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8B"/>
    <a:srgbClr val="FAD69C"/>
    <a:srgbClr val="F6B854"/>
    <a:srgbClr val="5282FF"/>
    <a:srgbClr val="C59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FE8B3-610B-4678-B717-54143653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D14E7E-85EB-4C83-A913-EFDC4D9A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1D58C-694A-46D5-962F-DBE7F6D3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8CCD0-38D3-42BB-B7D2-CF22547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DC600-93B8-4BB0-8C24-2D764972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AEC57-A828-41BD-B9C2-02DAFFCE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BF4CBE-8481-45A6-BF9B-1FC7CFC1A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F24A-317E-4E46-BDBB-1A44B1ED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DB912-A156-4383-98AC-E43F72A6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0C726-C6CD-4098-98EC-8E22377B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6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242A9-F4B8-4BA8-AE12-17D6974D5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109EC9-5D76-491C-878C-A31B3934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BB960-CE93-4A31-949F-815FF77A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59A70-59EC-4868-A935-F986BC95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1A65-D10B-4F27-8F2F-8F699256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47917-BCCC-412A-AC47-E5471911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F1B8D-E374-4EA5-96F3-F732DA35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62289-0FF0-4C61-970D-0CBEFAED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B2AFC-0E2C-4DC6-9109-60F4ADC7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DC3DE-2DD6-4693-BB2F-CB298AD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52AC4-204B-4ADB-B04A-A7169373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CD962-7469-442C-9543-1B3C62D4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C5A1F-6DFD-41A9-BA25-8130EDA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424F8-7EB9-4B4A-BAB4-7492E744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E4CD7-D2FF-41BF-ACDD-2009B850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0DE58-10EE-4189-B878-7808E1E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92949-14F9-439D-AE17-3411D833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60C24F-9C0E-4B72-A128-9352CF01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A4DF0-42B1-405C-969A-91A0934D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9D46E-9CAF-49FE-B0AA-70EC1524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2FBA6-DAC9-4BB8-AC7B-3D806F0D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7C8E8-ABB1-43B9-9FBD-73C44000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62D1D-6776-4E41-86BD-274B88D4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C1054F-5B86-44E8-A574-4545AAF99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ABD23E-3D71-4680-9645-F2E83A1A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E6180E-7558-4737-9946-FFD3ED06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AB9817-A371-412F-B174-0BD052F6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190E31-C882-4E0C-8D03-311A519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7B7A79-D7E3-4E33-BCBF-1ECCA9CA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7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F0CBB-B09E-4D72-8818-B764CB1E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1B02B6-5D0B-4750-948F-EBA2CC8B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D16EF9-EB85-454E-AE12-23252B1D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448F2-64F7-4DC3-BAA7-DD72A56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9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642076-E9AA-4568-9B84-A8FE558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EE2381-C576-430D-809B-C95F27C1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ADA89B-4D40-466A-A1B4-AF6247DC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7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D8315-B9AC-48B6-8854-4440AB22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546DF-FB31-47C0-B89F-21BB8DF8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F9A82-E850-4DBD-8A9F-600704C4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D27593-E09B-48A2-BEEF-1B910205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040BC-3CE9-4797-BE7E-A9129790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B21553-C855-4E98-946F-683BAB55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8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670C-35C8-4506-89FE-8139F30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81FC68-90AE-4FD4-8AE4-83A2C5955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7864C-AF91-4F50-BF34-E0886940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2C53CA-600B-417F-BC31-5AEFF3B0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13FDA8-49DC-45A4-B8E1-1A63FA65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55BA6C-C690-4F93-B4E0-FFD7CD6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8FD19-B22B-4A6D-BC79-E7B47516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8BE25-96E9-4C0C-84F9-8915E9BC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AC400-A497-4DC4-A30E-7E15CA301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25CB-96F4-4D19-BAE0-E190A060F2F3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8D9F8-3DCF-4523-A5F3-63C2DC551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CBD40-3AF1-47E3-8576-6B5D9799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F4C1-6408-4268-ACE5-73F948A8A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0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A339C-A081-4789-BD86-758AF852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07" y="2355545"/>
            <a:ext cx="9191537" cy="2023508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Yandex Sans Text Regular" pitchFamily="2" charset="-52"/>
              </a:rPr>
              <a:t>Velcake</a:t>
            </a:r>
            <a:r>
              <a:rPr lang="en-US" dirty="0">
                <a:solidFill>
                  <a:schemeClr val="bg1"/>
                </a:solidFill>
                <a:latin typeface="Yandex Sans Text Regular" pitchFamily="2" charset="-52"/>
              </a:rPr>
              <a:t> Website</a:t>
            </a:r>
            <a:endParaRPr lang="ru-RU" dirty="0">
              <a:solidFill>
                <a:schemeClr val="bg1"/>
              </a:solidFill>
              <a:latin typeface="Yandex Sans Text Regular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0849B-D077-4413-808C-DCD0E583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0" y="5486400"/>
            <a:ext cx="3048000" cy="1371600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  <a:t>Команда разработки: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  <a:t>Плаксина Дарья</a:t>
            </a:r>
            <a:b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</a:br>
            <a: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  <a:t>Батов Ярослав</a:t>
            </a:r>
            <a:b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</a:br>
            <a:r>
              <a:rPr lang="ru-RU" sz="2000" dirty="0">
                <a:solidFill>
                  <a:schemeClr val="bg1"/>
                </a:solidFill>
                <a:latin typeface="Yandex Sans Display Thin" pitchFamily="2" charset="-52"/>
              </a:rPr>
              <a:t>Миронов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35666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7DADE-4A6F-4662-A1FB-A74E50D82D01}"/>
              </a:ext>
            </a:extLst>
          </p:cNvPr>
          <p:cNvSpPr txBox="1"/>
          <p:nvPr/>
        </p:nvSpPr>
        <p:spPr>
          <a:xfrm>
            <a:off x="285226" y="100668"/>
            <a:ext cx="448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75000"/>
                  </a:schemeClr>
                </a:solidFill>
                <a:latin typeface="Yandex Sans Text Regular" pitchFamily="2" charset="-52"/>
              </a:rPr>
              <a:t>Velcake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Yandex Sans Text Regular" pitchFamily="2" charset="-52"/>
              </a:rPr>
              <a:t> Website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Yandex Sans Text Regular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634F6-2778-4B03-8E1B-2147D021BFDB}"/>
              </a:ext>
            </a:extLst>
          </p:cNvPr>
          <p:cNvSpPr txBox="1"/>
          <p:nvPr/>
        </p:nvSpPr>
        <p:spPr>
          <a:xfrm>
            <a:off x="1549167" y="2736502"/>
            <a:ext cx="9093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Yandex Sans Text Regular" pitchFamily="2" charset="-52"/>
              </a:rPr>
              <a:t>Вебсайт кафе </a:t>
            </a:r>
            <a:r>
              <a:rPr lang="ru-RU" sz="2800" dirty="0" err="1">
                <a:latin typeface="Yandex Sans Text Regular" pitchFamily="2" charset="-52"/>
              </a:rPr>
              <a:t>Velcake</a:t>
            </a:r>
            <a:r>
              <a:rPr lang="ru-RU" sz="2800" dirty="0">
                <a:latin typeface="Yandex Sans Text Regular" pitchFamily="2" charset="-52"/>
              </a:rPr>
              <a:t>, позволяющий пользователю просматривать меню, а сотруднику редактировать информацию на сайте и обрабатывать заказы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52DEC02-5D3C-4FA7-8E8A-CA1526932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27901"/>
              </p:ext>
            </p:extLst>
          </p:nvPr>
        </p:nvGraphicFramePr>
        <p:xfrm>
          <a:off x="10360941" y="5204604"/>
          <a:ext cx="1511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510920" imgH="1485360" progId="">
                  <p:embed/>
                </p:oleObj>
              </mc:Choice>
              <mc:Fallback>
                <p:oleObj r:id="rId3" imgW="1510920" imgH="148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20000" contrast="20000"/>
                      </a:blip>
                      <a:stretch>
                        <a:fillRect/>
                      </a:stretch>
                    </p:blipFill>
                    <p:spPr>
                      <a:xfrm>
                        <a:off x="10360941" y="5204604"/>
                        <a:ext cx="15113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50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F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A94DC-2610-4962-918F-204C137B7236}"/>
              </a:ext>
            </a:extLst>
          </p:cNvPr>
          <p:cNvSpPr txBox="1"/>
          <p:nvPr/>
        </p:nvSpPr>
        <p:spPr>
          <a:xfrm>
            <a:off x="285226" y="100668"/>
            <a:ext cx="4488109" cy="584775"/>
          </a:xfrm>
          <a:prstGeom prst="rect">
            <a:avLst/>
          </a:prstGeom>
          <a:noFill/>
          <a:effectLst>
            <a:glow rad="127000">
              <a:schemeClr val="accent1">
                <a:alpha val="1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60000"/>
                  </a:schemeClr>
                </a:solidFill>
                <a:latin typeface="Yandex Sans Text Regular" pitchFamily="2" charset="-52"/>
              </a:rPr>
              <a:t>Возможности сайта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CAE739A-9013-4FEF-81B0-7F0EECF6AC2D}"/>
              </a:ext>
            </a:extLst>
          </p:cNvPr>
          <p:cNvGrpSpPr/>
          <p:nvPr/>
        </p:nvGrpSpPr>
        <p:grpSpPr>
          <a:xfrm>
            <a:off x="503336" y="1434517"/>
            <a:ext cx="2399253" cy="4572000"/>
            <a:chOff x="612393" y="1560352"/>
            <a:chExt cx="2399253" cy="45720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9795B465-DD49-4639-A7BC-F985CDFDC001}"/>
                </a:ext>
              </a:extLst>
            </p:cNvPr>
            <p:cNvSpPr/>
            <p:nvPr/>
          </p:nvSpPr>
          <p:spPr>
            <a:xfrm>
              <a:off x="612394" y="1560352"/>
              <a:ext cx="2399252" cy="4572000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E247C-35DE-4533-AEC6-F069E68C9929}"/>
                </a:ext>
              </a:extLst>
            </p:cNvPr>
            <p:cNvSpPr txBox="1"/>
            <p:nvPr/>
          </p:nvSpPr>
          <p:spPr>
            <a:xfrm>
              <a:off x="612393" y="1795244"/>
              <a:ext cx="2399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atin typeface="Yandex Sans Text Regular" pitchFamily="2" charset="-52"/>
                </a:rPr>
                <a:t>Меню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B755B3-29FA-4DD8-B66D-05C9C181D1F7}"/>
                </a:ext>
              </a:extLst>
            </p:cNvPr>
            <p:cNvSpPr txBox="1"/>
            <p:nvPr/>
          </p:nvSpPr>
          <p:spPr>
            <a:xfrm>
              <a:off x="612395" y="2572966"/>
              <a:ext cx="2399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Yandex Sans Display Light" pitchFamily="2" charset="-52"/>
                </a:rPr>
                <a:t>Просмотр и редактирование меню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07365F7-F2D1-4902-B939-0612AEB5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218" y="4521359"/>
              <a:ext cx="1371600" cy="1371600"/>
            </a:xfrm>
            <a:prstGeom prst="rect">
              <a:avLst/>
            </a:prstGeom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1B66AA0-421F-4940-BCC5-5F3AE3532B72}"/>
              </a:ext>
            </a:extLst>
          </p:cNvPr>
          <p:cNvGrpSpPr/>
          <p:nvPr/>
        </p:nvGrpSpPr>
        <p:grpSpPr>
          <a:xfrm>
            <a:off x="3442745" y="1434517"/>
            <a:ext cx="2399253" cy="4572000"/>
            <a:chOff x="612393" y="1560352"/>
            <a:chExt cx="2399253" cy="4572000"/>
          </a:xfrm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3CEFC091-EC0C-4AE3-8859-2FE9658344C1}"/>
                </a:ext>
              </a:extLst>
            </p:cNvPr>
            <p:cNvSpPr/>
            <p:nvPr/>
          </p:nvSpPr>
          <p:spPr>
            <a:xfrm>
              <a:off x="612394" y="1560352"/>
              <a:ext cx="2399252" cy="4572000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8C1A51-0857-4E6C-AF5A-D1EA3F30B7FF}"/>
                </a:ext>
              </a:extLst>
            </p:cNvPr>
            <p:cNvSpPr txBox="1"/>
            <p:nvPr/>
          </p:nvSpPr>
          <p:spPr>
            <a:xfrm>
              <a:off x="612393" y="1795244"/>
              <a:ext cx="2399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atin typeface="Yandex Sans Text Regular" pitchFamily="2" charset="-52"/>
                </a:rPr>
                <a:t>Заказы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60A0A5-6A39-4541-9528-942B5ECBF956}"/>
                </a:ext>
              </a:extLst>
            </p:cNvPr>
            <p:cNvSpPr txBox="1"/>
            <p:nvPr/>
          </p:nvSpPr>
          <p:spPr>
            <a:xfrm>
              <a:off x="612395" y="2572966"/>
              <a:ext cx="2399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Yandex Sans Display Light" pitchFamily="2" charset="-52"/>
                </a:rPr>
                <a:t>Создание и обработка заказов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384A63B-60C3-43CB-B866-2D029FEE6C81}"/>
              </a:ext>
            </a:extLst>
          </p:cNvPr>
          <p:cNvGrpSpPr/>
          <p:nvPr/>
        </p:nvGrpSpPr>
        <p:grpSpPr>
          <a:xfrm>
            <a:off x="6382154" y="1434517"/>
            <a:ext cx="2399253" cy="4572000"/>
            <a:chOff x="612393" y="1560352"/>
            <a:chExt cx="2399253" cy="4572000"/>
          </a:xfrm>
        </p:grpSpPr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94779A7E-47C5-4FC5-BD55-9048977A8909}"/>
                </a:ext>
              </a:extLst>
            </p:cNvPr>
            <p:cNvSpPr/>
            <p:nvPr/>
          </p:nvSpPr>
          <p:spPr>
            <a:xfrm>
              <a:off x="612394" y="1560352"/>
              <a:ext cx="2399252" cy="4572000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AAF9A1-B71A-4885-9ADF-AB5C8BC4A7C1}"/>
                </a:ext>
              </a:extLst>
            </p:cNvPr>
            <p:cNvSpPr txBox="1"/>
            <p:nvPr/>
          </p:nvSpPr>
          <p:spPr>
            <a:xfrm>
              <a:off x="612393" y="1795244"/>
              <a:ext cx="2399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>
                  <a:latin typeface="Yandex Sans Text Regular" pitchFamily="2" charset="-52"/>
                </a:rPr>
                <a:t>Авторизация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934DD1-ABA9-4A8E-93BB-C73C1D754523}"/>
                </a:ext>
              </a:extLst>
            </p:cNvPr>
            <p:cNvSpPr txBox="1"/>
            <p:nvPr/>
          </p:nvSpPr>
          <p:spPr>
            <a:xfrm>
              <a:off x="612395" y="2572966"/>
              <a:ext cx="2399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Yandex Sans Display Light" pitchFamily="2" charset="-52"/>
                </a:rPr>
                <a:t>Механизмы регистрации и авторизации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2A79902-D941-4853-BBCE-F6FFE27C8E4A}"/>
              </a:ext>
            </a:extLst>
          </p:cNvPr>
          <p:cNvGrpSpPr/>
          <p:nvPr/>
        </p:nvGrpSpPr>
        <p:grpSpPr>
          <a:xfrm>
            <a:off x="9321563" y="1434517"/>
            <a:ext cx="2399253" cy="4572000"/>
            <a:chOff x="612393" y="1560352"/>
            <a:chExt cx="2399253" cy="4572000"/>
          </a:xfrm>
        </p:grpSpPr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635D2A0E-C701-4A62-9C35-A0288D6B820A}"/>
                </a:ext>
              </a:extLst>
            </p:cNvPr>
            <p:cNvSpPr/>
            <p:nvPr/>
          </p:nvSpPr>
          <p:spPr>
            <a:xfrm>
              <a:off x="612394" y="1560352"/>
              <a:ext cx="2399252" cy="4572000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89B6FA-94D7-48B3-B76B-7D29305D58C7}"/>
                </a:ext>
              </a:extLst>
            </p:cNvPr>
            <p:cNvSpPr txBox="1"/>
            <p:nvPr/>
          </p:nvSpPr>
          <p:spPr>
            <a:xfrm>
              <a:off x="612393" y="1795244"/>
              <a:ext cx="2399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Yandex Sans Text Regular" pitchFamily="2" charset="-52"/>
                </a:rPr>
                <a:t>API</a:t>
              </a:r>
              <a:endParaRPr lang="ru-RU" sz="3200" dirty="0">
                <a:latin typeface="Yandex Sans Text Regular" pitchFamily="2" charset="-5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2BD34E-8BD1-45ED-9A1F-23C9C0C4429E}"/>
                </a:ext>
              </a:extLst>
            </p:cNvPr>
            <p:cNvSpPr txBox="1"/>
            <p:nvPr/>
          </p:nvSpPr>
          <p:spPr>
            <a:xfrm>
              <a:off x="612395" y="2572966"/>
              <a:ext cx="2399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Yandex Sans Display Light" pitchFamily="2" charset="-52"/>
                </a:rPr>
                <a:t>Реализация </a:t>
              </a:r>
              <a:r>
                <a:rPr lang="en-US" sz="2000" dirty="0">
                  <a:latin typeface="Yandex Sans Display Light" pitchFamily="2" charset="-52"/>
                </a:rPr>
                <a:t>REST API</a:t>
              </a:r>
              <a:r>
                <a:rPr lang="ru-RU" sz="2000" dirty="0">
                  <a:latin typeface="Yandex Sans Display Light" pitchFamily="2" charset="-52"/>
                </a:rPr>
                <a:t> </a:t>
              </a:r>
            </a:p>
          </p:txBody>
        </p:sp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8215B3A-365B-4FDA-8482-5635AF56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60" y="4395524"/>
            <a:ext cx="1303020" cy="13716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664D002-8211-4486-8BB2-245993FF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71" y="4395524"/>
            <a:ext cx="1299415" cy="13716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6468535-B64C-4D46-892A-9955BF324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188" y="4395524"/>
            <a:ext cx="152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7DADE-4A6F-4662-A1FB-A74E50D82D01}"/>
              </a:ext>
            </a:extLst>
          </p:cNvPr>
          <p:cNvSpPr txBox="1"/>
          <p:nvPr/>
        </p:nvSpPr>
        <p:spPr>
          <a:xfrm>
            <a:off x="285226" y="100668"/>
            <a:ext cx="448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Yandex Sans Text Regular" pitchFamily="2" charset="-52"/>
              </a:rPr>
              <a:t>Структура проекта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9BD045-7A1B-4C4F-AB98-60516413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30" y="5050588"/>
            <a:ext cx="1618938" cy="13716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30E5CC-022E-40C9-9CD5-5EE96C98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85443"/>
            <a:ext cx="1371600" cy="1371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974B4F-4BBC-425E-8E17-69582C0F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81" y="3118925"/>
            <a:ext cx="876925" cy="13716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D676D1-6772-4831-AA7B-0DCC0D67E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74" y="3118925"/>
            <a:ext cx="1101777" cy="13716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43A4059-0E99-496A-9B32-8B2CCC554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319" y="3118925"/>
            <a:ext cx="1281659" cy="1371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30C2BDF-9A00-4285-8C98-2DA8E5B46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111" y="3118925"/>
            <a:ext cx="1236689" cy="13716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C04407-2879-454D-9CCD-B02A6689D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3554" y="3118925"/>
            <a:ext cx="831954" cy="13716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7179A2C-D7B1-4948-A016-270854635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20" y="3118925"/>
            <a:ext cx="1911246" cy="1371600"/>
          </a:xfrm>
          <a:prstGeom prst="rect">
            <a:avLst/>
          </a:prstGeom>
        </p:spPr>
      </p:pic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927A231-3EF0-4D50-A2B1-D413F9E285C5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 rot="5400000">
            <a:off x="3194831" y="217756"/>
            <a:ext cx="1061882" cy="4740457"/>
          </a:xfrm>
          <a:prstGeom prst="bentConnector3">
            <a:avLst/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C1D879DF-AB1F-4C3E-8D24-F016567C710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4115634" y="1138559"/>
            <a:ext cx="1061882" cy="2898851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6370C274-E1D6-42D3-97E3-07054E3BF1B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5400000">
            <a:off x="4987581" y="2010506"/>
            <a:ext cx="1061882" cy="1154956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0427BA90-6AD7-42F9-BEBB-5FC230D4943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6171090" y="1981952"/>
            <a:ext cx="1061882" cy="1212063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7A27EDDE-0FC7-461D-97C7-51EC7CA8CA69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6986824" y="1166218"/>
            <a:ext cx="1061882" cy="2843531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88325CF2-ED32-478C-B8CE-332FF9508BB6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rot="16200000" flipH="1">
            <a:off x="7836287" y="316756"/>
            <a:ext cx="1061882" cy="4542456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54BB2DA7-FEC1-42A8-B9C2-CF7E619ACAE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4599228" y="3553815"/>
            <a:ext cx="299354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9CF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7DADE-4A6F-4662-A1FB-A74E50D82D01}"/>
              </a:ext>
            </a:extLst>
          </p:cNvPr>
          <p:cNvSpPr txBox="1"/>
          <p:nvPr/>
        </p:nvSpPr>
        <p:spPr>
          <a:xfrm>
            <a:off x="285226" y="100668"/>
            <a:ext cx="530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Yandex Sans Text Regular" pitchFamily="2" charset="-52"/>
              </a:rPr>
              <a:t>Используемы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634F6-2778-4B03-8E1B-2147D021BFDB}"/>
              </a:ext>
            </a:extLst>
          </p:cNvPr>
          <p:cNvSpPr txBox="1"/>
          <p:nvPr/>
        </p:nvSpPr>
        <p:spPr>
          <a:xfrm>
            <a:off x="1040235" y="1696267"/>
            <a:ext cx="9093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Yandex Sans Text Regular" pitchFamily="2" charset="-52"/>
              </a:rPr>
              <a:t>requirements.txt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Yandex Sans Text Regular" pitchFamily="2" charset="-52"/>
              </a:rPr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Yandex Sans Text Regular" pitchFamily="2" charset="-52"/>
              </a:rPr>
              <a:t>шаблоны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Yandex Sans Text Regular" pitchFamily="2" charset="-52"/>
              </a:rPr>
              <a:t>ORM-</a:t>
            </a:r>
            <a:r>
              <a:rPr lang="ru-RU" sz="2800" dirty="0">
                <a:latin typeface="Yandex Sans Text Regular" pitchFamily="2" charset="-52"/>
              </a:rPr>
              <a:t>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Yandex Sans Text Regular" pitchFamily="2" charset="-52"/>
              </a:rPr>
              <a:t>регистрация и авторизация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Yandex Sans Text Regular" pitchFamily="2" charset="-52"/>
              </a:rPr>
              <a:t>загрузка и использование файлов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Yandex Sans Text Regular" pitchFamily="2" charset="-52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Yandex Sans Text Regular" pitchFamily="2" charset="-52"/>
              </a:rPr>
              <a:t>базы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Yandex Sans Text Regular" pitchFamily="2" charset="-52"/>
              </a:rPr>
              <a:t>хостинг (</a:t>
            </a:r>
            <a:r>
              <a:rPr lang="en-US" sz="2800" dirty="0">
                <a:latin typeface="Yandex Sans Text Regular" pitchFamily="2" charset="-52"/>
              </a:rPr>
              <a:t>Yandex Cloud Compute)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Yandex Sans Text Regular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1772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Yandex Sans Display Light</vt:lpstr>
      <vt:lpstr>Yandex Sans Display Thin</vt:lpstr>
      <vt:lpstr>Yandex Sans Text Regular</vt:lpstr>
      <vt:lpstr>Тема Office</vt:lpstr>
      <vt:lpstr>Velcake Website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Плаксин</dc:creator>
  <cp:lastModifiedBy>Ярослав Плаксин</cp:lastModifiedBy>
  <cp:revision>11</cp:revision>
  <dcterms:created xsi:type="dcterms:W3CDTF">2024-04-20T21:05:44Z</dcterms:created>
  <dcterms:modified xsi:type="dcterms:W3CDTF">2024-04-21T19:54:22Z</dcterms:modified>
</cp:coreProperties>
</file>