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79" r:id="rId3"/>
    <p:sldId id="280" r:id="rId4"/>
    <p:sldId id="274" r:id="rId5"/>
    <p:sldId id="260" r:id="rId6"/>
    <p:sldId id="261" r:id="rId7"/>
    <p:sldId id="262" r:id="rId8"/>
    <p:sldId id="278" r:id="rId9"/>
    <p:sldId id="275" r:id="rId10"/>
    <p:sldId id="281" r:id="rId11"/>
    <p:sldId id="264" r:id="rId12"/>
    <p:sldId id="268" r:id="rId13"/>
    <p:sldId id="259" r:id="rId14"/>
    <p:sldId id="265" r:id="rId15"/>
    <p:sldId id="269" r:id="rId16"/>
    <p:sldId id="273" r:id="rId17"/>
    <p:sldId id="270" r:id="rId18"/>
    <p:sldId id="282" r:id="rId1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1843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01750" y="803275"/>
            <a:ext cx="4257675" cy="31924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276600" y="6705600"/>
            <a:ext cx="23622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© K.Cuthbertson, D. Nitzsche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7412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1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1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1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1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0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2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3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4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6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2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4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5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39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4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4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1055688" y="989013"/>
            <a:ext cx="5991225" cy="410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Arial" charset="0"/>
              </a:rPr>
              <a:t>FINANCIAL ENGINEERING:</a:t>
            </a:r>
          </a:p>
          <a:p>
            <a:r>
              <a:rPr lang="en-GB">
                <a:latin typeface="Arial" charset="0"/>
              </a:rPr>
              <a:t>DERIVATIVES AND RISK MANAGEMENT</a:t>
            </a:r>
            <a:br>
              <a:rPr lang="en-GB">
                <a:latin typeface="Arial" charset="0"/>
              </a:rPr>
            </a:br>
            <a:r>
              <a:rPr lang="en-GB">
                <a:latin typeface="Arial" charset="0"/>
              </a:rPr>
              <a:t>(J. Wiley, 2001)</a:t>
            </a:r>
            <a:br>
              <a:rPr lang="en-GB">
                <a:latin typeface="Arial" charset="0"/>
              </a:rPr>
            </a:br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K. Cuthbertson and D. Nitzsche</a:t>
            </a:r>
            <a:br>
              <a:rPr lang="en-GB">
                <a:latin typeface="Arial" charset="0"/>
              </a:rPr>
            </a:br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LECTURE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INTEREST RATE DERIVATIVES</a:t>
            </a:r>
            <a:endParaRPr lang="en-US"/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1055688" y="4038600"/>
            <a:ext cx="624205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charset="0"/>
              </a:rPr>
              <a:t>LECTURE</a:t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/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>Dynamic Hedging and Portfolio Insurance</a:t>
            </a:r>
            <a:endParaRPr lang="en-US" sz="28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7449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813"/>
            <a:ext cx="1682750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563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6324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56325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26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27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28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29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0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1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2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3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4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5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6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7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8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39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0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1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2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3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4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5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6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7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8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49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50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51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52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53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2952750" y="1549400"/>
            <a:ext cx="3130550" cy="3937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3600">
                <a:latin typeface="Arial" charset="0"/>
              </a:rPr>
              <a:t>Swaption</a:t>
            </a:r>
          </a:p>
          <a:p>
            <a:pPr algn="ctr"/>
            <a:endParaRPr lang="en-GB" sz="3600">
              <a:latin typeface="Arial" charset="0"/>
            </a:endParaRPr>
          </a:p>
          <a:p>
            <a:pPr algn="ctr"/>
            <a:r>
              <a:rPr lang="en-GB" sz="3600">
                <a:latin typeface="Arial" charset="0"/>
              </a:rPr>
              <a:t>Forward Swap</a:t>
            </a:r>
          </a:p>
          <a:p>
            <a:pPr algn="ctr"/>
            <a:r>
              <a:rPr lang="en-GB" sz="3600">
                <a:latin typeface="Arial" charset="0"/>
              </a:rPr>
              <a:t> </a:t>
            </a:r>
          </a:p>
          <a:p>
            <a:pPr algn="ctr"/>
            <a:r>
              <a:rPr lang="en-GB" sz="3600">
                <a:latin typeface="Arial" charset="0"/>
              </a:rPr>
              <a:t>and</a:t>
            </a:r>
          </a:p>
          <a:p>
            <a:pPr algn="ctr"/>
            <a:endParaRPr lang="en-GB" sz="3600">
              <a:latin typeface="Arial" charset="0"/>
            </a:endParaRPr>
          </a:p>
          <a:p>
            <a:pPr algn="ctr"/>
            <a:r>
              <a:rPr lang="en-GB" sz="3600">
                <a:latin typeface="Arial" charset="0"/>
              </a:rPr>
              <a:t> MBS</a:t>
            </a:r>
          </a:p>
        </p:txBody>
      </p:sp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9460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62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63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66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67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68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69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0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1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2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3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4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5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6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7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8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79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0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1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2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3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4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5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6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7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8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489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762000" y="1393825"/>
            <a:ext cx="8350250" cy="4838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Arial" charset="0"/>
              </a:rPr>
              <a:t>OTC option to enter into a swap either as a fixed rate payer</a:t>
            </a:r>
          </a:p>
          <a:p>
            <a:r>
              <a:rPr lang="en-GB">
                <a:latin typeface="Arial" charset="0"/>
              </a:rPr>
              <a:t> and floating rate receiver (ie.</a:t>
            </a:r>
            <a:r>
              <a:rPr lang="en-GB" b="1">
                <a:latin typeface="Arial" charset="0"/>
              </a:rPr>
              <a:t> payer swaption</a:t>
            </a:r>
            <a:r>
              <a:rPr lang="en-GB">
                <a:latin typeface="Arial" charset="0"/>
              </a:rPr>
              <a:t>) or vice versa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US corporate may need to borrow $10m over 3 years</a:t>
            </a:r>
          </a:p>
          <a:p>
            <a:r>
              <a:rPr lang="en-GB">
                <a:latin typeface="Arial" charset="0"/>
              </a:rPr>
              <a:t>at a floating rate, beginning in 2 years time.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Wishes to swap the floating rate payments for fixed rate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Corporate therefore needs a $10m swap,</a:t>
            </a:r>
          </a:p>
          <a:p>
            <a:r>
              <a:rPr lang="en-GB">
                <a:latin typeface="Arial" charset="0"/>
              </a:rPr>
              <a:t>to pay fixed and receive floating beginning in 2 years time</a:t>
            </a:r>
          </a:p>
          <a:p>
            <a:r>
              <a:rPr lang="en-GB">
                <a:latin typeface="Arial" charset="0"/>
              </a:rPr>
              <a:t>and an agreement that swap will last for  further 3 years</a:t>
            </a:r>
          </a:p>
          <a:p>
            <a:r>
              <a:rPr lang="en-GB">
                <a:latin typeface="Arial" charset="0"/>
              </a:rPr>
              <a:t> </a:t>
            </a:r>
          </a:p>
          <a:p>
            <a:endParaRPr lang="en-GB">
              <a:latin typeface="Arial" charset="0"/>
            </a:endParaRP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914400" y="152400"/>
            <a:ext cx="16494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Swaption</a:t>
            </a:r>
          </a:p>
        </p:txBody>
      </p:sp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7652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2765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5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5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5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5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0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2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3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6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4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5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79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8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8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838200" y="685800"/>
            <a:ext cx="8229600" cy="556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GB">
                <a:latin typeface="Arial" charset="0"/>
              </a:rPr>
              <a:t> </a:t>
            </a:r>
          </a:p>
          <a:p>
            <a:r>
              <a:rPr lang="en-GB">
                <a:latin typeface="Arial" charset="0"/>
              </a:rPr>
              <a:t>Suppose the corporate thinks that interest rates will rise</a:t>
            </a:r>
          </a:p>
          <a:p>
            <a:r>
              <a:rPr lang="en-GB">
                <a:latin typeface="Arial" charset="0"/>
              </a:rPr>
              <a:t>over the next 2 years and hence the cost of the </a:t>
            </a:r>
            <a:r>
              <a:rPr lang="en-GB" i="1">
                <a:latin typeface="Arial" charset="0"/>
              </a:rPr>
              <a:t>fixed </a:t>
            </a:r>
            <a:r>
              <a:rPr lang="en-GB">
                <a:latin typeface="Arial" charset="0"/>
              </a:rPr>
              <a:t>rate</a:t>
            </a:r>
          </a:p>
          <a:p>
            <a:r>
              <a:rPr lang="en-GB">
                <a:latin typeface="Arial" charset="0"/>
              </a:rPr>
              <a:t>payments in the swap will be higher than at present. 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 The corporate can hedge by purchasing a 2 year</a:t>
            </a:r>
          </a:p>
          <a:p>
            <a:r>
              <a:rPr lang="en-GB">
                <a:latin typeface="Arial" charset="0"/>
              </a:rPr>
              <a:t> European payer swaption, on a 3 year</a:t>
            </a:r>
          </a:p>
          <a:p>
            <a:r>
              <a:rPr lang="en-GB">
                <a:latin typeface="Arial" charset="0"/>
              </a:rPr>
              <a:t> “pay fixed-receive floating” swap, at say K = 10%. 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Payoff is the </a:t>
            </a:r>
            <a:r>
              <a:rPr lang="en-GB" i="1">
                <a:latin typeface="Arial" charset="0"/>
              </a:rPr>
              <a:t>annuity value</a:t>
            </a:r>
            <a:r>
              <a:rPr lang="en-GB">
                <a:latin typeface="Arial" charset="0"/>
              </a:rPr>
              <a:t> of Q max{cp</a:t>
            </a:r>
            <a:r>
              <a:rPr lang="en-GB" baseline="-25000">
                <a:latin typeface="Arial" charset="0"/>
              </a:rPr>
              <a:t>T </a:t>
            </a:r>
            <a:r>
              <a:rPr lang="en-GB">
                <a:latin typeface="Arial" charset="0"/>
              </a:rPr>
              <a:t>– K, 0} </a:t>
            </a:r>
          </a:p>
          <a:p>
            <a:endParaRPr lang="en-GB">
              <a:latin typeface="Arial" charset="0"/>
            </a:endParaRPr>
          </a:p>
          <a:p>
            <a:r>
              <a:rPr lang="en-GB" u="sng">
                <a:latin typeface="Arial" charset="0"/>
              </a:rPr>
              <a:t>Value of Swaption at T</a:t>
            </a:r>
          </a:p>
          <a:p>
            <a:r>
              <a:rPr lang="en-GB">
                <a:latin typeface="Arial" charset="0"/>
              </a:rPr>
              <a:t>[15.15]</a:t>
            </a:r>
          </a:p>
          <a:p>
            <a:r>
              <a:rPr lang="en-GB">
                <a:latin typeface="Arial" charset="0"/>
              </a:rPr>
              <a:t> V</a:t>
            </a:r>
            <a:r>
              <a:rPr lang="en-GB" baseline="-25000">
                <a:latin typeface="Arial" charset="0"/>
              </a:rPr>
              <a:t>swpo</a:t>
            </a:r>
            <a:r>
              <a:rPr lang="en-GB">
                <a:latin typeface="Arial" charset="0"/>
              </a:rPr>
              <a:t>(T=2) = $10m [cp</a:t>
            </a:r>
            <a:r>
              <a:rPr lang="en-GB" baseline="-25000">
                <a:latin typeface="Arial" charset="0"/>
              </a:rPr>
              <a:t>T </a:t>
            </a:r>
            <a:r>
              <a:rPr lang="en-GB">
                <a:latin typeface="Arial" charset="0"/>
              </a:rPr>
              <a:t>– K] [(1+r</a:t>
            </a:r>
            <a:r>
              <a:rPr lang="en-GB" baseline="-25000">
                <a:latin typeface="Arial" charset="0"/>
              </a:rPr>
              <a:t>23</a:t>
            </a:r>
            <a:r>
              <a:rPr lang="en-GB">
                <a:latin typeface="Arial" charset="0"/>
              </a:rPr>
              <a:t>)</a:t>
            </a:r>
            <a:r>
              <a:rPr lang="en-GB" baseline="30000">
                <a:latin typeface="Arial" charset="0"/>
              </a:rPr>
              <a:t>-1 </a:t>
            </a:r>
            <a:r>
              <a:rPr lang="en-GB">
                <a:latin typeface="Arial" charset="0"/>
              </a:rPr>
              <a:t>+ (1+r</a:t>
            </a:r>
            <a:r>
              <a:rPr lang="en-GB" baseline="-25000">
                <a:latin typeface="Arial" charset="0"/>
              </a:rPr>
              <a:t>24</a:t>
            </a:r>
            <a:r>
              <a:rPr lang="en-GB">
                <a:latin typeface="Arial" charset="0"/>
              </a:rPr>
              <a:t>)</a:t>
            </a:r>
            <a:r>
              <a:rPr lang="en-GB" baseline="30000">
                <a:latin typeface="Arial" charset="0"/>
              </a:rPr>
              <a:t>-2 </a:t>
            </a:r>
            <a:r>
              <a:rPr lang="en-GB">
                <a:latin typeface="Arial" charset="0"/>
              </a:rPr>
              <a:t>+ (1+r</a:t>
            </a:r>
            <a:r>
              <a:rPr lang="en-GB" baseline="-25000">
                <a:latin typeface="Arial" charset="0"/>
              </a:rPr>
              <a:t>25</a:t>
            </a:r>
            <a:r>
              <a:rPr lang="en-GB">
                <a:latin typeface="Arial" charset="0"/>
              </a:rPr>
              <a:t>)</a:t>
            </a:r>
            <a:r>
              <a:rPr lang="en-GB" baseline="30000">
                <a:latin typeface="Arial" charset="0"/>
              </a:rPr>
              <a:t>-3</a:t>
            </a:r>
            <a:r>
              <a:rPr lang="en-GB">
                <a:latin typeface="Arial" charset="0"/>
              </a:rPr>
              <a:t>] 	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914400" y="152400"/>
            <a:ext cx="16494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Swaption</a:t>
            </a:r>
          </a:p>
        </p:txBody>
      </p:sp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4953000" cy="381000"/>
          </a:xfrm>
        </p:spPr>
        <p:txBody>
          <a:bodyPr/>
          <a:lstStyle/>
          <a:p>
            <a:pPr algn="l"/>
            <a:r>
              <a:rPr lang="en-GB" sz="2800">
                <a:latin typeface="Arial" charset="0"/>
              </a:rPr>
              <a:t>Figure 15.4 : Forward Swap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022350" y="39211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38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0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022350" y="3962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578100" y="39211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3939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578100" y="3962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178300" y="39211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178300" y="3962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746750" y="39211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5943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5746750" y="3962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7346950" y="39211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716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4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7315200" y="3962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8915400" y="39211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87312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5</a:t>
            </a: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4191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784725" y="3200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f</a:t>
            </a:r>
            <a:r>
              <a:rPr lang="en-GB" baseline="-25000"/>
              <a:t>23</a:t>
            </a:r>
            <a:endParaRPr lang="en-GB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4191000" y="31242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5454650" y="2667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f</a:t>
            </a:r>
            <a:r>
              <a:rPr lang="en-GB" baseline="-25000"/>
              <a:t>24</a:t>
            </a:r>
            <a:endParaRPr lang="en-GB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4191000" y="2590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6172200" y="2133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f</a:t>
            </a:r>
            <a:r>
              <a:rPr lang="en-GB" baseline="-25000"/>
              <a:t>25</a:t>
            </a:r>
            <a:endParaRPr lang="en-GB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4191000" y="4572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5470525" y="4495800"/>
            <a:ext cx="174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Swap’s  Life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838200" y="4724400"/>
            <a:ext cx="1852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Enter into </a:t>
            </a:r>
          </a:p>
          <a:p>
            <a:r>
              <a:rPr lang="en-GB"/>
              <a:t>forward swap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3429000" y="5105400"/>
            <a:ext cx="1951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Expiration of  </a:t>
            </a:r>
          </a:p>
          <a:p>
            <a:r>
              <a:rPr lang="en-GB"/>
              <a:t>forward swap</a:t>
            </a:r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9906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4191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200" name="Group 32"/>
          <p:cNvGrpSpPr>
            <a:grpSpLocks/>
          </p:cNvGrpSpPr>
          <p:nvPr/>
        </p:nvGrpSpPr>
        <p:grpSpPr bwMode="auto">
          <a:xfrm>
            <a:off x="0" y="0"/>
            <a:ext cx="838200" cy="6854825"/>
            <a:chOff x="0" y="0"/>
            <a:chExt cx="684" cy="4318"/>
          </a:xfrm>
        </p:grpSpPr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202" name="Group 3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203" name="Rectangle 3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04" name="Rectangle 3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05" name="Rectangle 3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06" name="Rectangle 3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07" name="Rectangle 3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08" name="Rectangle 4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09" name="Rectangle 4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0" name="Rectangle 4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1" name="Rectangle 4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2" name="Rectangle 4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3" name="Rectangle 4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4" name="Rectangle 4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5" name="Rectangle 4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6" name="Rectangle 4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7" name="Rectangle 4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8" name="Rectangle 5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9" name="Rectangle 5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0" name="Rectangle 5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1" name="Rectangle 5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2" name="Rectangle 5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3" name="Rectangle 5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4" name="Rectangle 5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5" name="Rectangle 5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6" name="Rectangle 5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7" name="Rectangle 5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8" name="Rectangle 6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29" name="Rectangle 6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30" name="Rectangle 6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31" name="Rectangle 6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7232" name="Line 64"/>
          <p:cNvSpPr>
            <a:spLocks noChangeShapeType="1"/>
          </p:cNvSpPr>
          <p:nvPr/>
        </p:nvSpPr>
        <p:spPr bwMode="auto">
          <a:xfrm>
            <a:off x="914400" y="6096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233" name="Line 65"/>
          <p:cNvSpPr>
            <a:spLocks noChangeShapeType="1"/>
          </p:cNvSpPr>
          <p:nvPr/>
        </p:nvSpPr>
        <p:spPr bwMode="auto">
          <a:xfrm>
            <a:off x="1066800" y="64770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914400" y="930275"/>
            <a:ext cx="810895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Arial" charset="0"/>
              </a:rPr>
              <a:t>A </a:t>
            </a:r>
            <a:r>
              <a:rPr lang="en-GB" b="1">
                <a:latin typeface="Arial" charset="0"/>
              </a:rPr>
              <a:t>long</a:t>
            </a:r>
            <a:r>
              <a:rPr lang="en-GB">
                <a:latin typeface="Arial" charset="0"/>
              </a:rPr>
              <a:t> forward swap is </a:t>
            </a:r>
            <a:r>
              <a:rPr lang="en-GB" b="1">
                <a:latin typeface="Arial" charset="0"/>
              </a:rPr>
              <a:t>“pay fixed-receive floating</a:t>
            </a:r>
            <a:r>
              <a:rPr lang="en-GB">
                <a:latin typeface="Arial" charset="0"/>
              </a:rPr>
              <a:t>” swap</a:t>
            </a:r>
          </a:p>
          <a:p>
            <a:r>
              <a:rPr lang="en-GB">
                <a:latin typeface="Arial" charset="0"/>
              </a:rPr>
              <a:t>that will start in the future but at a swap rate agreed today.</a:t>
            </a:r>
          </a:p>
          <a:p>
            <a:r>
              <a:rPr lang="en-GB">
                <a:latin typeface="Arial" charset="0"/>
              </a:rPr>
              <a:t>It ‘locks in’ a swap rate, agreed today or, </a:t>
            </a:r>
          </a:p>
          <a:p>
            <a:r>
              <a:rPr lang="en-GB">
                <a:latin typeface="Arial" charset="0"/>
              </a:rPr>
              <a:t>can be used to speculate on future swap rates(see below)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0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1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3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4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6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7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8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19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0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1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2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3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4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5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6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7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8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31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32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33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34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35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36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37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914400" y="1422400"/>
            <a:ext cx="7869238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u="sng">
                <a:latin typeface="Arial" charset="0"/>
              </a:rPr>
              <a:t>Example</a:t>
            </a:r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Long a 2-year forward contract on a 3-year swap,</a:t>
            </a:r>
          </a:p>
          <a:p>
            <a:r>
              <a:rPr lang="en-GB">
                <a:latin typeface="Arial" charset="0"/>
              </a:rPr>
              <a:t>on a notional principal of Q=$10m.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How do we price this swap at time t=0 (see figure 15.4) ?</a:t>
            </a:r>
          </a:p>
          <a:p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914400" y="152400"/>
            <a:ext cx="39655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Pricing a Forward Swap</a:t>
            </a:r>
          </a:p>
        </p:txBody>
      </p:sp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9700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08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09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0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1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2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3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4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5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6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0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2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3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5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7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8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729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762000" y="989013"/>
            <a:ext cx="8413750" cy="520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Arial" charset="0"/>
              </a:rPr>
              <a:t>The forward swap rate at t=0 is the </a:t>
            </a:r>
            <a:r>
              <a:rPr lang="en-GB" i="1">
                <a:latin typeface="Arial" charset="0"/>
              </a:rPr>
              <a:t>fixed</a:t>
            </a:r>
            <a:r>
              <a:rPr lang="en-GB">
                <a:latin typeface="Arial" charset="0"/>
              </a:rPr>
              <a:t> coupon rate cp</a:t>
            </a:r>
            <a:r>
              <a:rPr lang="en-GB" baseline="-25000">
                <a:latin typeface="Arial" charset="0"/>
              </a:rPr>
              <a:t>f</a:t>
            </a:r>
            <a:r>
              <a:rPr lang="en-GB">
                <a:latin typeface="Arial" charset="0"/>
              </a:rPr>
              <a:t> </a:t>
            </a:r>
          </a:p>
          <a:p>
            <a:r>
              <a:rPr lang="en-GB">
                <a:latin typeface="Arial" charset="0"/>
              </a:rPr>
              <a:t>that makes the swap have zero </a:t>
            </a:r>
            <a:r>
              <a:rPr lang="en-GB" i="1">
                <a:latin typeface="Arial" charset="0"/>
              </a:rPr>
              <a:t>expected</a:t>
            </a:r>
            <a:r>
              <a:rPr lang="en-GB">
                <a:latin typeface="Arial" charset="0"/>
              </a:rPr>
              <a:t> value at T=2.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[15.16]	Q = C e</a:t>
            </a:r>
            <a:r>
              <a:rPr lang="en-GB" baseline="30000">
                <a:latin typeface="Arial" charset="0"/>
              </a:rPr>
              <a:t>-f23(1)</a:t>
            </a:r>
            <a:r>
              <a:rPr lang="en-GB">
                <a:latin typeface="Arial" charset="0"/>
              </a:rPr>
              <a:t> + C e</a:t>
            </a:r>
            <a:r>
              <a:rPr lang="en-GB" baseline="30000">
                <a:latin typeface="Arial" charset="0"/>
              </a:rPr>
              <a:t>-f24(2) </a:t>
            </a:r>
            <a:r>
              <a:rPr lang="en-GB">
                <a:latin typeface="Arial" charset="0"/>
              </a:rPr>
              <a:t>+ C e</a:t>
            </a:r>
            <a:r>
              <a:rPr lang="en-GB" baseline="30000">
                <a:latin typeface="Arial" charset="0"/>
              </a:rPr>
              <a:t>-f25(3)</a:t>
            </a:r>
            <a:r>
              <a:rPr lang="en-GB">
                <a:latin typeface="Arial" charset="0"/>
              </a:rPr>
              <a:t> + Q e</a:t>
            </a:r>
            <a:r>
              <a:rPr lang="en-GB" baseline="30000">
                <a:latin typeface="Arial" charset="0"/>
              </a:rPr>
              <a:t>-f25(3)</a:t>
            </a:r>
            <a:r>
              <a:rPr lang="en-GB">
                <a:latin typeface="Arial" charset="0"/>
              </a:rPr>
              <a:t> 	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f</a:t>
            </a:r>
            <a:r>
              <a:rPr lang="en-GB" baseline="-25000">
                <a:latin typeface="Arial" charset="0"/>
              </a:rPr>
              <a:t>ij</a:t>
            </a:r>
            <a:r>
              <a:rPr lang="en-GB">
                <a:latin typeface="Arial" charset="0"/>
              </a:rPr>
              <a:t>  =forward rates ( known at t=0)</a:t>
            </a:r>
          </a:p>
          <a:p>
            <a:r>
              <a:rPr lang="en-GB">
                <a:latin typeface="Arial" charset="0"/>
              </a:rPr>
              <a:t>Fixed </a:t>
            </a:r>
            <a:r>
              <a:rPr lang="en-GB" i="1">
                <a:latin typeface="Arial" charset="0"/>
              </a:rPr>
              <a:t>coupon rate </a:t>
            </a:r>
            <a:r>
              <a:rPr lang="en-GB">
                <a:latin typeface="Arial" charset="0"/>
              </a:rPr>
              <a:t> cp</a:t>
            </a:r>
            <a:r>
              <a:rPr lang="en-GB" baseline="-25000">
                <a:latin typeface="Arial" charset="0"/>
              </a:rPr>
              <a:t>f</a:t>
            </a:r>
            <a:r>
              <a:rPr lang="en-GB">
                <a:latin typeface="Arial" charset="0"/>
              </a:rPr>
              <a:t> = C/Q, hence 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15.17]	At t=0,	cp</a:t>
            </a:r>
            <a:r>
              <a:rPr lang="en-GB" baseline="-25000">
                <a:latin typeface="Arial" charset="0"/>
              </a:rPr>
              <a:t>f</a:t>
            </a:r>
            <a:r>
              <a:rPr lang="en-GB">
                <a:latin typeface="Arial" charset="0"/>
              </a:rPr>
              <a:t>(2-5) = [ 1 -               ]</a:t>
            </a:r>
            <a:r>
              <a:rPr lang="en-GB" baseline="30000">
                <a:latin typeface="Arial" charset="0"/>
              </a:rPr>
              <a:t> </a:t>
            </a:r>
            <a:r>
              <a:rPr lang="en-GB">
                <a:latin typeface="Arial" charset="0"/>
              </a:rPr>
              <a:t>/ AN</a:t>
            </a:r>
            <a:r>
              <a:rPr lang="en-GB" baseline="-25000">
                <a:latin typeface="Arial" charset="0"/>
              </a:rPr>
              <a:t>2-5 </a:t>
            </a:r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     AN</a:t>
            </a:r>
            <a:r>
              <a:rPr lang="en-GB" baseline="-25000">
                <a:latin typeface="Arial" charset="0"/>
              </a:rPr>
              <a:t>2-5 </a:t>
            </a:r>
            <a:r>
              <a:rPr lang="en-GB">
                <a:latin typeface="Arial" charset="0"/>
              </a:rPr>
              <a:t>= </a:t>
            </a:r>
          </a:p>
          <a:p>
            <a:pPr lvl="2"/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~ annuity value of $1 using the forward rates at t=0.  </a:t>
            </a:r>
          </a:p>
          <a:p>
            <a:r>
              <a:rPr lang="en-GB">
                <a:latin typeface="Arial" charset="0"/>
              </a:rPr>
              <a:t>~ cp</a:t>
            </a:r>
            <a:r>
              <a:rPr lang="en-GB" baseline="-25000">
                <a:latin typeface="Arial" charset="0"/>
              </a:rPr>
              <a:t>f</a:t>
            </a:r>
            <a:r>
              <a:rPr lang="en-GB">
                <a:latin typeface="Arial" charset="0"/>
              </a:rPr>
              <a:t> is the </a:t>
            </a:r>
            <a:r>
              <a:rPr lang="en-GB" b="1">
                <a:latin typeface="Arial" charset="0"/>
              </a:rPr>
              <a:t>forward swap rate </a:t>
            </a:r>
            <a:r>
              <a:rPr lang="en-GB">
                <a:latin typeface="Arial" charset="0"/>
              </a:rPr>
              <a:t>agreed at t=0. </a:t>
            </a:r>
          </a:p>
        </p:txBody>
      </p:sp>
      <p:graphicFrame>
        <p:nvGraphicFramePr>
          <p:cNvPr id="29738" name="Object 42"/>
          <p:cNvGraphicFramePr>
            <a:graphicFrameLocks noChangeAspect="1"/>
          </p:cNvGraphicFramePr>
          <p:nvPr/>
        </p:nvGraphicFramePr>
        <p:xfrm>
          <a:off x="4648200" y="3810000"/>
          <a:ext cx="1276350" cy="614363"/>
        </p:xfrm>
        <a:graphic>
          <a:graphicData uri="http://schemas.openxmlformats.org/presentationml/2006/ole">
            <p:oleObj spid="_x0000_s29738" name="Equation" r:id="rId4" imgW="419040" imgH="203040" progId="Equation.3">
              <p:embed/>
            </p:oleObj>
          </a:graphicData>
        </a:graphic>
      </p:graphicFrame>
      <p:graphicFrame>
        <p:nvGraphicFramePr>
          <p:cNvPr id="29739" name="Object 43"/>
          <p:cNvGraphicFramePr>
            <a:graphicFrameLocks noChangeAspect="1"/>
          </p:cNvGraphicFramePr>
          <p:nvPr/>
        </p:nvGraphicFramePr>
        <p:xfrm>
          <a:off x="2438400" y="4495800"/>
          <a:ext cx="3562350" cy="841375"/>
        </p:xfrm>
        <a:graphic>
          <a:graphicData uri="http://schemas.openxmlformats.org/presentationml/2006/ole">
            <p:oleObj spid="_x0000_s29739" name="Equation" r:id="rId5" imgW="1485720" imgH="228600" progId="Equation.3">
              <p:embed/>
            </p:oleObj>
          </a:graphicData>
        </a:graphic>
      </p:graphicFrame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914400" y="152400"/>
            <a:ext cx="39655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Pricing a Forward Swap</a:t>
            </a:r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3789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89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89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89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89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89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0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2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3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4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6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0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4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5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19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2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2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62000" y="989013"/>
            <a:ext cx="8318500" cy="556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i="1">
                <a:latin typeface="Arial" charset="0"/>
              </a:rPr>
              <a:t>Value at expiration</a:t>
            </a:r>
            <a:r>
              <a:rPr lang="en-GB">
                <a:latin typeface="Arial" charset="0"/>
              </a:rPr>
              <a:t> (T=2) to the fixed rate payer</a:t>
            </a:r>
          </a:p>
          <a:p>
            <a:r>
              <a:rPr lang="en-GB">
                <a:latin typeface="Arial" charset="0"/>
              </a:rPr>
              <a:t> </a:t>
            </a:r>
          </a:p>
          <a:p>
            <a:r>
              <a:rPr lang="en-GB">
                <a:latin typeface="Arial" charset="0"/>
              </a:rPr>
              <a:t>After 2 years, </a:t>
            </a:r>
            <a:r>
              <a:rPr lang="en-GB" i="1">
                <a:latin typeface="Arial" charset="0"/>
              </a:rPr>
              <a:t>current</a:t>
            </a:r>
            <a:r>
              <a:rPr lang="en-GB">
                <a:latin typeface="Arial" charset="0"/>
              </a:rPr>
              <a:t> swap rate is cp</a:t>
            </a:r>
            <a:r>
              <a:rPr lang="en-GB" baseline="-25000">
                <a:latin typeface="Arial" charset="0"/>
              </a:rPr>
              <a:t>2</a:t>
            </a:r>
            <a:r>
              <a:rPr lang="en-GB">
                <a:latin typeface="Arial" charset="0"/>
              </a:rPr>
              <a:t>(2-5) </a:t>
            </a:r>
          </a:p>
          <a:p>
            <a:r>
              <a:rPr lang="en-GB">
                <a:latin typeface="Arial" charset="0"/>
              </a:rPr>
              <a:t>Value is  3-yr annuity value of (cp</a:t>
            </a:r>
            <a:r>
              <a:rPr lang="en-GB" baseline="-25000">
                <a:latin typeface="Arial" charset="0"/>
              </a:rPr>
              <a:t>2</a:t>
            </a:r>
            <a:r>
              <a:rPr lang="en-GB">
                <a:latin typeface="Arial" charset="0"/>
              </a:rPr>
              <a:t>-cp</a:t>
            </a:r>
            <a:r>
              <a:rPr lang="en-GB" baseline="-25000">
                <a:latin typeface="Arial" charset="0"/>
              </a:rPr>
              <a:t>f</a:t>
            </a:r>
            <a:r>
              <a:rPr lang="en-GB">
                <a:latin typeface="Arial" charset="0"/>
              </a:rPr>
              <a:t>) per $1 principal.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[15.18]     V</a:t>
            </a:r>
            <a:r>
              <a:rPr lang="en-GB" baseline="-25000">
                <a:latin typeface="Arial" charset="0"/>
              </a:rPr>
              <a:t>fs</a:t>
            </a:r>
            <a:r>
              <a:rPr lang="en-GB">
                <a:latin typeface="Arial" charset="0"/>
              </a:rPr>
              <a:t>(at T=2) = (cp</a:t>
            </a:r>
            <a:r>
              <a:rPr lang="en-GB" baseline="-25000">
                <a:latin typeface="Arial" charset="0"/>
              </a:rPr>
              <a:t>2 </a:t>
            </a:r>
            <a:r>
              <a:rPr lang="en-GB">
                <a:latin typeface="Arial" charset="0"/>
              </a:rPr>
              <a:t>– cp</a:t>
            </a:r>
            <a:r>
              <a:rPr lang="en-GB" baseline="-25000">
                <a:latin typeface="Arial" charset="0"/>
              </a:rPr>
              <a:t>f</a:t>
            </a:r>
            <a:r>
              <a:rPr lang="en-GB">
                <a:latin typeface="Arial" charset="0"/>
              </a:rPr>
              <a:t>) [e</a:t>
            </a:r>
            <a:r>
              <a:rPr lang="en-GB" baseline="30000">
                <a:latin typeface="Arial" charset="0"/>
              </a:rPr>
              <a:t>-r23(1) </a:t>
            </a:r>
            <a:r>
              <a:rPr lang="en-GB">
                <a:latin typeface="Arial" charset="0"/>
              </a:rPr>
              <a:t>+ e</a:t>
            </a:r>
            <a:r>
              <a:rPr lang="en-GB" baseline="30000">
                <a:latin typeface="Arial" charset="0"/>
              </a:rPr>
              <a:t>-r24(2)</a:t>
            </a:r>
            <a:r>
              <a:rPr lang="en-GB">
                <a:latin typeface="Arial" charset="0"/>
              </a:rPr>
              <a:t> + e</a:t>
            </a:r>
            <a:r>
              <a:rPr lang="en-GB" baseline="30000">
                <a:latin typeface="Arial" charset="0"/>
              </a:rPr>
              <a:t>-r25(3)</a:t>
            </a:r>
            <a:r>
              <a:rPr lang="en-GB">
                <a:latin typeface="Arial" charset="0"/>
              </a:rPr>
              <a:t>]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Cash value at expiry = $(Q.V</a:t>
            </a:r>
            <a:r>
              <a:rPr lang="en-GB" baseline="-25000">
                <a:latin typeface="Arial" charset="0"/>
              </a:rPr>
              <a:t>fs</a:t>
            </a:r>
            <a:r>
              <a:rPr lang="en-GB">
                <a:latin typeface="Arial" charset="0"/>
              </a:rPr>
              <a:t>) , paid to “the long”. </a:t>
            </a:r>
          </a:p>
          <a:p>
            <a:endParaRPr lang="en-GB">
              <a:latin typeface="Arial" charset="0"/>
            </a:endParaRPr>
          </a:p>
          <a:p>
            <a:r>
              <a:rPr lang="en-GB" u="sng">
                <a:latin typeface="Arial" charset="0"/>
              </a:rPr>
              <a:t>Note</a:t>
            </a:r>
            <a:r>
              <a:rPr lang="en-GB">
                <a:latin typeface="Arial" charset="0"/>
              </a:rPr>
              <a:t>: the r</a:t>
            </a:r>
            <a:r>
              <a:rPr lang="en-GB" baseline="-25000">
                <a:latin typeface="Arial" charset="0"/>
              </a:rPr>
              <a:t>2j</a:t>
            </a:r>
            <a:r>
              <a:rPr lang="en-GB">
                <a:latin typeface="Arial" charset="0"/>
              </a:rPr>
              <a:t> are the actual spot rates (</a:t>
            </a:r>
            <a:r>
              <a:rPr lang="en-GB" i="1">
                <a:latin typeface="Arial" charset="0"/>
              </a:rPr>
              <a:t>ex-post</a:t>
            </a:r>
            <a:r>
              <a:rPr lang="en-GB">
                <a:latin typeface="Arial" charset="0"/>
              </a:rPr>
              <a:t>) known at t=2</a:t>
            </a:r>
          </a:p>
          <a:p>
            <a:r>
              <a:rPr lang="en-GB">
                <a:latin typeface="Arial" charset="0"/>
              </a:rPr>
              <a:t>which is now ‘the present’ , that is, two years after inception</a:t>
            </a:r>
          </a:p>
          <a:p>
            <a:r>
              <a:rPr lang="en-GB">
                <a:latin typeface="Arial" charset="0"/>
              </a:rPr>
              <a:t>of the forward swap.</a:t>
            </a:r>
          </a:p>
          <a:p>
            <a:endParaRPr lang="en-GB">
              <a:latin typeface="Arial" charset="0"/>
            </a:endParaRPr>
          </a:p>
          <a:p>
            <a:r>
              <a:rPr lang="en-GB" u="sng">
                <a:latin typeface="Arial" charset="0"/>
              </a:rPr>
              <a:t>Speculation:</a:t>
            </a:r>
            <a:r>
              <a:rPr lang="en-GB">
                <a:latin typeface="Arial" charset="0"/>
              </a:rPr>
              <a:t> If at t=0 you believe cp</a:t>
            </a:r>
            <a:r>
              <a:rPr lang="en-GB" baseline="-25000">
                <a:latin typeface="Arial" charset="0"/>
              </a:rPr>
              <a:t>2 </a:t>
            </a:r>
            <a:r>
              <a:rPr lang="en-GB">
                <a:latin typeface="Arial" charset="0"/>
              </a:rPr>
              <a:t>will exceed cp</a:t>
            </a:r>
            <a:r>
              <a:rPr lang="en-GB" baseline="-25000">
                <a:latin typeface="Arial" charset="0"/>
              </a:rPr>
              <a:t>f</a:t>
            </a:r>
            <a:r>
              <a:rPr lang="en-GB">
                <a:latin typeface="Arial" charset="0"/>
              </a:rPr>
              <a:t> then go </a:t>
            </a:r>
          </a:p>
          <a:p>
            <a:r>
              <a:rPr lang="en-GB">
                <a:latin typeface="Arial" charset="0"/>
              </a:rPr>
              <a:t>long a forward swap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914400" y="152400"/>
            <a:ext cx="4597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Value of Forward Swap at T</a:t>
            </a:r>
          </a:p>
        </p:txBody>
      </p:sp>
    </p:spTree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31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1748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31749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0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1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3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4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5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6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7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8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9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0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1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2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3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4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5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6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7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69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74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76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77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990600" y="685800"/>
            <a:ext cx="7994650" cy="593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GB">
                <a:latin typeface="Arial" charset="0"/>
              </a:rPr>
              <a:t>Mortgages bundled up into portfolio and sold to investors</a:t>
            </a:r>
          </a:p>
          <a:p>
            <a:r>
              <a:rPr lang="en-GB">
                <a:latin typeface="Arial" charset="0"/>
              </a:rPr>
              <a:t> in the form of </a:t>
            </a:r>
            <a:r>
              <a:rPr lang="en-GB" b="1">
                <a:latin typeface="Arial" charset="0"/>
              </a:rPr>
              <a:t>mortgaged backed securities (MBS)</a:t>
            </a:r>
            <a:r>
              <a:rPr lang="en-GB">
                <a:latin typeface="Arial" charset="0"/>
              </a:rPr>
              <a:t>.</a:t>
            </a:r>
          </a:p>
          <a:p>
            <a:r>
              <a:rPr lang="en-GB" b="1">
                <a:latin typeface="Arial" charset="0"/>
              </a:rPr>
              <a:t> </a:t>
            </a:r>
          </a:p>
          <a:p>
            <a:r>
              <a:rPr lang="en-GB" b="1">
                <a:latin typeface="Arial" charset="0"/>
              </a:rPr>
              <a:t>Interest only (IO) strip</a:t>
            </a:r>
            <a:r>
              <a:rPr lang="en-GB">
                <a:latin typeface="Arial" charset="0"/>
              </a:rPr>
              <a:t> entitles the investor to receive</a:t>
            </a:r>
          </a:p>
          <a:p>
            <a:r>
              <a:rPr lang="en-GB">
                <a:latin typeface="Arial" charset="0"/>
              </a:rPr>
              <a:t> only the interest payment from the portfolio of mortgages.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 </a:t>
            </a:r>
            <a:r>
              <a:rPr lang="en-GB" b="1">
                <a:latin typeface="Arial" charset="0"/>
              </a:rPr>
              <a:t>Principal only</a:t>
            </a:r>
            <a:r>
              <a:rPr lang="en-GB">
                <a:latin typeface="Arial" charset="0"/>
              </a:rPr>
              <a:t> </a:t>
            </a:r>
            <a:r>
              <a:rPr lang="en-GB" b="1">
                <a:latin typeface="Arial" charset="0"/>
              </a:rPr>
              <a:t>(PO) strip</a:t>
            </a:r>
            <a:r>
              <a:rPr lang="en-GB">
                <a:latin typeface="Arial" charset="0"/>
              </a:rPr>
              <a:t>, only receives</a:t>
            </a:r>
          </a:p>
          <a:p>
            <a:r>
              <a:rPr lang="en-GB">
                <a:latin typeface="Arial" charset="0"/>
              </a:rPr>
              <a:t> payments of principal</a:t>
            </a:r>
          </a:p>
          <a:p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[15.22]		PV</a:t>
            </a:r>
            <a:r>
              <a:rPr lang="en-GB" baseline="-25000">
                <a:latin typeface="Arial" charset="0"/>
              </a:rPr>
              <a:t>PT</a:t>
            </a:r>
            <a:r>
              <a:rPr lang="en-GB">
                <a:latin typeface="Arial" charset="0"/>
              </a:rPr>
              <a:t> = PV</a:t>
            </a:r>
            <a:r>
              <a:rPr lang="en-GB" baseline="-25000">
                <a:latin typeface="Arial" charset="0"/>
              </a:rPr>
              <a:t>IO</a:t>
            </a:r>
            <a:r>
              <a:rPr lang="en-GB">
                <a:latin typeface="Arial" charset="0"/>
              </a:rPr>
              <a:t> + PV</a:t>
            </a:r>
            <a:r>
              <a:rPr lang="en-GB" baseline="-25000">
                <a:latin typeface="Arial" charset="0"/>
              </a:rPr>
              <a:t>PO</a:t>
            </a:r>
            <a:endParaRPr lang="en-US">
              <a:latin typeface="Arial" charset="0"/>
            </a:endParaRPr>
          </a:p>
          <a:p>
            <a:endParaRPr lang="en-GB" b="1">
              <a:latin typeface="Arial" charset="0"/>
            </a:endParaRPr>
          </a:p>
          <a:p>
            <a:r>
              <a:rPr lang="en-GB" b="1">
                <a:latin typeface="Arial" charset="0"/>
              </a:rPr>
              <a:t>[Table 15.6 here - Excel]</a:t>
            </a:r>
            <a:endParaRPr lang="en-US">
              <a:latin typeface="Arial" charset="0"/>
            </a:endParaRP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1055688" y="4038600"/>
            <a:ext cx="624205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charset="0"/>
              </a:rPr>
              <a:t>LECTURE</a:t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/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>Dynamic Hedging and Portfolio Insurance</a:t>
            </a:r>
            <a:endParaRPr 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914400" y="152400"/>
            <a:ext cx="68738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MBS: Mortgage Pass-Throughs and Strips</a:t>
            </a:r>
          </a:p>
        </p:txBody>
      </p:sp>
      <p:graphicFrame>
        <p:nvGraphicFramePr>
          <p:cNvPr id="62464" name="Object 0"/>
          <p:cNvGraphicFramePr>
            <a:graphicFrameLocks noChangeAspect="1"/>
          </p:cNvGraphicFramePr>
          <p:nvPr/>
        </p:nvGraphicFramePr>
        <p:xfrm>
          <a:off x="2057400" y="3810000"/>
          <a:ext cx="5156200" cy="720725"/>
        </p:xfrm>
        <a:graphic>
          <a:graphicData uri="http://schemas.openxmlformats.org/presentationml/2006/ole">
            <p:oleObj spid="_x0000_s62464" name="Equation" r:id="rId4" imgW="2997000" imgH="419040" progId="Equation.3">
              <p:embed/>
            </p:oleObj>
          </a:graphicData>
        </a:graphic>
      </p:graphicFrame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2057400" y="4600575"/>
          <a:ext cx="5181600" cy="733425"/>
        </p:xfrm>
        <a:graphic>
          <a:graphicData uri="http://schemas.openxmlformats.org/presentationml/2006/ole">
            <p:oleObj spid="_x0000_s62465" name="Equation" r:id="rId5" imgW="3035160" imgH="431640" progId="Equation.3">
              <p:embed/>
            </p:oleObj>
          </a:graphicData>
        </a:graphic>
      </p:graphicFrame>
    </p:spTree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5837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8372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7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7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7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0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2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3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4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6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8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4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5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99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40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40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1055688" y="4038600"/>
            <a:ext cx="624205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charset="0"/>
              </a:rPr>
              <a:t>LECTURE</a:t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/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>Dynamic Hedging and Portfolio Insurance</a:t>
            </a:r>
            <a:endParaRPr 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8406" name="Rectangle 38"/>
          <p:cNvSpPr>
            <a:spLocks noChangeArrowheads="1"/>
          </p:cNvSpPr>
          <p:nvPr/>
        </p:nvSpPr>
        <p:spPr bwMode="auto">
          <a:xfrm>
            <a:off x="3371850" y="2940050"/>
            <a:ext cx="28765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3600">
                <a:latin typeface="Arial" charset="0"/>
              </a:rPr>
              <a:t>End of Slides</a:t>
            </a:r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1026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52227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2228" name="Group 1028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52229" name="Rectangle 1029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0" name="Rectangle 1030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1" name="Rectangle 1031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2" name="Rectangle 1032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3" name="Rectangle 1033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4" name="Rectangle 1034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5" name="Rectangle 1035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6" name="Rectangle 1036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7" name="Rectangle 1037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8" name="Rectangle 1038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39" name="Rectangle 1039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0" name="Rectangle 1040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1" name="Rectangle 1041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2" name="Rectangle 1042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3" name="Rectangle 1043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4" name="Rectangle 1044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5" name="Rectangle 1045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6" name="Rectangle 1046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7" name="Rectangle 1047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8" name="Rectangle 1048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49" name="Rectangle 1049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50" name="Rectangle 1050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51" name="Rectangle 1051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52" name="Rectangle 1052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53" name="Rectangle 1053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54" name="Rectangle 1054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55" name="Rectangle 1055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56" name="Rectangle 1056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57" name="Rectangle 1057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52258" name="Line 1058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59" name="Line 1059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2260" name="Rectangle 1060"/>
          <p:cNvSpPr>
            <a:spLocks noChangeArrowheads="1"/>
          </p:cNvSpPr>
          <p:nvPr/>
        </p:nvSpPr>
        <p:spPr bwMode="auto">
          <a:xfrm>
            <a:off x="1055688" y="989013"/>
            <a:ext cx="7707312" cy="430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 sz="2800">
              <a:latin typeface="Arial" charset="0"/>
            </a:endParaRPr>
          </a:p>
          <a:p>
            <a:r>
              <a:rPr lang="en-GB" sz="2800">
                <a:latin typeface="Arial" charset="0"/>
              </a:rPr>
              <a:t>Caplet, Cap, Floorlet, Floor,Collar</a:t>
            </a:r>
          </a:p>
          <a:p>
            <a:endParaRPr lang="en-GB" sz="2800">
              <a:latin typeface="Arial" charset="0"/>
            </a:endParaRPr>
          </a:p>
          <a:p>
            <a:r>
              <a:rPr lang="en-GB" sz="2800">
                <a:latin typeface="Arial" charset="0"/>
              </a:rPr>
              <a:t>Swaption</a:t>
            </a:r>
          </a:p>
          <a:p>
            <a:endParaRPr lang="en-GB" sz="2800">
              <a:latin typeface="Arial" charset="0"/>
            </a:endParaRPr>
          </a:p>
          <a:p>
            <a:r>
              <a:rPr lang="en-GB" sz="2800">
                <a:latin typeface="Arial" charset="0"/>
              </a:rPr>
              <a:t>Forward Swap</a:t>
            </a:r>
          </a:p>
          <a:p>
            <a:endParaRPr lang="en-GB" sz="2800">
              <a:latin typeface="Arial" charset="0"/>
            </a:endParaRPr>
          </a:p>
          <a:p>
            <a:r>
              <a:rPr lang="en-GB" sz="2800">
                <a:latin typeface="Arial" charset="0"/>
              </a:rPr>
              <a:t>Mortgage Backed Securities</a:t>
            </a:r>
          </a:p>
          <a:p>
            <a:endParaRPr lang="en-GB" sz="2800">
              <a:latin typeface="Arial" charset="0"/>
            </a:endParaRPr>
          </a:p>
          <a:p>
            <a:endParaRPr lang="en-GB">
              <a:latin typeface="Arial" charset="0"/>
            </a:endParaRPr>
          </a:p>
        </p:txBody>
      </p:sp>
      <p:sp>
        <p:nvSpPr>
          <p:cNvPr id="52262" name="Rectangle 1062"/>
          <p:cNvSpPr>
            <a:spLocks noChangeArrowheads="1"/>
          </p:cNvSpPr>
          <p:nvPr/>
        </p:nvSpPr>
        <p:spPr bwMode="auto">
          <a:xfrm>
            <a:off x="914400" y="152400"/>
            <a:ext cx="12334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Topics</a:t>
            </a: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427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5427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7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7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8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9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30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30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30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30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1055688" y="4038600"/>
            <a:ext cx="624205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charset="0"/>
              </a:rPr>
              <a:t>LECTURE</a:t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/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>Dynamic Hedging and Portfolio Insurance</a:t>
            </a:r>
            <a:endParaRPr 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3092450" y="1744663"/>
            <a:ext cx="3460750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3600">
                <a:latin typeface="Arial" charset="0"/>
              </a:rPr>
              <a:t>Caplet, Caps</a:t>
            </a:r>
          </a:p>
          <a:p>
            <a:pPr algn="ctr"/>
            <a:r>
              <a:rPr lang="en-GB" sz="3600">
                <a:latin typeface="Arial" charset="0"/>
              </a:rPr>
              <a:t>Floorlets, Floors</a:t>
            </a:r>
          </a:p>
          <a:p>
            <a:pPr algn="ctr"/>
            <a:r>
              <a:rPr lang="en-GB" sz="3600">
                <a:latin typeface="Arial" charset="0"/>
              </a:rPr>
              <a:t> and</a:t>
            </a:r>
          </a:p>
          <a:p>
            <a:pPr algn="ctr"/>
            <a:r>
              <a:rPr lang="en-GB" sz="3600">
                <a:latin typeface="Arial" charset="0"/>
              </a:rPr>
              <a:t> Collars</a:t>
            </a:r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39941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43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3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4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5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6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7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59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0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1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2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3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4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5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6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7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8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69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1055688" y="989013"/>
            <a:ext cx="7707312" cy="4838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GB" b="1">
                <a:latin typeface="Arial" charset="0"/>
              </a:rPr>
              <a:t>Interest rate option</a:t>
            </a:r>
          </a:p>
          <a:p>
            <a:r>
              <a:rPr lang="en-GB">
                <a:latin typeface="Arial" charset="0"/>
              </a:rPr>
              <a:t>gives holder the right but not the obligation to receive</a:t>
            </a:r>
          </a:p>
          <a:p>
            <a:r>
              <a:rPr lang="en-GB">
                <a:latin typeface="Arial" charset="0"/>
              </a:rPr>
              <a:t>one interest rate (eg. floating\LIBOR) and pay another</a:t>
            </a:r>
          </a:p>
          <a:p>
            <a:r>
              <a:rPr lang="en-GB">
                <a:latin typeface="Arial" charset="0"/>
              </a:rPr>
              <a:t>(eg. the fixed strike rate K%).</a:t>
            </a:r>
          </a:p>
          <a:p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r>
              <a:rPr lang="en-GB" b="1">
                <a:latin typeface="Arial" charset="0"/>
              </a:rPr>
              <a:t>Caplet (payoff at maturity) (Excel T15.1):</a:t>
            </a:r>
          </a:p>
          <a:p>
            <a:r>
              <a:rPr lang="en-GB">
                <a:latin typeface="Arial" charset="0"/>
              </a:rPr>
              <a:t>[15.1]		Q {   max (0,LIBOR</a:t>
            </a:r>
            <a:r>
              <a:rPr lang="en-GB" baseline="-25000">
                <a:latin typeface="Arial" charset="0"/>
              </a:rPr>
              <a:t>T</a:t>
            </a:r>
            <a:r>
              <a:rPr lang="en-GB">
                <a:latin typeface="Arial" charset="0"/>
              </a:rPr>
              <a:t> - K</a:t>
            </a:r>
            <a:r>
              <a:rPr lang="en-GB" baseline="-25000">
                <a:latin typeface="Arial" charset="0"/>
              </a:rPr>
              <a:t>c</a:t>
            </a:r>
            <a:r>
              <a:rPr lang="en-GB">
                <a:latin typeface="Arial" charset="0"/>
              </a:rPr>
              <a:t> ) days/360  }			</a:t>
            </a:r>
          </a:p>
          <a:p>
            <a:endParaRPr lang="en-GB">
              <a:latin typeface="Arial" charset="0"/>
            </a:endParaRPr>
          </a:p>
          <a:p>
            <a:r>
              <a:rPr lang="en-GB" b="1">
                <a:latin typeface="Arial" charset="0"/>
              </a:rPr>
              <a:t>Floorlet (payoff at maturity)(Excel T15.2) :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[15.2]		Q max (0,K</a:t>
            </a:r>
            <a:r>
              <a:rPr lang="en-GB" baseline="-25000">
                <a:latin typeface="Arial" charset="0"/>
              </a:rPr>
              <a:t>FL</a:t>
            </a:r>
            <a:r>
              <a:rPr lang="en-GB">
                <a:latin typeface="Arial" charset="0"/>
              </a:rPr>
              <a:t>  - LIBOR</a:t>
            </a:r>
            <a:r>
              <a:rPr lang="en-GB" baseline="-25000">
                <a:latin typeface="Arial" charset="0"/>
              </a:rPr>
              <a:t>T</a:t>
            </a:r>
            <a:r>
              <a:rPr lang="en-GB">
                <a:latin typeface="Arial" charset="0"/>
              </a:rPr>
              <a:t> ) days/360  } 	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1055688" y="4038600"/>
            <a:ext cx="624205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charset="0"/>
              </a:rPr>
              <a:t>LECTURE</a:t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/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>Dynamic Hedging and Portfolio Insurance</a:t>
            </a:r>
            <a:endParaRPr 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914400" y="152400"/>
            <a:ext cx="31956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Caplet and Floorlet</a:t>
            </a:r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20000" cy="533400"/>
          </a:xfrm>
        </p:spPr>
        <p:txBody>
          <a:bodyPr/>
          <a:lstStyle/>
          <a:p>
            <a:pPr algn="l"/>
            <a:r>
              <a:rPr lang="en-GB" sz="2800">
                <a:latin typeface="Arial" charset="0"/>
              </a:rPr>
              <a:t>Fig 15.1: Payoff  Caplet on 90 - day LIBOR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403350" y="36925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1920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0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403350" y="3733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959100" y="3733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559300" y="3733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211513" y="36925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059113" y="3733800"/>
            <a:ext cx="846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T=30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6127750" y="3733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7727950" y="369252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7499350" y="3733800"/>
            <a:ext cx="153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t=120 days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200400" y="1981200"/>
            <a:ext cx="332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Expiry \ Valuation</a:t>
            </a:r>
          </a:p>
          <a:p>
            <a:r>
              <a:rPr lang="en-GB"/>
              <a:t>of option, (LIBOR</a:t>
            </a:r>
            <a:r>
              <a:rPr lang="en-GB" baseline="-25000"/>
              <a:t>T</a:t>
            </a:r>
            <a:r>
              <a:rPr lang="en-GB"/>
              <a:t>  - K</a:t>
            </a:r>
            <a:r>
              <a:rPr lang="en-GB" baseline="-25000"/>
              <a:t>c</a:t>
            </a:r>
            <a:r>
              <a:rPr lang="en-GB"/>
              <a:t>)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351713" y="3082925"/>
            <a:ext cx="171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Cash Payout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887413" y="5106988"/>
          <a:ext cx="7570787" cy="912812"/>
        </p:xfrm>
        <a:graphic>
          <a:graphicData uri="http://schemas.openxmlformats.org/presentationml/2006/ole">
            <p:oleObj spid="_x0000_s13332" name="Equation" r:id="rId3" imgW="3568680" imgH="431640" progId="Equation.3">
              <p:embed/>
            </p:oleObj>
          </a:graphicData>
        </a:graphic>
      </p:graphicFrame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3276600" y="28956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143000" y="1828800"/>
            <a:ext cx="18303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Strike rate K</a:t>
            </a:r>
            <a:r>
              <a:rPr lang="en-GB" baseline="-25000"/>
              <a:t>c</a:t>
            </a:r>
          </a:p>
          <a:p>
            <a:r>
              <a:rPr lang="en-GB"/>
              <a:t> fixed in</a:t>
            </a:r>
          </a:p>
          <a:p>
            <a:r>
              <a:rPr lang="en-GB"/>
              <a:t>the contract</a:t>
            </a: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1447800" y="2971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4895850" y="4343400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90 days</a:t>
            </a: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H="1">
            <a:off x="3200400" y="4572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6019800" y="4572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3339" name="Group 27"/>
          <p:cNvGrpSpPr>
            <a:grpSpLocks/>
          </p:cNvGrpSpPr>
          <p:nvPr/>
        </p:nvGrpSpPr>
        <p:grpSpPr bwMode="auto">
          <a:xfrm>
            <a:off x="0" y="0"/>
            <a:ext cx="838200" cy="6854825"/>
            <a:chOff x="0" y="0"/>
            <a:chExt cx="684" cy="4318"/>
          </a:xfrm>
        </p:grpSpPr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341" name="Group 29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13342" name="Rectangle 30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43" name="Rectangle 31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44" name="Rectangle 32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45" name="Rectangle 33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46" name="Rectangle 34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47" name="Rectangle 35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48" name="Rectangle 36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49" name="Rectangle 37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0" name="Rectangle 38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1" name="Rectangle 39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2" name="Rectangle 40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3" name="Rectangle 41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4" name="Rectangle 42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5" name="Rectangle 43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6" name="Rectangle 44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7" name="Rectangle 45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8" name="Rectangle 46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59" name="Rectangle 47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0" name="Rectangle 48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1" name="Rectangle 49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2" name="Rectangle 50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3" name="Rectangle 51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4" name="Rectangle 52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5" name="Rectangle 53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6" name="Rectangle 54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7" name="Rectangle 55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8" name="Rectangle 56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69" name="Rectangle 57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70" name="Rectangle 58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990600" y="65532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990600" y="7620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990600" y="838200"/>
            <a:ext cx="564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Caplet fixes effective max cost of loan at K</a:t>
            </a:r>
            <a:r>
              <a:rPr lang="en-GB" baseline="-25000"/>
              <a:t>c</a:t>
            </a: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457200"/>
          </a:xfrm>
        </p:spPr>
        <p:txBody>
          <a:bodyPr/>
          <a:lstStyle/>
          <a:p>
            <a:pPr algn="l"/>
            <a:r>
              <a:rPr lang="en-US" sz="2800">
                <a:latin typeface="Arial" charset="0"/>
              </a:rPr>
              <a:t>Fig15.2:Planned Borrowing+ Caplet (Call)</a:t>
            </a:r>
          </a:p>
        </p:txBody>
      </p:sp>
      <p:graphicFrame>
        <p:nvGraphicFramePr>
          <p:cNvPr id="60416" name="Object 0"/>
          <p:cNvGraphicFramePr>
            <a:graphicFrameLocks noChangeAspect="1"/>
          </p:cNvGraphicFramePr>
          <p:nvPr/>
        </p:nvGraphicFramePr>
        <p:xfrm>
          <a:off x="838200" y="914400"/>
          <a:ext cx="8305800" cy="5486400"/>
        </p:xfrm>
        <a:graphic>
          <a:graphicData uri="http://schemas.openxmlformats.org/presentationml/2006/ole">
            <p:oleObj spid="_x0000_s60416" name="Worksheet" r:id="rId3" imgW="4239031" imgH="2181466" progId="Excel.Sheet.8">
              <p:embed/>
            </p:oleObj>
          </a:graphicData>
        </a:graphic>
      </p:graphicFrame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5791200" y="2057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516438" y="1676400"/>
            <a:ext cx="142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Loan only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410200" y="3124200"/>
            <a:ext cx="252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Loan plus long call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 flipV="1">
            <a:off x="7010400" y="2819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838200" y="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latin typeface="Arial" charset="0"/>
              </a:rPr>
              <a:t>INPUT IS FROM EXCEL FILE  T15.1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0" y="0"/>
            <a:ext cx="838200" cy="6854825"/>
            <a:chOff x="0" y="0"/>
            <a:chExt cx="684" cy="4318"/>
          </a:xfrm>
        </p:grpSpPr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347" name="Group 11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49" name="Rectangle 13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0" name="Rectangle 14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1" name="Rectangle 15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2" name="Rectangle 16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3" name="Rectangle 17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5" name="Rectangle 19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6" name="Rectangle 20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7" name="Rectangle 21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8" name="Rectangle 22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59" name="Rectangle 23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0" name="Rectangle 24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1" name="Rectangle 25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2" name="Rectangle 26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3" name="Rectangle 27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4" name="Rectangle 28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5" name="Rectangle 29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6" name="Rectangle 30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7" name="Rectangle 31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8" name="Rectangle 32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69" name="Rectangle 33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0" name="Rectangle 34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1" name="Rectangle 35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2" name="Rectangle 36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3" name="Rectangle 37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4" name="Rectangle 38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5" name="Rectangle 39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76" name="Rectangle 40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990600" y="6096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990600" y="65532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457200"/>
          </a:xfrm>
        </p:spPr>
        <p:txBody>
          <a:bodyPr/>
          <a:lstStyle/>
          <a:p>
            <a:pPr algn="l"/>
            <a:r>
              <a:rPr lang="en-US" sz="2800">
                <a:latin typeface="Arial" charset="0"/>
              </a:rPr>
              <a:t>Figure 15.3 : Loan+ Interest Rate Floorlet (Put)</a:t>
            </a:r>
          </a:p>
        </p:txBody>
      </p:sp>
      <p:graphicFrame>
        <p:nvGraphicFramePr>
          <p:cNvPr id="61440" name="Object 0"/>
          <p:cNvGraphicFramePr>
            <a:graphicFrameLocks noChangeAspect="1"/>
          </p:cNvGraphicFramePr>
          <p:nvPr/>
        </p:nvGraphicFramePr>
        <p:xfrm>
          <a:off x="990600" y="990600"/>
          <a:ext cx="8153400" cy="5029200"/>
        </p:xfrm>
        <a:graphic>
          <a:graphicData uri="http://schemas.openxmlformats.org/presentationml/2006/ole">
            <p:oleObj spid="_x0000_s61440" name="Worksheet" r:id="rId3" imgW="4219891" imgH="2172062" progId="Excel.Sheet.8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505200" y="1981200"/>
            <a:ext cx="336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Loan plus interest rate put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10000" y="3581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Return on loan only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3886200" y="2514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35052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066800" y="6019800"/>
            <a:ext cx="718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 : Payoff profile is like a protective put or long call.  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914400" y="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>
                <a:latin typeface="Arial" charset="0"/>
              </a:rPr>
              <a:t>INPUT IS FROM EXCEL FILE T15.2</a:t>
            </a: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0" y="0"/>
            <a:ext cx="838200" cy="6854825"/>
            <a:chOff x="0" y="0"/>
            <a:chExt cx="684" cy="4318"/>
          </a:xfrm>
        </p:grpSpPr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372" name="Group 12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15373" name="Rectangle 1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74" name="Rectangle 1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75" name="Rectangle 1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76" name="Rectangle 1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77" name="Rectangle 1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78" name="Rectangle 1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79" name="Rectangle 1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0" name="Rectangle 20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1" name="Rectangle 2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2" name="Rectangle 22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3" name="Rectangle 23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4" name="Rectangle 24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5" name="Rectangle 2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6" name="Rectangle 26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7" name="Rectangle 2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8" name="Rectangle 2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89" name="Rectangle 2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0" name="Rectangle 3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1" name="Rectangle 3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2" name="Rectangle 3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3" name="Rectangle 3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4" name="Rectangle 34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5" name="Rectangle 35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6" name="Rectangle 3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7" name="Rectangle 3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8" name="Rectangle 3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99" name="Rectangle 39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400" name="Rectangle 4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1066800" y="64770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990600" y="6858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0180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50181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82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83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84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85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86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87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88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89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0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1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2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3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4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5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0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1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2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3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4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5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6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7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8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09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2378075" y="2743200"/>
            <a:ext cx="501332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2800">
                <a:latin typeface="Arial" charset="0"/>
              </a:rPr>
              <a:t>See Excel files T15.3 and 15.4</a:t>
            </a:r>
          </a:p>
          <a:p>
            <a:pPr algn="ctr"/>
            <a:endParaRPr lang="en-US" sz="2800">
              <a:latin typeface="Arial" charset="0"/>
            </a:endParaRPr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914400" y="152400"/>
            <a:ext cx="7194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Payoffs to (Loan+Cap) and (Deposit+Floors)</a:t>
            </a:r>
          </a:p>
        </p:txBody>
      </p:sp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0" y="0"/>
            <a:ext cx="774700" cy="6854825"/>
            <a:chOff x="0" y="0"/>
            <a:chExt cx="684" cy="4318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50000">
                  <a:srgbClr val="3333FF">
                    <a:gamma/>
                    <a:shade val="0"/>
                    <a:invGamma/>
                  </a:srgbClr>
                </a:gs>
                <a:gs pos="100000">
                  <a:srgbClr val="3333FF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4403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3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3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4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5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6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6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6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6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6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06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985838" y="6096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985838" y="6553200"/>
            <a:ext cx="788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990600" y="762000"/>
            <a:ext cx="8280400" cy="556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GB">
                <a:latin typeface="Arial" charset="0"/>
              </a:rPr>
              <a:t>Comprises a long cap and short floor. </a:t>
            </a:r>
          </a:p>
          <a:p>
            <a:r>
              <a:rPr lang="en-GB">
                <a:latin typeface="Arial" charset="0"/>
              </a:rPr>
              <a:t>It establishes both a floor and a ceiling on a</a:t>
            </a:r>
          </a:p>
          <a:p>
            <a:r>
              <a:rPr lang="en-GB">
                <a:latin typeface="Arial" charset="0"/>
              </a:rPr>
              <a:t>corporate or bank’s (floating rate) borrowing costs.</a:t>
            </a: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Effective Borrowing Cost with Collar (at T = t – 90)</a:t>
            </a:r>
          </a:p>
          <a:p>
            <a:r>
              <a:rPr lang="en-GB">
                <a:latin typeface="Arial" charset="0"/>
              </a:rPr>
              <a:t> = [LIBOR</a:t>
            </a:r>
            <a:r>
              <a:rPr lang="en-GB" baseline="-25000">
                <a:latin typeface="Arial" charset="0"/>
              </a:rPr>
              <a:t>t-90</a:t>
            </a:r>
            <a:r>
              <a:rPr lang="en-GB">
                <a:latin typeface="Arial" charset="0"/>
              </a:rPr>
              <a:t>+</a:t>
            </a:r>
          </a:p>
          <a:p>
            <a:r>
              <a:rPr lang="en-GB">
                <a:latin typeface="Arial" charset="0"/>
              </a:rPr>
              <a:t>max[{0,LIBOR</a:t>
            </a:r>
            <a:r>
              <a:rPr lang="en-GB" baseline="-25000">
                <a:latin typeface="Arial" charset="0"/>
              </a:rPr>
              <a:t>t-90 </a:t>
            </a:r>
            <a:r>
              <a:rPr lang="en-GB">
                <a:latin typeface="Arial" charset="0"/>
              </a:rPr>
              <a:t>- K</a:t>
            </a:r>
            <a:r>
              <a:rPr lang="en-GB" baseline="-25000">
                <a:latin typeface="Arial" charset="0"/>
              </a:rPr>
              <a:t>cap</a:t>
            </a:r>
            <a:r>
              <a:rPr lang="en-GB">
                <a:latin typeface="Arial" charset="0"/>
              </a:rPr>
              <a:t>} -max {0, K</a:t>
            </a:r>
            <a:r>
              <a:rPr lang="en-GB" baseline="-25000">
                <a:latin typeface="Arial" charset="0"/>
              </a:rPr>
              <a:t>FL</a:t>
            </a:r>
            <a:r>
              <a:rPr lang="en-GB">
                <a:latin typeface="Arial" charset="0"/>
              </a:rPr>
              <a:t>–LIBOR</a:t>
            </a:r>
            <a:r>
              <a:rPr lang="en-GB" baseline="-25000">
                <a:latin typeface="Arial" charset="0"/>
              </a:rPr>
              <a:t>(t-90)</a:t>
            </a:r>
            <a:r>
              <a:rPr lang="en-GB">
                <a:latin typeface="Arial" charset="0"/>
              </a:rPr>
              <a:t>}]Q (90/360)</a:t>
            </a:r>
          </a:p>
          <a:p>
            <a:r>
              <a:rPr lang="en-GB">
                <a:latin typeface="Arial" charset="0"/>
              </a:rPr>
              <a:t>	</a:t>
            </a:r>
          </a:p>
          <a:p>
            <a:r>
              <a:rPr lang="en-GB">
                <a:latin typeface="Arial" charset="0"/>
              </a:rPr>
              <a:t>	= K</a:t>
            </a:r>
            <a:r>
              <a:rPr lang="en-GB" baseline="-25000">
                <a:latin typeface="Arial" charset="0"/>
              </a:rPr>
              <a:t>cap </a:t>
            </a:r>
            <a:r>
              <a:rPr lang="en-GB">
                <a:latin typeface="Arial" charset="0"/>
              </a:rPr>
              <a:t>Q(90/360)		if LIBOR</a:t>
            </a:r>
            <a:r>
              <a:rPr lang="en-GB" baseline="-25000">
                <a:latin typeface="Arial" charset="0"/>
              </a:rPr>
              <a:t>t-90</a:t>
            </a:r>
            <a:r>
              <a:rPr lang="en-GB">
                <a:latin typeface="Arial" charset="0"/>
              </a:rPr>
              <a:t> &gt; K</a:t>
            </a:r>
            <a:r>
              <a:rPr lang="en-GB" baseline="-25000">
                <a:latin typeface="Arial" charset="0"/>
              </a:rPr>
              <a:t>cap</a:t>
            </a:r>
          </a:p>
          <a:p>
            <a:r>
              <a:rPr lang="en-GB" baseline="-25000">
                <a:latin typeface="Arial" charset="0"/>
              </a:rPr>
              <a:t>	</a:t>
            </a:r>
            <a:r>
              <a:rPr lang="en-GB">
                <a:latin typeface="Arial" charset="0"/>
              </a:rPr>
              <a:t>= K</a:t>
            </a:r>
            <a:r>
              <a:rPr lang="en-GB" baseline="-25000">
                <a:latin typeface="Arial" charset="0"/>
              </a:rPr>
              <a:t>FL </a:t>
            </a:r>
            <a:r>
              <a:rPr lang="en-GB">
                <a:latin typeface="Arial" charset="0"/>
              </a:rPr>
              <a:t>Q(90/360)		if LIBOR</a:t>
            </a:r>
            <a:r>
              <a:rPr lang="en-GB" baseline="-25000">
                <a:latin typeface="Arial" charset="0"/>
              </a:rPr>
              <a:t>t-90</a:t>
            </a:r>
            <a:r>
              <a:rPr lang="en-GB">
                <a:latin typeface="Arial" charset="0"/>
              </a:rPr>
              <a:t> &lt; K</a:t>
            </a:r>
            <a:r>
              <a:rPr lang="en-GB" baseline="-25000">
                <a:latin typeface="Arial" charset="0"/>
              </a:rPr>
              <a:t>FL</a:t>
            </a:r>
            <a:r>
              <a:rPr lang="en-GB">
                <a:latin typeface="Arial" charset="0"/>
              </a:rPr>
              <a:t> </a:t>
            </a:r>
          </a:p>
          <a:p>
            <a:r>
              <a:rPr lang="en-GB">
                <a:latin typeface="Arial" charset="0"/>
              </a:rPr>
              <a:t>	= LIBOR</a:t>
            </a:r>
            <a:r>
              <a:rPr lang="en-GB" baseline="-25000">
                <a:latin typeface="Arial" charset="0"/>
              </a:rPr>
              <a:t>t-90</a:t>
            </a:r>
            <a:r>
              <a:rPr lang="en-GB">
                <a:latin typeface="Arial" charset="0"/>
              </a:rPr>
              <a:t> (90/360)	if K</a:t>
            </a:r>
            <a:r>
              <a:rPr lang="en-GB" baseline="-25000">
                <a:latin typeface="Arial" charset="0"/>
              </a:rPr>
              <a:t>FL </a:t>
            </a:r>
            <a:r>
              <a:rPr lang="en-GB">
                <a:latin typeface="Arial" charset="0"/>
              </a:rPr>
              <a:t>&lt; LIBOR</a:t>
            </a:r>
            <a:r>
              <a:rPr lang="en-GB" baseline="-25000">
                <a:latin typeface="Arial" charset="0"/>
              </a:rPr>
              <a:t>t-90</a:t>
            </a:r>
            <a:r>
              <a:rPr lang="en-GB">
                <a:latin typeface="Arial" charset="0"/>
              </a:rPr>
              <a:t> &lt; K</a:t>
            </a:r>
            <a:r>
              <a:rPr lang="en-GB" baseline="-25000">
                <a:latin typeface="Arial" charset="0"/>
              </a:rPr>
              <a:t>cap</a:t>
            </a:r>
            <a:endParaRPr lang="en-GB">
              <a:latin typeface="Arial" charset="0"/>
            </a:endParaRPr>
          </a:p>
          <a:p>
            <a:endParaRPr lang="en-GB">
              <a:latin typeface="Arial" charset="0"/>
            </a:endParaRPr>
          </a:p>
          <a:p>
            <a:r>
              <a:rPr lang="en-GB">
                <a:latin typeface="Arial" charset="0"/>
              </a:rPr>
              <a:t>Collar involves borrowing cost </a:t>
            </a:r>
            <a:r>
              <a:rPr lang="en-GB" i="1">
                <a:latin typeface="Arial" charset="0"/>
              </a:rPr>
              <a:t>at each</a:t>
            </a:r>
            <a:r>
              <a:rPr lang="en-GB" u="sng">
                <a:latin typeface="Arial" charset="0"/>
              </a:rPr>
              <a:t> </a:t>
            </a:r>
            <a:r>
              <a:rPr lang="en-GB" i="1">
                <a:latin typeface="Arial" charset="0"/>
              </a:rPr>
              <a:t>payment date</a:t>
            </a:r>
            <a:r>
              <a:rPr lang="en-GB">
                <a:latin typeface="Arial" charset="0"/>
              </a:rPr>
              <a:t> of </a:t>
            </a:r>
          </a:p>
          <a:p>
            <a:r>
              <a:rPr lang="en-GB">
                <a:latin typeface="Arial" charset="0"/>
              </a:rPr>
              <a:t>either K</a:t>
            </a:r>
            <a:r>
              <a:rPr lang="en-GB" baseline="-25000">
                <a:latin typeface="Arial" charset="0"/>
              </a:rPr>
              <a:t>cap </a:t>
            </a:r>
            <a:r>
              <a:rPr lang="en-GB">
                <a:latin typeface="Arial" charset="0"/>
              </a:rPr>
              <a:t>= 10% or K</a:t>
            </a:r>
            <a:r>
              <a:rPr lang="en-GB" baseline="-25000">
                <a:latin typeface="Arial" charset="0"/>
              </a:rPr>
              <a:t>FL</a:t>
            </a:r>
            <a:r>
              <a:rPr lang="en-GB">
                <a:latin typeface="Arial" charset="0"/>
              </a:rPr>
              <a:t> = 8% or </a:t>
            </a:r>
          </a:p>
          <a:p>
            <a:r>
              <a:rPr lang="en-GB">
                <a:latin typeface="Arial" charset="0"/>
              </a:rPr>
              <a:t>LIBOR if the latter is between K</a:t>
            </a:r>
            <a:r>
              <a:rPr lang="en-GB" baseline="-25000">
                <a:latin typeface="Arial" charset="0"/>
              </a:rPr>
              <a:t>FL</a:t>
            </a:r>
            <a:r>
              <a:rPr lang="en-GB">
                <a:latin typeface="Arial" charset="0"/>
              </a:rPr>
              <a:t> = 8% and K</a:t>
            </a:r>
            <a:r>
              <a:rPr lang="en-GB" baseline="-25000">
                <a:latin typeface="Arial" charset="0"/>
              </a:rPr>
              <a:t>c</a:t>
            </a:r>
            <a:r>
              <a:rPr lang="en-GB">
                <a:latin typeface="Arial" charset="0"/>
              </a:rPr>
              <a:t> = 10%. </a:t>
            </a: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1055688" y="4038600"/>
            <a:ext cx="624205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" charset="0"/>
              </a:rPr>
              <a:t>LECTURE</a:t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/>
            </a:r>
            <a:br>
              <a:rPr lang="en-GB" sz="2800">
                <a:solidFill>
                  <a:schemeClr val="bg1"/>
                </a:solidFill>
                <a:latin typeface="Arial" charset="0"/>
              </a:rPr>
            </a:br>
            <a:r>
              <a:rPr lang="en-GB" sz="2800">
                <a:solidFill>
                  <a:schemeClr val="bg1"/>
                </a:solidFill>
                <a:latin typeface="Arial" charset="0"/>
              </a:rPr>
              <a:t>Dynamic Hedging and Portfolio Insurance</a:t>
            </a:r>
            <a:endParaRPr lang="en-US" sz="2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914400" y="152400"/>
            <a:ext cx="33321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800">
                <a:latin typeface="Arial" charset="0"/>
              </a:rPr>
              <a:t>Collar (Excel T15.5)</a:t>
            </a:r>
          </a:p>
        </p:txBody>
      </p:sp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Kcdn">
  <a:themeElements>
    <a:clrScheme name="">
      <a:dk1>
        <a:srgbClr val="919191"/>
      </a:dk1>
      <a:lt1>
        <a:srgbClr val="FFFFFF"/>
      </a:lt1>
      <a:dk2>
        <a:srgbClr val="0000E0"/>
      </a:dk2>
      <a:lt2>
        <a:srgbClr val="FFFFFF"/>
      </a:lt2>
      <a:accent1>
        <a:srgbClr val="0000CC"/>
      </a:accent1>
      <a:accent2>
        <a:srgbClr val="00AE00"/>
      </a:accent2>
      <a:accent3>
        <a:srgbClr val="AAAAED"/>
      </a:accent3>
      <a:accent4>
        <a:srgbClr val="DADADA"/>
      </a:accent4>
      <a:accent5>
        <a:srgbClr val="AAAAE2"/>
      </a:accent5>
      <a:accent6>
        <a:srgbClr val="009D00"/>
      </a:accent6>
      <a:hlink>
        <a:srgbClr val="FC0128"/>
      </a:hlink>
      <a:folHlink>
        <a:srgbClr val="CECECE"/>
      </a:folHlink>
    </a:clrScheme>
    <a:fontScheme name="Kcd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Kcd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d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d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d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d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d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d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827</Words>
  <Application>Microsoft PowerPoint 4.0</Application>
  <PresentationFormat>On-screen Show (4:3)</PresentationFormat>
  <Paragraphs>189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Arial</vt:lpstr>
      <vt:lpstr>Kcdn</vt:lpstr>
      <vt:lpstr>Microsoft Equation 3.0</vt:lpstr>
      <vt:lpstr>Microsoft Excel Worksheet</vt:lpstr>
      <vt:lpstr>Slide 1</vt:lpstr>
      <vt:lpstr>Slide 2</vt:lpstr>
      <vt:lpstr>Slide 3</vt:lpstr>
      <vt:lpstr>Slide 4</vt:lpstr>
      <vt:lpstr>Fig 15.1: Payoff  Caplet on 90 - day LIBOR</vt:lpstr>
      <vt:lpstr>Fig15.2:Planned Borrowing+ Caplet (Call)</vt:lpstr>
      <vt:lpstr>Figure 15.3 : Loan+ Interest Rate Floorlet (Put)</vt:lpstr>
      <vt:lpstr>Slide 8</vt:lpstr>
      <vt:lpstr>Slide 9</vt:lpstr>
      <vt:lpstr>Slide 10</vt:lpstr>
      <vt:lpstr>Slide 11</vt:lpstr>
      <vt:lpstr>Slide 12</vt:lpstr>
      <vt:lpstr>Figure 15.4 : Forward Swap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Computing Services Department</dc:creator>
  <cp:lastModifiedBy>plamen</cp:lastModifiedBy>
  <cp:revision>33</cp:revision>
  <cp:lastPrinted>2000-10-15T12:27:12Z</cp:lastPrinted>
  <dcterms:created xsi:type="dcterms:W3CDTF">1997-10-22T16:30:44Z</dcterms:created>
  <dcterms:modified xsi:type="dcterms:W3CDTF">2009-04-27T21:05:52Z</dcterms:modified>
</cp:coreProperties>
</file>