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Default Extension="emf" ContentType="image/x-emf"/>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31"/>
  </p:notesMasterIdLst>
  <p:handoutMasterIdLst>
    <p:handoutMasterId r:id="rId32"/>
  </p:handoutMasterIdLst>
  <p:sldIdLst>
    <p:sldId id="257" r:id="rId2"/>
    <p:sldId id="400" r:id="rId3"/>
    <p:sldId id="401" r:id="rId4"/>
    <p:sldId id="319" r:id="rId5"/>
    <p:sldId id="322" r:id="rId6"/>
    <p:sldId id="321" r:id="rId7"/>
    <p:sldId id="409" r:id="rId8"/>
    <p:sldId id="342" r:id="rId9"/>
    <p:sldId id="404" r:id="rId10"/>
    <p:sldId id="405" r:id="rId11"/>
    <p:sldId id="403" r:id="rId12"/>
    <p:sldId id="410" r:id="rId13"/>
    <p:sldId id="324" r:id="rId14"/>
    <p:sldId id="378" r:id="rId15"/>
    <p:sldId id="380" r:id="rId16"/>
    <p:sldId id="411" r:id="rId17"/>
    <p:sldId id="413" r:id="rId18"/>
    <p:sldId id="412" r:id="rId19"/>
    <p:sldId id="381" r:id="rId20"/>
    <p:sldId id="388" r:id="rId21"/>
    <p:sldId id="399" r:id="rId22"/>
    <p:sldId id="396" r:id="rId23"/>
    <p:sldId id="407" r:id="rId24"/>
    <p:sldId id="383" r:id="rId25"/>
    <p:sldId id="386" r:id="rId26"/>
    <p:sldId id="387" r:id="rId27"/>
    <p:sldId id="390" r:id="rId28"/>
    <p:sldId id="408" r:id="rId29"/>
    <p:sldId id="281" r:id="rId30"/>
  </p:sldIdLst>
  <p:sldSz cx="9144000" cy="6858000" type="screen4x3"/>
  <p:notesSz cx="6662738" cy="9832975"/>
  <p:embeddedFontLst>
    <p:embeddedFont>
      <p:font typeface="Lucida Console" pitchFamily="49" charset="0"/>
      <p:regular r:id="rId33"/>
    </p:embeddedFont>
    <p:embeddedFont>
      <p:font typeface="Wingdings 3" pitchFamily="18" charset="2"/>
      <p:regular r:id="rId34"/>
    </p:embeddedFont>
  </p:embeddedFontLst>
  <p:defaultTextStyle>
    <a:defPPr>
      <a:defRPr lang="en-GB"/>
    </a:defPPr>
    <a:lvl1pPr algn="l" rtl="0" fontAlgn="base">
      <a:spcBef>
        <a:spcPct val="0"/>
      </a:spcBef>
      <a:spcAft>
        <a:spcPct val="0"/>
      </a:spcAft>
      <a:defRPr sz="2400" kern="1200">
        <a:solidFill>
          <a:schemeClr val="tx1"/>
        </a:solidFill>
        <a:latin typeface="Lucida Console" pitchFamily="49" charset="0"/>
        <a:ea typeface="+mn-ea"/>
        <a:cs typeface="+mn-cs"/>
      </a:defRPr>
    </a:lvl1pPr>
    <a:lvl2pPr marL="457200" algn="l" rtl="0" fontAlgn="base">
      <a:spcBef>
        <a:spcPct val="0"/>
      </a:spcBef>
      <a:spcAft>
        <a:spcPct val="0"/>
      </a:spcAft>
      <a:defRPr sz="2400" kern="1200">
        <a:solidFill>
          <a:schemeClr val="tx1"/>
        </a:solidFill>
        <a:latin typeface="Lucida Console" pitchFamily="49" charset="0"/>
        <a:ea typeface="+mn-ea"/>
        <a:cs typeface="+mn-cs"/>
      </a:defRPr>
    </a:lvl2pPr>
    <a:lvl3pPr marL="914400" algn="l" rtl="0" fontAlgn="base">
      <a:spcBef>
        <a:spcPct val="0"/>
      </a:spcBef>
      <a:spcAft>
        <a:spcPct val="0"/>
      </a:spcAft>
      <a:defRPr sz="2400" kern="1200">
        <a:solidFill>
          <a:schemeClr val="tx1"/>
        </a:solidFill>
        <a:latin typeface="Lucida Console" pitchFamily="49" charset="0"/>
        <a:ea typeface="+mn-ea"/>
        <a:cs typeface="+mn-cs"/>
      </a:defRPr>
    </a:lvl3pPr>
    <a:lvl4pPr marL="1371600" algn="l" rtl="0" fontAlgn="base">
      <a:spcBef>
        <a:spcPct val="0"/>
      </a:spcBef>
      <a:spcAft>
        <a:spcPct val="0"/>
      </a:spcAft>
      <a:defRPr sz="2400" kern="1200">
        <a:solidFill>
          <a:schemeClr val="tx1"/>
        </a:solidFill>
        <a:latin typeface="Lucida Console" pitchFamily="49" charset="0"/>
        <a:ea typeface="+mn-ea"/>
        <a:cs typeface="+mn-cs"/>
      </a:defRPr>
    </a:lvl4pPr>
    <a:lvl5pPr marL="1828800" algn="l" rtl="0" fontAlgn="base">
      <a:spcBef>
        <a:spcPct val="0"/>
      </a:spcBef>
      <a:spcAft>
        <a:spcPct val="0"/>
      </a:spcAft>
      <a:defRPr sz="2400" kern="1200">
        <a:solidFill>
          <a:schemeClr val="tx1"/>
        </a:solidFill>
        <a:latin typeface="Lucida Console" pitchFamily="49" charset="0"/>
        <a:ea typeface="+mn-ea"/>
        <a:cs typeface="+mn-cs"/>
      </a:defRPr>
    </a:lvl5pPr>
    <a:lvl6pPr marL="2286000" algn="l" defTabSz="914400" rtl="0" eaLnBrk="1" latinLnBrk="0" hangingPunct="1">
      <a:defRPr sz="2400" kern="1200">
        <a:solidFill>
          <a:schemeClr val="tx1"/>
        </a:solidFill>
        <a:latin typeface="Lucida Console" pitchFamily="49" charset="0"/>
        <a:ea typeface="+mn-ea"/>
        <a:cs typeface="+mn-cs"/>
      </a:defRPr>
    </a:lvl6pPr>
    <a:lvl7pPr marL="2743200" algn="l" defTabSz="914400" rtl="0" eaLnBrk="1" latinLnBrk="0" hangingPunct="1">
      <a:defRPr sz="2400" kern="1200">
        <a:solidFill>
          <a:schemeClr val="tx1"/>
        </a:solidFill>
        <a:latin typeface="Lucida Console" pitchFamily="49" charset="0"/>
        <a:ea typeface="+mn-ea"/>
        <a:cs typeface="+mn-cs"/>
      </a:defRPr>
    </a:lvl7pPr>
    <a:lvl8pPr marL="3200400" algn="l" defTabSz="914400" rtl="0" eaLnBrk="1" latinLnBrk="0" hangingPunct="1">
      <a:defRPr sz="2400" kern="1200">
        <a:solidFill>
          <a:schemeClr val="tx1"/>
        </a:solidFill>
        <a:latin typeface="Lucida Console" pitchFamily="49" charset="0"/>
        <a:ea typeface="+mn-ea"/>
        <a:cs typeface="+mn-cs"/>
      </a:defRPr>
    </a:lvl8pPr>
    <a:lvl9pPr marL="3657600" algn="l" defTabSz="914400" rtl="0" eaLnBrk="1" latinLnBrk="0" hangingPunct="1">
      <a:defRPr sz="2400" kern="1200">
        <a:solidFill>
          <a:schemeClr val="tx1"/>
        </a:solidFill>
        <a:latin typeface="Lucida Console" pitchFamily="49"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9ECFF"/>
    <a:srgbClr val="CCECFF"/>
    <a:srgbClr val="993300"/>
    <a:srgbClr val="800080"/>
    <a:srgbClr val="9900CC"/>
    <a:srgbClr val="CC00FF"/>
    <a:srgbClr val="CCCCFF"/>
    <a:srgbClr val="99CCF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snapVertSplitter="1" vertBarState="minimized" horzBarState="maximized">
    <p:restoredLeft sz="15620"/>
    <p:restoredTop sz="94660" autoAdjust="0"/>
  </p:normalViewPr>
  <p:slideViewPr>
    <p:cSldViewPr snapToGrid="0">
      <p:cViewPr>
        <p:scale>
          <a:sx n="100" d="100"/>
          <a:sy n="100" d="100"/>
        </p:scale>
        <p:origin x="-1668" y="60"/>
      </p:cViewPr>
      <p:guideLst>
        <p:guide orient="horz" pos="1005"/>
        <p:guide orient="horz" pos="227"/>
        <p:guide orient="horz" pos="1305"/>
        <p:guide orient="horz" pos="2353"/>
        <p:guide orient="horz" pos="3806"/>
        <p:guide pos="4031"/>
        <p:guide pos="689"/>
        <p:guide pos="4574"/>
        <p:guide pos="4708"/>
        <p:guide pos="189"/>
        <p:guide pos="5206"/>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Lst>
  </p:outlineViewPr>
  <p:notesTextViewPr>
    <p:cViewPr>
      <p:scale>
        <a:sx n="100" d="100"/>
        <a:sy n="100" d="100"/>
      </p:scale>
      <p:origin x="0" y="0"/>
    </p:cViewPr>
  </p:notesTextViewPr>
  <p:sorterViewPr>
    <p:cViewPr>
      <p:scale>
        <a:sx n="100" d="100"/>
        <a:sy n="100" d="100"/>
      </p:scale>
      <p:origin x="0" y="2472"/>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1.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_rels/viewProps.xml.rels><?xml version="1.0" encoding="UTF-8" standalone="yes"?>
<Relationships xmlns="http://schemas.openxmlformats.org/package/2006/relationships"><Relationship Id="rId3" Type="http://schemas.openxmlformats.org/officeDocument/2006/relationships/slide" Target="slides/slide8.xml"/><Relationship Id="rId7" Type="http://schemas.openxmlformats.org/officeDocument/2006/relationships/slide" Target="slides/slide25.xml"/><Relationship Id="rId2" Type="http://schemas.openxmlformats.org/officeDocument/2006/relationships/slide" Target="slides/slide4.xml"/><Relationship Id="rId1" Type="http://schemas.openxmlformats.org/officeDocument/2006/relationships/slide" Target="slides/slide1.xml"/><Relationship Id="rId6" Type="http://schemas.openxmlformats.org/officeDocument/2006/relationships/slide" Target="slides/slide17.xml"/><Relationship Id="rId5" Type="http://schemas.openxmlformats.org/officeDocument/2006/relationships/slide" Target="slides/slide10.xml"/><Relationship Id="rId4" Type="http://schemas.openxmlformats.org/officeDocument/2006/relationships/slide" Target="slides/slide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746" name="Rectangle 2"/>
          <p:cNvSpPr>
            <a:spLocks noGrp="1" noChangeArrowheads="1"/>
          </p:cNvSpPr>
          <p:nvPr>
            <p:ph type="hdr" sz="quarter"/>
          </p:nvPr>
        </p:nvSpPr>
        <p:spPr bwMode="auto">
          <a:xfrm>
            <a:off x="0" y="0"/>
            <a:ext cx="2886075" cy="492125"/>
          </a:xfrm>
          <a:prstGeom prst="rect">
            <a:avLst/>
          </a:prstGeom>
          <a:noFill/>
          <a:ln w="9525">
            <a:noFill/>
            <a:miter lim="800000"/>
            <a:headEnd/>
            <a:tailEnd/>
          </a:ln>
          <a:effectLst/>
        </p:spPr>
        <p:txBody>
          <a:bodyPr vert="horz" wrap="square" lIns="92479" tIns="46241" rIns="92479" bIns="46241" numCol="1" anchor="t" anchorCtr="0" compatLnSpc="1">
            <a:prstTxWarp prst="textNoShape">
              <a:avLst/>
            </a:prstTxWarp>
          </a:bodyPr>
          <a:lstStyle>
            <a:lvl1pPr defTabSz="925513">
              <a:defRPr sz="1200">
                <a:latin typeface="Times New Roman" pitchFamily="18" charset="0"/>
              </a:defRPr>
            </a:lvl1pPr>
          </a:lstStyle>
          <a:p>
            <a:endParaRPr lang="en-GB"/>
          </a:p>
        </p:txBody>
      </p:sp>
      <p:sp>
        <p:nvSpPr>
          <p:cNvPr id="31747" name="Rectangle 3"/>
          <p:cNvSpPr>
            <a:spLocks noGrp="1" noChangeArrowheads="1"/>
          </p:cNvSpPr>
          <p:nvPr>
            <p:ph type="dt" sz="quarter" idx="1"/>
          </p:nvPr>
        </p:nvSpPr>
        <p:spPr bwMode="auto">
          <a:xfrm>
            <a:off x="3776663" y="0"/>
            <a:ext cx="2886075" cy="492125"/>
          </a:xfrm>
          <a:prstGeom prst="rect">
            <a:avLst/>
          </a:prstGeom>
          <a:noFill/>
          <a:ln w="9525">
            <a:noFill/>
            <a:miter lim="800000"/>
            <a:headEnd/>
            <a:tailEnd/>
          </a:ln>
          <a:effectLst/>
        </p:spPr>
        <p:txBody>
          <a:bodyPr vert="horz" wrap="square" lIns="92479" tIns="46241" rIns="92479" bIns="46241" numCol="1" anchor="t" anchorCtr="0" compatLnSpc="1">
            <a:prstTxWarp prst="textNoShape">
              <a:avLst/>
            </a:prstTxWarp>
          </a:bodyPr>
          <a:lstStyle>
            <a:lvl1pPr algn="r" defTabSz="925513">
              <a:defRPr sz="1200">
                <a:latin typeface="Times New Roman" pitchFamily="18" charset="0"/>
              </a:defRPr>
            </a:lvl1pPr>
          </a:lstStyle>
          <a:p>
            <a:endParaRPr lang="en-GB"/>
          </a:p>
        </p:txBody>
      </p:sp>
      <p:sp>
        <p:nvSpPr>
          <p:cNvPr id="31748" name="Rectangle 4"/>
          <p:cNvSpPr>
            <a:spLocks noGrp="1" noChangeArrowheads="1"/>
          </p:cNvSpPr>
          <p:nvPr>
            <p:ph type="ftr" sz="quarter" idx="2"/>
          </p:nvPr>
        </p:nvSpPr>
        <p:spPr bwMode="auto">
          <a:xfrm>
            <a:off x="0" y="9340850"/>
            <a:ext cx="2886075" cy="492125"/>
          </a:xfrm>
          <a:prstGeom prst="rect">
            <a:avLst/>
          </a:prstGeom>
          <a:noFill/>
          <a:ln w="9525">
            <a:noFill/>
            <a:miter lim="800000"/>
            <a:headEnd/>
            <a:tailEnd/>
          </a:ln>
          <a:effectLst/>
        </p:spPr>
        <p:txBody>
          <a:bodyPr vert="horz" wrap="square" lIns="92479" tIns="46241" rIns="92479" bIns="46241" numCol="1" anchor="b" anchorCtr="0" compatLnSpc="1">
            <a:prstTxWarp prst="textNoShape">
              <a:avLst/>
            </a:prstTxWarp>
          </a:bodyPr>
          <a:lstStyle>
            <a:lvl1pPr defTabSz="925513">
              <a:defRPr sz="1200">
                <a:latin typeface="Times New Roman" pitchFamily="18" charset="0"/>
              </a:defRPr>
            </a:lvl1pPr>
          </a:lstStyle>
          <a:p>
            <a:endParaRPr lang="en-GB"/>
          </a:p>
        </p:txBody>
      </p:sp>
      <p:sp>
        <p:nvSpPr>
          <p:cNvPr id="31749" name="Rectangle 5"/>
          <p:cNvSpPr>
            <a:spLocks noGrp="1" noChangeArrowheads="1"/>
          </p:cNvSpPr>
          <p:nvPr>
            <p:ph type="sldNum" sz="quarter" idx="3"/>
          </p:nvPr>
        </p:nvSpPr>
        <p:spPr bwMode="auto">
          <a:xfrm>
            <a:off x="3776663" y="9340850"/>
            <a:ext cx="2886075" cy="492125"/>
          </a:xfrm>
          <a:prstGeom prst="rect">
            <a:avLst/>
          </a:prstGeom>
          <a:noFill/>
          <a:ln w="9525">
            <a:noFill/>
            <a:miter lim="800000"/>
            <a:headEnd/>
            <a:tailEnd/>
          </a:ln>
          <a:effectLst/>
        </p:spPr>
        <p:txBody>
          <a:bodyPr vert="horz" wrap="square" lIns="92479" tIns="46241" rIns="92479" bIns="46241" numCol="1" anchor="b" anchorCtr="0" compatLnSpc="1">
            <a:prstTxWarp prst="textNoShape">
              <a:avLst/>
            </a:prstTxWarp>
          </a:bodyPr>
          <a:lstStyle>
            <a:lvl1pPr algn="r" defTabSz="925513">
              <a:defRPr sz="1200">
                <a:latin typeface="Times New Roman" pitchFamily="18" charset="0"/>
              </a:defRPr>
            </a:lvl1pPr>
          </a:lstStyle>
          <a:p>
            <a:fld id="{1CD96DBD-7C66-46A1-BD6D-542B254338A8}" type="slidenum">
              <a:rPr lang="en-GB"/>
              <a:pPr/>
              <a:t>‹#›</a:t>
            </a:fld>
            <a:endParaRPr lang="en-GB"/>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886075" cy="492125"/>
          </a:xfrm>
          <a:prstGeom prst="rect">
            <a:avLst/>
          </a:prstGeom>
          <a:noFill/>
          <a:ln w="9525">
            <a:noFill/>
            <a:miter lim="800000"/>
            <a:headEnd/>
            <a:tailEnd/>
          </a:ln>
          <a:effectLst/>
        </p:spPr>
        <p:txBody>
          <a:bodyPr vert="horz" wrap="square" lIns="92479" tIns="46241" rIns="92479" bIns="46241" numCol="1" anchor="t" anchorCtr="0" compatLnSpc="1">
            <a:prstTxWarp prst="textNoShape">
              <a:avLst/>
            </a:prstTxWarp>
          </a:bodyPr>
          <a:lstStyle>
            <a:lvl1pPr defTabSz="925513">
              <a:defRPr sz="1200">
                <a:latin typeface="Times New Roman" pitchFamily="18" charset="0"/>
              </a:defRPr>
            </a:lvl1pPr>
          </a:lstStyle>
          <a:p>
            <a:endParaRPr lang="en-GB"/>
          </a:p>
        </p:txBody>
      </p:sp>
      <p:sp>
        <p:nvSpPr>
          <p:cNvPr id="5123" name="Rectangle 3"/>
          <p:cNvSpPr>
            <a:spLocks noGrp="1" noChangeArrowheads="1"/>
          </p:cNvSpPr>
          <p:nvPr>
            <p:ph type="dt" idx="1"/>
          </p:nvPr>
        </p:nvSpPr>
        <p:spPr bwMode="auto">
          <a:xfrm>
            <a:off x="3776663" y="0"/>
            <a:ext cx="2886075" cy="492125"/>
          </a:xfrm>
          <a:prstGeom prst="rect">
            <a:avLst/>
          </a:prstGeom>
          <a:noFill/>
          <a:ln w="9525">
            <a:noFill/>
            <a:miter lim="800000"/>
            <a:headEnd/>
            <a:tailEnd/>
          </a:ln>
          <a:effectLst/>
        </p:spPr>
        <p:txBody>
          <a:bodyPr vert="horz" wrap="square" lIns="92479" tIns="46241" rIns="92479" bIns="46241" numCol="1" anchor="t" anchorCtr="0" compatLnSpc="1">
            <a:prstTxWarp prst="textNoShape">
              <a:avLst/>
            </a:prstTxWarp>
          </a:bodyPr>
          <a:lstStyle>
            <a:lvl1pPr algn="r" defTabSz="925513">
              <a:defRPr sz="1200">
                <a:latin typeface="Times New Roman" pitchFamily="18" charset="0"/>
              </a:defRPr>
            </a:lvl1pPr>
          </a:lstStyle>
          <a:p>
            <a:endParaRPr lang="en-GB"/>
          </a:p>
        </p:txBody>
      </p:sp>
      <p:sp>
        <p:nvSpPr>
          <p:cNvPr id="5124" name="Rectangle 4"/>
          <p:cNvSpPr>
            <a:spLocks noChangeArrowheads="1" noTextEdit="1"/>
          </p:cNvSpPr>
          <p:nvPr>
            <p:ph type="sldImg" idx="2"/>
          </p:nvPr>
        </p:nvSpPr>
        <p:spPr bwMode="auto">
          <a:xfrm>
            <a:off x="874713" y="736600"/>
            <a:ext cx="4916487" cy="3687763"/>
          </a:xfrm>
          <a:prstGeom prst="rect">
            <a:avLst/>
          </a:prstGeom>
          <a:noFill/>
          <a:ln w="9525">
            <a:solidFill>
              <a:srgbClr val="000000"/>
            </a:solidFill>
            <a:miter lim="800000"/>
            <a:headEnd/>
            <a:tailEnd/>
          </a:ln>
          <a:effectLst/>
        </p:spPr>
      </p:sp>
      <p:sp>
        <p:nvSpPr>
          <p:cNvPr id="5125" name="Rectangle 5"/>
          <p:cNvSpPr>
            <a:spLocks noGrp="1" noChangeArrowheads="1"/>
          </p:cNvSpPr>
          <p:nvPr>
            <p:ph type="body" sz="quarter" idx="3"/>
          </p:nvPr>
        </p:nvSpPr>
        <p:spPr bwMode="auto">
          <a:xfrm>
            <a:off x="887413" y="4670425"/>
            <a:ext cx="4887912" cy="4425950"/>
          </a:xfrm>
          <a:prstGeom prst="rect">
            <a:avLst/>
          </a:prstGeom>
          <a:noFill/>
          <a:ln w="9525">
            <a:noFill/>
            <a:miter lim="800000"/>
            <a:headEnd/>
            <a:tailEnd/>
          </a:ln>
          <a:effectLst/>
        </p:spPr>
        <p:txBody>
          <a:bodyPr vert="horz" wrap="square" lIns="92479" tIns="46241" rIns="92479" bIns="46241" numCol="1" anchor="t" anchorCtr="0" compatLnSpc="1">
            <a:prstTxWarp prst="textNoShape">
              <a:avLst/>
            </a:prstTxWarp>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p>
        </p:txBody>
      </p:sp>
      <p:sp>
        <p:nvSpPr>
          <p:cNvPr id="5126" name="Rectangle 6"/>
          <p:cNvSpPr>
            <a:spLocks noGrp="1" noChangeArrowheads="1"/>
          </p:cNvSpPr>
          <p:nvPr>
            <p:ph type="ftr" sz="quarter" idx="4"/>
          </p:nvPr>
        </p:nvSpPr>
        <p:spPr bwMode="auto">
          <a:xfrm>
            <a:off x="0" y="9340850"/>
            <a:ext cx="2886075" cy="492125"/>
          </a:xfrm>
          <a:prstGeom prst="rect">
            <a:avLst/>
          </a:prstGeom>
          <a:noFill/>
          <a:ln w="9525">
            <a:noFill/>
            <a:miter lim="800000"/>
            <a:headEnd/>
            <a:tailEnd/>
          </a:ln>
          <a:effectLst/>
        </p:spPr>
        <p:txBody>
          <a:bodyPr vert="horz" wrap="square" lIns="92479" tIns="46241" rIns="92479" bIns="46241" numCol="1" anchor="b" anchorCtr="0" compatLnSpc="1">
            <a:prstTxWarp prst="textNoShape">
              <a:avLst/>
            </a:prstTxWarp>
          </a:bodyPr>
          <a:lstStyle>
            <a:lvl1pPr defTabSz="925513">
              <a:defRPr sz="1200">
                <a:latin typeface="Times New Roman" pitchFamily="18" charset="0"/>
              </a:defRPr>
            </a:lvl1pPr>
          </a:lstStyle>
          <a:p>
            <a:endParaRPr lang="en-GB"/>
          </a:p>
        </p:txBody>
      </p:sp>
      <p:sp>
        <p:nvSpPr>
          <p:cNvPr id="5127" name="Rectangle 7"/>
          <p:cNvSpPr>
            <a:spLocks noGrp="1" noChangeArrowheads="1"/>
          </p:cNvSpPr>
          <p:nvPr>
            <p:ph type="sldNum" sz="quarter" idx="5"/>
          </p:nvPr>
        </p:nvSpPr>
        <p:spPr bwMode="auto">
          <a:xfrm>
            <a:off x="3776663" y="9340850"/>
            <a:ext cx="2886075" cy="492125"/>
          </a:xfrm>
          <a:prstGeom prst="rect">
            <a:avLst/>
          </a:prstGeom>
          <a:noFill/>
          <a:ln w="9525">
            <a:noFill/>
            <a:miter lim="800000"/>
            <a:headEnd/>
            <a:tailEnd/>
          </a:ln>
          <a:effectLst/>
        </p:spPr>
        <p:txBody>
          <a:bodyPr vert="horz" wrap="square" lIns="92479" tIns="46241" rIns="92479" bIns="46241" numCol="1" anchor="b" anchorCtr="0" compatLnSpc="1">
            <a:prstTxWarp prst="textNoShape">
              <a:avLst/>
            </a:prstTxWarp>
          </a:bodyPr>
          <a:lstStyle>
            <a:lvl1pPr algn="r" defTabSz="925513">
              <a:defRPr sz="1200">
                <a:latin typeface="Times New Roman" pitchFamily="18" charset="0"/>
              </a:defRPr>
            </a:lvl1pPr>
          </a:lstStyle>
          <a:p>
            <a:fld id="{DF552EB9-442C-4584-AA46-53867B4B7BEE}" type="slidenum">
              <a:rPr lang="en-GB"/>
              <a:pPr/>
              <a:t>‹#›</a:t>
            </a:fld>
            <a:endParaRPr lang="en-GB"/>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itchFamily="18" charset="0"/>
        <a:ea typeface="+mn-ea"/>
        <a:cs typeface="+mn-cs"/>
      </a:defRPr>
    </a:lvl1pPr>
    <a:lvl2pPr marL="457200" algn="l" rtl="0" fontAlgn="base">
      <a:spcBef>
        <a:spcPct val="30000"/>
      </a:spcBef>
      <a:spcAft>
        <a:spcPct val="0"/>
      </a:spcAft>
      <a:defRPr sz="1200" kern="1200">
        <a:solidFill>
          <a:schemeClr val="tx1"/>
        </a:solidFill>
        <a:latin typeface="Times New Roman" pitchFamily="18" charset="0"/>
        <a:ea typeface="+mn-ea"/>
        <a:cs typeface="+mn-cs"/>
      </a:defRPr>
    </a:lvl2pPr>
    <a:lvl3pPr marL="914400" algn="l" rtl="0" fontAlgn="base">
      <a:spcBef>
        <a:spcPct val="30000"/>
      </a:spcBef>
      <a:spcAft>
        <a:spcPct val="0"/>
      </a:spcAft>
      <a:defRPr sz="1200" kern="1200">
        <a:solidFill>
          <a:schemeClr val="tx1"/>
        </a:solidFill>
        <a:latin typeface="Times New Roman" pitchFamily="18" charset="0"/>
        <a:ea typeface="+mn-ea"/>
        <a:cs typeface="+mn-cs"/>
      </a:defRPr>
    </a:lvl3pPr>
    <a:lvl4pPr marL="1371600" algn="l" rtl="0" fontAlgn="base">
      <a:spcBef>
        <a:spcPct val="30000"/>
      </a:spcBef>
      <a:spcAft>
        <a:spcPct val="0"/>
      </a:spcAft>
      <a:defRPr sz="1200" kern="1200">
        <a:solidFill>
          <a:schemeClr val="tx1"/>
        </a:solidFill>
        <a:latin typeface="Times New Roman" pitchFamily="18" charset="0"/>
        <a:ea typeface="+mn-ea"/>
        <a:cs typeface="+mn-cs"/>
      </a:defRPr>
    </a:lvl4pPr>
    <a:lvl5pPr marL="1828800" algn="l" rtl="0" fontAlgn="base">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a:ln/>
        </p:spPr>
        <p:txBody>
          <a:bodyPr/>
          <a:lstStyle/>
          <a:p>
            <a:fld id="{0DB64BDF-0CEE-40BF-9BD0-0004607CF42E}" type="slidenum">
              <a:rPr lang="en-GB"/>
              <a:pPr/>
              <a:t>14</a:t>
            </a:fld>
            <a:endParaRPr lang="en-GB"/>
          </a:p>
        </p:txBody>
      </p:sp>
      <p:sp>
        <p:nvSpPr>
          <p:cNvPr id="303106" name="Rectangle 2"/>
          <p:cNvSpPr>
            <a:spLocks noChangeArrowheads="1"/>
          </p:cNvSpPr>
          <p:nvPr>
            <p:ph type="body" idx="1"/>
          </p:nvPr>
        </p:nvSpPr>
        <p:spPr bwMode="auto">
          <a:xfrm>
            <a:off x="887413" y="4665663"/>
            <a:ext cx="4881562" cy="4427537"/>
          </a:xfrm>
          <a:prstGeom prst="rect">
            <a:avLst/>
          </a:prstGeom>
          <a:solidFill>
            <a:srgbClr val="FFFFFF"/>
          </a:solidFill>
          <a:ln>
            <a:solidFill>
              <a:srgbClr val="000000"/>
            </a:solidFill>
            <a:miter lim="800000"/>
            <a:headEnd/>
            <a:tailEnd/>
          </a:ln>
        </p:spPr>
        <p:txBody>
          <a:bodyPr lIns="91754" tIns="45879" rIns="91754" bIns="45879"/>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a:ln/>
        </p:spPr>
        <p:txBody>
          <a:bodyPr/>
          <a:lstStyle/>
          <a:p>
            <a:fld id="{23BE1F2D-1813-4380-8D15-E50D420A6D16}" type="slidenum">
              <a:rPr lang="en-GB"/>
              <a:pPr/>
              <a:t>19</a:t>
            </a:fld>
            <a:endParaRPr lang="en-GB"/>
          </a:p>
        </p:txBody>
      </p:sp>
      <p:sp>
        <p:nvSpPr>
          <p:cNvPr id="308226" name="Rectangle 2"/>
          <p:cNvSpPr>
            <a:spLocks noChangeArrowheads="1"/>
          </p:cNvSpPr>
          <p:nvPr>
            <p:ph type="body" idx="1"/>
          </p:nvPr>
        </p:nvSpPr>
        <p:spPr bwMode="auto">
          <a:xfrm>
            <a:off x="887413" y="4665663"/>
            <a:ext cx="4881562" cy="4427537"/>
          </a:xfrm>
          <a:prstGeom prst="rect">
            <a:avLst/>
          </a:prstGeom>
          <a:solidFill>
            <a:srgbClr val="FFFFFF"/>
          </a:solidFill>
          <a:ln>
            <a:solidFill>
              <a:srgbClr val="000000"/>
            </a:solidFill>
            <a:miter lim="800000"/>
            <a:headEnd/>
            <a:tailEnd/>
          </a:ln>
        </p:spPr>
        <p:txBody>
          <a:bodyPr lIns="91754" tIns="45879" rIns="91754" bIns="45879"/>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104" name="Rectangle 32"/>
          <p:cNvSpPr>
            <a:spLocks noChangeArrowheads="1"/>
          </p:cNvSpPr>
          <p:nvPr/>
        </p:nvSpPr>
        <p:spPr bwMode="auto">
          <a:xfrm>
            <a:off x="0" y="179388"/>
            <a:ext cx="9144000" cy="1258887"/>
          </a:xfrm>
          <a:prstGeom prst="rect">
            <a:avLst/>
          </a:prstGeom>
          <a:solidFill>
            <a:schemeClr val="accent1"/>
          </a:solidFill>
          <a:ln w="9525">
            <a:noFill/>
            <a:miter lim="800000"/>
            <a:headEnd/>
            <a:tailEnd/>
          </a:ln>
          <a:effectLst/>
        </p:spPr>
        <p:txBody>
          <a:bodyPr wrap="none" anchor="ctr"/>
          <a:lstStyle/>
          <a:p>
            <a:endParaRPr lang="en-GB"/>
          </a:p>
        </p:txBody>
      </p:sp>
      <p:sp>
        <p:nvSpPr>
          <p:cNvPr id="3092" name="Rectangle 20"/>
          <p:cNvSpPr>
            <a:spLocks noGrp="1" noChangeArrowheads="1"/>
          </p:cNvSpPr>
          <p:nvPr>
            <p:ph type="ftr" sz="quarter" idx="3"/>
          </p:nvPr>
        </p:nvSpPr>
        <p:spPr/>
        <p:txBody>
          <a:bodyPr/>
          <a:lstStyle>
            <a:lvl1pPr>
              <a:defRPr/>
            </a:lvl1pPr>
          </a:lstStyle>
          <a:p>
            <a:r>
              <a:rPr lang="en-GB"/>
              <a:t>FINANCIAL MARKETS</a:t>
            </a:r>
          </a:p>
        </p:txBody>
      </p:sp>
      <p:sp>
        <p:nvSpPr>
          <p:cNvPr id="3096" name="Line 24"/>
          <p:cNvSpPr>
            <a:spLocks noChangeShapeType="1"/>
          </p:cNvSpPr>
          <p:nvPr/>
        </p:nvSpPr>
        <p:spPr bwMode="auto">
          <a:xfrm>
            <a:off x="0" y="6400800"/>
            <a:ext cx="9144000" cy="0"/>
          </a:xfrm>
          <a:prstGeom prst="line">
            <a:avLst/>
          </a:prstGeom>
          <a:noFill/>
          <a:ln w="9525">
            <a:solidFill>
              <a:schemeClr val="accent1"/>
            </a:solidFill>
            <a:round/>
            <a:headEnd/>
            <a:tailEnd/>
          </a:ln>
          <a:effectLst/>
        </p:spPr>
        <p:txBody>
          <a:bodyPr/>
          <a:lstStyle/>
          <a:p>
            <a:endParaRPr lang="en-GB"/>
          </a:p>
        </p:txBody>
      </p:sp>
      <p:sp>
        <p:nvSpPr>
          <p:cNvPr id="3097" name="Line 25"/>
          <p:cNvSpPr>
            <a:spLocks noChangeShapeType="1"/>
          </p:cNvSpPr>
          <p:nvPr/>
        </p:nvSpPr>
        <p:spPr bwMode="auto">
          <a:xfrm>
            <a:off x="0" y="6769100"/>
            <a:ext cx="9144000" cy="0"/>
          </a:xfrm>
          <a:prstGeom prst="line">
            <a:avLst/>
          </a:prstGeom>
          <a:noFill/>
          <a:ln w="9525">
            <a:solidFill>
              <a:schemeClr val="accent1"/>
            </a:solidFill>
            <a:round/>
            <a:headEnd/>
            <a:tailEnd/>
          </a:ln>
          <a:effectLst/>
        </p:spPr>
        <p:txBody>
          <a:bodyPr/>
          <a:lstStyle/>
          <a:p>
            <a:endParaRPr lang="en-GB"/>
          </a:p>
        </p:txBody>
      </p:sp>
      <p:sp>
        <p:nvSpPr>
          <p:cNvPr id="3099" name="Line 27"/>
          <p:cNvSpPr>
            <a:spLocks noChangeShapeType="1"/>
          </p:cNvSpPr>
          <p:nvPr/>
        </p:nvSpPr>
        <p:spPr bwMode="auto">
          <a:xfrm>
            <a:off x="5276850" y="6486525"/>
            <a:ext cx="0" cy="179388"/>
          </a:xfrm>
          <a:prstGeom prst="line">
            <a:avLst/>
          </a:prstGeom>
          <a:noFill/>
          <a:ln w="9525">
            <a:solidFill>
              <a:srgbClr val="0098FF"/>
            </a:solidFill>
            <a:round/>
            <a:headEnd/>
            <a:tailEnd/>
          </a:ln>
          <a:effectLst/>
        </p:spPr>
        <p:txBody>
          <a:bodyPr/>
          <a:lstStyle/>
          <a:p>
            <a:endParaRPr lang="en-GB"/>
          </a:p>
        </p:txBody>
      </p:sp>
      <p:sp>
        <p:nvSpPr>
          <p:cNvPr id="3100" name="Line 28"/>
          <p:cNvSpPr>
            <a:spLocks noChangeShapeType="1"/>
          </p:cNvSpPr>
          <p:nvPr/>
        </p:nvSpPr>
        <p:spPr bwMode="auto">
          <a:xfrm>
            <a:off x="1435100" y="6486525"/>
            <a:ext cx="0" cy="179388"/>
          </a:xfrm>
          <a:prstGeom prst="line">
            <a:avLst/>
          </a:prstGeom>
          <a:noFill/>
          <a:ln w="9525">
            <a:solidFill>
              <a:srgbClr val="0098FF"/>
            </a:solidFill>
            <a:round/>
            <a:headEnd/>
            <a:tailEnd/>
          </a:ln>
          <a:effectLst/>
        </p:spPr>
        <p:txBody>
          <a:bodyPr/>
          <a:lstStyle/>
          <a:p>
            <a:endParaRPr lang="en-GB"/>
          </a:p>
        </p:txBody>
      </p:sp>
      <p:sp>
        <p:nvSpPr>
          <p:cNvPr id="3101" name="Line 29"/>
          <p:cNvSpPr>
            <a:spLocks noChangeShapeType="1"/>
          </p:cNvSpPr>
          <p:nvPr/>
        </p:nvSpPr>
        <p:spPr bwMode="auto">
          <a:xfrm>
            <a:off x="1266825" y="6486525"/>
            <a:ext cx="0" cy="179388"/>
          </a:xfrm>
          <a:prstGeom prst="line">
            <a:avLst/>
          </a:prstGeom>
          <a:noFill/>
          <a:ln w="9525">
            <a:solidFill>
              <a:srgbClr val="0098FF"/>
            </a:solidFill>
            <a:round/>
            <a:headEnd/>
            <a:tailEnd/>
          </a:ln>
          <a:effectLst/>
        </p:spPr>
        <p:txBody>
          <a:bodyPr/>
          <a:lstStyle/>
          <a:p>
            <a:endParaRPr lang="en-GB"/>
          </a:p>
        </p:txBody>
      </p:sp>
      <p:sp>
        <p:nvSpPr>
          <p:cNvPr id="3102" name="Line 30"/>
          <p:cNvSpPr>
            <a:spLocks noChangeShapeType="1"/>
          </p:cNvSpPr>
          <p:nvPr/>
        </p:nvSpPr>
        <p:spPr bwMode="auto">
          <a:xfrm>
            <a:off x="8951913" y="6491288"/>
            <a:ext cx="0" cy="179387"/>
          </a:xfrm>
          <a:prstGeom prst="line">
            <a:avLst/>
          </a:prstGeom>
          <a:noFill/>
          <a:ln w="9525">
            <a:solidFill>
              <a:srgbClr val="0098FF"/>
            </a:solidFill>
            <a:round/>
            <a:headEnd/>
            <a:tailEnd/>
          </a:ln>
          <a:effectLst/>
        </p:spPr>
        <p:txBody>
          <a:bodyPr/>
          <a:lstStyle/>
          <a:p>
            <a:endParaRPr lang="en-GB"/>
          </a:p>
        </p:txBody>
      </p:sp>
      <p:sp>
        <p:nvSpPr>
          <p:cNvPr id="3103" name="Line 31"/>
          <p:cNvSpPr>
            <a:spLocks noChangeShapeType="1"/>
          </p:cNvSpPr>
          <p:nvPr/>
        </p:nvSpPr>
        <p:spPr bwMode="auto">
          <a:xfrm>
            <a:off x="171450" y="6486525"/>
            <a:ext cx="0" cy="179388"/>
          </a:xfrm>
          <a:prstGeom prst="line">
            <a:avLst/>
          </a:prstGeom>
          <a:noFill/>
          <a:ln w="9525">
            <a:solidFill>
              <a:srgbClr val="0098FF"/>
            </a:solidFill>
            <a:round/>
            <a:headEnd/>
            <a:tailEnd/>
          </a:ln>
          <a:effectLst/>
        </p:spPr>
        <p:txBody>
          <a:bodyPr/>
          <a:lstStyle/>
          <a:p>
            <a:endParaRPr lang="en-GB"/>
          </a:p>
        </p:txBody>
      </p:sp>
      <p:sp>
        <p:nvSpPr>
          <p:cNvPr id="3152" name="Rectangle 80"/>
          <p:cNvSpPr>
            <a:spLocks noGrp="1" noChangeArrowheads="1"/>
          </p:cNvSpPr>
          <p:nvPr>
            <p:ph type="subTitle" idx="1"/>
          </p:nvPr>
        </p:nvSpPr>
        <p:spPr>
          <a:xfrm>
            <a:off x="5267325" y="1619250"/>
            <a:ext cx="3678238" cy="4391025"/>
          </a:xfrm>
          <a:ln>
            <a:solidFill>
              <a:schemeClr val="accent1"/>
            </a:solidFill>
          </a:ln>
        </p:spPr>
        <p:txBody>
          <a:bodyPr lIns="108000" tIns="108000" rIns="108000" bIns="108000"/>
          <a:lstStyle>
            <a:lvl1pPr marL="0" indent="0">
              <a:buFont typeface="Wingdings" pitchFamily="2" charset="2"/>
              <a:buNone/>
              <a:defRPr sz="1800" b="1">
                <a:solidFill>
                  <a:schemeClr val="accent1"/>
                </a:solidFill>
              </a:defRPr>
            </a:lvl1pPr>
          </a:lstStyle>
          <a:p>
            <a:r>
              <a:rPr lang="en-GB"/>
              <a:t>Click to edit Master subtitle style</a:t>
            </a:r>
          </a:p>
        </p:txBody>
      </p:sp>
      <p:sp>
        <p:nvSpPr>
          <p:cNvPr id="3153" name="Rectangle 81"/>
          <p:cNvSpPr>
            <a:spLocks noGrp="1" noChangeArrowheads="1"/>
          </p:cNvSpPr>
          <p:nvPr>
            <p:ph type="ctrTitle" sz="quarter"/>
          </p:nvPr>
        </p:nvSpPr>
        <p:spPr>
          <a:xfrm>
            <a:off x="1438275" y="1619250"/>
            <a:ext cx="3678238" cy="4391025"/>
          </a:xfrm>
        </p:spPr>
        <p:txBody>
          <a:bodyPr/>
          <a:lstStyle>
            <a:lvl1pPr>
              <a:defRPr sz="2800" b="1">
                <a:solidFill>
                  <a:schemeClr val="tx1"/>
                </a:solidFill>
              </a:defRPr>
            </a:lvl1pPr>
          </a:lstStyle>
          <a:p>
            <a:r>
              <a:rPr lang="en-GB"/>
              <a:t>Click to edit Master title style</a:t>
            </a:r>
          </a:p>
        </p:txBody>
      </p:sp>
      <p:pic>
        <p:nvPicPr>
          <p:cNvPr id="3156" name="Picture 84" descr="Rbs_281"/>
          <p:cNvPicPr>
            <a:picLocks noChangeAspect="1" noChangeArrowheads="1"/>
          </p:cNvPicPr>
          <p:nvPr userDrawn="1"/>
        </p:nvPicPr>
        <p:blipFill>
          <a:blip r:embed="rId2" cstate="print"/>
          <a:srcRect/>
          <a:stretch>
            <a:fillRect/>
          </a:stretch>
        </p:blipFill>
        <p:spPr bwMode="auto">
          <a:xfrm>
            <a:off x="7870825" y="6492875"/>
            <a:ext cx="935038" cy="184150"/>
          </a:xfrm>
          <a:prstGeom prst="rect">
            <a:avLst/>
          </a:prstGeom>
          <a:noFill/>
          <a:ln w="9525">
            <a:noFill/>
            <a:miter lim="800000"/>
            <a:headEnd/>
            <a:tailEnd/>
          </a:ln>
        </p:spPr>
      </p:pic>
      <p:sp>
        <p:nvSpPr>
          <p:cNvPr id="3157" name="Rectangle 85"/>
          <p:cNvSpPr>
            <a:spLocks noGrp="1" noChangeArrowheads="1"/>
          </p:cNvSpPr>
          <p:nvPr>
            <p:ph type="dt" sz="half" idx="2"/>
          </p:nvPr>
        </p:nvSpPr>
        <p:spPr>
          <a:xfrm>
            <a:off x="5354638" y="6484938"/>
            <a:ext cx="2339975" cy="179387"/>
          </a:xfrm>
        </p:spPr>
        <p:txBody>
          <a:bodyPr/>
          <a:lstStyle>
            <a:lvl1pPr>
              <a:defRPr/>
            </a:lvl1pPr>
          </a:lstStyle>
          <a:p>
            <a:r>
              <a:rPr lang="en-GB"/>
              <a:t>November 2003</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Footer Placeholder 3"/>
          <p:cNvSpPr>
            <a:spLocks noGrp="1"/>
          </p:cNvSpPr>
          <p:nvPr>
            <p:ph type="ftr" sz="quarter" idx="10"/>
          </p:nvPr>
        </p:nvSpPr>
        <p:spPr/>
        <p:txBody>
          <a:bodyPr/>
          <a:lstStyle>
            <a:lvl1pPr>
              <a:defRPr/>
            </a:lvl1pPr>
          </a:lstStyle>
          <a:p>
            <a:r>
              <a:rPr lang="en-GB"/>
              <a:t>FINANCIAL MARKETS</a:t>
            </a:r>
          </a:p>
        </p:txBody>
      </p:sp>
      <p:sp>
        <p:nvSpPr>
          <p:cNvPr id="5" name="Date Placeholder 4"/>
          <p:cNvSpPr>
            <a:spLocks noGrp="1"/>
          </p:cNvSpPr>
          <p:nvPr>
            <p:ph type="dt" sz="half" idx="11"/>
          </p:nvPr>
        </p:nvSpPr>
        <p:spPr/>
        <p:txBody>
          <a:bodyPr/>
          <a:lstStyle>
            <a:lvl1pPr>
              <a:defRPr/>
            </a:lvl1pPr>
          </a:lstStyle>
          <a:p>
            <a:r>
              <a:rPr lang="en-GB"/>
              <a:t>November 2003</a:t>
            </a:r>
          </a:p>
        </p:txBody>
      </p:sp>
      <p:sp>
        <p:nvSpPr>
          <p:cNvPr id="6" name="Slide Number Placeholder 5"/>
          <p:cNvSpPr>
            <a:spLocks noGrp="1"/>
          </p:cNvSpPr>
          <p:nvPr>
            <p:ph type="sldNum" sz="quarter" idx="12"/>
          </p:nvPr>
        </p:nvSpPr>
        <p:spPr/>
        <p:txBody>
          <a:bodyPr/>
          <a:lstStyle>
            <a:lvl1pPr>
              <a:defRPr/>
            </a:lvl1pPr>
          </a:lstStyle>
          <a:p>
            <a:fld id="{0C75F194-C80F-48F0-A725-9F91525886F8}" type="slidenum">
              <a:rPr lang="en-GB"/>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69138" y="358775"/>
            <a:ext cx="1876425" cy="5651500"/>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1438275" y="358775"/>
            <a:ext cx="5478463" cy="56515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Footer Placeholder 3"/>
          <p:cNvSpPr>
            <a:spLocks noGrp="1"/>
          </p:cNvSpPr>
          <p:nvPr>
            <p:ph type="ftr" sz="quarter" idx="10"/>
          </p:nvPr>
        </p:nvSpPr>
        <p:spPr/>
        <p:txBody>
          <a:bodyPr/>
          <a:lstStyle>
            <a:lvl1pPr>
              <a:defRPr/>
            </a:lvl1pPr>
          </a:lstStyle>
          <a:p>
            <a:r>
              <a:rPr lang="en-GB"/>
              <a:t>FINANCIAL MARKETS</a:t>
            </a:r>
          </a:p>
        </p:txBody>
      </p:sp>
      <p:sp>
        <p:nvSpPr>
          <p:cNvPr id="5" name="Date Placeholder 4"/>
          <p:cNvSpPr>
            <a:spLocks noGrp="1"/>
          </p:cNvSpPr>
          <p:nvPr>
            <p:ph type="dt" sz="half" idx="11"/>
          </p:nvPr>
        </p:nvSpPr>
        <p:spPr/>
        <p:txBody>
          <a:bodyPr/>
          <a:lstStyle>
            <a:lvl1pPr>
              <a:defRPr/>
            </a:lvl1pPr>
          </a:lstStyle>
          <a:p>
            <a:r>
              <a:rPr lang="en-GB"/>
              <a:t>November 2003</a:t>
            </a:r>
          </a:p>
        </p:txBody>
      </p:sp>
      <p:sp>
        <p:nvSpPr>
          <p:cNvPr id="6" name="Slide Number Placeholder 5"/>
          <p:cNvSpPr>
            <a:spLocks noGrp="1"/>
          </p:cNvSpPr>
          <p:nvPr>
            <p:ph type="sldNum" sz="quarter" idx="12"/>
          </p:nvPr>
        </p:nvSpPr>
        <p:spPr/>
        <p:txBody>
          <a:bodyPr/>
          <a:lstStyle>
            <a:lvl1pPr>
              <a:defRPr/>
            </a:lvl1pPr>
          </a:lstStyle>
          <a:p>
            <a:fld id="{C078AF17-E641-4A77-90AF-ACF3C84B43BC}" type="slidenum">
              <a:rPr lang="en-GB"/>
              <a:pPr/>
              <a:t>‹#›</a:t>
            </a:fld>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1438275" y="358775"/>
            <a:ext cx="7505700" cy="719138"/>
          </a:xfrm>
        </p:spPr>
        <p:txBody>
          <a:bodyPr/>
          <a:lstStyle/>
          <a:p>
            <a:r>
              <a:rPr lang="en-US" smtClean="0"/>
              <a:t>Click to edit Master title style</a:t>
            </a:r>
            <a:endParaRPr lang="en-GB"/>
          </a:p>
        </p:txBody>
      </p:sp>
      <p:sp>
        <p:nvSpPr>
          <p:cNvPr id="3" name="Chart Placeholder 2"/>
          <p:cNvSpPr>
            <a:spLocks noGrp="1"/>
          </p:cNvSpPr>
          <p:nvPr>
            <p:ph type="chart" idx="1"/>
          </p:nvPr>
        </p:nvSpPr>
        <p:spPr>
          <a:xfrm>
            <a:off x="1438275" y="1619250"/>
            <a:ext cx="7507288" cy="4391025"/>
          </a:xfrm>
        </p:spPr>
        <p:txBody>
          <a:bodyPr/>
          <a:lstStyle/>
          <a:p>
            <a:endParaRPr lang="en-GB"/>
          </a:p>
        </p:txBody>
      </p:sp>
      <p:sp>
        <p:nvSpPr>
          <p:cNvPr id="4" name="Footer Placeholder 3"/>
          <p:cNvSpPr>
            <a:spLocks noGrp="1"/>
          </p:cNvSpPr>
          <p:nvPr>
            <p:ph type="ftr" sz="quarter" idx="10"/>
          </p:nvPr>
        </p:nvSpPr>
        <p:spPr>
          <a:xfrm>
            <a:off x="1514475" y="6484938"/>
            <a:ext cx="3592513" cy="179387"/>
          </a:xfrm>
        </p:spPr>
        <p:txBody>
          <a:bodyPr/>
          <a:lstStyle>
            <a:lvl1pPr>
              <a:defRPr/>
            </a:lvl1pPr>
          </a:lstStyle>
          <a:p>
            <a:r>
              <a:rPr lang="en-GB"/>
              <a:t>FINANCIAL MARKETS</a:t>
            </a:r>
          </a:p>
        </p:txBody>
      </p:sp>
      <p:sp>
        <p:nvSpPr>
          <p:cNvPr id="5" name="Date Placeholder 4"/>
          <p:cNvSpPr>
            <a:spLocks noGrp="1"/>
          </p:cNvSpPr>
          <p:nvPr>
            <p:ph type="dt" sz="half" idx="11"/>
          </p:nvPr>
        </p:nvSpPr>
        <p:spPr>
          <a:xfrm>
            <a:off x="5343525" y="6503988"/>
            <a:ext cx="2339975" cy="179387"/>
          </a:xfrm>
        </p:spPr>
        <p:txBody>
          <a:bodyPr/>
          <a:lstStyle>
            <a:lvl1pPr>
              <a:defRPr/>
            </a:lvl1pPr>
          </a:lstStyle>
          <a:p>
            <a:r>
              <a:rPr lang="en-GB"/>
              <a:t>November 2003</a:t>
            </a:r>
          </a:p>
        </p:txBody>
      </p:sp>
      <p:sp>
        <p:nvSpPr>
          <p:cNvPr id="6" name="Slide Number Placeholder 5"/>
          <p:cNvSpPr>
            <a:spLocks noGrp="1"/>
          </p:cNvSpPr>
          <p:nvPr>
            <p:ph type="sldNum" sz="quarter" idx="12"/>
          </p:nvPr>
        </p:nvSpPr>
        <p:spPr>
          <a:xfrm>
            <a:off x="1266825" y="6484938"/>
            <a:ext cx="158750" cy="179387"/>
          </a:xfrm>
        </p:spPr>
        <p:txBody>
          <a:bodyPr/>
          <a:lstStyle>
            <a:lvl1pPr>
              <a:defRPr/>
            </a:lvl1pPr>
          </a:lstStyle>
          <a:p>
            <a:fld id="{DF39062C-D9A5-4AB6-8B46-E249D8536179}" type="slidenum">
              <a:rPr lang="en-GB"/>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Footer Placeholder 3"/>
          <p:cNvSpPr>
            <a:spLocks noGrp="1"/>
          </p:cNvSpPr>
          <p:nvPr>
            <p:ph type="ftr" sz="quarter" idx="10"/>
          </p:nvPr>
        </p:nvSpPr>
        <p:spPr/>
        <p:txBody>
          <a:bodyPr/>
          <a:lstStyle>
            <a:lvl1pPr>
              <a:defRPr/>
            </a:lvl1pPr>
          </a:lstStyle>
          <a:p>
            <a:r>
              <a:rPr lang="en-GB"/>
              <a:t>FINANCIAL MARKETS</a:t>
            </a:r>
          </a:p>
        </p:txBody>
      </p:sp>
      <p:sp>
        <p:nvSpPr>
          <p:cNvPr id="5" name="Date Placeholder 4"/>
          <p:cNvSpPr>
            <a:spLocks noGrp="1"/>
          </p:cNvSpPr>
          <p:nvPr>
            <p:ph type="dt" sz="half" idx="11"/>
          </p:nvPr>
        </p:nvSpPr>
        <p:spPr/>
        <p:txBody>
          <a:bodyPr/>
          <a:lstStyle>
            <a:lvl1pPr>
              <a:defRPr/>
            </a:lvl1pPr>
          </a:lstStyle>
          <a:p>
            <a:r>
              <a:rPr lang="en-GB"/>
              <a:t>November 2003</a:t>
            </a:r>
          </a:p>
        </p:txBody>
      </p:sp>
      <p:sp>
        <p:nvSpPr>
          <p:cNvPr id="6" name="Slide Number Placeholder 5"/>
          <p:cNvSpPr>
            <a:spLocks noGrp="1"/>
          </p:cNvSpPr>
          <p:nvPr>
            <p:ph type="sldNum" sz="quarter" idx="12"/>
          </p:nvPr>
        </p:nvSpPr>
        <p:spPr/>
        <p:txBody>
          <a:bodyPr/>
          <a:lstStyle>
            <a:lvl1pPr>
              <a:defRPr/>
            </a:lvl1pPr>
          </a:lstStyle>
          <a:p>
            <a:fld id="{6E1EF23C-FAB8-45DE-A42D-658632049468}" type="slidenum">
              <a:rPr lang="en-GB"/>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Footer Placeholder 3"/>
          <p:cNvSpPr>
            <a:spLocks noGrp="1"/>
          </p:cNvSpPr>
          <p:nvPr>
            <p:ph type="ftr" sz="quarter" idx="10"/>
          </p:nvPr>
        </p:nvSpPr>
        <p:spPr/>
        <p:txBody>
          <a:bodyPr/>
          <a:lstStyle>
            <a:lvl1pPr>
              <a:defRPr/>
            </a:lvl1pPr>
          </a:lstStyle>
          <a:p>
            <a:r>
              <a:rPr lang="en-GB"/>
              <a:t>FINANCIAL MARKETS</a:t>
            </a:r>
          </a:p>
        </p:txBody>
      </p:sp>
      <p:sp>
        <p:nvSpPr>
          <p:cNvPr id="5" name="Date Placeholder 4"/>
          <p:cNvSpPr>
            <a:spLocks noGrp="1"/>
          </p:cNvSpPr>
          <p:nvPr>
            <p:ph type="dt" sz="half" idx="11"/>
          </p:nvPr>
        </p:nvSpPr>
        <p:spPr/>
        <p:txBody>
          <a:bodyPr/>
          <a:lstStyle>
            <a:lvl1pPr>
              <a:defRPr/>
            </a:lvl1pPr>
          </a:lstStyle>
          <a:p>
            <a:r>
              <a:rPr lang="en-GB"/>
              <a:t>November 2003</a:t>
            </a:r>
          </a:p>
        </p:txBody>
      </p:sp>
      <p:sp>
        <p:nvSpPr>
          <p:cNvPr id="6" name="Slide Number Placeholder 5"/>
          <p:cNvSpPr>
            <a:spLocks noGrp="1"/>
          </p:cNvSpPr>
          <p:nvPr>
            <p:ph type="sldNum" sz="quarter" idx="12"/>
          </p:nvPr>
        </p:nvSpPr>
        <p:spPr/>
        <p:txBody>
          <a:bodyPr/>
          <a:lstStyle>
            <a:lvl1pPr>
              <a:defRPr/>
            </a:lvl1pPr>
          </a:lstStyle>
          <a:p>
            <a:fld id="{46AE9E08-EED4-4B61-B39C-80F1E1253101}" type="slidenum">
              <a:rPr lang="en-GB"/>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1438275" y="1619250"/>
            <a:ext cx="3676650" cy="43910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5267325" y="1619250"/>
            <a:ext cx="3678238" cy="43910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Footer Placeholder 4"/>
          <p:cNvSpPr>
            <a:spLocks noGrp="1"/>
          </p:cNvSpPr>
          <p:nvPr>
            <p:ph type="ftr" sz="quarter" idx="10"/>
          </p:nvPr>
        </p:nvSpPr>
        <p:spPr/>
        <p:txBody>
          <a:bodyPr/>
          <a:lstStyle>
            <a:lvl1pPr>
              <a:defRPr/>
            </a:lvl1pPr>
          </a:lstStyle>
          <a:p>
            <a:r>
              <a:rPr lang="en-GB"/>
              <a:t>FINANCIAL MARKETS</a:t>
            </a:r>
          </a:p>
        </p:txBody>
      </p:sp>
      <p:sp>
        <p:nvSpPr>
          <p:cNvPr id="6" name="Date Placeholder 5"/>
          <p:cNvSpPr>
            <a:spLocks noGrp="1"/>
          </p:cNvSpPr>
          <p:nvPr>
            <p:ph type="dt" sz="half" idx="11"/>
          </p:nvPr>
        </p:nvSpPr>
        <p:spPr/>
        <p:txBody>
          <a:bodyPr/>
          <a:lstStyle>
            <a:lvl1pPr>
              <a:defRPr/>
            </a:lvl1pPr>
          </a:lstStyle>
          <a:p>
            <a:r>
              <a:rPr lang="en-GB"/>
              <a:t>November 2003</a:t>
            </a:r>
          </a:p>
        </p:txBody>
      </p:sp>
      <p:sp>
        <p:nvSpPr>
          <p:cNvPr id="7" name="Slide Number Placeholder 6"/>
          <p:cNvSpPr>
            <a:spLocks noGrp="1"/>
          </p:cNvSpPr>
          <p:nvPr>
            <p:ph type="sldNum" sz="quarter" idx="12"/>
          </p:nvPr>
        </p:nvSpPr>
        <p:spPr/>
        <p:txBody>
          <a:bodyPr/>
          <a:lstStyle>
            <a:lvl1pPr>
              <a:defRPr/>
            </a:lvl1pPr>
          </a:lstStyle>
          <a:p>
            <a:fld id="{3F73163B-8185-41E0-AB81-70DE2BD2DEA3}" type="slidenum">
              <a:rPr lang="en-GB"/>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Footer Placeholder 6"/>
          <p:cNvSpPr>
            <a:spLocks noGrp="1"/>
          </p:cNvSpPr>
          <p:nvPr>
            <p:ph type="ftr" sz="quarter" idx="10"/>
          </p:nvPr>
        </p:nvSpPr>
        <p:spPr/>
        <p:txBody>
          <a:bodyPr/>
          <a:lstStyle>
            <a:lvl1pPr>
              <a:defRPr/>
            </a:lvl1pPr>
          </a:lstStyle>
          <a:p>
            <a:r>
              <a:rPr lang="en-GB"/>
              <a:t>FINANCIAL MARKETS</a:t>
            </a:r>
          </a:p>
        </p:txBody>
      </p:sp>
      <p:sp>
        <p:nvSpPr>
          <p:cNvPr id="8" name="Date Placeholder 7"/>
          <p:cNvSpPr>
            <a:spLocks noGrp="1"/>
          </p:cNvSpPr>
          <p:nvPr>
            <p:ph type="dt" sz="half" idx="11"/>
          </p:nvPr>
        </p:nvSpPr>
        <p:spPr/>
        <p:txBody>
          <a:bodyPr/>
          <a:lstStyle>
            <a:lvl1pPr>
              <a:defRPr/>
            </a:lvl1pPr>
          </a:lstStyle>
          <a:p>
            <a:r>
              <a:rPr lang="en-GB"/>
              <a:t>November 2003</a:t>
            </a:r>
          </a:p>
        </p:txBody>
      </p:sp>
      <p:sp>
        <p:nvSpPr>
          <p:cNvPr id="9" name="Slide Number Placeholder 8"/>
          <p:cNvSpPr>
            <a:spLocks noGrp="1"/>
          </p:cNvSpPr>
          <p:nvPr>
            <p:ph type="sldNum" sz="quarter" idx="12"/>
          </p:nvPr>
        </p:nvSpPr>
        <p:spPr/>
        <p:txBody>
          <a:bodyPr/>
          <a:lstStyle>
            <a:lvl1pPr>
              <a:defRPr/>
            </a:lvl1pPr>
          </a:lstStyle>
          <a:p>
            <a:fld id="{9AE80BA2-1B7B-4E94-B863-D5D1C618A0F2}" type="slidenum">
              <a:rPr lang="en-GB"/>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Footer Placeholder 2"/>
          <p:cNvSpPr>
            <a:spLocks noGrp="1"/>
          </p:cNvSpPr>
          <p:nvPr>
            <p:ph type="ftr" sz="quarter" idx="10"/>
          </p:nvPr>
        </p:nvSpPr>
        <p:spPr/>
        <p:txBody>
          <a:bodyPr/>
          <a:lstStyle>
            <a:lvl1pPr>
              <a:defRPr/>
            </a:lvl1pPr>
          </a:lstStyle>
          <a:p>
            <a:r>
              <a:rPr lang="en-GB"/>
              <a:t>FINANCIAL MARKETS</a:t>
            </a:r>
          </a:p>
        </p:txBody>
      </p:sp>
      <p:sp>
        <p:nvSpPr>
          <p:cNvPr id="4" name="Date Placeholder 3"/>
          <p:cNvSpPr>
            <a:spLocks noGrp="1"/>
          </p:cNvSpPr>
          <p:nvPr>
            <p:ph type="dt" sz="half" idx="11"/>
          </p:nvPr>
        </p:nvSpPr>
        <p:spPr/>
        <p:txBody>
          <a:bodyPr/>
          <a:lstStyle>
            <a:lvl1pPr>
              <a:defRPr/>
            </a:lvl1pPr>
          </a:lstStyle>
          <a:p>
            <a:r>
              <a:rPr lang="en-GB"/>
              <a:t>November 2003</a:t>
            </a:r>
          </a:p>
        </p:txBody>
      </p:sp>
      <p:sp>
        <p:nvSpPr>
          <p:cNvPr id="5" name="Slide Number Placeholder 4"/>
          <p:cNvSpPr>
            <a:spLocks noGrp="1"/>
          </p:cNvSpPr>
          <p:nvPr>
            <p:ph type="sldNum" sz="quarter" idx="12"/>
          </p:nvPr>
        </p:nvSpPr>
        <p:spPr/>
        <p:txBody>
          <a:bodyPr/>
          <a:lstStyle>
            <a:lvl1pPr>
              <a:defRPr/>
            </a:lvl1pPr>
          </a:lstStyle>
          <a:p>
            <a:fld id="{D333FC8D-BD4C-4769-9804-96A0868FAD12}" type="slidenum">
              <a:rPr lang="en-GB"/>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r>
              <a:rPr lang="en-GB"/>
              <a:t>FINANCIAL MARKETS</a:t>
            </a:r>
          </a:p>
        </p:txBody>
      </p:sp>
      <p:sp>
        <p:nvSpPr>
          <p:cNvPr id="3" name="Date Placeholder 2"/>
          <p:cNvSpPr>
            <a:spLocks noGrp="1"/>
          </p:cNvSpPr>
          <p:nvPr>
            <p:ph type="dt" sz="half" idx="11"/>
          </p:nvPr>
        </p:nvSpPr>
        <p:spPr/>
        <p:txBody>
          <a:bodyPr/>
          <a:lstStyle>
            <a:lvl1pPr>
              <a:defRPr/>
            </a:lvl1pPr>
          </a:lstStyle>
          <a:p>
            <a:r>
              <a:rPr lang="en-GB"/>
              <a:t>November 2003</a:t>
            </a:r>
          </a:p>
        </p:txBody>
      </p:sp>
      <p:sp>
        <p:nvSpPr>
          <p:cNvPr id="4" name="Slide Number Placeholder 3"/>
          <p:cNvSpPr>
            <a:spLocks noGrp="1"/>
          </p:cNvSpPr>
          <p:nvPr>
            <p:ph type="sldNum" sz="quarter" idx="12"/>
          </p:nvPr>
        </p:nvSpPr>
        <p:spPr/>
        <p:txBody>
          <a:bodyPr/>
          <a:lstStyle>
            <a:lvl1pPr>
              <a:defRPr/>
            </a:lvl1pPr>
          </a:lstStyle>
          <a:p>
            <a:fld id="{BBD40237-57A1-409E-A3D3-D66A7E895174}" type="slidenum">
              <a:rPr lang="en-GB"/>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r>
              <a:rPr lang="en-GB"/>
              <a:t>FINANCIAL MARKETS</a:t>
            </a:r>
          </a:p>
        </p:txBody>
      </p:sp>
      <p:sp>
        <p:nvSpPr>
          <p:cNvPr id="6" name="Date Placeholder 5"/>
          <p:cNvSpPr>
            <a:spLocks noGrp="1"/>
          </p:cNvSpPr>
          <p:nvPr>
            <p:ph type="dt" sz="half" idx="11"/>
          </p:nvPr>
        </p:nvSpPr>
        <p:spPr/>
        <p:txBody>
          <a:bodyPr/>
          <a:lstStyle>
            <a:lvl1pPr>
              <a:defRPr/>
            </a:lvl1pPr>
          </a:lstStyle>
          <a:p>
            <a:r>
              <a:rPr lang="en-GB"/>
              <a:t>November 2003</a:t>
            </a:r>
          </a:p>
        </p:txBody>
      </p:sp>
      <p:sp>
        <p:nvSpPr>
          <p:cNvPr id="7" name="Slide Number Placeholder 6"/>
          <p:cNvSpPr>
            <a:spLocks noGrp="1"/>
          </p:cNvSpPr>
          <p:nvPr>
            <p:ph type="sldNum" sz="quarter" idx="12"/>
          </p:nvPr>
        </p:nvSpPr>
        <p:spPr/>
        <p:txBody>
          <a:bodyPr/>
          <a:lstStyle>
            <a:lvl1pPr>
              <a:defRPr/>
            </a:lvl1pPr>
          </a:lstStyle>
          <a:p>
            <a:fld id="{F39F65FB-F36F-42F8-B8DC-7FD447D64092}" type="slidenum">
              <a:rPr lang="en-GB"/>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r>
              <a:rPr lang="en-GB"/>
              <a:t>FINANCIAL MARKETS</a:t>
            </a:r>
          </a:p>
        </p:txBody>
      </p:sp>
      <p:sp>
        <p:nvSpPr>
          <p:cNvPr id="6" name="Date Placeholder 5"/>
          <p:cNvSpPr>
            <a:spLocks noGrp="1"/>
          </p:cNvSpPr>
          <p:nvPr>
            <p:ph type="dt" sz="half" idx="11"/>
          </p:nvPr>
        </p:nvSpPr>
        <p:spPr/>
        <p:txBody>
          <a:bodyPr/>
          <a:lstStyle>
            <a:lvl1pPr>
              <a:defRPr/>
            </a:lvl1pPr>
          </a:lstStyle>
          <a:p>
            <a:r>
              <a:rPr lang="en-GB"/>
              <a:t>November 2003</a:t>
            </a:r>
          </a:p>
        </p:txBody>
      </p:sp>
      <p:sp>
        <p:nvSpPr>
          <p:cNvPr id="7" name="Slide Number Placeholder 6"/>
          <p:cNvSpPr>
            <a:spLocks noGrp="1"/>
          </p:cNvSpPr>
          <p:nvPr>
            <p:ph type="sldNum" sz="quarter" idx="12"/>
          </p:nvPr>
        </p:nvSpPr>
        <p:spPr/>
        <p:txBody>
          <a:bodyPr/>
          <a:lstStyle>
            <a:lvl1pPr>
              <a:defRPr/>
            </a:lvl1pPr>
          </a:lstStyle>
          <a:p>
            <a:fld id="{4B81DF3A-C8B6-46D1-BD84-5EBAE839DB9B}" type="slidenum">
              <a:rPr lang="en-GB"/>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6" name="Rectangle 22"/>
          <p:cNvSpPr>
            <a:spLocks noChangeArrowheads="1"/>
          </p:cNvSpPr>
          <p:nvPr/>
        </p:nvSpPr>
        <p:spPr bwMode="auto">
          <a:xfrm>
            <a:off x="0" y="1258888"/>
            <a:ext cx="9144000" cy="179387"/>
          </a:xfrm>
          <a:prstGeom prst="rect">
            <a:avLst/>
          </a:prstGeom>
          <a:solidFill>
            <a:schemeClr val="accent1"/>
          </a:solidFill>
          <a:ln w="9525">
            <a:noFill/>
            <a:miter lim="800000"/>
            <a:headEnd/>
            <a:tailEnd/>
          </a:ln>
          <a:effectLst/>
        </p:spPr>
        <p:txBody>
          <a:bodyPr wrap="none" anchor="ctr"/>
          <a:lstStyle/>
          <a:p>
            <a:endParaRPr lang="en-GB"/>
          </a:p>
        </p:txBody>
      </p:sp>
      <p:sp>
        <p:nvSpPr>
          <p:cNvPr id="1031" name="Rectangle 7"/>
          <p:cNvSpPr>
            <a:spLocks noGrp="1" noChangeArrowheads="1"/>
          </p:cNvSpPr>
          <p:nvPr>
            <p:ph type="ftr" sz="quarter" idx="3"/>
          </p:nvPr>
        </p:nvSpPr>
        <p:spPr bwMode="auto">
          <a:xfrm>
            <a:off x="1514475" y="6484938"/>
            <a:ext cx="3592513" cy="179387"/>
          </a:xfrm>
          <a:prstGeom prst="rect">
            <a:avLst/>
          </a:prstGeom>
          <a:noFill/>
          <a:ln w="9525">
            <a:noFill/>
            <a:miter lim="800000"/>
            <a:headEnd/>
            <a:tailEnd/>
          </a:ln>
          <a:effectLst/>
        </p:spPr>
        <p:txBody>
          <a:bodyPr vert="horz" wrap="square" lIns="0" tIns="0" rIns="0" bIns="0" numCol="1" anchor="ctr" anchorCtr="0" compatLnSpc="1">
            <a:prstTxWarp prst="textNoShape">
              <a:avLst/>
            </a:prstTxWarp>
          </a:bodyPr>
          <a:lstStyle>
            <a:lvl1pPr>
              <a:defRPr sz="800" b="1">
                <a:latin typeface="+mn-lt"/>
              </a:defRPr>
            </a:lvl1pPr>
          </a:lstStyle>
          <a:p>
            <a:r>
              <a:rPr lang="en-GB"/>
              <a:t>FINANCIAL MARKETS</a:t>
            </a:r>
          </a:p>
        </p:txBody>
      </p:sp>
      <p:sp>
        <p:nvSpPr>
          <p:cNvPr id="1034" name="Rectangle 10"/>
          <p:cNvSpPr>
            <a:spLocks noGrp="1" noChangeArrowheads="1"/>
          </p:cNvSpPr>
          <p:nvPr>
            <p:ph type="title"/>
          </p:nvPr>
        </p:nvSpPr>
        <p:spPr bwMode="auto">
          <a:xfrm>
            <a:off x="1438275" y="358775"/>
            <a:ext cx="7505700" cy="719138"/>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lvl="0"/>
            <a:r>
              <a:rPr lang="en-GB" smtClean="0"/>
              <a:t>Click to edit Master title style</a:t>
            </a:r>
          </a:p>
        </p:txBody>
      </p:sp>
      <p:sp>
        <p:nvSpPr>
          <p:cNvPr id="1035" name="Rectangle 11"/>
          <p:cNvSpPr>
            <a:spLocks noGrp="1" noChangeArrowheads="1"/>
          </p:cNvSpPr>
          <p:nvPr>
            <p:ph type="body" idx="1"/>
          </p:nvPr>
        </p:nvSpPr>
        <p:spPr bwMode="auto">
          <a:xfrm>
            <a:off x="1438275" y="1619250"/>
            <a:ext cx="7507288" cy="4391025"/>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p>
        </p:txBody>
      </p:sp>
      <p:sp>
        <p:nvSpPr>
          <p:cNvPr id="1036" name="Rectangle 12"/>
          <p:cNvSpPr>
            <a:spLocks noGrp="1" noChangeArrowheads="1"/>
          </p:cNvSpPr>
          <p:nvPr>
            <p:ph type="dt" sz="half" idx="2"/>
          </p:nvPr>
        </p:nvSpPr>
        <p:spPr bwMode="auto">
          <a:xfrm>
            <a:off x="5343525" y="6503988"/>
            <a:ext cx="2339975" cy="179387"/>
          </a:xfrm>
          <a:prstGeom prst="rect">
            <a:avLst/>
          </a:prstGeom>
          <a:noFill/>
          <a:ln w="9525">
            <a:noFill/>
            <a:miter lim="800000"/>
            <a:headEnd/>
            <a:tailEnd/>
          </a:ln>
          <a:effectLst/>
        </p:spPr>
        <p:txBody>
          <a:bodyPr vert="horz" wrap="square" lIns="0" tIns="0" rIns="0" bIns="0" numCol="1" anchor="ctr" anchorCtr="0" compatLnSpc="1">
            <a:prstTxWarp prst="textNoShape">
              <a:avLst/>
            </a:prstTxWarp>
          </a:bodyPr>
          <a:lstStyle>
            <a:lvl1pPr>
              <a:defRPr sz="800">
                <a:latin typeface="+mn-lt"/>
              </a:defRPr>
            </a:lvl1pPr>
          </a:lstStyle>
          <a:p>
            <a:r>
              <a:rPr lang="en-GB"/>
              <a:t>November 2003</a:t>
            </a:r>
          </a:p>
        </p:txBody>
      </p:sp>
      <p:sp>
        <p:nvSpPr>
          <p:cNvPr id="1037" name="Rectangle 13"/>
          <p:cNvSpPr>
            <a:spLocks noGrp="1" noChangeArrowheads="1"/>
          </p:cNvSpPr>
          <p:nvPr>
            <p:ph type="sldNum" sz="quarter" idx="4"/>
          </p:nvPr>
        </p:nvSpPr>
        <p:spPr bwMode="auto">
          <a:xfrm>
            <a:off x="1266825" y="6484938"/>
            <a:ext cx="158750" cy="179387"/>
          </a:xfrm>
          <a:prstGeom prst="rect">
            <a:avLst/>
          </a:prstGeom>
          <a:noFill/>
          <a:ln w="9525">
            <a:noFill/>
            <a:miter lim="800000"/>
            <a:headEnd/>
            <a:tailEnd/>
          </a:ln>
          <a:effectLst/>
        </p:spPr>
        <p:txBody>
          <a:bodyPr vert="horz" wrap="square" lIns="0" tIns="0" rIns="0" bIns="0" numCol="1" anchor="ctr" anchorCtr="0" compatLnSpc="1">
            <a:prstTxWarp prst="textNoShape">
              <a:avLst/>
            </a:prstTxWarp>
          </a:bodyPr>
          <a:lstStyle>
            <a:lvl1pPr algn="ctr">
              <a:defRPr sz="800" b="1">
                <a:solidFill>
                  <a:schemeClr val="accent1"/>
                </a:solidFill>
                <a:latin typeface="+mn-lt"/>
              </a:defRPr>
            </a:lvl1pPr>
          </a:lstStyle>
          <a:p>
            <a:fld id="{E48147FB-BA8E-48A4-A77C-6D4D45F8A669}" type="slidenum">
              <a:rPr lang="en-GB"/>
              <a:pPr/>
              <a:t>‹#›</a:t>
            </a:fld>
            <a:endParaRPr lang="en-GB"/>
          </a:p>
        </p:txBody>
      </p:sp>
      <p:sp>
        <p:nvSpPr>
          <p:cNvPr id="1038" name="Line 14"/>
          <p:cNvSpPr>
            <a:spLocks noChangeShapeType="1"/>
          </p:cNvSpPr>
          <p:nvPr/>
        </p:nvSpPr>
        <p:spPr bwMode="auto">
          <a:xfrm>
            <a:off x="0" y="6400800"/>
            <a:ext cx="9144000" cy="0"/>
          </a:xfrm>
          <a:prstGeom prst="line">
            <a:avLst/>
          </a:prstGeom>
          <a:noFill/>
          <a:ln w="9525">
            <a:solidFill>
              <a:schemeClr val="accent1"/>
            </a:solidFill>
            <a:round/>
            <a:headEnd/>
            <a:tailEnd/>
          </a:ln>
          <a:effectLst/>
        </p:spPr>
        <p:txBody>
          <a:bodyPr/>
          <a:lstStyle/>
          <a:p>
            <a:endParaRPr lang="en-GB"/>
          </a:p>
        </p:txBody>
      </p:sp>
      <p:sp>
        <p:nvSpPr>
          <p:cNvPr id="1039" name="Line 15"/>
          <p:cNvSpPr>
            <a:spLocks noChangeShapeType="1"/>
          </p:cNvSpPr>
          <p:nvPr/>
        </p:nvSpPr>
        <p:spPr bwMode="auto">
          <a:xfrm>
            <a:off x="0" y="6769100"/>
            <a:ext cx="9144000" cy="0"/>
          </a:xfrm>
          <a:prstGeom prst="line">
            <a:avLst/>
          </a:prstGeom>
          <a:noFill/>
          <a:ln w="9525">
            <a:solidFill>
              <a:schemeClr val="accent1"/>
            </a:solidFill>
            <a:round/>
            <a:headEnd/>
            <a:tailEnd/>
          </a:ln>
          <a:effectLst/>
        </p:spPr>
        <p:txBody>
          <a:bodyPr/>
          <a:lstStyle/>
          <a:p>
            <a:endParaRPr lang="en-GB"/>
          </a:p>
        </p:txBody>
      </p:sp>
      <p:sp>
        <p:nvSpPr>
          <p:cNvPr id="1041" name="Line 17"/>
          <p:cNvSpPr>
            <a:spLocks noChangeShapeType="1"/>
          </p:cNvSpPr>
          <p:nvPr/>
        </p:nvSpPr>
        <p:spPr bwMode="auto">
          <a:xfrm>
            <a:off x="5270500" y="6486525"/>
            <a:ext cx="0" cy="179388"/>
          </a:xfrm>
          <a:prstGeom prst="line">
            <a:avLst/>
          </a:prstGeom>
          <a:noFill/>
          <a:ln w="9525">
            <a:solidFill>
              <a:schemeClr val="accent1"/>
            </a:solidFill>
            <a:round/>
            <a:headEnd/>
            <a:tailEnd/>
          </a:ln>
          <a:effectLst/>
        </p:spPr>
        <p:txBody>
          <a:bodyPr/>
          <a:lstStyle/>
          <a:p>
            <a:endParaRPr lang="en-GB"/>
          </a:p>
        </p:txBody>
      </p:sp>
      <p:sp>
        <p:nvSpPr>
          <p:cNvPr id="1042" name="Line 18"/>
          <p:cNvSpPr>
            <a:spLocks noChangeShapeType="1"/>
          </p:cNvSpPr>
          <p:nvPr/>
        </p:nvSpPr>
        <p:spPr bwMode="auto">
          <a:xfrm>
            <a:off x="1435100" y="6486525"/>
            <a:ext cx="0" cy="179388"/>
          </a:xfrm>
          <a:prstGeom prst="line">
            <a:avLst/>
          </a:prstGeom>
          <a:noFill/>
          <a:ln w="9525">
            <a:solidFill>
              <a:schemeClr val="accent1"/>
            </a:solidFill>
            <a:round/>
            <a:headEnd/>
            <a:tailEnd/>
          </a:ln>
          <a:effectLst/>
        </p:spPr>
        <p:txBody>
          <a:bodyPr/>
          <a:lstStyle/>
          <a:p>
            <a:endParaRPr lang="en-GB"/>
          </a:p>
        </p:txBody>
      </p:sp>
      <p:sp>
        <p:nvSpPr>
          <p:cNvPr id="1043" name="Line 19"/>
          <p:cNvSpPr>
            <a:spLocks noChangeShapeType="1"/>
          </p:cNvSpPr>
          <p:nvPr/>
        </p:nvSpPr>
        <p:spPr bwMode="auto">
          <a:xfrm>
            <a:off x="1260475" y="6486525"/>
            <a:ext cx="0" cy="179388"/>
          </a:xfrm>
          <a:prstGeom prst="line">
            <a:avLst/>
          </a:prstGeom>
          <a:noFill/>
          <a:ln w="9525">
            <a:solidFill>
              <a:schemeClr val="accent1"/>
            </a:solidFill>
            <a:round/>
            <a:headEnd/>
            <a:tailEnd/>
          </a:ln>
          <a:effectLst/>
        </p:spPr>
        <p:txBody>
          <a:bodyPr/>
          <a:lstStyle/>
          <a:p>
            <a:endParaRPr lang="en-GB"/>
          </a:p>
        </p:txBody>
      </p:sp>
      <p:sp>
        <p:nvSpPr>
          <p:cNvPr id="1044" name="Line 20"/>
          <p:cNvSpPr>
            <a:spLocks noChangeShapeType="1"/>
          </p:cNvSpPr>
          <p:nvPr/>
        </p:nvSpPr>
        <p:spPr bwMode="auto">
          <a:xfrm>
            <a:off x="8948738" y="6491288"/>
            <a:ext cx="0" cy="179387"/>
          </a:xfrm>
          <a:prstGeom prst="line">
            <a:avLst/>
          </a:prstGeom>
          <a:noFill/>
          <a:ln w="9525">
            <a:solidFill>
              <a:schemeClr val="accent1"/>
            </a:solidFill>
            <a:round/>
            <a:headEnd/>
            <a:tailEnd/>
          </a:ln>
          <a:effectLst/>
        </p:spPr>
        <p:txBody>
          <a:bodyPr/>
          <a:lstStyle/>
          <a:p>
            <a:endParaRPr lang="en-GB"/>
          </a:p>
        </p:txBody>
      </p:sp>
      <p:sp>
        <p:nvSpPr>
          <p:cNvPr id="1045" name="Line 21"/>
          <p:cNvSpPr>
            <a:spLocks noChangeShapeType="1"/>
          </p:cNvSpPr>
          <p:nvPr/>
        </p:nvSpPr>
        <p:spPr bwMode="auto">
          <a:xfrm>
            <a:off x="168275" y="6486525"/>
            <a:ext cx="0" cy="179388"/>
          </a:xfrm>
          <a:prstGeom prst="line">
            <a:avLst/>
          </a:prstGeom>
          <a:noFill/>
          <a:ln w="9525">
            <a:solidFill>
              <a:schemeClr val="accent1"/>
            </a:solidFill>
            <a:round/>
            <a:headEnd/>
            <a:tailEnd/>
          </a:ln>
          <a:effectLst/>
        </p:spPr>
        <p:txBody>
          <a:bodyPr/>
          <a:lstStyle/>
          <a:p>
            <a:endParaRPr lang="en-GB"/>
          </a:p>
        </p:txBody>
      </p:sp>
      <p:pic>
        <p:nvPicPr>
          <p:cNvPr id="1095" name="Picture 71" descr="Rbs_281"/>
          <p:cNvPicPr>
            <a:picLocks noChangeAspect="1" noChangeArrowheads="1"/>
          </p:cNvPicPr>
          <p:nvPr userDrawn="1"/>
        </p:nvPicPr>
        <p:blipFill>
          <a:blip r:embed="rId14" cstate="print"/>
          <a:srcRect/>
          <a:stretch>
            <a:fillRect/>
          </a:stretch>
        </p:blipFill>
        <p:spPr bwMode="auto">
          <a:xfrm>
            <a:off x="7870825" y="6492875"/>
            <a:ext cx="935038" cy="184150"/>
          </a:xfrm>
          <a:prstGeom prst="rect">
            <a:avLst/>
          </a:prstGeom>
          <a:noFill/>
          <a:ln w="9525">
            <a:noFill/>
            <a:miter lim="800000"/>
            <a:headEnd/>
            <a:tailEnd/>
          </a:ln>
        </p:spPr>
      </p:pic>
      <p:sp>
        <p:nvSpPr>
          <p:cNvPr id="1097" name="Rectangle 73"/>
          <p:cNvSpPr>
            <a:spLocks noChangeArrowheads="1"/>
          </p:cNvSpPr>
          <p:nvPr userDrawn="1"/>
        </p:nvSpPr>
        <p:spPr bwMode="auto">
          <a:xfrm>
            <a:off x="68263" y="2749550"/>
            <a:ext cx="9144000" cy="0"/>
          </a:xfrm>
          <a:prstGeom prst="rect">
            <a:avLst/>
          </a:prstGeom>
          <a:noFill/>
          <a:ln w="9525">
            <a:noFill/>
            <a:miter lim="800000"/>
            <a:headEnd/>
            <a:tailEnd/>
          </a:ln>
          <a:effectLst/>
        </p:spPr>
        <p:txBody>
          <a:bodyPr>
            <a:spAutoFit/>
          </a:bodyPr>
          <a:lstStyle/>
          <a:p>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p:txStyles>
    <p:titleStyle>
      <a:lvl1pPr algn="l" rtl="0" fontAlgn="base">
        <a:spcBef>
          <a:spcPct val="0"/>
        </a:spcBef>
        <a:spcAft>
          <a:spcPct val="0"/>
        </a:spcAft>
        <a:defRPr sz="2400">
          <a:solidFill>
            <a:schemeClr val="tx2"/>
          </a:solidFill>
          <a:latin typeface="+mj-lt"/>
          <a:ea typeface="+mj-ea"/>
          <a:cs typeface="+mj-cs"/>
        </a:defRPr>
      </a:lvl1pPr>
      <a:lvl2pPr algn="l" rtl="0" fontAlgn="base">
        <a:spcBef>
          <a:spcPct val="0"/>
        </a:spcBef>
        <a:spcAft>
          <a:spcPct val="0"/>
        </a:spcAft>
        <a:defRPr sz="2400">
          <a:solidFill>
            <a:schemeClr val="tx2"/>
          </a:solidFill>
          <a:latin typeface="Arial" pitchFamily="34" charset="0"/>
        </a:defRPr>
      </a:lvl2pPr>
      <a:lvl3pPr algn="l" rtl="0" fontAlgn="base">
        <a:spcBef>
          <a:spcPct val="0"/>
        </a:spcBef>
        <a:spcAft>
          <a:spcPct val="0"/>
        </a:spcAft>
        <a:defRPr sz="2400">
          <a:solidFill>
            <a:schemeClr val="tx2"/>
          </a:solidFill>
          <a:latin typeface="Arial" pitchFamily="34" charset="0"/>
        </a:defRPr>
      </a:lvl3pPr>
      <a:lvl4pPr algn="l" rtl="0" fontAlgn="base">
        <a:spcBef>
          <a:spcPct val="0"/>
        </a:spcBef>
        <a:spcAft>
          <a:spcPct val="0"/>
        </a:spcAft>
        <a:defRPr sz="2400">
          <a:solidFill>
            <a:schemeClr val="tx2"/>
          </a:solidFill>
          <a:latin typeface="Arial" pitchFamily="34" charset="0"/>
        </a:defRPr>
      </a:lvl4pPr>
      <a:lvl5pPr algn="l" rtl="0" fontAlgn="base">
        <a:spcBef>
          <a:spcPct val="0"/>
        </a:spcBef>
        <a:spcAft>
          <a:spcPct val="0"/>
        </a:spcAft>
        <a:defRPr sz="2400">
          <a:solidFill>
            <a:schemeClr val="tx2"/>
          </a:solidFill>
          <a:latin typeface="Arial" pitchFamily="34" charset="0"/>
        </a:defRPr>
      </a:lvl5pPr>
      <a:lvl6pPr marL="457200" algn="l" rtl="0" fontAlgn="base">
        <a:spcBef>
          <a:spcPct val="0"/>
        </a:spcBef>
        <a:spcAft>
          <a:spcPct val="0"/>
        </a:spcAft>
        <a:defRPr sz="2400">
          <a:solidFill>
            <a:schemeClr val="tx2"/>
          </a:solidFill>
          <a:latin typeface="Arial" pitchFamily="34" charset="0"/>
        </a:defRPr>
      </a:lvl6pPr>
      <a:lvl7pPr marL="914400" algn="l" rtl="0" fontAlgn="base">
        <a:spcBef>
          <a:spcPct val="0"/>
        </a:spcBef>
        <a:spcAft>
          <a:spcPct val="0"/>
        </a:spcAft>
        <a:defRPr sz="2400">
          <a:solidFill>
            <a:schemeClr val="tx2"/>
          </a:solidFill>
          <a:latin typeface="Arial" pitchFamily="34" charset="0"/>
        </a:defRPr>
      </a:lvl7pPr>
      <a:lvl8pPr marL="1371600" algn="l" rtl="0" fontAlgn="base">
        <a:spcBef>
          <a:spcPct val="0"/>
        </a:spcBef>
        <a:spcAft>
          <a:spcPct val="0"/>
        </a:spcAft>
        <a:defRPr sz="2400">
          <a:solidFill>
            <a:schemeClr val="tx2"/>
          </a:solidFill>
          <a:latin typeface="Arial" pitchFamily="34" charset="0"/>
        </a:defRPr>
      </a:lvl8pPr>
      <a:lvl9pPr marL="1828800" algn="l" rtl="0" fontAlgn="base">
        <a:spcBef>
          <a:spcPct val="0"/>
        </a:spcBef>
        <a:spcAft>
          <a:spcPct val="0"/>
        </a:spcAft>
        <a:defRPr sz="2400">
          <a:solidFill>
            <a:schemeClr val="tx2"/>
          </a:solidFill>
          <a:latin typeface="Arial" pitchFamily="34" charset="0"/>
        </a:defRPr>
      </a:lvl9pPr>
    </p:titleStyle>
    <p:bodyStyle>
      <a:lvl1pPr marL="279400" indent="-279400" algn="l" rtl="0" fontAlgn="base">
        <a:spcBef>
          <a:spcPct val="50000"/>
        </a:spcBef>
        <a:spcAft>
          <a:spcPct val="0"/>
        </a:spcAft>
        <a:buClr>
          <a:schemeClr val="accent1"/>
        </a:buClr>
        <a:buFont typeface="Wingdings" pitchFamily="2" charset="2"/>
        <a:buChar char="n"/>
        <a:defRPr sz="1600">
          <a:solidFill>
            <a:schemeClr val="tx1"/>
          </a:solidFill>
          <a:latin typeface="+mn-lt"/>
          <a:ea typeface="+mn-ea"/>
          <a:cs typeface="+mn-cs"/>
        </a:defRPr>
      </a:lvl1pPr>
      <a:lvl2pPr marL="568325" indent="-287338" algn="l" rtl="0" fontAlgn="base">
        <a:spcBef>
          <a:spcPct val="50000"/>
        </a:spcBef>
        <a:spcAft>
          <a:spcPct val="0"/>
        </a:spcAft>
        <a:buClr>
          <a:schemeClr val="accent1"/>
        </a:buClr>
        <a:buFont typeface="Wingdings" pitchFamily="2" charset="2"/>
        <a:buChar char="l"/>
        <a:defRPr sz="1600">
          <a:solidFill>
            <a:schemeClr val="tx1"/>
          </a:solidFill>
          <a:latin typeface="+mn-lt"/>
        </a:defRPr>
      </a:lvl2pPr>
      <a:lvl3pPr marL="865188" indent="-295275" algn="l" rtl="0" fontAlgn="base">
        <a:spcBef>
          <a:spcPct val="50000"/>
        </a:spcBef>
        <a:spcAft>
          <a:spcPct val="0"/>
        </a:spcAft>
        <a:buClr>
          <a:schemeClr val="accent1"/>
        </a:buClr>
        <a:buFont typeface="Wingdings" pitchFamily="2" charset="2"/>
        <a:buChar char="u"/>
        <a:defRPr sz="1600">
          <a:solidFill>
            <a:schemeClr val="tx1"/>
          </a:solidFill>
          <a:latin typeface="+mn-lt"/>
        </a:defRPr>
      </a:lvl3pPr>
      <a:lvl4pPr marL="1169988" indent="-303213" algn="l" rtl="0" fontAlgn="base">
        <a:spcBef>
          <a:spcPct val="50000"/>
        </a:spcBef>
        <a:spcAft>
          <a:spcPct val="0"/>
        </a:spcAft>
        <a:buClr>
          <a:schemeClr val="accent1"/>
        </a:buClr>
        <a:buFont typeface="Wingdings" pitchFamily="2" charset="2"/>
        <a:buChar char="l"/>
        <a:defRPr sz="1600">
          <a:solidFill>
            <a:schemeClr val="tx1"/>
          </a:solidFill>
          <a:latin typeface="+mn-lt"/>
        </a:defRPr>
      </a:lvl4pPr>
      <a:lvl5pPr marL="1449388" indent="-277813" algn="l" rtl="0" fontAlgn="base">
        <a:spcBef>
          <a:spcPct val="50000"/>
        </a:spcBef>
        <a:spcAft>
          <a:spcPct val="0"/>
        </a:spcAft>
        <a:buClr>
          <a:schemeClr val="accent1"/>
        </a:buClr>
        <a:buFont typeface="Wingdings" pitchFamily="2" charset="2"/>
        <a:buChar char="n"/>
        <a:defRPr sz="1600">
          <a:solidFill>
            <a:schemeClr val="tx1"/>
          </a:solidFill>
          <a:latin typeface="+mn-lt"/>
        </a:defRPr>
      </a:lvl5pPr>
      <a:lvl6pPr marL="1906588" indent="-277813" algn="l" rtl="0" fontAlgn="base">
        <a:spcBef>
          <a:spcPct val="50000"/>
        </a:spcBef>
        <a:spcAft>
          <a:spcPct val="0"/>
        </a:spcAft>
        <a:buClr>
          <a:schemeClr val="accent1"/>
        </a:buClr>
        <a:buFont typeface="Wingdings" pitchFamily="2" charset="2"/>
        <a:buChar char="n"/>
        <a:defRPr sz="1600">
          <a:solidFill>
            <a:schemeClr val="tx1"/>
          </a:solidFill>
          <a:latin typeface="+mn-lt"/>
        </a:defRPr>
      </a:lvl6pPr>
      <a:lvl7pPr marL="2363788" indent="-277813" algn="l" rtl="0" fontAlgn="base">
        <a:spcBef>
          <a:spcPct val="50000"/>
        </a:spcBef>
        <a:spcAft>
          <a:spcPct val="0"/>
        </a:spcAft>
        <a:buClr>
          <a:schemeClr val="accent1"/>
        </a:buClr>
        <a:buFont typeface="Wingdings" pitchFamily="2" charset="2"/>
        <a:buChar char="n"/>
        <a:defRPr sz="1600">
          <a:solidFill>
            <a:schemeClr val="tx1"/>
          </a:solidFill>
          <a:latin typeface="+mn-lt"/>
        </a:defRPr>
      </a:lvl7pPr>
      <a:lvl8pPr marL="2820988" indent="-277813" algn="l" rtl="0" fontAlgn="base">
        <a:spcBef>
          <a:spcPct val="50000"/>
        </a:spcBef>
        <a:spcAft>
          <a:spcPct val="0"/>
        </a:spcAft>
        <a:buClr>
          <a:schemeClr val="accent1"/>
        </a:buClr>
        <a:buFont typeface="Wingdings" pitchFamily="2" charset="2"/>
        <a:buChar char="n"/>
        <a:defRPr sz="1600">
          <a:solidFill>
            <a:schemeClr val="tx1"/>
          </a:solidFill>
          <a:latin typeface="+mn-lt"/>
        </a:defRPr>
      </a:lvl8pPr>
      <a:lvl9pPr marL="3278188" indent="-277813" algn="l" rtl="0" fontAlgn="base">
        <a:spcBef>
          <a:spcPct val="50000"/>
        </a:spcBef>
        <a:spcAft>
          <a:spcPct val="0"/>
        </a:spcAft>
        <a:buClr>
          <a:schemeClr val="accent1"/>
        </a:buClr>
        <a:buFont typeface="Wingdings" pitchFamily="2" charset="2"/>
        <a:buChar char="n"/>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7.e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2.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0"/>
          <p:cNvSpPr>
            <a:spLocks noGrp="1" noChangeArrowheads="1"/>
          </p:cNvSpPr>
          <p:nvPr>
            <p:ph type="ftr" sz="quarter" idx="3"/>
          </p:nvPr>
        </p:nvSpPr>
        <p:spPr/>
        <p:txBody>
          <a:bodyPr/>
          <a:lstStyle/>
          <a:p>
            <a:r>
              <a:rPr lang="en-GB"/>
              <a:t>FINANCIAL MARKETS</a:t>
            </a:r>
          </a:p>
        </p:txBody>
      </p:sp>
      <p:sp>
        <p:nvSpPr>
          <p:cNvPr id="8" name="Rectangle 85"/>
          <p:cNvSpPr>
            <a:spLocks noGrp="1" noChangeArrowheads="1"/>
          </p:cNvSpPr>
          <p:nvPr>
            <p:ph type="dt" sz="half" idx="2"/>
          </p:nvPr>
        </p:nvSpPr>
        <p:spPr/>
        <p:txBody>
          <a:bodyPr/>
          <a:lstStyle/>
          <a:p>
            <a:r>
              <a:rPr lang="en-GB"/>
              <a:t>November 2003</a:t>
            </a:r>
          </a:p>
        </p:txBody>
      </p:sp>
      <p:pic>
        <p:nvPicPr>
          <p:cNvPr id="4117" name="Picture 21" descr="Title Page_00_graphics bar"/>
          <p:cNvPicPr>
            <a:picLocks noChangeAspect="1" noChangeArrowheads="1"/>
          </p:cNvPicPr>
          <p:nvPr/>
        </p:nvPicPr>
        <p:blipFill>
          <a:blip r:embed="rId2"/>
          <a:srcRect/>
          <a:stretch>
            <a:fillRect/>
          </a:stretch>
        </p:blipFill>
        <p:spPr bwMode="auto">
          <a:xfrm>
            <a:off x="0" y="179388"/>
            <a:ext cx="9144000" cy="1284287"/>
          </a:xfrm>
          <a:prstGeom prst="rect">
            <a:avLst/>
          </a:prstGeom>
          <a:noFill/>
        </p:spPr>
      </p:pic>
      <p:sp>
        <p:nvSpPr>
          <p:cNvPr id="4110" name="Rectangle 14"/>
          <p:cNvSpPr>
            <a:spLocks noGrp="1" noChangeArrowheads="1"/>
          </p:cNvSpPr>
          <p:nvPr>
            <p:ph type="ctrTitle"/>
          </p:nvPr>
        </p:nvSpPr>
        <p:spPr/>
        <p:txBody>
          <a:bodyPr/>
          <a:lstStyle/>
          <a:p>
            <a:r>
              <a:rPr lang="en-GB" sz="2400"/>
              <a:t>Life 2003 </a:t>
            </a:r>
          </a:p>
        </p:txBody>
      </p:sp>
      <p:sp>
        <p:nvSpPr>
          <p:cNvPr id="4111" name="Rectangle 15"/>
          <p:cNvSpPr>
            <a:spLocks noGrp="1" noChangeArrowheads="1"/>
          </p:cNvSpPr>
          <p:nvPr>
            <p:ph type="subTitle" idx="1"/>
          </p:nvPr>
        </p:nvSpPr>
        <p:spPr>
          <a:ln/>
        </p:spPr>
        <p:txBody>
          <a:bodyPr/>
          <a:lstStyle/>
          <a:p>
            <a:r>
              <a:rPr lang="en-GB"/>
              <a:t>Risk Management Issues and Solutions in the Life Industry</a:t>
            </a:r>
          </a:p>
          <a:p>
            <a:endParaRPr lang="en-GB"/>
          </a:p>
          <a:p>
            <a:r>
              <a:rPr lang="en-GB"/>
              <a:t>Birmingham</a:t>
            </a:r>
          </a:p>
          <a:p>
            <a:r>
              <a:rPr lang="en-GB"/>
              <a:t>9 – 11 November 2003</a:t>
            </a:r>
          </a:p>
          <a:p>
            <a:endParaRPr lang="en-GB"/>
          </a:p>
          <a:p>
            <a:r>
              <a:rPr lang="en-GB"/>
              <a:t>Paul Stanworth &amp; Huw Williams</a:t>
            </a:r>
          </a:p>
          <a:p>
            <a:r>
              <a:rPr lang="en-GB"/>
              <a:t>Royal Bank of Scotland</a:t>
            </a:r>
          </a:p>
          <a:p>
            <a:endParaRPr lang="en-GB"/>
          </a:p>
          <a:p>
            <a:endParaRPr lang="en-GB"/>
          </a:p>
          <a:p>
            <a:endParaRPr lang="en-GB"/>
          </a:p>
          <a:p>
            <a:endParaRPr lang="en-GB"/>
          </a:p>
        </p:txBody>
      </p:sp>
      <p:sp>
        <p:nvSpPr>
          <p:cNvPr id="4118" name="Rectangle 22"/>
          <p:cNvSpPr>
            <a:spLocks noChangeArrowheads="1"/>
          </p:cNvSpPr>
          <p:nvPr/>
        </p:nvSpPr>
        <p:spPr bwMode="auto">
          <a:xfrm>
            <a:off x="11113" y="3040063"/>
            <a:ext cx="9144000" cy="0"/>
          </a:xfrm>
          <a:prstGeom prst="rect">
            <a:avLst/>
          </a:prstGeom>
          <a:noFill/>
          <a:ln w="9525">
            <a:noFill/>
            <a:miter lim="800000"/>
            <a:headEnd/>
            <a:tailEnd/>
          </a:ln>
          <a:effectLst/>
        </p:spPr>
        <p:txBody>
          <a:bodyPr>
            <a:spAutoFit/>
          </a:bodyPr>
          <a:lstStyle/>
          <a:p>
            <a:endParaRPr lang="en-GB"/>
          </a:p>
        </p:txBody>
      </p:sp>
      <p:sp>
        <p:nvSpPr>
          <p:cNvPr id="4121" name="Rectangle 25"/>
          <p:cNvSpPr>
            <a:spLocks noChangeArrowheads="1"/>
          </p:cNvSpPr>
          <p:nvPr/>
        </p:nvSpPr>
        <p:spPr bwMode="auto">
          <a:xfrm>
            <a:off x="20638" y="2989263"/>
            <a:ext cx="9144000" cy="0"/>
          </a:xfrm>
          <a:prstGeom prst="rect">
            <a:avLst/>
          </a:prstGeom>
          <a:noFill/>
          <a:ln w="9525">
            <a:noFill/>
            <a:miter lim="800000"/>
            <a:headEnd/>
            <a:tailEnd/>
          </a:ln>
          <a:effectLst/>
        </p:spPr>
        <p:txBody>
          <a:bodyPr>
            <a:spAutoFit/>
          </a:bodyPr>
          <a:lstStyle/>
          <a:p>
            <a:endParaRPr lang="en-GB"/>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ooter Placeholder 3"/>
          <p:cNvSpPr>
            <a:spLocks noGrp="1"/>
          </p:cNvSpPr>
          <p:nvPr>
            <p:ph type="ftr" sz="quarter" idx="10"/>
          </p:nvPr>
        </p:nvSpPr>
        <p:spPr/>
        <p:txBody>
          <a:bodyPr/>
          <a:lstStyle/>
          <a:p>
            <a:r>
              <a:rPr lang="en-GB"/>
              <a:t>FINANCIAL MARKETS</a:t>
            </a:r>
          </a:p>
        </p:txBody>
      </p:sp>
      <p:sp>
        <p:nvSpPr>
          <p:cNvPr id="11" name="Date Placeholder 4"/>
          <p:cNvSpPr>
            <a:spLocks noGrp="1"/>
          </p:cNvSpPr>
          <p:nvPr>
            <p:ph type="dt" sz="half" idx="11"/>
          </p:nvPr>
        </p:nvSpPr>
        <p:spPr/>
        <p:txBody>
          <a:bodyPr/>
          <a:lstStyle/>
          <a:p>
            <a:r>
              <a:rPr lang="en-GB"/>
              <a:t>November 2003</a:t>
            </a:r>
          </a:p>
        </p:txBody>
      </p:sp>
      <p:sp>
        <p:nvSpPr>
          <p:cNvPr id="12" name="Slide Number Placeholder 5"/>
          <p:cNvSpPr>
            <a:spLocks noGrp="1"/>
          </p:cNvSpPr>
          <p:nvPr>
            <p:ph type="sldNum" sz="quarter" idx="12"/>
          </p:nvPr>
        </p:nvSpPr>
        <p:spPr/>
        <p:txBody>
          <a:bodyPr/>
          <a:lstStyle/>
          <a:p>
            <a:fld id="{814781FC-5A03-4144-A6BA-311E0D040E49}" type="slidenum">
              <a:rPr lang="en-GB"/>
              <a:pPr/>
              <a:t>10</a:t>
            </a:fld>
            <a:endParaRPr lang="en-GB"/>
          </a:p>
        </p:txBody>
      </p:sp>
      <p:sp>
        <p:nvSpPr>
          <p:cNvPr id="335874" name="Rectangle 2050"/>
          <p:cNvSpPr>
            <a:spLocks noGrp="1" noChangeArrowheads="1"/>
          </p:cNvSpPr>
          <p:nvPr>
            <p:ph type="title"/>
          </p:nvPr>
        </p:nvSpPr>
        <p:spPr/>
        <p:txBody>
          <a:bodyPr/>
          <a:lstStyle/>
          <a:p>
            <a:r>
              <a:rPr lang="en-GB"/>
              <a:t>Interest Rate Swaps</a:t>
            </a:r>
            <a:br>
              <a:rPr lang="en-GB"/>
            </a:br>
            <a:r>
              <a:rPr lang="en-GB" sz="1800">
                <a:solidFill>
                  <a:schemeClr val="accent1"/>
                </a:solidFill>
              </a:rPr>
              <a:t>Tenors</a:t>
            </a:r>
            <a:endParaRPr lang="en-GB"/>
          </a:p>
        </p:txBody>
      </p:sp>
      <p:sp>
        <p:nvSpPr>
          <p:cNvPr id="335875" name="Text Box 2051"/>
          <p:cNvSpPr txBox="1">
            <a:spLocks noChangeArrowheads="1"/>
          </p:cNvSpPr>
          <p:nvPr/>
        </p:nvSpPr>
        <p:spPr bwMode="auto">
          <a:xfrm>
            <a:off x="5111750" y="3240088"/>
            <a:ext cx="374650" cy="274637"/>
          </a:xfrm>
          <a:prstGeom prst="rect">
            <a:avLst/>
          </a:prstGeom>
          <a:noFill/>
          <a:ln w="9525">
            <a:noFill/>
            <a:miter lim="800000"/>
            <a:headEnd/>
            <a:tailEnd/>
          </a:ln>
          <a:effectLst/>
        </p:spPr>
        <p:txBody>
          <a:bodyPr wrap="none">
            <a:spAutoFit/>
          </a:bodyPr>
          <a:lstStyle/>
          <a:p>
            <a:r>
              <a:rPr lang="en-GB" sz="1200">
                <a:latin typeface="Times New Roman" pitchFamily="18" charset="0"/>
              </a:rPr>
              <a:t>     </a:t>
            </a:r>
          </a:p>
        </p:txBody>
      </p:sp>
      <p:sp>
        <p:nvSpPr>
          <p:cNvPr id="335876" name="Text Box 2052"/>
          <p:cNvSpPr txBox="1">
            <a:spLocks noChangeArrowheads="1"/>
          </p:cNvSpPr>
          <p:nvPr/>
        </p:nvSpPr>
        <p:spPr bwMode="auto">
          <a:xfrm>
            <a:off x="4216400" y="4511675"/>
            <a:ext cx="260350" cy="274638"/>
          </a:xfrm>
          <a:prstGeom prst="rect">
            <a:avLst/>
          </a:prstGeom>
          <a:noFill/>
          <a:ln w="9525">
            <a:noFill/>
            <a:miter lim="800000"/>
            <a:headEnd/>
            <a:tailEnd/>
          </a:ln>
          <a:effectLst/>
        </p:spPr>
        <p:txBody>
          <a:bodyPr wrap="none">
            <a:spAutoFit/>
          </a:bodyPr>
          <a:lstStyle/>
          <a:p>
            <a:r>
              <a:rPr lang="en-GB" sz="1200">
                <a:latin typeface="Times New Roman" pitchFamily="18" charset="0"/>
              </a:rPr>
              <a:t>  </a:t>
            </a:r>
          </a:p>
        </p:txBody>
      </p:sp>
      <p:sp>
        <p:nvSpPr>
          <p:cNvPr id="335877" name="Text Box 2053"/>
          <p:cNvSpPr txBox="1">
            <a:spLocks noChangeArrowheads="1"/>
          </p:cNvSpPr>
          <p:nvPr/>
        </p:nvSpPr>
        <p:spPr bwMode="auto">
          <a:xfrm>
            <a:off x="1576388" y="1933575"/>
            <a:ext cx="247650" cy="701675"/>
          </a:xfrm>
          <a:prstGeom prst="rect">
            <a:avLst/>
          </a:prstGeom>
          <a:noFill/>
          <a:ln w="9525">
            <a:noFill/>
            <a:miter lim="800000"/>
            <a:headEnd/>
            <a:tailEnd/>
          </a:ln>
          <a:effectLst/>
        </p:spPr>
        <p:txBody>
          <a:bodyPr wrap="none">
            <a:spAutoFit/>
          </a:bodyPr>
          <a:lstStyle/>
          <a:p>
            <a:r>
              <a:rPr lang="en-GB" sz="2000">
                <a:latin typeface="Times New Roman" pitchFamily="18" charset="0"/>
              </a:rPr>
              <a:t> </a:t>
            </a:r>
          </a:p>
          <a:p>
            <a:r>
              <a:rPr lang="en-GB" sz="2000">
                <a:latin typeface="Times New Roman" pitchFamily="18" charset="0"/>
              </a:rPr>
              <a:t> </a:t>
            </a:r>
          </a:p>
        </p:txBody>
      </p:sp>
      <p:sp>
        <p:nvSpPr>
          <p:cNvPr id="335878" name="Rectangle 2054"/>
          <p:cNvSpPr>
            <a:spLocks noChangeArrowheads="1"/>
          </p:cNvSpPr>
          <p:nvPr/>
        </p:nvSpPr>
        <p:spPr bwMode="auto">
          <a:xfrm>
            <a:off x="1116013" y="1936750"/>
            <a:ext cx="7829550" cy="703263"/>
          </a:xfrm>
          <a:prstGeom prst="rect">
            <a:avLst/>
          </a:prstGeom>
          <a:noFill/>
          <a:ln w="9525">
            <a:noFill/>
            <a:miter lim="800000"/>
            <a:headEnd/>
            <a:tailEnd/>
          </a:ln>
          <a:effectLst/>
        </p:spPr>
        <p:txBody>
          <a:bodyPr>
            <a:spAutoFit/>
          </a:bodyPr>
          <a:lstStyle/>
          <a:p>
            <a:pPr>
              <a:spcBef>
                <a:spcPct val="50000"/>
              </a:spcBef>
              <a:buClr>
                <a:schemeClr val="accent1"/>
              </a:buClr>
              <a:buFont typeface="Wingdings 3" pitchFamily="18" charset="2"/>
              <a:buChar char="u"/>
            </a:pPr>
            <a:endParaRPr lang="en-GB" sz="1600">
              <a:latin typeface="Arial" pitchFamily="34" charset="0"/>
            </a:endParaRPr>
          </a:p>
          <a:p>
            <a:pPr>
              <a:spcBef>
                <a:spcPct val="50000"/>
              </a:spcBef>
              <a:buClr>
                <a:schemeClr val="accent1"/>
              </a:buClr>
              <a:buFont typeface="Wingdings 3" pitchFamily="18" charset="2"/>
              <a:buChar char="u"/>
            </a:pPr>
            <a:endParaRPr lang="en-GB" sz="1600">
              <a:latin typeface="Arial" pitchFamily="34" charset="0"/>
            </a:endParaRPr>
          </a:p>
        </p:txBody>
      </p:sp>
      <p:sp>
        <p:nvSpPr>
          <p:cNvPr id="335879" name="Rectangle 2055"/>
          <p:cNvSpPr>
            <a:spLocks noChangeArrowheads="1"/>
          </p:cNvSpPr>
          <p:nvPr/>
        </p:nvSpPr>
        <p:spPr bwMode="auto">
          <a:xfrm>
            <a:off x="1116013" y="1595438"/>
            <a:ext cx="7821612" cy="655637"/>
          </a:xfrm>
          <a:prstGeom prst="rect">
            <a:avLst/>
          </a:prstGeom>
          <a:noFill/>
          <a:ln w="9525">
            <a:noFill/>
            <a:miter lim="800000"/>
            <a:headEnd/>
            <a:tailEnd/>
          </a:ln>
          <a:effectLst/>
        </p:spPr>
        <p:txBody>
          <a:bodyPr>
            <a:spAutoFit/>
          </a:bodyPr>
          <a:lstStyle/>
          <a:p>
            <a:pPr>
              <a:lnSpc>
                <a:spcPct val="90000"/>
              </a:lnSpc>
              <a:spcBef>
                <a:spcPct val="50000"/>
              </a:spcBef>
              <a:buClr>
                <a:schemeClr val="accent1"/>
              </a:buClr>
              <a:buFont typeface="Wingdings 3" pitchFamily="18" charset="2"/>
              <a:buChar char="u"/>
            </a:pPr>
            <a:r>
              <a:rPr lang="en-GB" sz="1600">
                <a:latin typeface="Arial" pitchFamily="34" charset="0"/>
              </a:rPr>
              <a:t> Quotes available out to 50 years</a:t>
            </a:r>
          </a:p>
          <a:p>
            <a:pPr>
              <a:lnSpc>
                <a:spcPct val="90000"/>
              </a:lnSpc>
              <a:spcBef>
                <a:spcPct val="50000"/>
              </a:spcBef>
              <a:buClr>
                <a:schemeClr val="accent1"/>
              </a:buClr>
              <a:buFont typeface="Wingdings 3" pitchFamily="18" charset="2"/>
              <a:buChar char="u"/>
            </a:pPr>
            <a:r>
              <a:rPr lang="en-GB" sz="1600">
                <a:latin typeface="Arial" pitchFamily="34" charset="0"/>
              </a:rPr>
              <a:t>Reasonable liquidity out to 40 years</a:t>
            </a:r>
          </a:p>
        </p:txBody>
      </p:sp>
      <p:pic>
        <p:nvPicPr>
          <p:cNvPr id="335880" name="Picture 2056"/>
          <p:cNvPicPr>
            <a:picLocks noChangeAspect="1" noChangeArrowheads="1"/>
          </p:cNvPicPr>
          <p:nvPr/>
        </p:nvPicPr>
        <p:blipFill>
          <a:blip r:embed="rId2"/>
          <a:srcRect/>
          <a:stretch>
            <a:fillRect/>
          </a:stretch>
        </p:blipFill>
        <p:spPr bwMode="auto">
          <a:xfrm>
            <a:off x="1206500" y="2319338"/>
            <a:ext cx="6276975" cy="3248025"/>
          </a:xfrm>
          <a:prstGeom prst="rect">
            <a:avLst/>
          </a:prstGeom>
          <a:noFill/>
          <a:ln w="9525">
            <a:noFill/>
            <a:miter lim="800000"/>
            <a:headEnd/>
            <a:tailEnd/>
          </a:ln>
          <a:effectLst/>
        </p:spPr>
      </p:pic>
      <p:sp>
        <p:nvSpPr>
          <p:cNvPr id="335881" name="Text Box 2057"/>
          <p:cNvSpPr txBox="1">
            <a:spLocks noChangeArrowheads="1"/>
          </p:cNvSpPr>
          <p:nvPr/>
        </p:nvSpPr>
        <p:spPr bwMode="auto">
          <a:xfrm>
            <a:off x="1093788" y="5827713"/>
            <a:ext cx="3859212" cy="214312"/>
          </a:xfrm>
          <a:prstGeom prst="rect">
            <a:avLst/>
          </a:prstGeom>
          <a:noFill/>
          <a:ln w="9525">
            <a:noFill/>
            <a:miter lim="800000"/>
            <a:headEnd/>
            <a:tailEnd/>
          </a:ln>
          <a:effectLst/>
        </p:spPr>
        <p:txBody>
          <a:bodyPr>
            <a:spAutoFit/>
          </a:bodyPr>
          <a:lstStyle/>
          <a:p>
            <a:pPr>
              <a:spcBef>
                <a:spcPct val="50000"/>
              </a:spcBef>
            </a:pPr>
            <a:r>
              <a:rPr lang="en-GB" sz="800">
                <a:latin typeface="Times New Roman" pitchFamily="18" charset="0"/>
              </a:rPr>
              <a:t>Source: Reuters</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0"/>
          <p:cNvSpPr>
            <a:spLocks noGrp="1" noChangeArrowheads="1"/>
          </p:cNvSpPr>
          <p:nvPr>
            <p:ph type="ftr" sz="quarter" idx="3"/>
          </p:nvPr>
        </p:nvSpPr>
        <p:spPr/>
        <p:txBody>
          <a:bodyPr/>
          <a:lstStyle/>
          <a:p>
            <a:r>
              <a:rPr lang="en-GB"/>
              <a:t>FINANCIAL MARKETS</a:t>
            </a:r>
          </a:p>
        </p:txBody>
      </p:sp>
      <p:sp>
        <p:nvSpPr>
          <p:cNvPr id="5" name="Rectangle 85"/>
          <p:cNvSpPr>
            <a:spLocks noGrp="1" noChangeArrowheads="1"/>
          </p:cNvSpPr>
          <p:nvPr>
            <p:ph type="dt" sz="half" idx="2"/>
          </p:nvPr>
        </p:nvSpPr>
        <p:spPr/>
        <p:txBody>
          <a:bodyPr/>
          <a:lstStyle/>
          <a:p>
            <a:r>
              <a:rPr lang="en-GB"/>
              <a:t>November 2003</a:t>
            </a:r>
          </a:p>
        </p:txBody>
      </p:sp>
      <p:sp>
        <p:nvSpPr>
          <p:cNvPr id="333826" name="Rectangle 1026"/>
          <p:cNvSpPr>
            <a:spLocks noGrp="1" noChangeArrowheads="1"/>
          </p:cNvSpPr>
          <p:nvPr>
            <p:ph type="ctrTitle"/>
          </p:nvPr>
        </p:nvSpPr>
        <p:spPr/>
        <p:txBody>
          <a:bodyPr/>
          <a:lstStyle/>
          <a:p>
            <a:r>
              <a:rPr lang="en-GB"/>
              <a:t>Section 2</a:t>
            </a:r>
            <a:br>
              <a:rPr lang="en-GB"/>
            </a:br>
            <a:endParaRPr lang="en-GB"/>
          </a:p>
        </p:txBody>
      </p:sp>
      <p:sp>
        <p:nvSpPr>
          <p:cNvPr id="333827" name="Rectangle 1027"/>
          <p:cNvSpPr>
            <a:spLocks noGrp="1" noChangeArrowheads="1"/>
          </p:cNvSpPr>
          <p:nvPr>
            <p:ph type="subTitle" idx="1"/>
          </p:nvPr>
        </p:nvSpPr>
        <p:spPr>
          <a:ln/>
        </p:spPr>
        <p:txBody>
          <a:bodyPr/>
          <a:lstStyle/>
          <a:p>
            <a:r>
              <a:rPr lang="en-GB"/>
              <a:t>Applications of Derivatives for Life Insurance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GB"/>
              <a:t>FINANCIAL MARKETS</a:t>
            </a:r>
          </a:p>
        </p:txBody>
      </p:sp>
      <p:sp>
        <p:nvSpPr>
          <p:cNvPr id="5" name="Date Placeholder 4"/>
          <p:cNvSpPr>
            <a:spLocks noGrp="1"/>
          </p:cNvSpPr>
          <p:nvPr>
            <p:ph type="dt" sz="half" idx="11"/>
          </p:nvPr>
        </p:nvSpPr>
        <p:spPr/>
        <p:txBody>
          <a:bodyPr/>
          <a:lstStyle/>
          <a:p>
            <a:r>
              <a:rPr lang="en-GB"/>
              <a:t>November 2003</a:t>
            </a:r>
          </a:p>
        </p:txBody>
      </p:sp>
      <p:sp>
        <p:nvSpPr>
          <p:cNvPr id="6" name="Slide Number Placeholder 5"/>
          <p:cNvSpPr>
            <a:spLocks noGrp="1"/>
          </p:cNvSpPr>
          <p:nvPr>
            <p:ph type="sldNum" sz="quarter" idx="12"/>
          </p:nvPr>
        </p:nvSpPr>
        <p:spPr/>
        <p:txBody>
          <a:bodyPr/>
          <a:lstStyle/>
          <a:p>
            <a:fld id="{4F83203B-3584-4A89-971B-AE4A3F1D7BA6}" type="slidenum">
              <a:rPr lang="en-GB"/>
              <a:pPr/>
              <a:t>12</a:t>
            </a:fld>
            <a:endParaRPr lang="en-GB"/>
          </a:p>
        </p:txBody>
      </p:sp>
      <p:sp>
        <p:nvSpPr>
          <p:cNvPr id="340994" name="Rectangle 1026"/>
          <p:cNvSpPr>
            <a:spLocks noGrp="1" noChangeArrowheads="1"/>
          </p:cNvSpPr>
          <p:nvPr>
            <p:ph type="title"/>
          </p:nvPr>
        </p:nvSpPr>
        <p:spPr/>
        <p:txBody>
          <a:bodyPr/>
          <a:lstStyle/>
          <a:p>
            <a:r>
              <a:rPr lang="en-GB"/>
              <a:t>Uses of Derivatives</a:t>
            </a:r>
            <a:br>
              <a:rPr lang="en-GB"/>
            </a:br>
            <a:r>
              <a:rPr lang="en-GB" sz="1800">
                <a:solidFill>
                  <a:schemeClr val="accent1"/>
                </a:solidFill>
              </a:rPr>
              <a:t>Strategic &amp; Tactical</a:t>
            </a:r>
          </a:p>
        </p:txBody>
      </p:sp>
      <p:sp>
        <p:nvSpPr>
          <p:cNvPr id="340995" name="Rectangle 1027"/>
          <p:cNvSpPr>
            <a:spLocks noGrp="1" noChangeArrowheads="1"/>
          </p:cNvSpPr>
          <p:nvPr>
            <p:ph type="body" idx="1"/>
          </p:nvPr>
        </p:nvSpPr>
        <p:spPr>
          <a:xfrm>
            <a:off x="1192213" y="1619250"/>
            <a:ext cx="7704137" cy="4391025"/>
          </a:xfrm>
        </p:spPr>
        <p:txBody>
          <a:bodyPr/>
          <a:lstStyle/>
          <a:p>
            <a:pPr>
              <a:lnSpc>
                <a:spcPct val="90000"/>
              </a:lnSpc>
            </a:pPr>
            <a:r>
              <a:rPr lang="en-GB">
                <a:cs typeface="Arial" pitchFamily="34" charset="0"/>
              </a:rPr>
              <a:t>Strategic Applications</a:t>
            </a:r>
          </a:p>
          <a:p>
            <a:pPr lvl="1">
              <a:lnSpc>
                <a:spcPct val="90000"/>
              </a:lnSpc>
            </a:pPr>
            <a:r>
              <a:rPr lang="en-GB">
                <a:cs typeface="Arial" pitchFamily="34" charset="0"/>
              </a:rPr>
              <a:t>Interest rate swaps – duration &amp; convexity management, cashflow matching</a:t>
            </a:r>
          </a:p>
          <a:p>
            <a:pPr lvl="1">
              <a:lnSpc>
                <a:spcPct val="90000"/>
              </a:lnSpc>
            </a:pPr>
            <a:r>
              <a:rPr lang="en-GB">
                <a:cs typeface="Arial" pitchFamily="34" charset="0"/>
              </a:rPr>
              <a:t>Inflation swaps – hedging inflation sensitivity, asset creation (LPI), cashflow matching</a:t>
            </a:r>
          </a:p>
          <a:p>
            <a:pPr lvl="1">
              <a:lnSpc>
                <a:spcPct val="90000"/>
              </a:lnSpc>
            </a:pPr>
            <a:r>
              <a:rPr lang="en-GB">
                <a:cs typeface="Arial" pitchFamily="34" charset="0"/>
              </a:rPr>
              <a:t>Interest rate options &amp; hybrids – hedging guarantees</a:t>
            </a:r>
          </a:p>
          <a:p>
            <a:pPr lvl="1">
              <a:lnSpc>
                <a:spcPct val="90000"/>
              </a:lnSpc>
            </a:pPr>
            <a:r>
              <a:rPr lang="en-GB">
                <a:cs typeface="Arial" pitchFamily="34" charset="0"/>
              </a:rPr>
              <a:t>Equity derivatives – product creation</a:t>
            </a:r>
          </a:p>
          <a:p>
            <a:pPr lvl="1">
              <a:lnSpc>
                <a:spcPct val="90000"/>
              </a:lnSpc>
            </a:pPr>
            <a:r>
              <a:rPr lang="en-GB">
                <a:cs typeface="Arial" pitchFamily="34" charset="0"/>
              </a:rPr>
              <a:t>Credit derivatives – product creation</a:t>
            </a:r>
          </a:p>
          <a:p>
            <a:pPr>
              <a:lnSpc>
                <a:spcPct val="90000"/>
              </a:lnSpc>
            </a:pPr>
            <a:r>
              <a:rPr lang="en-GB">
                <a:cs typeface="Arial" pitchFamily="34" charset="0"/>
              </a:rPr>
              <a:t>Tactical Applications</a:t>
            </a:r>
          </a:p>
          <a:p>
            <a:pPr lvl="1">
              <a:lnSpc>
                <a:spcPct val="90000"/>
              </a:lnSpc>
            </a:pPr>
            <a:r>
              <a:rPr lang="en-GB">
                <a:cs typeface="Arial" pitchFamily="34" charset="0"/>
              </a:rPr>
              <a:t>Cross-currency swaps &amp; other swaps – asset swaps to widen the investment universe</a:t>
            </a:r>
          </a:p>
          <a:p>
            <a:pPr lvl="1">
              <a:lnSpc>
                <a:spcPct val="90000"/>
              </a:lnSpc>
            </a:pPr>
            <a:r>
              <a:rPr lang="en-GB">
                <a:cs typeface="Arial" pitchFamily="34" charset="0"/>
              </a:rPr>
              <a:t>Interest rate derivatives – tactical curve and rate views</a:t>
            </a:r>
          </a:p>
          <a:p>
            <a:pPr lvl="1">
              <a:lnSpc>
                <a:spcPct val="90000"/>
              </a:lnSpc>
            </a:pPr>
            <a:r>
              <a:rPr lang="en-GB">
                <a:cs typeface="Arial" pitchFamily="34" charset="0"/>
              </a:rPr>
              <a:t>Equity puts or collar-type strategies – managing equity downside risk</a:t>
            </a:r>
          </a:p>
          <a:p>
            <a:pPr lvl="1">
              <a:lnSpc>
                <a:spcPct val="90000"/>
              </a:lnSpc>
            </a:pPr>
            <a:r>
              <a:rPr lang="en-GB">
                <a:cs typeface="Arial" pitchFamily="34" charset="0"/>
              </a:rPr>
              <a:t>Credit derivatives – yield enhancement, portfolio credit risk management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Footer Placeholder 3"/>
          <p:cNvSpPr>
            <a:spLocks noGrp="1"/>
          </p:cNvSpPr>
          <p:nvPr>
            <p:ph type="ftr" sz="quarter" idx="10"/>
          </p:nvPr>
        </p:nvSpPr>
        <p:spPr/>
        <p:txBody>
          <a:bodyPr/>
          <a:lstStyle/>
          <a:p>
            <a:r>
              <a:rPr lang="en-GB"/>
              <a:t>FINANCIAL MARKETS</a:t>
            </a:r>
          </a:p>
        </p:txBody>
      </p:sp>
      <p:sp>
        <p:nvSpPr>
          <p:cNvPr id="21" name="Date Placeholder 4"/>
          <p:cNvSpPr>
            <a:spLocks noGrp="1"/>
          </p:cNvSpPr>
          <p:nvPr>
            <p:ph type="dt" sz="half" idx="11"/>
          </p:nvPr>
        </p:nvSpPr>
        <p:spPr/>
        <p:txBody>
          <a:bodyPr/>
          <a:lstStyle/>
          <a:p>
            <a:r>
              <a:rPr lang="en-GB"/>
              <a:t>November 2003</a:t>
            </a:r>
          </a:p>
        </p:txBody>
      </p:sp>
      <p:sp>
        <p:nvSpPr>
          <p:cNvPr id="22" name="Slide Number Placeholder 5"/>
          <p:cNvSpPr>
            <a:spLocks noGrp="1"/>
          </p:cNvSpPr>
          <p:nvPr>
            <p:ph type="sldNum" sz="quarter" idx="12"/>
          </p:nvPr>
        </p:nvSpPr>
        <p:spPr/>
        <p:txBody>
          <a:bodyPr/>
          <a:lstStyle/>
          <a:p>
            <a:fld id="{EAA683CF-E33E-4144-8002-4B7F7FB61C13}" type="slidenum">
              <a:rPr lang="en-GB"/>
              <a:pPr/>
              <a:t>13</a:t>
            </a:fld>
            <a:endParaRPr lang="en-GB"/>
          </a:p>
        </p:txBody>
      </p:sp>
      <p:sp>
        <p:nvSpPr>
          <p:cNvPr id="245762" name="Rectangle 2"/>
          <p:cNvSpPr>
            <a:spLocks noGrp="1" noChangeArrowheads="1"/>
          </p:cNvSpPr>
          <p:nvPr>
            <p:ph type="title"/>
          </p:nvPr>
        </p:nvSpPr>
        <p:spPr>
          <a:xfrm>
            <a:off x="1249363" y="360363"/>
            <a:ext cx="7505700" cy="658812"/>
          </a:xfrm>
        </p:spPr>
        <p:txBody>
          <a:bodyPr/>
          <a:lstStyle/>
          <a:p>
            <a:r>
              <a:rPr lang="en-GB"/>
              <a:t>Interest Rate Swaps</a:t>
            </a:r>
            <a:br>
              <a:rPr lang="en-GB"/>
            </a:br>
            <a:r>
              <a:rPr lang="en-GB" sz="1800">
                <a:solidFill>
                  <a:schemeClr val="accent1"/>
                </a:solidFill>
              </a:rPr>
              <a:t>Definition</a:t>
            </a:r>
            <a:endParaRPr lang="en-GB"/>
          </a:p>
        </p:txBody>
      </p:sp>
      <p:sp>
        <p:nvSpPr>
          <p:cNvPr id="245763" name="Text Box 3"/>
          <p:cNvSpPr txBox="1">
            <a:spLocks noChangeArrowheads="1"/>
          </p:cNvSpPr>
          <p:nvPr/>
        </p:nvSpPr>
        <p:spPr bwMode="auto">
          <a:xfrm>
            <a:off x="685800" y="1557338"/>
            <a:ext cx="7772400" cy="517525"/>
          </a:xfrm>
          <a:prstGeom prst="rect">
            <a:avLst/>
          </a:prstGeom>
          <a:noFill/>
          <a:ln w="9525">
            <a:noFill/>
            <a:miter lim="800000"/>
            <a:headEnd/>
            <a:tailEnd/>
          </a:ln>
          <a:effectLst/>
        </p:spPr>
        <p:txBody>
          <a:bodyPr>
            <a:spAutoFit/>
          </a:bodyPr>
          <a:lstStyle/>
          <a:p>
            <a:pPr>
              <a:spcBef>
                <a:spcPct val="50000"/>
              </a:spcBef>
            </a:pPr>
            <a:r>
              <a:rPr lang="en-GB" sz="1400" b="1">
                <a:latin typeface="Times New Roman" pitchFamily="18" charset="0"/>
              </a:rPr>
              <a:t>DEFINITION – An exchange between two parties of interest rate exposures from floating to fixed rate or vice versa. The interest payments are calculated on a notional underlying principal amount.</a:t>
            </a:r>
            <a:endParaRPr lang="en-GB" sz="1400">
              <a:latin typeface="Times New Roman" pitchFamily="18" charset="0"/>
            </a:endParaRPr>
          </a:p>
        </p:txBody>
      </p:sp>
      <p:grpSp>
        <p:nvGrpSpPr>
          <p:cNvPr id="245764" name="Group 4"/>
          <p:cNvGrpSpPr>
            <a:grpSpLocks/>
          </p:cNvGrpSpPr>
          <p:nvPr/>
        </p:nvGrpSpPr>
        <p:grpSpPr bwMode="auto">
          <a:xfrm>
            <a:off x="838200" y="2335213"/>
            <a:ext cx="7467600" cy="3830637"/>
            <a:chOff x="528" y="1366"/>
            <a:chExt cx="4704" cy="2413"/>
          </a:xfrm>
        </p:grpSpPr>
        <p:sp>
          <p:nvSpPr>
            <p:cNvPr id="245765" name="Rectangle 5"/>
            <p:cNvSpPr>
              <a:spLocks noChangeArrowheads="1"/>
            </p:cNvSpPr>
            <p:nvPr/>
          </p:nvSpPr>
          <p:spPr bwMode="auto">
            <a:xfrm>
              <a:off x="528" y="1440"/>
              <a:ext cx="1200" cy="432"/>
            </a:xfrm>
            <a:prstGeom prst="rect">
              <a:avLst/>
            </a:prstGeom>
            <a:solidFill>
              <a:schemeClr val="accent1"/>
            </a:solidFill>
            <a:ln w="9525">
              <a:solidFill>
                <a:schemeClr val="tx1"/>
              </a:solidFill>
              <a:miter lim="800000"/>
              <a:headEnd/>
              <a:tailEnd/>
            </a:ln>
            <a:effectLst/>
          </p:spPr>
          <p:txBody>
            <a:bodyPr wrap="none" anchor="ctr"/>
            <a:lstStyle/>
            <a:p>
              <a:pPr algn="ctr"/>
              <a:r>
                <a:rPr lang="en-GB" sz="1400">
                  <a:solidFill>
                    <a:schemeClr val="bg1"/>
                  </a:solidFill>
                  <a:latin typeface="Times New Roman" pitchFamily="18" charset="0"/>
                </a:rPr>
                <a:t>PARTY A</a:t>
              </a:r>
            </a:p>
          </p:txBody>
        </p:sp>
        <p:sp>
          <p:nvSpPr>
            <p:cNvPr id="245766" name="Rectangle 6"/>
            <p:cNvSpPr>
              <a:spLocks noChangeArrowheads="1"/>
            </p:cNvSpPr>
            <p:nvPr/>
          </p:nvSpPr>
          <p:spPr bwMode="auto">
            <a:xfrm>
              <a:off x="4032" y="1440"/>
              <a:ext cx="1200" cy="432"/>
            </a:xfrm>
            <a:prstGeom prst="rect">
              <a:avLst/>
            </a:prstGeom>
            <a:solidFill>
              <a:schemeClr val="accent1"/>
            </a:solidFill>
            <a:ln w="9525">
              <a:solidFill>
                <a:schemeClr val="tx1"/>
              </a:solidFill>
              <a:miter lim="800000"/>
              <a:headEnd/>
              <a:tailEnd/>
            </a:ln>
            <a:effectLst/>
          </p:spPr>
          <p:txBody>
            <a:bodyPr wrap="none" anchor="ctr"/>
            <a:lstStyle/>
            <a:p>
              <a:pPr algn="ctr"/>
              <a:r>
                <a:rPr lang="en-GB" sz="1400">
                  <a:solidFill>
                    <a:schemeClr val="bg1"/>
                  </a:solidFill>
                  <a:latin typeface="Times New Roman" pitchFamily="18" charset="0"/>
                </a:rPr>
                <a:t>PARTY B</a:t>
              </a:r>
              <a:endParaRPr lang="en-GB">
                <a:latin typeface="Times New Roman" pitchFamily="18" charset="0"/>
              </a:endParaRPr>
            </a:p>
          </p:txBody>
        </p:sp>
        <p:sp>
          <p:nvSpPr>
            <p:cNvPr id="245767" name="Line 7"/>
            <p:cNvSpPr>
              <a:spLocks noChangeShapeType="1"/>
            </p:cNvSpPr>
            <p:nvPr/>
          </p:nvSpPr>
          <p:spPr bwMode="auto">
            <a:xfrm>
              <a:off x="1728" y="1536"/>
              <a:ext cx="2304" cy="0"/>
            </a:xfrm>
            <a:prstGeom prst="line">
              <a:avLst/>
            </a:prstGeom>
            <a:noFill/>
            <a:ln w="15875">
              <a:solidFill>
                <a:schemeClr val="tx1"/>
              </a:solidFill>
              <a:round/>
              <a:headEnd/>
              <a:tailEnd type="triangle" w="med" len="med"/>
            </a:ln>
            <a:effectLst/>
          </p:spPr>
          <p:txBody>
            <a:bodyPr/>
            <a:lstStyle/>
            <a:p>
              <a:endParaRPr lang="en-GB"/>
            </a:p>
          </p:txBody>
        </p:sp>
        <p:sp>
          <p:nvSpPr>
            <p:cNvPr id="245768" name="Line 8"/>
            <p:cNvSpPr>
              <a:spLocks noChangeShapeType="1"/>
            </p:cNvSpPr>
            <p:nvPr/>
          </p:nvSpPr>
          <p:spPr bwMode="auto">
            <a:xfrm flipH="1">
              <a:off x="1728" y="1776"/>
              <a:ext cx="2304" cy="0"/>
            </a:xfrm>
            <a:prstGeom prst="line">
              <a:avLst/>
            </a:prstGeom>
            <a:noFill/>
            <a:ln w="15875">
              <a:solidFill>
                <a:schemeClr val="tx1"/>
              </a:solidFill>
              <a:prstDash val="dash"/>
              <a:round/>
              <a:headEnd/>
              <a:tailEnd type="triangle" w="med" len="med"/>
            </a:ln>
            <a:effectLst/>
          </p:spPr>
          <p:txBody>
            <a:bodyPr/>
            <a:lstStyle/>
            <a:p>
              <a:endParaRPr lang="en-GB"/>
            </a:p>
          </p:txBody>
        </p:sp>
        <p:sp>
          <p:nvSpPr>
            <p:cNvPr id="245769" name="Text Box 9"/>
            <p:cNvSpPr txBox="1">
              <a:spLocks noChangeArrowheads="1"/>
            </p:cNvSpPr>
            <p:nvPr/>
          </p:nvSpPr>
          <p:spPr bwMode="auto">
            <a:xfrm>
              <a:off x="2448" y="1366"/>
              <a:ext cx="864" cy="173"/>
            </a:xfrm>
            <a:prstGeom prst="rect">
              <a:avLst/>
            </a:prstGeom>
            <a:noFill/>
            <a:ln w="9525">
              <a:noFill/>
              <a:miter lim="800000"/>
              <a:headEnd/>
              <a:tailEnd/>
            </a:ln>
            <a:effectLst/>
          </p:spPr>
          <p:txBody>
            <a:bodyPr>
              <a:spAutoFit/>
            </a:bodyPr>
            <a:lstStyle/>
            <a:p>
              <a:pPr>
                <a:spcBef>
                  <a:spcPct val="50000"/>
                </a:spcBef>
              </a:pPr>
              <a:r>
                <a:rPr lang="en-GB" sz="1200">
                  <a:latin typeface="Times New Roman" pitchFamily="18" charset="0"/>
                </a:rPr>
                <a:t>FIXED RATE %</a:t>
              </a:r>
            </a:p>
          </p:txBody>
        </p:sp>
        <p:sp>
          <p:nvSpPr>
            <p:cNvPr id="245770" name="Text Box 10"/>
            <p:cNvSpPr txBox="1">
              <a:spLocks noChangeArrowheads="1"/>
            </p:cNvSpPr>
            <p:nvPr/>
          </p:nvSpPr>
          <p:spPr bwMode="auto">
            <a:xfrm>
              <a:off x="2304" y="1776"/>
              <a:ext cx="1296" cy="173"/>
            </a:xfrm>
            <a:prstGeom prst="rect">
              <a:avLst/>
            </a:prstGeom>
            <a:noFill/>
            <a:ln w="9525">
              <a:noFill/>
              <a:miter lim="800000"/>
              <a:headEnd/>
              <a:tailEnd/>
            </a:ln>
            <a:effectLst/>
          </p:spPr>
          <p:txBody>
            <a:bodyPr>
              <a:spAutoFit/>
            </a:bodyPr>
            <a:lstStyle/>
            <a:p>
              <a:pPr>
                <a:spcBef>
                  <a:spcPct val="50000"/>
                </a:spcBef>
              </a:pPr>
              <a:r>
                <a:rPr lang="en-GB" sz="1200">
                  <a:latin typeface="Times New Roman" pitchFamily="18" charset="0"/>
                </a:rPr>
                <a:t>FLOATING RATE (LIBOR)</a:t>
              </a:r>
            </a:p>
          </p:txBody>
        </p:sp>
        <p:sp>
          <p:nvSpPr>
            <p:cNvPr id="245771" name="Text Box 11"/>
            <p:cNvSpPr txBox="1">
              <a:spLocks noChangeArrowheads="1"/>
            </p:cNvSpPr>
            <p:nvPr/>
          </p:nvSpPr>
          <p:spPr bwMode="auto">
            <a:xfrm>
              <a:off x="528" y="2159"/>
              <a:ext cx="1200" cy="871"/>
            </a:xfrm>
            <a:prstGeom prst="rect">
              <a:avLst/>
            </a:prstGeom>
            <a:noFill/>
            <a:ln w="9525">
              <a:solidFill>
                <a:schemeClr val="tx1"/>
              </a:solidFill>
              <a:miter lim="800000"/>
              <a:headEnd/>
              <a:tailEnd/>
            </a:ln>
            <a:effectLst/>
          </p:spPr>
          <p:txBody>
            <a:bodyPr>
              <a:spAutoFit/>
            </a:bodyPr>
            <a:lstStyle/>
            <a:p>
              <a:pPr algn="ctr">
                <a:spcBef>
                  <a:spcPct val="50000"/>
                </a:spcBef>
              </a:pPr>
              <a:r>
                <a:rPr lang="en-GB" sz="1200" b="1" i="1">
                  <a:latin typeface="Times New Roman" pitchFamily="18" charset="0"/>
                </a:rPr>
                <a:t>PAY</a:t>
              </a:r>
            </a:p>
            <a:p>
              <a:pPr>
                <a:spcBef>
                  <a:spcPct val="50000"/>
                </a:spcBef>
              </a:pPr>
              <a:r>
                <a:rPr lang="en-GB" sz="1200">
                  <a:latin typeface="Times New Roman" pitchFamily="18" charset="0"/>
                </a:rPr>
                <a:t>FIXED </a:t>
              </a:r>
            </a:p>
            <a:p>
              <a:pPr>
                <a:spcBef>
                  <a:spcPct val="50000"/>
                </a:spcBef>
              </a:pPr>
              <a:r>
                <a:rPr lang="en-GB" sz="1200">
                  <a:latin typeface="Times New Roman" pitchFamily="18" charset="0"/>
                </a:rPr>
                <a:t>Semi-annually in arrears</a:t>
              </a:r>
            </a:p>
            <a:p>
              <a:pPr>
                <a:spcBef>
                  <a:spcPct val="50000"/>
                </a:spcBef>
              </a:pPr>
              <a:r>
                <a:rPr lang="en-GB" sz="1200">
                  <a:latin typeface="Times New Roman" pitchFamily="18" charset="0"/>
                </a:rPr>
                <a:t>Actual / 365 basis</a:t>
              </a:r>
            </a:p>
            <a:p>
              <a:pPr>
                <a:spcBef>
                  <a:spcPct val="50000"/>
                </a:spcBef>
              </a:pPr>
              <a:r>
                <a:rPr lang="en-GB" sz="1200">
                  <a:latin typeface="Times New Roman" pitchFamily="18" charset="0"/>
                </a:rPr>
                <a:t>Notional amount £x m</a:t>
              </a:r>
            </a:p>
          </p:txBody>
        </p:sp>
        <p:sp>
          <p:nvSpPr>
            <p:cNvPr id="245772" name="Text Box 12"/>
            <p:cNvSpPr txBox="1">
              <a:spLocks noChangeArrowheads="1"/>
            </p:cNvSpPr>
            <p:nvPr/>
          </p:nvSpPr>
          <p:spPr bwMode="auto">
            <a:xfrm>
              <a:off x="4032" y="2156"/>
              <a:ext cx="1200" cy="1274"/>
            </a:xfrm>
            <a:prstGeom prst="rect">
              <a:avLst/>
            </a:prstGeom>
            <a:noFill/>
            <a:ln w="9525">
              <a:solidFill>
                <a:schemeClr val="tx1"/>
              </a:solidFill>
              <a:miter lim="800000"/>
              <a:headEnd/>
              <a:tailEnd/>
            </a:ln>
            <a:effectLst/>
          </p:spPr>
          <p:txBody>
            <a:bodyPr>
              <a:spAutoFit/>
            </a:bodyPr>
            <a:lstStyle/>
            <a:p>
              <a:pPr algn="ctr">
                <a:spcBef>
                  <a:spcPct val="50000"/>
                </a:spcBef>
              </a:pPr>
              <a:r>
                <a:rPr lang="en-GB" sz="1200" b="1" i="1">
                  <a:latin typeface="Times New Roman" pitchFamily="18" charset="0"/>
                </a:rPr>
                <a:t>PAY</a:t>
              </a:r>
            </a:p>
            <a:p>
              <a:pPr>
                <a:spcBef>
                  <a:spcPct val="50000"/>
                </a:spcBef>
              </a:pPr>
              <a:r>
                <a:rPr lang="en-GB" sz="1200">
                  <a:latin typeface="Times New Roman" pitchFamily="18" charset="0"/>
                </a:rPr>
                <a:t>LIBOR</a:t>
              </a:r>
            </a:p>
            <a:p>
              <a:pPr>
                <a:spcBef>
                  <a:spcPct val="50000"/>
                </a:spcBef>
              </a:pPr>
              <a:r>
                <a:rPr lang="en-GB" sz="1200">
                  <a:latin typeface="Times New Roman" pitchFamily="18" charset="0"/>
                </a:rPr>
                <a:t>Fixed semi-annually in advance </a:t>
              </a:r>
            </a:p>
            <a:p>
              <a:pPr>
                <a:spcBef>
                  <a:spcPct val="50000"/>
                </a:spcBef>
              </a:pPr>
              <a:r>
                <a:rPr lang="en-GB" sz="1200">
                  <a:latin typeface="Times New Roman" pitchFamily="18" charset="0"/>
                </a:rPr>
                <a:t>Paid semi-annually in arrears</a:t>
              </a:r>
            </a:p>
            <a:p>
              <a:pPr>
                <a:spcBef>
                  <a:spcPct val="50000"/>
                </a:spcBef>
              </a:pPr>
              <a:r>
                <a:rPr lang="en-GB" sz="1200">
                  <a:latin typeface="Times New Roman" pitchFamily="18" charset="0"/>
                </a:rPr>
                <a:t>Actual / 365 basis</a:t>
              </a:r>
            </a:p>
            <a:p>
              <a:pPr>
                <a:spcBef>
                  <a:spcPct val="50000"/>
                </a:spcBef>
              </a:pPr>
              <a:r>
                <a:rPr lang="en-GB" sz="1200">
                  <a:latin typeface="Times New Roman" pitchFamily="18" charset="0"/>
                </a:rPr>
                <a:t>Notional amount £x m</a:t>
              </a:r>
            </a:p>
          </p:txBody>
        </p:sp>
        <p:sp>
          <p:nvSpPr>
            <p:cNvPr id="245773" name="Text Box 13"/>
            <p:cNvSpPr txBox="1">
              <a:spLocks noChangeArrowheads="1"/>
            </p:cNvSpPr>
            <p:nvPr/>
          </p:nvSpPr>
          <p:spPr bwMode="auto">
            <a:xfrm>
              <a:off x="528" y="3600"/>
              <a:ext cx="1200" cy="179"/>
            </a:xfrm>
            <a:prstGeom prst="rect">
              <a:avLst/>
            </a:prstGeom>
            <a:noFill/>
            <a:ln w="9525">
              <a:solidFill>
                <a:schemeClr val="tx1"/>
              </a:solidFill>
              <a:miter lim="800000"/>
              <a:headEnd/>
              <a:tailEnd/>
            </a:ln>
            <a:effectLst/>
          </p:spPr>
          <p:txBody>
            <a:bodyPr>
              <a:spAutoFit/>
            </a:bodyPr>
            <a:lstStyle/>
            <a:p>
              <a:pPr algn="ctr">
                <a:spcBef>
                  <a:spcPct val="50000"/>
                </a:spcBef>
              </a:pPr>
              <a:r>
                <a:rPr lang="en-GB" sz="1200" b="1" i="1">
                  <a:latin typeface="Times New Roman" pitchFamily="18" charset="0"/>
                </a:rPr>
                <a:t>RECEIVE</a:t>
              </a:r>
            </a:p>
          </p:txBody>
        </p:sp>
        <p:sp>
          <p:nvSpPr>
            <p:cNvPr id="245774" name="Text Box 14"/>
            <p:cNvSpPr txBox="1">
              <a:spLocks noChangeArrowheads="1"/>
            </p:cNvSpPr>
            <p:nvPr/>
          </p:nvSpPr>
          <p:spPr bwMode="auto">
            <a:xfrm>
              <a:off x="4032" y="3600"/>
              <a:ext cx="1200" cy="179"/>
            </a:xfrm>
            <a:prstGeom prst="rect">
              <a:avLst/>
            </a:prstGeom>
            <a:noFill/>
            <a:ln w="9525">
              <a:solidFill>
                <a:schemeClr val="tx1"/>
              </a:solidFill>
              <a:miter lim="800000"/>
              <a:headEnd/>
              <a:tailEnd/>
            </a:ln>
            <a:effectLst/>
          </p:spPr>
          <p:txBody>
            <a:bodyPr>
              <a:spAutoFit/>
            </a:bodyPr>
            <a:lstStyle/>
            <a:p>
              <a:pPr algn="ctr">
                <a:spcBef>
                  <a:spcPct val="50000"/>
                </a:spcBef>
              </a:pPr>
              <a:r>
                <a:rPr lang="en-GB" sz="1200" b="1" i="1">
                  <a:latin typeface="Times New Roman" pitchFamily="18" charset="0"/>
                </a:rPr>
                <a:t>RECEIVE</a:t>
              </a:r>
            </a:p>
          </p:txBody>
        </p:sp>
        <p:sp>
          <p:nvSpPr>
            <p:cNvPr id="245775" name="Line 15"/>
            <p:cNvSpPr>
              <a:spLocks noChangeShapeType="1"/>
            </p:cNvSpPr>
            <p:nvPr/>
          </p:nvSpPr>
          <p:spPr bwMode="auto">
            <a:xfrm flipV="1">
              <a:off x="1728" y="2784"/>
              <a:ext cx="2304" cy="912"/>
            </a:xfrm>
            <a:prstGeom prst="line">
              <a:avLst/>
            </a:prstGeom>
            <a:noFill/>
            <a:ln w="9525">
              <a:solidFill>
                <a:schemeClr val="tx1"/>
              </a:solidFill>
              <a:round/>
              <a:headEnd/>
              <a:tailEnd type="triangle" w="med" len="med"/>
            </a:ln>
            <a:effectLst/>
          </p:spPr>
          <p:txBody>
            <a:bodyPr>
              <a:spAutoFit/>
            </a:bodyPr>
            <a:lstStyle/>
            <a:p>
              <a:endParaRPr lang="en-GB"/>
            </a:p>
          </p:txBody>
        </p:sp>
        <p:sp>
          <p:nvSpPr>
            <p:cNvPr id="245776" name="Line 16"/>
            <p:cNvSpPr>
              <a:spLocks noChangeShapeType="1"/>
            </p:cNvSpPr>
            <p:nvPr/>
          </p:nvSpPr>
          <p:spPr bwMode="auto">
            <a:xfrm flipH="1" flipV="1">
              <a:off x="1728" y="2784"/>
              <a:ext cx="2304" cy="912"/>
            </a:xfrm>
            <a:prstGeom prst="line">
              <a:avLst/>
            </a:prstGeom>
            <a:noFill/>
            <a:ln w="9525">
              <a:solidFill>
                <a:schemeClr val="tx1"/>
              </a:solidFill>
              <a:round/>
              <a:headEnd/>
              <a:tailEnd type="triangle" w="med" len="med"/>
            </a:ln>
            <a:effectLst/>
          </p:spPr>
          <p:txBody>
            <a:bodyPr>
              <a:spAutoFit/>
            </a:bodyPr>
            <a:lstStyle/>
            <a:p>
              <a:endParaRPr lang="en-GB"/>
            </a:p>
          </p:txBody>
        </p:sp>
        <p:sp>
          <p:nvSpPr>
            <p:cNvPr id="245777" name="Text Box 17"/>
            <p:cNvSpPr txBox="1">
              <a:spLocks noChangeArrowheads="1"/>
            </p:cNvSpPr>
            <p:nvPr/>
          </p:nvSpPr>
          <p:spPr bwMode="auto">
            <a:xfrm>
              <a:off x="2400" y="2352"/>
              <a:ext cx="960" cy="160"/>
            </a:xfrm>
            <a:prstGeom prst="rect">
              <a:avLst/>
            </a:prstGeom>
            <a:noFill/>
            <a:ln w="9525">
              <a:solidFill>
                <a:schemeClr val="tx1"/>
              </a:solidFill>
              <a:prstDash val="dash"/>
              <a:miter lim="800000"/>
              <a:headEnd/>
              <a:tailEnd/>
            </a:ln>
            <a:effectLst/>
          </p:spPr>
          <p:txBody>
            <a:bodyPr>
              <a:spAutoFit/>
            </a:bodyPr>
            <a:lstStyle/>
            <a:p>
              <a:pPr algn="ctr">
                <a:spcBef>
                  <a:spcPct val="50000"/>
                </a:spcBef>
              </a:pPr>
              <a:r>
                <a:rPr lang="en-GB" sz="1000" i="1">
                  <a:latin typeface="Times New Roman" pitchFamily="18" charset="0"/>
                </a:rPr>
                <a:t>PAYMENTS NETTED</a:t>
              </a:r>
            </a:p>
          </p:txBody>
        </p:sp>
        <p:sp>
          <p:nvSpPr>
            <p:cNvPr id="245778" name="Line 18"/>
            <p:cNvSpPr>
              <a:spLocks noChangeShapeType="1"/>
            </p:cNvSpPr>
            <p:nvPr/>
          </p:nvSpPr>
          <p:spPr bwMode="auto">
            <a:xfrm>
              <a:off x="3360" y="2448"/>
              <a:ext cx="672" cy="0"/>
            </a:xfrm>
            <a:prstGeom prst="line">
              <a:avLst/>
            </a:prstGeom>
            <a:noFill/>
            <a:ln w="9525">
              <a:solidFill>
                <a:schemeClr val="tx1"/>
              </a:solidFill>
              <a:prstDash val="dash"/>
              <a:round/>
              <a:headEnd/>
              <a:tailEnd type="triangle" w="med" len="med"/>
            </a:ln>
            <a:effectLst/>
          </p:spPr>
          <p:txBody>
            <a:bodyPr>
              <a:spAutoFit/>
            </a:bodyPr>
            <a:lstStyle/>
            <a:p>
              <a:endParaRPr lang="en-GB"/>
            </a:p>
          </p:txBody>
        </p:sp>
        <p:sp>
          <p:nvSpPr>
            <p:cNvPr id="245779" name="Line 19"/>
            <p:cNvSpPr>
              <a:spLocks noChangeShapeType="1"/>
            </p:cNvSpPr>
            <p:nvPr/>
          </p:nvSpPr>
          <p:spPr bwMode="auto">
            <a:xfrm>
              <a:off x="1728" y="2448"/>
              <a:ext cx="672" cy="0"/>
            </a:xfrm>
            <a:prstGeom prst="line">
              <a:avLst/>
            </a:prstGeom>
            <a:noFill/>
            <a:ln w="9525">
              <a:solidFill>
                <a:schemeClr val="tx1"/>
              </a:solidFill>
              <a:prstDash val="dash"/>
              <a:round/>
              <a:headEnd type="triangle" w="med" len="med"/>
              <a:tailEnd/>
            </a:ln>
            <a:effectLst/>
          </p:spPr>
          <p:txBody>
            <a:bodyPr>
              <a:spAutoFit/>
            </a:bodyPr>
            <a:lstStyle/>
            <a:p>
              <a:endParaRPr lang="en-GB"/>
            </a:p>
          </p:txBody>
        </p:sp>
      </p:gr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Footer Placeholder 3"/>
          <p:cNvSpPr>
            <a:spLocks noGrp="1"/>
          </p:cNvSpPr>
          <p:nvPr>
            <p:ph type="ftr" sz="quarter" idx="10"/>
          </p:nvPr>
        </p:nvSpPr>
        <p:spPr/>
        <p:txBody>
          <a:bodyPr/>
          <a:lstStyle/>
          <a:p>
            <a:r>
              <a:rPr lang="en-GB"/>
              <a:t>FINANCIAL MARKETS</a:t>
            </a:r>
          </a:p>
        </p:txBody>
      </p:sp>
      <p:sp>
        <p:nvSpPr>
          <p:cNvPr id="7" name="Date Placeholder 4"/>
          <p:cNvSpPr>
            <a:spLocks noGrp="1"/>
          </p:cNvSpPr>
          <p:nvPr>
            <p:ph type="dt" sz="half" idx="11"/>
          </p:nvPr>
        </p:nvSpPr>
        <p:spPr/>
        <p:txBody>
          <a:bodyPr/>
          <a:lstStyle/>
          <a:p>
            <a:r>
              <a:rPr lang="en-GB"/>
              <a:t>November 2003</a:t>
            </a:r>
          </a:p>
        </p:txBody>
      </p:sp>
      <p:sp>
        <p:nvSpPr>
          <p:cNvPr id="8" name="Slide Number Placeholder 5"/>
          <p:cNvSpPr>
            <a:spLocks noGrp="1"/>
          </p:cNvSpPr>
          <p:nvPr>
            <p:ph type="sldNum" sz="quarter" idx="12"/>
          </p:nvPr>
        </p:nvSpPr>
        <p:spPr/>
        <p:txBody>
          <a:bodyPr/>
          <a:lstStyle/>
          <a:p>
            <a:fld id="{A1F315C9-835A-49A9-A877-12F6F43E3696}" type="slidenum">
              <a:rPr lang="en-GB"/>
              <a:pPr/>
              <a:t>14</a:t>
            </a:fld>
            <a:endParaRPr lang="en-GB"/>
          </a:p>
        </p:txBody>
      </p:sp>
      <p:sp>
        <p:nvSpPr>
          <p:cNvPr id="302082" name="Rectangle 2"/>
          <p:cNvSpPr>
            <a:spLocks noGrp="1" noChangeArrowheads="1"/>
          </p:cNvSpPr>
          <p:nvPr>
            <p:ph type="title"/>
          </p:nvPr>
        </p:nvSpPr>
        <p:spPr/>
        <p:txBody>
          <a:bodyPr/>
          <a:lstStyle/>
          <a:p>
            <a:r>
              <a:rPr lang="en-GB"/>
              <a:t>Duration Extension</a:t>
            </a:r>
            <a:br>
              <a:rPr lang="en-GB"/>
            </a:br>
            <a:r>
              <a:rPr lang="en-GB" sz="1800">
                <a:solidFill>
                  <a:schemeClr val="accent1"/>
                </a:solidFill>
              </a:rPr>
              <a:t>Interest Rate Swap Overlay</a:t>
            </a:r>
          </a:p>
        </p:txBody>
      </p:sp>
      <p:sp>
        <p:nvSpPr>
          <p:cNvPr id="302083" name="Rectangle 3"/>
          <p:cNvSpPr>
            <a:spLocks noGrp="1" noChangeArrowheads="1"/>
          </p:cNvSpPr>
          <p:nvPr>
            <p:ph type="body" idx="1"/>
          </p:nvPr>
        </p:nvSpPr>
        <p:spPr>
          <a:xfrm>
            <a:off x="946150" y="1527175"/>
            <a:ext cx="7759700" cy="2090738"/>
          </a:xfrm>
        </p:spPr>
        <p:txBody>
          <a:bodyPr/>
          <a:lstStyle/>
          <a:p>
            <a:pPr marL="342900" indent="-342900" defTabSz="201613">
              <a:spcAft>
                <a:spcPct val="25000"/>
              </a:spcAft>
            </a:pPr>
            <a:r>
              <a:rPr lang="en-GB" sz="1400"/>
              <a:t>The graphs below illustrate how the modified duration of the bond portfolio can be improved to match closely the modified duration of the liabilities by overlaying a standard (“generic”) receive fixed interest rate swap.</a:t>
            </a:r>
          </a:p>
          <a:p>
            <a:pPr marL="342900" indent="-342900" defTabSz="201613">
              <a:spcAft>
                <a:spcPct val="25000"/>
              </a:spcAft>
            </a:pPr>
            <a:r>
              <a:rPr lang="en-GB" sz="1400"/>
              <a:t>The value of the interest rate swap to the scheme will start off at zero and will increase when interest rates fall and decrease when rates rise, which creates the effect of higher duration.</a:t>
            </a:r>
          </a:p>
          <a:p>
            <a:pPr marL="342900" indent="-342900" defTabSz="201613">
              <a:spcAft>
                <a:spcPct val="25000"/>
              </a:spcAft>
            </a:pPr>
            <a:r>
              <a:rPr lang="en-GB" sz="1400"/>
              <a:t>The swap gives an efficient way of going long a long-dated fixed rate bond and shorting an FRN to fund the position</a:t>
            </a:r>
          </a:p>
        </p:txBody>
      </p:sp>
      <p:pic>
        <p:nvPicPr>
          <p:cNvPr id="302084" name="Picture 4"/>
          <p:cNvPicPr>
            <a:picLocks noChangeArrowheads="1"/>
          </p:cNvPicPr>
          <p:nvPr/>
        </p:nvPicPr>
        <p:blipFill>
          <a:blip r:embed="rId3"/>
          <a:srcRect/>
          <a:stretch>
            <a:fillRect/>
          </a:stretch>
        </p:blipFill>
        <p:spPr bwMode="auto">
          <a:xfrm>
            <a:off x="4651375" y="3498850"/>
            <a:ext cx="4318000" cy="2879725"/>
          </a:xfrm>
          <a:prstGeom prst="rect">
            <a:avLst/>
          </a:prstGeom>
          <a:noFill/>
          <a:ln w="9525">
            <a:noFill/>
            <a:miter lim="800000"/>
            <a:headEnd/>
            <a:tailEnd/>
          </a:ln>
          <a:effectLst/>
        </p:spPr>
      </p:pic>
      <p:pic>
        <p:nvPicPr>
          <p:cNvPr id="302085" name="Picture 5"/>
          <p:cNvPicPr>
            <a:picLocks noChangeArrowheads="1"/>
          </p:cNvPicPr>
          <p:nvPr/>
        </p:nvPicPr>
        <p:blipFill>
          <a:blip r:embed="rId4"/>
          <a:srcRect/>
          <a:stretch>
            <a:fillRect/>
          </a:stretch>
        </p:blipFill>
        <p:spPr bwMode="auto">
          <a:xfrm>
            <a:off x="276225" y="3498850"/>
            <a:ext cx="4318000" cy="2879725"/>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0208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0208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0208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2083" grpId="0" build="p"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GB"/>
              <a:t>FINANCIAL MARKETS</a:t>
            </a:r>
          </a:p>
        </p:txBody>
      </p:sp>
      <p:sp>
        <p:nvSpPr>
          <p:cNvPr id="5" name="Date Placeholder 4"/>
          <p:cNvSpPr>
            <a:spLocks noGrp="1"/>
          </p:cNvSpPr>
          <p:nvPr>
            <p:ph type="dt" sz="half" idx="11"/>
          </p:nvPr>
        </p:nvSpPr>
        <p:spPr/>
        <p:txBody>
          <a:bodyPr/>
          <a:lstStyle/>
          <a:p>
            <a:r>
              <a:rPr lang="en-GB"/>
              <a:t>November 2003</a:t>
            </a:r>
          </a:p>
        </p:txBody>
      </p:sp>
      <p:sp>
        <p:nvSpPr>
          <p:cNvPr id="6" name="Slide Number Placeholder 5"/>
          <p:cNvSpPr>
            <a:spLocks noGrp="1"/>
          </p:cNvSpPr>
          <p:nvPr>
            <p:ph type="sldNum" sz="quarter" idx="12"/>
          </p:nvPr>
        </p:nvSpPr>
        <p:spPr/>
        <p:txBody>
          <a:bodyPr/>
          <a:lstStyle/>
          <a:p>
            <a:fld id="{8FB37F35-6EA0-4714-8F45-EA9D7E44F305}" type="slidenum">
              <a:rPr lang="en-GB"/>
              <a:pPr/>
              <a:t>15</a:t>
            </a:fld>
            <a:endParaRPr lang="en-GB"/>
          </a:p>
        </p:txBody>
      </p:sp>
      <p:sp>
        <p:nvSpPr>
          <p:cNvPr id="306178" name="Rectangle 1026"/>
          <p:cNvSpPr>
            <a:spLocks noGrp="1" noChangeArrowheads="1"/>
          </p:cNvSpPr>
          <p:nvPr>
            <p:ph type="title"/>
          </p:nvPr>
        </p:nvSpPr>
        <p:spPr/>
        <p:txBody>
          <a:bodyPr/>
          <a:lstStyle/>
          <a:p>
            <a:r>
              <a:rPr lang="en-GB"/>
              <a:t>Duration Management</a:t>
            </a:r>
            <a:br>
              <a:rPr lang="en-GB"/>
            </a:br>
            <a:r>
              <a:rPr lang="en-GB" sz="1800">
                <a:solidFill>
                  <a:schemeClr val="accent1"/>
                </a:solidFill>
              </a:rPr>
              <a:t>Further Strategies</a:t>
            </a:r>
          </a:p>
        </p:txBody>
      </p:sp>
      <p:sp>
        <p:nvSpPr>
          <p:cNvPr id="306179" name="Rectangle 1027"/>
          <p:cNvSpPr>
            <a:spLocks noGrp="1" noChangeArrowheads="1"/>
          </p:cNvSpPr>
          <p:nvPr>
            <p:ph type="body" idx="1"/>
          </p:nvPr>
        </p:nvSpPr>
        <p:spPr>
          <a:xfrm>
            <a:off x="1439863" y="1619250"/>
            <a:ext cx="7505700" cy="4724400"/>
          </a:xfrm>
        </p:spPr>
        <p:txBody>
          <a:bodyPr/>
          <a:lstStyle/>
          <a:p>
            <a:r>
              <a:rPr lang="en-GB"/>
              <a:t>ISSUE:  Don’t want cashflows in the short-term to be affected.</a:t>
            </a:r>
          </a:p>
          <a:p>
            <a:pPr lvl="1"/>
            <a:r>
              <a:rPr lang="en-GB"/>
              <a:t>SOLUTION:  Make the swap forward-starting – i.e. swap starts in one-year’s time.</a:t>
            </a:r>
          </a:p>
          <a:p>
            <a:r>
              <a:rPr lang="en-GB"/>
              <a:t>ISSUE:  The liabilities have a higher convexity than the bonds + swap (as can be seen from the curvature of the lines in the bottom right hand graph on the previous page):</a:t>
            </a:r>
          </a:p>
          <a:p>
            <a:pPr lvl="1"/>
            <a:r>
              <a:rPr lang="en-GB"/>
              <a:t>SOLUTION:  Duration and convexity can be matched with two interest rate swaps (one longer dated and one shorter dated) or an interest rate swap plus a constant maturity swap. </a:t>
            </a:r>
          </a:p>
          <a:p>
            <a:r>
              <a:rPr lang="en-GB"/>
              <a:t>ISSUE: Bonds + swap portfolio is sensitive to spikes at particular points on the yield curve or to yield curve rotations.</a:t>
            </a:r>
          </a:p>
          <a:p>
            <a:pPr lvl="1"/>
            <a:r>
              <a:rPr lang="en-GB"/>
              <a:t>SOLUTION:  Increase number of swaps with a spread of maturities</a:t>
            </a:r>
          </a:p>
          <a:p>
            <a:r>
              <a:rPr lang="en-GB"/>
              <a:t>ISSUE: Want to increase bond portfolio sensitivity as rates fall but not as rates rise.</a:t>
            </a:r>
          </a:p>
          <a:p>
            <a:pPr lvl="1"/>
            <a:r>
              <a:rPr lang="en-GB"/>
              <a:t>SOLUTION:  Buy a receiver’s swaption – i.e. option on a receive fixed swap</a:t>
            </a:r>
          </a:p>
          <a:p>
            <a:pPr>
              <a:buFont typeface="Wingdings" pitchFamily="2" charset="2"/>
              <a:buNone/>
            </a:pPr>
            <a:endParaRPr lang="en-GB"/>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p>
            <a:r>
              <a:rPr lang="en-GB"/>
              <a:t>FINANCIAL MARKETS</a:t>
            </a:r>
          </a:p>
        </p:txBody>
      </p:sp>
      <p:sp>
        <p:nvSpPr>
          <p:cNvPr id="6" name="Date Placeholder 4"/>
          <p:cNvSpPr>
            <a:spLocks noGrp="1"/>
          </p:cNvSpPr>
          <p:nvPr>
            <p:ph type="dt" sz="half" idx="11"/>
          </p:nvPr>
        </p:nvSpPr>
        <p:spPr/>
        <p:txBody>
          <a:bodyPr/>
          <a:lstStyle/>
          <a:p>
            <a:r>
              <a:rPr lang="en-GB"/>
              <a:t>November 2003</a:t>
            </a:r>
          </a:p>
        </p:txBody>
      </p:sp>
      <p:sp>
        <p:nvSpPr>
          <p:cNvPr id="7" name="Slide Number Placeholder 5"/>
          <p:cNvSpPr>
            <a:spLocks noGrp="1"/>
          </p:cNvSpPr>
          <p:nvPr>
            <p:ph type="sldNum" sz="quarter" idx="12"/>
          </p:nvPr>
        </p:nvSpPr>
        <p:spPr/>
        <p:txBody>
          <a:bodyPr/>
          <a:lstStyle/>
          <a:p>
            <a:fld id="{A377B1A6-2B4C-4F2F-98DA-342B6496DA03}" type="slidenum">
              <a:rPr lang="en-GB"/>
              <a:pPr/>
              <a:t>16</a:t>
            </a:fld>
            <a:endParaRPr lang="en-GB"/>
          </a:p>
        </p:txBody>
      </p:sp>
      <p:sp>
        <p:nvSpPr>
          <p:cNvPr id="342018" name="Rectangle 2"/>
          <p:cNvSpPr>
            <a:spLocks noGrp="1" noChangeArrowheads="1"/>
          </p:cNvSpPr>
          <p:nvPr>
            <p:ph type="title"/>
          </p:nvPr>
        </p:nvSpPr>
        <p:spPr/>
        <p:txBody>
          <a:bodyPr/>
          <a:lstStyle/>
          <a:p>
            <a:r>
              <a:rPr lang="en-GB"/>
              <a:t>Annuity Fund Cashflow Matching</a:t>
            </a:r>
            <a:br>
              <a:rPr lang="en-GB"/>
            </a:br>
            <a:endParaRPr lang="en-GB" sz="1800">
              <a:solidFill>
                <a:schemeClr val="accent1"/>
              </a:solidFill>
            </a:endParaRPr>
          </a:p>
        </p:txBody>
      </p:sp>
      <p:sp>
        <p:nvSpPr>
          <p:cNvPr id="342019" name="Rectangle 3"/>
          <p:cNvSpPr>
            <a:spLocks noGrp="1" noChangeArrowheads="1"/>
          </p:cNvSpPr>
          <p:nvPr>
            <p:ph type="body" idx="1"/>
          </p:nvPr>
        </p:nvSpPr>
        <p:spPr>
          <a:xfrm>
            <a:off x="1192213" y="1619250"/>
            <a:ext cx="7704137" cy="4711700"/>
          </a:xfrm>
        </p:spPr>
        <p:txBody>
          <a:bodyPr/>
          <a:lstStyle/>
          <a:p>
            <a:r>
              <a:rPr lang="en-GB">
                <a:cs typeface="Arial" pitchFamily="34" charset="0"/>
              </a:rPr>
              <a:t>Example: RPI-linked annuities</a:t>
            </a:r>
          </a:p>
          <a:p>
            <a:r>
              <a:rPr lang="en-GB">
                <a:cs typeface="Arial" pitchFamily="34" charset="0"/>
              </a:rPr>
              <a:t>Match with inflation-linked assets but only an imprecise cashflow match possible with index-linked gilts and supply of inflation-linked corporate bonds insufficient.</a:t>
            </a:r>
          </a:p>
          <a:p>
            <a:endParaRPr lang="en-GB">
              <a:cs typeface="Arial" pitchFamily="34" charset="0"/>
            </a:endParaRPr>
          </a:p>
          <a:p>
            <a:endParaRPr lang="en-GB">
              <a:cs typeface="Arial" pitchFamily="34" charset="0"/>
            </a:endParaRPr>
          </a:p>
          <a:p>
            <a:endParaRPr lang="en-GB">
              <a:cs typeface="Arial" pitchFamily="34" charset="0"/>
            </a:endParaRPr>
          </a:p>
          <a:p>
            <a:endParaRPr lang="en-GB">
              <a:cs typeface="Arial" pitchFamily="34" charset="0"/>
            </a:endParaRPr>
          </a:p>
          <a:p>
            <a:endParaRPr lang="en-GB">
              <a:cs typeface="Arial" pitchFamily="34" charset="0"/>
            </a:endParaRPr>
          </a:p>
          <a:p>
            <a:endParaRPr lang="en-GB">
              <a:cs typeface="Arial" pitchFamily="34" charset="0"/>
            </a:endParaRPr>
          </a:p>
          <a:p>
            <a:endParaRPr lang="en-GB">
              <a:cs typeface="Arial" pitchFamily="34" charset="0"/>
            </a:endParaRPr>
          </a:p>
          <a:p>
            <a:endParaRPr lang="en-GB">
              <a:cs typeface="Arial" pitchFamily="34" charset="0"/>
            </a:endParaRPr>
          </a:p>
          <a:p>
            <a:r>
              <a:rPr lang="en-GB">
                <a:cs typeface="Arial" pitchFamily="34" charset="0"/>
              </a:rPr>
              <a:t>Left with reinvestment risk/liquidity risk</a:t>
            </a:r>
          </a:p>
        </p:txBody>
      </p:sp>
      <p:pic>
        <p:nvPicPr>
          <p:cNvPr id="342021" name="Picture 5"/>
          <p:cNvPicPr>
            <a:picLocks noChangeAspect="1" noChangeArrowheads="1"/>
          </p:cNvPicPr>
          <p:nvPr/>
        </p:nvPicPr>
        <p:blipFill>
          <a:blip r:embed="rId2"/>
          <a:srcRect/>
          <a:stretch>
            <a:fillRect/>
          </a:stretch>
        </p:blipFill>
        <p:spPr bwMode="auto">
          <a:xfrm>
            <a:off x="1981200" y="2547938"/>
            <a:ext cx="5280025" cy="2825750"/>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p>
            <a:r>
              <a:rPr lang="en-GB"/>
              <a:t>FINANCIAL MARKETS</a:t>
            </a:r>
          </a:p>
        </p:txBody>
      </p:sp>
      <p:sp>
        <p:nvSpPr>
          <p:cNvPr id="6" name="Date Placeholder 4"/>
          <p:cNvSpPr>
            <a:spLocks noGrp="1"/>
          </p:cNvSpPr>
          <p:nvPr>
            <p:ph type="dt" sz="half" idx="11"/>
          </p:nvPr>
        </p:nvSpPr>
        <p:spPr/>
        <p:txBody>
          <a:bodyPr/>
          <a:lstStyle/>
          <a:p>
            <a:r>
              <a:rPr lang="en-GB"/>
              <a:t>November 2003</a:t>
            </a:r>
          </a:p>
        </p:txBody>
      </p:sp>
      <p:sp>
        <p:nvSpPr>
          <p:cNvPr id="7" name="Slide Number Placeholder 5"/>
          <p:cNvSpPr>
            <a:spLocks noGrp="1"/>
          </p:cNvSpPr>
          <p:nvPr>
            <p:ph type="sldNum" sz="quarter" idx="12"/>
          </p:nvPr>
        </p:nvSpPr>
        <p:spPr/>
        <p:txBody>
          <a:bodyPr/>
          <a:lstStyle/>
          <a:p>
            <a:fld id="{8D728674-AE6F-4B8D-85EF-83CC3F3D7DA3}" type="slidenum">
              <a:rPr lang="en-GB"/>
              <a:pPr/>
              <a:t>17</a:t>
            </a:fld>
            <a:endParaRPr lang="en-GB"/>
          </a:p>
        </p:txBody>
      </p:sp>
      <p:sp>
        <p:nvSpPr>
          <p:cNvPr id="344066" name="Rectangle 2"/>
          <p:cNvSpPr>
            <a:spLocks noGrp="1" noChangeArrowheads="1"/>
          </p:cNvSpPr>
          <p:nvPr>
            <p:ph type="title"/>
          </p:nvPr>
        </p:nvSpPr>
        <p:spPr/>
        <p:txBody>
          <a:bodyPr/>
          <a:lstStyle/>
          <a:p>
            <a:r>
              <a:rPr lang="en-GB"/>
              <a:t>Annuity Fund Cashflow Matching</a:t>
            </a:r>
            <a:br>
              <a:rPr lang="en-GB"/>
            </a:br>
            <a:r>
              <a:rPr lang="en-GB" sz="1800">
                <a:solidFill>
                  <a:schemeClr val="accent1"/>
                </a:solidFill>
              </a:rPr>
              <a:t>Potential range of mismatch</a:t>
            </a:r>
          </a:p>
        </p:txBody>
      </p:sp>
      <p:sp>
        <p:nvSpPr>
          <p:cNvPr id="344071" name="Rectangle 7"/>
          <p:cNvSpPr>
            <a:spLocks noGrp="1" noChangeArrowheads="1"/>
          </p:cNvSpPr>
          <p:nvPr>
            <p:ph type="body" idx="1"/>
          </p:nvPr>
        </p:nvSpPr>
        <p:spPr>
          <a:xfrm>
            <a:off x="1093788" y="5662613"/>
            <a:ext cx="7507287" cy="661987"/>
          </a:xfrm>
        </p:spPr>
        <p:txBody>
          <a:bodyPr/>
          <a:lstStyle/>
          <a:p>
            <a:pPr>
              <a:lnSpc>
                <a:spcPct val="90000"/>
              </a:lnSpc>
            </a:pPr>
            <a:r>
              <a:rPr lang="en-GB" sz="900"/>
              <a:t>Modelling method:</a:t>
            </a:r>
          </a:p>
          <a:p>
            <a:pPr lvl="1">
              <a:lnSpc>
                <a:spcPct val="90000"/>
              </a:lnSpc>
            </a:pPr>
            <a:r>
              <a:rPr lang="en-GB" sz="900"/>
              <a:t>Correlated one-factor short rate models for nominal and real yields (CIR for nominal &amp; shifted CIR for real)</a:t>
            </a:r>
          </a:p>
          <a:p>
            <a:pPr lvl="1">
              <a:lnSpc>
                <a:spcPct val="90000"/>
              </a:lnSpc>
            </a:pPr>
            <a:r>
              <a:rPr lang="en-GB" sz="900"/>
              <a:t>Process for nominal rates calibrated to swaps and caps.  Real yield process calibrated so that resultant RPI levels are consistent with RPI &amp; LPI swap pricing</a:t>
            </a:r>
          </a:p>
        </p:txBody>
      </p:sp>
      <p:pic>
        <p:nvPicPr>
          <p:cNvPr id="344073" name="Picture 9"/>
          <p:cNvPicPr>
            <a:picLocks noChangeAspect="1" noChangeArrowheads="1"/>
          </p:cNvPicPr>
          <p:nvPr/>
        </p:nvPicPr>
        <p:blipFill>
          <a:blip r:embed="rId2"/>
          <a:srcRect/>
          <a:stretch>
            <a:fillRect/>
          </a:stretch>
        </p:blipFill>
        <p:spPr bwMode="auto">
          <a:xfrm>
            <a:off x="1093788" y="1466850"/>
            <a:ext cx="7396162" cy="4216400"/>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p>
            <a:r>
              <a:rPr lang="en-GB"/>
              <a:t>FINANCIAL MARKETS</a:t>
            </a:r>
          </a:p>
        </p:txBody>
      </p:sp>
      <p:sp>
        <p:nvSpPr>
          <p:cNvPr id="6" name="Date Placeholder 4"/>
          <p:cNvSpPr>
            <a:spLocks noGrp="1"/>
          </p:cNvSpPr>
          <p:nvPr>
            <p:ph type="dt" sz="half" idx="11"/>
          </p:nvPr>
        </p:nvSpPr>
        <p:spPr/>
        <p:txBody>
          <a:bodyPr/>
          <a:lstStyle/>
          <a:p>
            <a:r>
              <a:rPr lang="en-GB"/>
              <a:t>November 2003</a:t>
            </a:r>
          </a:p>
        </p:txBody>
      </p:sp>
      <p:sp>
        <p:nvSpPr>
          <p:cNvPr id="7" name="Slide Number Placeholder 5"/>
          <p:cNvSpPr>
            <a:spLocks noGrp="1"/>
          </p:cNvSpPr>
          <p:nvPr>
            <p:ph type="sldNum" sz="quarter" idx="12"/>
          </p:nvPr>
        </p:nvSpPr>
        <p:spPr/>
        <p:txBody>
          <a:bodyPr/>
          <a:lstStyle/>
          <a:p>
            <a:fld id="{CB011A78-5765-4CA7-A1C2-F0DBCB715B39}" type="slidenum">
              <a:rPr lang="en-GB"/>
              <a:pPr/>
              <a:t>18</a:t>
            </a:fld>
            <a:endParaRPr lang="en-GB"/>
          </a:p>
        </p:txBody>
      </p:sp>
      <p:sp>
        <p:nvSpPr>
          <p:cNvPr id="343042" name="Rectangle 2"/>
          <p:cNvSpPr>
            <a:spLocks noGrp="1" noChangeArrowheads="1"/>
          </p:cNvSpPr>
          <p:nvPr>
            <p:ph type="title"/>
          </p:nvPr>
        </p:nvSpPr>
        <p:spPr/>
        <p:txBody>
          <a:bodyPr/>
          <a:lstStyle/>
          <a:p>
            <a:r>
              <a:rPr lang="en-GB"/>
              <a:t>Annuity Fund Cashflow Matching</a:t>
            </a:r>
            <a:br>
              <a:rPr lang="en-GB"/>
            </a:br>
            <a:r>
              <a:rPr lang="en-GB" sz="1800">
                <a:solidFill>
                  <a:schemeClr val="accent1"/>
                </a:solidFill>
              </a:rPr>
              <a:t>Additional Cash</a:t>
            </a:r>
          </a:p>
        </p:txBody>
      </p:sp>
      <p:sp>
        <p:nvSpPr>
          <p:cNvPr id="343043" name="Rectangle 3"/>
          <p:cNvSpPr>
            <a:spLocks noGrp="1" noChangeArrowheads="1"/>
          </p:cNvSpPr>
          <p:nvPr>
            <p:ph type="body" idx="1"/>
          </p:nvPr>
        </p:nvSpPr>
        <p:spPr>
          <a:xfrm>
            <a:off x="1192213" y="1619250"/>
            <a:ext cx="7704137" cy="4711700"/>
          </a:xfrm>
        </p:spPr>
        <p:txBody>
          <a:bodyPr/>
          <a:lstStyle/>
          <a:p>
            <a:r>
              <a:rPr lang="en-GB">
                <a:cs typeface="Arial" pitchFamily="34" charset="0"/>
              </a:rPr>
              <a:t>PV of ILG portfolio required to meet liability payments = £1.14bn assuming that cash can be invested or reinvested at rates implied by today’s LIBOR curve</a:t>
            </a:r>
          </a:p>
          <a:p>
            <a:r>
              <a:rPr lang="en-GB">
                <a:cs typeface="Arial" pitchFamily="34" charset="0"/>
              </a:rPr>
              <a:t>However:</a:t>
            </a:r>
          </a:p>
          <a:p>
            <a:pPr lvl="1"/>
            <a:r>
              <a:rPr lang="en-GB">
                <a:cs typeface="Arial" pitchFamily="34" charset="0"/>
              </a:rPr>
              <a:t>Deposits may earn below LIBOR</a:t>
            </a:r>
          </a:p>
          <a:p>
            <a:pPr lvl="1"/>
            <a:r>
              <a:rPr lang="en-GB">
                <a:cs typeface="Arial" pitchFamily="34" charset="0"/>
              </a:rPr>
              <a:t>Future LIBOR rates will differ from those implied by today’s curve</a:t>
            </a:r>
          </a:p>
          <a:p>
            <a:r>
              <a:rPr lang="en-GB">
                <a:cs typeface="Arial" pitchFamily="34" charset="0"/>
              </a:rPr>
              <a:t>The chart below illustrates the additional amounts of cash required at the start to ensure sufficient assets at different confidence levels allowing for the variation in future LIBOR (but not sub-LIBOR funding).</a:t>
            </a:r>
          </a:p>
          <a:p>
            <a:endParaRPr lang="en-GB">
              <a:cs typeface="Arial" pitchFamily="34" charset="0"/>
            </a:endParaRPr>
          </a:p>
        </p:txBody>
      </p:sp>
      <p:pic>
        <p:nvPicPr>
          <p:cNvPr id="343046" name="Picture 6"/>
          <p:cNvPicPr>
            <a:picLocks noChangeAspect="1" noChangeArrowheads="1"/>
          </p:cNvPicPr>
          <p:nvPr/>
        </p:nvPicPr>
        <p:blipFill>
          <a:blip r:embed="rId2"/>
          <a:srcRect/>
          <a:stretch>
            <a:fillRect/>
          </a:stretch>
        </p:blipFill>
        <p:spPr bwMode="auto">
          <a:xfrm>
            <a:off x="2328863" y="4129088"/>
            <a:ext cx="3717925" cy="2165350"/>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 name="Footer Placeholder 3"/>
          <p:cNvSpPr>
            <a:spLocks noGrp="1"/>
          </p:cNvSpPr>
          <p:nvPr>
            <p:ph type="ftr" sz="quarter" idx="10"/>
          </p:nvPr>
        </p:nvSpPr>
        <p:spPr/>
        <p:txBody>
          <a:bodyPr/>
          <a:lstStyle/>
          <a:p>
            <a:r>
              <a:rPr lang="en-GB"/>
              <a:t>FINANCIAL MARKETS</a:t>
            </a:r>
          </a:p>
        </p:txBody>
      </p:sp>
      <p:sp>
        <p:nvSpPr>
          <p:cNvPr id="35" name="Date Placeholder 4"/>
          <p:cNvSpPr>
            <a:spLocks noGrp="1"/>
          </p:cNvSpPr>
          <p:nvPr>
            <p:ph type="dt" sz="half" idx="11"/>
          </p:nvPr>
        </p:nvSpPr>
        <p:spPr/>
        <p:txBody>
          <a:bodyPr/>
          <a:lstStyle/>
          <a:p>
            <a:r>
              <a:rPr lang="en-GB"/>
              <a:t>November 2003</a:t>
            </a:r>
          </a:p>
        </p:txBody>
      </p:sp>
      <p:sp>
        <p:nvSpPr>
          <p:cNvPr id="36" name="Slide Number Placeholder 5"/>
          <p:cNvSpPr>
            <a:spLocks noGrp="1"/>
          </p:cNvSpPr>
          <p:nvPr>
            <p:ph type="sldNum" sz="quarter" idx="12"/>
          </p:nvPr>
        </p:nvSpPr>
        <p:spPr/>
        <p:txBody>
          <a:bodyPr/>
          <a:lstStyle/>
          <a:p>
            <a:fld id="{C5AD4D10-8878-4799-8978-26E4CDA8FD1E}" type="slidenum">
              <a:rPr lang="en-GB"/>
              <a:pPr/>
              <a:t>19</a:t>
            </a:fld>
            <a:endParaRPr lang="en-GB"/>
          </a:p>
        </p:txBody>
      </p:sp>
      <p:sp>
        <p:nvSpPr>
          <p:cNvPr id="307202" name="Rectangle 2"/>
          <p:cNvSpPr>
            <a:spLocks noGrp="1" noChangeArrowheads="1"/>
          </p:cNvSpPr>
          <p:nvPr>
            <p:ph type="title"/>
          </p:nvPr>
        </p:nvSpPr>
        <p:spPr/>
        <p:txBody>
          <a:bodyPr/>
          <a:lstStyle/>
          <a:p>
            <a:r>
              <a:rPr lang="en-GB"/>
              <a:t>Inflation Swap Overlay</a:t>
            </a:r>
            <a:br>
              <a:rPr lang="en-GB"/>
            </a:br>
            <a:r>
              <a:rPr lang="en-GB" sz="1800">
                <a:solidFill>
                  <a:schemeClr val="accent1"/>
                </a:solidFill>
              </a:rPr>
              <a:t>Cashflow Matching for Annuity Funds</a:t>
            </a:r>
          </a:p>
        </p:txBody>
      </p:sp>
      <p:sp>
        <p:nvSpPr>
          <p:cNvPr id="307203" name="Rectangle 3"/>
          <p:cNvSpPr>
            <a:spLocks noGrp="1" noChangeArrowheads="1"/>
          </p:cNvSpPr>
          <p:nvPr>
            <p:ph type="body" idx="1"/>
          </p:nvPr>
        </p:nvSpPr>
        <p:spPr>
          <a:xfrm>
            <a:off x="946150" y="1470025"/>
            <a:ext cx="7548563" cy="1493838"/>
          </a:xfrm>
        </p:spPr>
        <p:txBody>
          <a:bodyPr/>
          <a:lstStyle/>
          <a:p>
            <a:pPr marL="342900" indent="-342900" defTabSz="201613">
              <a:spcAft>
                <a:spcPct val="25000"/>
              </a:spcAft>
            </a:pPr>
            <a:r>
              <a:rPr lang="en-GB"/>
              <a:t>An inflation swap can be used to exchange cashflows generated by a bond portfolio for RPI-linked or LPI-linked cashflows to match the precise nature and timing of annuity payments.</a:t>
            </a:r>
          </a:p>
          <a:p>
            <a:pPr marL="342900" indent="-342900" defTabSz="201613">
              <a:spcAft>
                <a:spcPct val="25000"/>
              </a:spcAft>
            </a:pPr>
            <a:r>
              <a:rPr lang="en-GB"/>
              <a:t>This gives a more precise inflation match than with index-linked gilts and allows freedom to invest in a wide range of underlying assets.</a:t>
            </a:r>
          </a:p>
        </p:txBody>
      </p:sp>
      <p:sp>
        <p:nvSpPr>
          <p:cNvPr id="307204" name="Rectangle 4"/>
          <p:cNvSpPr>
            <a:spLocks noChangeArrowheads="1"/>
          </p:cNvSpPr>
          <p:nvPr/>
        </p:nvSpPr>
        <p:spPr bwMode="auto">
          <a:xfrm>
            <a:off x="1293813" y="2925763"/>
            <a:ext cx="149225" cy="327025"/>
          </a:xfrm>
          <a:prstGeom prst="rect">
            <a:avLst/>
          </a:prstGeom>
          <a:noFill/>
          <a:ln w="9525">
            <a:noFill/>
            <a:miter lim="800000"/>
            <a:headEnd/>
            <a:tailEnd/>
          </a:ln>
        </p:spPr>
        <p:txBody>
          <a:bodyPr wrap="none" lIns="0" tIns="0" rIns="0" bIns="0">
            <a:spAutoFit/>
          </a:bodyPr>
          <a:lstStyle/>
          <a:p>
            <a:r>
              <a:rPr lang="en-GB" sz="1800">
                <a:solidFill>
                  <a:srgbClr val="000000"/>
                </a:solidFill>
                <a:latin typeface="Times New Roman" pitchFamily="18" charset="0"/>
              </a:rPr>
              <a:t> </a:t>
            </a:r>
            <a:endParaRPr lang="en-GB" sz="1400" b="1">
              <a:latin typeface="Times New Roman" pitchFamily="18" charset="0"/>
            </a:endParaRPr>
          </a:p>
        </p:txBody>
      </p:sp>
      <p:grpSp>
        <p:nvGrpSpPr>
          <p:cNvPr id="307205" name="Group 5"/>
          <p:cNvGrpSpPr>
            <a:grpSpLocks/>
          </p:cNvGrpSpPr>
          <p:nvPr/>
        </p:nvGrpSpPr>
        <p:grpSpPr bwMode="auto">
          <a:xfrm>
            <a:off x="1093788" y="2906713"/>
            <a:ext cx="7129462" cy="1243012"/>
            <a:chOff x="814" y="1843"/>
            <a:chExt cx="4491" cy="783"/>
          </a:xfrm>
        </p:grpSpPr>
        <p:sp>
          <p:nvSpPr>
            <p:cNvPr id="307206" name="Rectangle 6"/>
            <p:cNvSpPr>
              <a:spLocks noChangeArrowheads="1"/>
            </p:cNvSpPr>
            <p:nvPr/>
          </p:nvSpPr>
          <p:spPr bwMode="auto">
            <a:xfrm>
              <a:off x="814" y="1978"/>
              <a:ext cx="740" cy="489"/>
            </a:xfrm>
            <a:prstGeom prst="rect">
              <a:avLst/>
            </a:prstGeom>
            <a:solidFill>
              <a:srgbClr val="0099FF"/>
            </a:solidFill>
            <a:ln w="9525" cap="rnd">
              <a:solidFill>
                <a:srgbClr val="000000"/>
              </a:solidFill>
              <a:round/>
              <a:headEnd/>
              <a:tailEnd/>
            </a:ln>
          </p:spPr>
          <p:txBody>
            <a:bodyPr/>
            <a:lstStyle/>
            <a:p>
              <a:endParaRPr lang="en-GB"/>
            </a:p>
          </p:txBody>
        </p:sp>
        <p:sp>
          <p:nvSpPr>
            <p:cNvPr id="307207" name="Rectangle 7"/>
            <p:cNvSpPr>
              <a:spLocks noChangeArrowheads="1"/>
            </p:cNvSpPr>
            <p:nvPr/>
          </p:nvSpPr>
          <p:spPr bwMode="auto">
            <a:xfrm>
              <a:off x="1038" y="2149"/>
              <a:ext cx="312" cy="154"/>
            </a:xfrm>
            <a:prstGeom prst="rect">
              <a:avLst/>
            </a:prstGeom>
            <a:noFill/>
            <a:ln w="9525">
              <a:noFill/>
              <a:miter lim="800000"/>
              <a:headEnd/>
              <a:tailEnd/>
            </a:ln>
          </p:spPr>
          <p:txBody>
            <a:bodyPr wrap="none" lIns="0" tIns="0" rIns="0" bIns="0">
              <a:spAutoFit/>
            </a:bodyPr>
            <a:lstStyle/>
            <a:p>
              <a:r>
                <a:rPr lang="en-GB" sz="1600" b="1">
                  <a:solidFill>
                    <a:srgbClr val="000000"/>
                  </a:solidFill>
                  <a:latin typeface="Arial" pitchFamily="34" charset="0"/>
                </a:rPr>
                <a:t>Bank</a:t>
              </a:r>
              <a:endParaRPr lang="en-GB" sz="1400" b="1">
                <a:latin typeface="Times New Roman" pitchFamily="18" charset="0"/>
              </a:endParaRPr>
            </a:p>
          </p:txBody>
        </p:sp>
        <p:sp>
          <p:nvSpPr>
            <p:cNvPr id="307208" name="Rectangle 8"/>
            <p:cNvSpPr>
              <a:spLocks noChangeArrowheads="1"/>
            </p:cNvSpPr>
            <p:nvPr/>
          </p:nvSpPr>
          <p:spPr bwMode="auto">
            <a:xfrm>
              <a:off x="3415" y="1978"/>
              <a:ext cx="701" cy="489"/>
            </a:xfrm>
            <a:prstGeom prst="rect">
              <a:avLst/>
            </a:prstGeom>
            <a:solidFill>
              <a:srgbClr val="0099FF"/>
            </a:solidFill>
            <a:ln w="9525" cap="rnd">
              <a:solidFill>
                <a:srgbClr val="000000"/>
              </a:solidFill>
              <a:round/>
              <a:headEnd/>
              <a:tailEnd/>
            </a:ln>
          </p:spPr>
          <p:txBody>
            <a:bodyPr/>
            <a:lstStyle/>
            <a:p>
              <a:endParaRPr lang="en-GB"/>
            </a:p>
          </p:txBody>
        </p:sp>
        <p:sp>
          <p:nvSpPr>
            <p:cNvPr id="307209" name="Rectangle 9"/>
            <p:cNvSpPr>
              <a:spLocks noChangeArrowheads="1"/>
            </p:cNvSpPr>
            <p:nvPr/>
          </p:nvSpPr>
          <p:spPr bwMode="auto">
            <a:xfrm>
              <a:off x="3623" y="2149"/>
              <a:ext cx="312" cy="154"/>
            </a:xfrm>
            <a:prstGeom prst="rect">
              <a:avLst/>
            </a:prstGeom>
            <a:noFill/>
            <a:ln w="9525">
              <a:noFill/>
              <a:miter lim="800000"/>
              <a:headEnd/>
              <a:tailEnd/>
            </a:ln>
          </p:spPr>
          <p:txBody>
            <a:bodyPr wrap="none" lIns="0" tIns="0" rIns="0" bIns="0">
              <a:spAutoFit/>
            </a:bodyPr>
            <a:lstStyle/>
            <a:p>
              <a:r>
                <a:rPr lang="en-GB" sz="1600" b="1">
                  <a:solidFill>
                    <a:srgbClr val="000000"/>
                  </a:solidFill>
                  <a:latin typeface="Arial" pitchFamily="34" charset="0"/>
                </a:rPr>
                <a:t>Fund</a:t>
              </a:r>
              <a:endParaRPr lang="en-GB" sz="1400" b="1">
                <a:latin typeface="Times New Roman" pitchFamily="18" charset="0"/>
              </a:endParaRPr>
            </a:p>
          </p:txBody>
        </p:sp>
        <p:sp>
          <p:nvSpPr>
            <p:cNvPr id="307210" name="Rectangle 10"/>
            <p:cNvSpPr>
              <a:spLocks noChangeArrowheads="1"/>
            </p:cNvSpPr>
            <p:nvPr/>
          </p:nvSpPr>
          <p:spPr bwMode="auto">
            <a:xfrm>
              <a:off x="1582" y="1843"/>
              <a:ext cx="1738" cy="283"/>
            </a:xfrm>
            <a:prstGeom prst="rect">
              <a:avLst/>
            </a:prstGeom>
            <a:noFill/>
            <a:ln w="9525">
              <a:noFill/>
              <a:miter lim="800000"/>
              <a:headEnd/>
              <a:tailEnd/>
            </a:ln>
          </p:spPr>
          <p:txBody>
            <a:bodyPr/>
            <a:lstStyle/>
            <a:p>
              <a:endParaRPr lang="en-GB"/>
            </a:p>
          </p:txBody>
        </p:sp>
        <p:sp>
          <p:nvSpPr>
            <p:cNvPr id="307211" name="Rectangle 11"/>
            <p:cNvSpPr>
              <a:spLocks noChangeArrowheads="1"/>
            </p:cNvSpPr>
            <p:nvPr/>
          </p:nvSpPr>
          <p:spPr bwMode="auto">
            <a:xfrm>
              <a:off x="1722" y="1873"/>
              <a:ext cx="337" cy="115"/>
            </a:xfrm>
            <a:prstGeom prst="rect">
              <a:avLst/>
            </a:prstGeom>
            <a:noFill/>
            <a:ln w="9525">
              <a:noFill/>
              <a:miter lim="800000"/>
              <a:headEnd/>
              <a:tailEnd/>
            </a:ln>
          </p:spPr>
          <p:txBody>
            <a:bodyPr wrap="none" lIns="0" tIns="0" rIns="0" bIns="0">
              <a:spAutoFit/>
            </a:bodyPr>
            <a:lstStyle/>
            <a:p>
              <a:r>
                <a:rPr lang="en-GB" sz="1200" b="1">
                  <a:solidFill>
                    <a:srgbClr val="000000"/>
                  </a:solidFill>
                  <a:latin typeface="Arial" pitchFamily="34" charset="0"/>
                </a:rPr>
                <a:t>RPI/LPI</a:t>
              </a:r>
              <a:endParaRPr lang="en-GB" sz="1400" b="1">
                <a:latin typeface="Times New Roman" pitchFamily="18" charset="0"/>
              </a:endParaRPr>
            </a:p>
          </p:txBody>
        </p:sp>
        <p:sp>
          <p:nvSpPr>
            <p:cNvPr id="307212" name="Rectangle 12"/>
            <p:cNvSpPr>
              <a:spLocks noChangeArrowheads="1"/>
            </p:cNvSpPr>
            <p:nvPr/>
          </p:nvSpPr>
          <p:spPr bwMode="auto">
            <a:xfrm>
              <a:off x="2036" y="1873"/>
              <a:ext cx="0" cy="134"/>
            </a:xfrm>
            <a:prstGeom prst="rect">
              <a:avLst/>
            </a:prstGeom>
            <a:noFill/>
            <a:ln w="9525">
              <a:noFill/>
              <a:miter lim="800000"/>
              <a:headEnd/>
              <a:tailEnd/>
            </a:ln>
          </p:spPr>
          <p:txBody>
            <a:bodyPr wrap="none" lIns="0" tIns="0" rIns="0" bIns="0">
              <a:spAutoFit/>
            </a:bodyPr>
            <a:lstStyle/>
            <a:p>
              <a:endParaRPr lang="en-US" sz="1400" b="1">
                <a:latin typeface="Times New Roman" pitchFamily="18" charset="0"/>
              </a:endParaRPr>
            </a:p>
          </p:txBody>
        </p:sp>
        <p:sp>
          <p:nvSpPr>
            <p:cNvPr id="307213" name="Rectangle 13"/>
            <p:cNvSpPr>
              <a:spLocks noChangeArrowheads="1"/>
            </p:cNvSpPr>
            <p:nvPr/>
          </p:nvSpPr>
          <p:spPr bwMode="auto">
            <a:xfrm>
              <a:off x="2064" y="1873"/>
              <a:ext cx="1250" cy="115"/>
            </a:xfrm>
            <a:prstGeom prst="rect">
              <a:avLst/>
            </a:prstGeom>
            <a:noFill/>
            <a:ln w="9525">
              <a:noFill/>
              <a:miter lim="800000"/>
              <a:headEnd/>
              <a:tailEnd/>
            </a:ln>
          </p:spPr>
          <p:txBody>
            <a:bodyPr wrap="none" lIns="0" tIns="0" rIns="0" bIns="0">
              <a:spAutoFit/>
            </a:bodyPr>
            <a:lstStyle/>
            <a:p>
              <a:r>
                <a:rPr lang="en-GB" sz="1200" b="1">
                  <a:solidFill>
                    <a:srgbClr val="000000"/>
                  </a:solidFill>
                  <a:latin typeface="Arial" pitchFamily="34" charset="0"/>
                </a:rPr>
                <a:t> linked cashflows to match </a:t>
              </a:r>
              <a:endParaRPr lang="en-GB" sz="1400" b="1">
                <a:latin typeface="Times New Roman" pitchFamily="18" charset="0"/>
              </a:endParaRPr>
            </a:p>
          </p:txBody>
        </p:sp>
        <p:sp>
          <p:nvSpPr>
            <p:cNvPr id="307214" name="Rectangle 14"/>
            <p:cNvSpPr>
              <a:spLocks noChangeArrowheads="1"/>
            </p:cNvSpPr>
            <p:nvPr/>
          </p:nvSpPr>
          <p:spPr bwMode="auto">
            <a:xfrm>
              <a:off x="2053" y="1985"/>
              <a:ext cx="789" cy="115"/>
            </a:xfrm>
            <a:prstGeom prst="rect">
              <a:avLst/>
            </a:prstGeom>
            <a:noFill/>
            <a:ln w="9525">
              <a:noFill/>
              <a:miter lim="800000"/>
              <a:headEnd/>
              <a:tailEnd/>
            </a:ln>
          </p:spPr>
          <p:txBody>
            <a:bodyPr wrap="none" lIns="0" tIns="0" rIns="0" bIns="0">
              <a:spAutoFit/>
            </a:bodyPr>
            <a:lstStyle/>
            <a:p>
              <a:r>
                <a:rPr lang="en-GB" sz="1200" b="1">
                  <a:solidFill>
                    <a:srgbClr val="000000"/>
                  </a:solidFill>
                  <a:latin typeface="Arial" pitchFamily="34" charset="0"/>
                </a:rPr>
                <a:t>benefit payments</a:t>
              </a:r>
              <a:endParaRPr lang="en-GB" sz="1400" b="1">
                <a:latin typeface="Times New Roman" pitchFamily="18" charset="0"/>
              </a:endParaRPr>
            </a:p>
          </p:txBody>
        </p:sp>
        <p:sp>
          <p:nvSpPr>
            <p:cNvPr id="307215" name="Rectangle 15"/>
            <p:cNvSpPr>
              <a:spLocks noChangeArrowheads="1"/>
            </p:cNvSpPr>
            <p:nvPr/>
          </p:nvSpPr>
          <p:spPr bwMode="auto">
            <a:xfrm>
              <a:off x="1604" y="2373"/>
              <a:ext cx="1828" cy="253"/>
            </a:xfrm>
            <a:prstGeom prst="rect">
              <a:avLst/>
            </a:prstGeom>
            <a:noFill/>
            <a:ln w="9525">
              <a:noFill/>
              <a:miter lim="800000"/>
              <a:headEnd/>
              <a:tailEnd/>
            </a:ln>
          </p:spPr>
          <p:txBody>
            <a:bodyPr/>
            <a:lstStyle/>
            <a:p>
              <a:endParaRPr lang="en-GB"/>
            </a:p>
          </p:txBody>
        </p:sp>
        <p:sp>
          <p:nvSpPr>
            <p:cNvPr id="307216" name="Rectangle 16"/>
            <p:cNvSpPr>
              <a:spLocks noChangeArrowheads="1"/>
            </p:cNvSpPr>
            <p:nvPr/>
          </p:nvSpPr>
          <p:spPr bwMode="auto">
            <a:xfrm>
              <a:off x="1677" y="2403"/>
              <a:ext cx="1812" cy="115"/>
            </a:xfrm>
            <a:prstGeom prst="rect">
              <a:avLst/>
            </a:prstGeom>
            <a:noFill/>
            <a:ln w="9525">
              <a:noFill/>
              <a:miter lim="800000"/>
              <a:headEnd/>
              <a:tailEnd/>
            </a:ln>
          </p:spPr>
          <p:txBody>
            <a:bodyPr wrap="none" lIns="0" tIns="0" rIns="0" bIns="0">
              <a:spAutoFit/>
            </a:bodyPr>
            <a:lstStyle/>
            <a:p>
              <a:r>
                <a:rPr lang="en-GB" sz="1200" b="1">
                  <a:solidFill>
                    <a:srgbClr val="000000"/>
                  </a:solidFill>
                  <a:latin typeface="Arial" pitchFamily="34" charset="0"/>
                </a:rPr>
                <a:t>Cashflows generated by bond portfolio.</a:t>
              </a:r>
              <a:endParaRPr lang="en-GB" sz="1400" b="1">
                <a:latin typeface="Times New Roman" pitchFamily="18" charset="0"/>
              </a:endParaRPr>
            </a:p>
          </p:txBody>
        </p:sp>
        <p:sp>
          <p:nvSpPr>
            <p:cNvPr id="307217" name="Rectangle 17"/>
            <p:cNvSpPr>
              <a:spLocks noChangeArrowheads="1"/>
            </p:cNvSpPr>
            <p:nvPr/>
          </p:nvSpPr>
          <p:spPr bwMode="auto">
            <a:xfrm>
              <a:off x="1688" y="2503"/>
              <a:ext cx="1778" cy="115"/>
            </a:xfrm>
            <a:prstGeom prst="rect">
              <a:avLst/>
            </a:prstGeom>
            <a:noFill/>
            <a:ln w="9525">
              <a:noFill/>
              <a:miter lim="800000"/>
              <a:headEnd/>
              <a:tailEnd/>
            </a:ln>
          </p:spPr>
          <p:txBody>
            <a:bodyPr wrap="none" lIns="0" tIns="0" rIns="0" bIns="0">
              <a:spAutoFit/>
            </a:bodyPr>
            <a:lstStyle/>
            <a:p>
              <a:r>
                <a:rPr lang="en-GB" sz="1200" b="1">
                  <a:solidFill>
                    <a:srgbClr val="000000"/>
                  </a:solidFill>
                  <a:latin typeface="Arial" pitchFamily="34" charset="0"/>
                </a:rPr>
                <a:t>Can be fixed/floating &amp; in any currency</a:t>
              </a:r>
              <a:endParaRPr lang="en-GB" sz="1400" b="1">
                <a:latin typeface="Times New Roman" pitchFamily="18" charset="0"/>
              </a:endParaRPr>
            </a:p>
          </p:txBody>
        </p:sp>
        <p:sp>
          <p:nvSpPr>
            <p:cNvPr id="307218" name="Rectangle 18"/>
            <p:cNvSpPr>
              <a:spLocks noChangeArrowheads="1"/>
            </p:cNvSpPr>
            <p:nvPr/>
          </p:nvSpPr>
          <p:spPr bwMode="auto">
            <a:xfrm>
              <a:off x="4139" y="1855"/>
              <a:ext cx="1166" cy="282"/>
            </a:xfrm>
            <a:prstGeom prst="rect">
              <a:avLst/>
            </a:prstGeom>
            <a:noFill/>
            <a:ln w="9525">
              <a:noFill/>
              <a:miter lim="800000"/>
              <a:headEnd/>
              <a:tailEnd/>
            </a:ln>
          </p:spPr>
          <p:txBody>
            <a:bodyPr/>
            <a:lstStyle/>
            <a:p>
              <a:endParaRPr lang="en-GB"/>
            </a:p>
          </p:txBody>
        </p:sp>
        <p:sp>
          <p:nvSpPr>
            <p:cNvPr id="307219" name="Rectangle 19"/>
            <p:cNvSpPr>
              <a:spLocks noChangeArrowheads="1"/>
            </p:cNvSpPr>
            <p:nvPr/>
          </p:nvSpPr>
          <p:spPr bwMode="auto">
            <a:xfrm>
              <a:off x="4195" y="1885"/>
              <a:ext cx="337" cy="115"/>
            </a:xfrm>
            <a:prstGeom prst="rect">
              <a:avLst/>
            </a:prstGeom>
            <a:noFill/>
            <a:ln w="9525">
              <a:noFill/>
              <a:miter lim="800000"/>
              <a:headEnd/>
              <a:tailEnd/>
            </a:ln>
          </p:spPr>
          <p:txBody>
            <a:bodyPr wrap="none" lIns="0" tIns="0" rIns="0" bIns="0">
              <a:spAutoFit/>
            </a:bodyPr>
            <a:lstStyle/>
            <a:p>
              <a:r>
                <a:rPr lang="en-GB" sz="1200" b="1">
                  <a:solidFill>
                    <a:srgbClr val="000000"/>
                  </a:solidFill>
                  <a:latin typeface="Arial" pitchFamily="34" charset="0"/>
                </a:rPr>
                <a:t>RPI/LPI</a:t>
              </a:r>
              <a:endParaRPr lang="en-GB" sz="1400" b="1">
                <a:latin typeface="Times New Roman" pitchFamily="18" charset="0"/>
              </a:endParaRPr>
            </a:p>
          </p:txBody>
        </p:sp>
        <p:sp>
          <p:nvSpPr>
            <p:cNvPr id="307220" name="Rectangle 20"/>
            <p:cNvSpPr>
              <a:spLocks noChangeArrowheads="1"/>
            </p:cNvSpPr>
            <p:nvPr/>
          </p:nvSpPr>
          <p:spPr bwMode="auto">
            <a:xfrm>
              <a:off x="4509" y="1885"/>
              <a:ext cx="0" cy="134"/>
            </a:xfrm>
            <a:prstGeom prst="rect">
              <a:avLst/>
            </a:prstGeom>
            <a:noFill/>
            <a:ln w="9525">
              <a:noFill/>
              <a:miter lim="800000"/>
              <a:headEnd/>
              <a:tailEnd/>
            </a:ln>
          </p:spPr>
          <p:txBody>
            <a:bodyPr wrap="none" lIns="0" tIns="0" rIns="0" bIns="0">
              <a:spAutoFit/>
            </a:bodyPr>
            <a:lstStyle/>
            <a:p>
              <a:endParaRPr lang="en-US" sz="1400" b="1">
                <a:latin typeface="Times New Roman" pitchFamily="18" charset="0"/>
              </a:endParaRPr>
            </a:p>
          </p:txBody>
        </p:sp>
        <p:sp>
          <p:nvSpPr>
            <p:cNvPr id="307221" name="Rectangle 21"/>
            <p:cNvSpPr>
              <a:spLocks noChangeArrowheads="1"/>
            </p:cNvSpPr>
            <p:nvPr/>
          </p:nvSpPr>
          <p:spPr bwMode="auto">
            <a:xfrm>
              <a:off x="4537" y="1885"/>
              <a:ext cx="674" cy="115"/>
            </a:xfrm>
            <a:prstGeom prst="rect">
              <a:avLst/>
            </a:prstGeom>
            <a:noFill/>
            <a:ln w="9525">
              <a:noFill/>
              <a:miter lim="800000"/>
              <a:headEnd/>
              <a:tailEnd/>
            </a:ln>
          </p:spPr>
          <p:txBody>
            <a:bodyPr wrap="none" lIns="0" tIns="0" rIns="0" bIns="0">
              <a:spAutoFit/>
            </a:bodyPr>
            <a:lstStyle/>
            <a:p>
              <a:r>
                <a:rPr lang="en-GB" sz="1200" b="1">
                  <a:solidFill>
                    <a:srgbClr val="000000"/>
                  </a:solidFill>
                  <a:latin typeface="Arial" pitchFamily="34" charset="0"/>
                </a:rPr>
                <a:t> linked benefit </a:t>
              </a:r>
              <a:endParaRPr lang="en-GB" sz="1400" b="1">
                <a:latin typeface="Times New Roman" pitchFamily="18" charset="0"/>
              </a:endParaRPr>
            </a:p>
          </p:txBody>
        </p:sp>
        <p:sp>
          <p:nvSpPr>
            <p:cNvPr id="307222" name="Rectangle 22"/>
            <p:cNvSpPr>
              <a:spLocks noChangeArrowheads="1"/>
            </p:cNvSpPr>
            <p:nvPr/>
          </p:nvSpPr>
          <p:spPr bwMode="auto">
            <a:xfrm>
              <a:off x="4195" y="1996"/>
              <a:ext cx="447" cy="115"/>
            </a:xfrm>
            <a:prstGeom prst="rect">
              <a:avLst/>
            </a:prstGeom>
            <a:noFill/>
            <a:ln w="9525">
              <a:noFill/>
              <a:miter lim="800000"/>
              <a:headEnd/>
              <a:tailEnd/>
            </a:ln>
          </p:spPr>
          <p:txBody>
            <a:bodyPr wrap="none" lIns="0" tIns="0" rIns="0" bIns="0">
              <a:spAutoFit/>
            </a:bodyPr>
            <a:lstStyle/>
            <a:p>
              <a:r>
                <a:rPr lang="en-GB" sz="1200" b="1">
                  <a:solidFill>
                    <a:srgbClr val="000000"/>
                  </a:solidFill>
                  <a:latin typeface="Arial" pitchFamily="34" charset="0"/>
                </a:rPr>
                <a:t>payments</a:t>
              </a:r>
              <a:endParaRPr lang="en-GB" sz="1400" b="1">
                <a:latin typeface="Times New Roman" pitchFamily="18" charset="0"/>
              </a:endParaRPr>
            </a:p>
          </p:txBody>
        </p:sp>
        <p:grpSp>
          <p:nvGrpSpPr>
            <p:cNvPr id="307223" name="Group 23"/>
            <p:cNvGrpSpPr>
              <a:grpSpLocks/>
            </p:cNvGrpSpPr>
            <p:nvPr/>
          </p:nvGrpSpPr>
          <p:grpSpPr bwMode="auto">
            <a:xfrm>
              <a:off x="4139" y="2120"/>
              <a:ext cx="1026" cy="100"/>
              <a:chOff x="4139" y="2120"/>
              <a:chExt cx="1026" cy="100"/>
            </a:xfrm>
          </p:grpSpPr>
          <p:sp>
            <p:nvSpPr>
              <p:cNvPr id="307224" name="Line 24"/>
              <p:cNvSpPr>
                <a:spLocks noChangeShapeType="1"/>
              </p:cNvSpPr>
              <p:nvPr/>
            </p:nvSpPr>
            <p:spPr bwMode="auto">
              <a:xfrm>
                <a:off x="4139" y="2167"/>
                <a:ext cx="936" cy="1"/>
              </a:xfrm>
              <a:prstGeom prst="line">
                <a:avLst/>
              </a:prstGeom>
              <a:noFill/>
              <a:ln w="34925">
                <a:solidFill>
                  <a:srgbClr val="000000"/>
                </a:solidFill>
                <a:round/>
                <a:headEnd/>
                <a:tailEnd/>
              </a:ln>
            </p:spPr>
            <p:txBody>
              <a:bodyPr/>
              <a:lstStyle/>
              <a:p>
                <a:endParaRPr lang="en-GB"/>
              </a:p>
            </p:txBody>
          </p:sp>
          <p:sp>
            <p:nvSpPr>
              <p:cNvPr id="307225" name="Freeform 25"/>
              <p:cNvSpPr>
                <a:spLocks/>
              </p:cNvSpPr>
              <p:nvPr/>
            </p:nvSpPr>
            <p:spPr bwMode="auto">
              <a:xfrm>
                <a:off x="5064" y="2120"/>
                <a:ext cx="101" cy="100"/>
              </a:xfrm>
              <a:custGeom>
                <a:avLst/>
                <a:gdLst/>
                <a:ahLst/>
                <a:cxnLst>
                  <a:cxn ang="0">
                    <a:pos x="0" y="100"/>
                  </a:cxn>
                  <a:cxn ang="0">
                    <a:pos x="101" y="47"/>
                  </a:cxn>
                  <a:cxn ang="0">
                    <a:pos x="0" y="0"/>
                  </a:cxn>
                  <a:cxn ang="0">
                    <a:pos x="0" y="100"/>
                  </a:cxn>
                </a:cxnLst>
                <a:rect l="0" t="0" r="r" b="b"/>
                <a:pathLst>
                  <a:path w="101" h="100">
                    <a:moveTo>
                      <a:pt x="0" y="100"/>
                    </a:moveTo>
                    <a:lnTo>
                      <a:pt x="101" y="47"/>
                    </a:lnTo>
                    <a:lnTo>
                      <a:pt x="0" y="0"/>
                    </a:lnTo>
                    <a:lnTo>
                      <a:pt x="0" y="100"/>
                    </a:lnTo>
                    <a:close/>
                  </a:path>
                </a:pathLst>
              </a:custGeom>
              <a:solidFill>
                <a:srgbClr val="000000"/>
              </a:solidFill>
              <a:ln w="9525">
                <a:noFill/>
                <a:round/>
                <a:headEnd/>
                <a:tailEnd/>
              </a:ln>
            </p:spPr>
            <p:txBody>
              <a:bodyPr/>
              <a:lstStyle/>
              <a:p>
                <a:endParaRPr lang="en-GB"/>
              </a:p>
            </p:txBody>
          </p:sp>
        </p:grpSp>
        <p:grpSp>
          <p:nvGrpSpPr>
            <p:cNvPr id="307226" name="Group 26"/>
            <p:cNvGrpSpPr>
              <a:grpSpLocks/>
            </p:cNvGrpSpPr>
            <p:nvPr/>
          </p:nvGrpSpPr>
          <p:grpSpPr bwMode="auto">
            <a:xfrm>
              <a:off x="1565" y="2308"/>
              <a:ext cx="1850" cy="100"/>
              <a:chOff x="1565" y="2308"/>
              <a:chExt cx="1850" cy="100"/>
            </a:xfrm>
          </p:grpSpPr>
          <p:sp>
            <p:nvSpPr>
              <p:cNvPr id="307227" name="Line 27"/>
              <p:cNvSpPr>
                <a:spLocks noChangeShapeType="1"/>
              </p:cNvSpPr>
              <p:nvPr/>
            </p:nvSpPr>
            <p:spPr bwMode="auto">
              <a:xfrm flipH="1">
                <a:off x="1649" y="2350"/>
                <a:ext cx="1766" cy="5"/>
              </a:xfrm>
              <a:prstGeom prst="line">
                <a:avLst/>
              </a:prstGeom>
              <a:noFill/>
              <a:ln w="34925">
                <a:solidFill>
                  <a:srgbClr val="000000"/>
                </a:solidFill>
                <a:round/>
                <a:headEnd/>
                <a:tailEnd/>
              </a:ln>
            </p:spPr>
            <p:txBody>
              <a:bodyPr/>
              <a:lstStyle/>
              <a:p>
                <a:endParaRPr lang="en-GB"/>
              </a:p>
            </p:txBody>
          </p:sp>
          <p:sp>
            <p:nvSpPr>
              <p:cNvPr id="307228" name="Freeform 28"/>
              <p:cNvSpPr>
                <a:spLocks/>
              </p:cNvSpPr>
              <p:nvPr/>
            </p:nvSpPr>
            <p:spPr bwMode="auto">
              <a:xfrm>
                <a:off x="1565" y="2308"/>
                <a:ext cx="101" cy="100"/>
              </a:xfrm>
              <a:custGeom>
                <a:avLst/>
                <a:gdLst/>
                <a:ahLst/>
                <a:cxnLst>
                  <a:cxn ang="0">
                    <a:pos x="101" y="0"/>
                  </a:cxn>
                  <a:cxn ang="0">
                    <a:pos x="0" y="47"/>
                  </a:cxn>
                  <a:cxn ang="0">
                    <a:pos x="101" y="100"/>
                  </a:cxn>
                  <a:cxn ang="0">
                    <a:pos x="101" y="0"/>
                  </a:cxn>
                </a:cxnLst>
                <a:rect l="0" t="0" r="r" b="b"/>
                <a:pathLst>
                  <a:path w="101" h="100">
                    <a:moveTo>
                      <a:pt x="101" y="0"/>
                    </a:moveTo>
                    <a:lnTo>
                      <a:pt x="0" y="47"/>
                    </a:lnTo>
                    <a:lnTo>
                      <a:pt x="101" y="100"/>
                    </a:lnTo>
                    <a:lnTo>
                      <a:pt x="101" y="0"/>
                    </a:lnTo>
                    <a:close/>
                  </a:path>
                </a:pathLst>
              </a:custGeom>
              <a:solidFill>
                <a:srgbClr val="000000"/>
              </a:solidFill>
              <a:ln w="9525">
                <a:noFill/>
                <a:round/>
                <a:headEnd/>
                <a:tailEnd/>
              </a:ln>
            </p:spPr>
            <p:txBody>
              <a:bodyPr/>
              <a:lstStyle/>
              <a:p>
                <a:endParaRPr lang="en-GB"/>
              </a:p>
            </p:txBody>
          </p:sp>
        </p:grpSp>
        <p:grpSp>
          <p:nvGrpSpPr>
            <p:cNvPr id="307229" name="Group 29"/>
            <p:cNvGrpSpPr>
              <a:grpSpLocks/>
            </p:cNvGrpSpPr>
            <p:nvPr/>
          </p:nvGrpSpPr>
          <p:grpSpPr bwMode="auto">
            <a:xfrm>
              <a:off x="1559" y="2067"/>
              <a:ext cx="1890" cy="100"/>
              <a:chOff x="1559" y="2067"/>
              <a:chExt cx="1890" cy="100"/>
            </a:xfrm>
          </p:grpSpPr>
          <p:sp>
            <p:nvSpPr>
              <p:cNvPr id="307230" name="Line 30"/>
              <p:cNvSpPr>
                <a:spLocks noChangeShapeType="1"/>
              </p:cNvSpPr>
              <p:nvPr/>
            </p:nvSpPr>
            <p:spPr bwMode="auto">
              <a:xfrm flipV="1">
                <a:off x="1559" y="2114"/>
                <a:ext cx="1800" cy="6"/>
              </a:xfrm>
              <a:prstGeom prst="line">
                <a:avLst/>
              </a:prstGeom>
              <a:noFill/>
              <a:ln w="34925">
                <a:solidFill>
                  <a:srgbClr val="000000"/>
                </a:solidFill>
                <a:round/>
                <a:headEnd/>
                <a:tailEnd/>
              </a:ln>
            </p:spPr>
            <p:txBody>
              <a:bodyPr/>
              <a:lstStyle/>
              <a:p>
                <a:endParaRPr lang="en-GB"/>
              </a:p>
            </p:txBody>
          </p:sp>
          <p:sp>
            <p:nvSpPr>
              <p:cNvPr id="307231" name="Freeform 31"/>
              <p:cNvSpPr>
                <a:spLocks/>
              </p:cNvSpPr>
              <p:nvPr/>
            </p:nvSpPr>
            <p:spPr bwMode="auto">
              <a:xfrm>
                <a:off x="3348" y="2067"/>
                <a:ext cx="101" cy="100"/>
              </a:xfrm>
              <a:custGeom>
                <a:avLst/>
                <a:gdLst/>
                <a:ahLst/>
                <a:cxnLst>
                  <a:cxn ang="0">
                    <a:pos x="0" y="100"/>
                  </a:cxn>
                  <a:cxn ang="0">
                    <a:pos x="101" y="53"/>
                  </a:cxn>
                  <a:cxn ang="0">
                    <a:pos x="0" y="0"/>
                  </a:cxn>
                  <a:cxn ang="0">
                    <a:pos x="0" y="100"/>
                  </a:cxn>
                </a:cxnLst>
                <a:rect l="0" t="0" r="r" b="b"/>
                <a:pathLst>
                  <a:path w="101" h="100">
                    <a:moveTo>
                      <a:pt x="0" y="100"/>
                    </a:moveTo>
                    <a:lnTo>
                      <a:pt x="101" y="53"/>
                    </a:lnTo>
                    <a:lnTo>
                      <a:pt x="0" y="0"/>
                    </a:lnTo>
                    <a:lnTo>
                      <a:pt x="0" y="100"/>
                    </a:lnTo>
                    <a:close/>
                  </a:path>
                </a:pathLst>
              </a:custGeom>
              <a:solidFill>
                <a:srgbClr val="000000"/>
              </a:solidFill>
              <a:ln w="9525">
                <a:noFill/>
                <a:round/>
                <a:headEnd/>
                <a:tailEnd/>
              </a:ln>
            </p:spPr>
            <p:txBody>
              <a:bodyPr/>
              <a:lstStyle/>
              <a:p>
                <a:endParaRPr lang="en-GB"/>
              </a:p>
            </p:txBody>
          </p:sp>
        </p:grpSp>
      </p:grpSp>
      <p:pic>
        <p:nvPicPr>
          <p:cNvPr id="307237" name="Picture 37"/>
          <p:cNvPicPr>
            <a:picLocks noChangeArrowheads="1"/>
          </p:cNvPicPr>
          <p:nvPr/>
        </p:nvPicPr>
        <p:blipFill>
          <a:blip r:embed="rId3"/>
          <a:srcRect/>
          <a:stretch>
            <a:fillRect/>
          </a:stretch>
        </p:blipFill>
        <p:spPr bwMode="auto">
          <a:xfrm>
            <a:off x="152400" y="4162425"/>
            <a:ext cx="4318000" cy="2159000"/>
          </a:xfrm>
          <a:prstGeom prst="rect">
            <a:avLst/>
          </a:prstGeom>
          <a:noFill/>
          <a:ln w="9525">
            <a:noFill/>
            <a:miter lim="800000"/>
            <a:headEnd/>
            <a:tailEnd/>
          </a:ln>
          <a:effectLst/>
        </p:spPr>
      </p:pic>
      <p:pic>
        <p:nvPicPr>
          <p:cNvPr id="307239" name="Picture 39"/>
          <p:cNvPicPr>
            <a:picLocks noChangeArrowheads="1"/>
          </p:cNvPicPr>
          <p:nvPr/>
        </p:nvPicPr>
        <p:blipFill>
          <a:blip r:embed="rId4"/>
          <a:srcRect/>
          <a:stretch>
            <a:fillRect/>
          </a:stretch>
        </p:blipFill>
        <p:spPr bwMode="auto">
          <a:xfrm>
            <a:off x="4586288" y="4143375"/>
            <a:ext cx="4318000" cy="215900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0720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0720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03" grpId="0" build="p"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GB"/>
              <a:t>FINANCIAL MARKETS</a:t>
            </a:r>
          </a:p>
        </p:txBody>
      </p:sp>
      <p:sp>
        <p:nvSpPr>
          <p:cNvPr id="5" name="Date Placeholder 4"/>
          <p:cNvSpPr>
            <a:spLocks noGrp="1"/>
          </p:cNvSpPr>
          <p:nvPr>
            <p:ph type="dt" sz="half" idx="11"/>
          </p:nvPr>
        </p:nvSpPr>
        <p:spPr/>
        <p:txBody>
          <a:bodyPr/>
          <a:lstStyle/>
          <a:p>
            <a:r>
              <a:rPr lang="en-GB"/>
              <a:t>November 2003</a:t>
            </a:r>
          </a:p>
        </p:txBody>
      </p:sp>
      <p:sp>
        <p:nvSpPr>
          <p:cNvPr id="6" name="Slide Number Placeholder 5"/>
          <p:cNvSpPr>
            <a:spLocks noGrp="1"/>
          </p:cNvSpPr>
          <p:nvPr>
            <p:ph type="sldNum" sz="quarter" idx="12"/>
          </p:nvPr>
        </p:nvSpPr>
        <p:spPr/>
        <p:txBody>
          <a:bodyPr/>
          <a:lstStyle/>
          <a:p>
            <a:fld id="{F35BEAF9-D0DA-44C2-A1CB-669E46BA4278}" type="slidenum">
              <a:rPr lang="en-GB"/>
              <a:pPr/>
              <a:t>2</a:t>
            </a:fld>
            <a:endParaRPr lang="en-GB"/>
          </a:p>
        </p:txBody>
      </p:sp>
      <p:sp>
        <p:nvSpPr>
          <p:cNvPr id="329730" name="Rectangle 2"/>
          <p:cNvSpPr>
            <a:spLocks noGrp="1" noChangeArrowheads="1"/>
          </p:cNvSpPr>
          <p:nvPr>
            <p:ph type="title"/>
          </p:nvPr>
        </p:nvSpPr>
        <p:spPr/>
        <p:txBody>
          <a:bodyPr/>
          <a:lstStyle/>
          <a:p>
            <a:r>
              <a:rPr lang="en-GB"/>
              <a:t>Agenda</a:t>
            </a:r>
          </a:p>
        </p:txBody>
      </p:sp>
      <p:sp>
        <p:nvSpPr>
          <p:cNvPr id="329731" name="Rectangle 3"/>
          <p:cNvSpPr>
            <a:spLocks noGrp="1" noChangeArrowheads="1"/>
          </p:cNvSpPr>
          <p:nvPr>
            <p:ph type="body" idx="1"/>
          </p:nvPr>
        </p:nvSpPr>
        <p:spPr/>
        <p:txBody>
          <a:bodyPr/>
          <a:lstStyle/>
          <a:p>
            <a:r>
              <a:rPr lang="en-GB" sz="2000"/>
              <a:t>Strategic Issues in the Insurance Industry</a:t>
            </a:r>
          </a:p>
          <a:p>
            <a:r>
              <a:rPr lang="en-GB" sz="2000"/>
              <a:t>Applications of Derivatives for Life Insurance</a:t>
            </a:r>
          </a:p>
          <a:p>
            <a:r>
              <a:rPr lang="en-GB" sz="2000"/>
              <a:t>Practicalities of Implementing Derivative Solutions – Collateral &amp; Admissibility</a:t>
            </a:r>
          </a:p>
          <a:p>
            <a:pPr>
              <a:buFont typeface="Wingdings" pitchFamily="2" charset="2"/>
              <a:buNone/>
            </a:pPr>
            <a:endParaRPr lang="en-GB" sz="20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GB"/>
              <a:t>FINANCIAL MARKETS</a:t>
            </a:r>
          </a:p>
        </p:txBody>
      </p:sp>
      <p:sp>
        <p:nvSpPr>
          <p:cNvPr id="5" name="Date Placeholder 4"/>
          <p:cNvSpPr>
            <a:spLocks noGrp="1"/>
          </p:cNvSpPr>
          <p:nvPr>
            <p:ph type="dt" sz="half" idx="11"/>
          </p:nvPr>
        </p:nvSpPr>
        <p:spPr/>
        <p:txBody>
          <a:bodyPr/>
          <a:lstStyle/>
          <a:p>
            <a:r>
              <a:rPr lang="en-GB"/>
              <a:t>November 2003</a:t>
            </a:r>
          </a:p>
        </p:txBody>
      </p:sp>
      <p:sp>
        <p:nvSpPr>
          <p:cNvPr id="6" name="Slide Number Placeholder 5"/>
          <p:cNvSpPr>
            <a:spLocks noGrp="1"/>
          </p:cNvSpPr>
          <p:nvPr>
            <p:ph type="sldNum" sz="quarter" idx="12"/>
          </p:nvPr>
        </p:nvSpPr>
        <p:spPr/>
        <p:txBody>
          <a:bodyPr/>
          <a:lstStyle/>
          <a:p>
            <a:fld id="{B7DC33E1-011B-4C3A-A08F-5BB796F8579A}" type="slidenum">
              <a:rPr lang="en-GB"/>
              <a:pPr/>
              <a:t>20</a:t>
            </a:fld>
            <a:endParaRPr lang="en-GB"/>
          </a:p>
        </p:txBody>
      </p:sp>
      <p:sp>
        <p:nvSpPr>
          <p:cNvPr id="315394" name="Rectangle 2"/>
          <p:cNvSpPr>
            <a:spLocks noGrp="1" noChangeArrowheads="1"/>
          </p:cNvSpPr>
          <p:nvPr>
            <p:ph type="title"/>
          </p:nvPr>
        </p:nvSpPr>
        <p:spPr/>
        <p:txBody>
          <a:bodyPr/>
          <a:lstStyle/>
          <a:p>
            <a:r>
              <a:rPr lang="en-GB"/>
              <a:t>Hedging Guarantees</a:t>
            </a:r>
            <a:br>
              <a:rPr lang="en-GB"/>
            </a:br>
            <a:r>
              <a:rPr lang="en-GB" sz="1800">
                <a:solidFill>
                  <a:schemeClr val="accent1"/>
                </a:solidFill>
              </a:rPr>
              <a:t>Swaptions and CMS floors</a:t>
            </a:r>
          </a:p>
        </p:txBody>
      </p:sp>
      <p:sp>
        <p:nvSpPr>
          <p:cNvPr id="315395" name="Rectangle 3"/>
          <p:cNvSpPr>
            <a:spLocks noGrp="1" noChangeArrowheads="1"/>
          </p:cNvSpPr>
          <p:nvPr>
            <p:ph type="body" idx="1"/>
          </p:nvPr>
        </p:nvSpPr>
        <p:spPr>
          <a:xfrm>
            <a:off x="1192213" y="1619250"/>
            <a:ext cx="7704137" cy="4711700"/>
          </a:xfrm>
        </p:spPr>
        <p:txBody>
          <a:bodyPr/>
          <a:lstStyle/>
          <a:p>
            <a:r>
              <a:rPr lang="en-GB" sz="1400">
                <a:cs typeface="Arial" pitchFamily="34" charset="0"/>
              </a:rPr>
              <a:t>Standard hedge for GAOs in the UK:</a:t>
            </a:r>
          </a:p>
          <a:p>
            <a:pPr lvl="1"/>
            <a:r>
              <a:rPr lang="en-GB" sz="1400">
                <a:cs typeface="Arial" pitchFamily="34" charset="0"/>
              </a:rPr>
              <a:t>Insurer buys a strip of receivers swaptions</a:t>
            </a:r>
          </a:p>
          <a:p>
            <a:pPr lvl="1"/>
            <a:r>
              <a:rPr lang="en-GB" sz="1400">
                <a:cs typeface="Arial" pitchFamily="34" charset="0"/>
              </a:rPr>
              <a:t>Cash Payoff = max(0%, (5% - r20y) x a(20, r20y) )</a:t>
            </a:r>
          </a:p>
          <a:p>
            <a:r>
              <a:rPr lang="en-GB" sz="1400">
                <a:cs typeface="Arial" pitchFamily="34" charset="0"/>
              </a:rPr>
              <a:t>Common hedge for minimum interest rate guarantees in Europe either receivers swaptions or CMS floors</a:t>
            </a:r>
          </a:p>
          <a:p>
            <a:r>
              <a:rPr lang="en-GB" sz="1400"/>
              <a:t>As with the standard interest rate floor contract a CMS floor consists of a strip of options known as floorlets.  The CMS floor contract will specify:</a:t>
            </a:r>
          </a:p>
          <a:p>
            <a:pPr lvl="1"/>
            <a:r>
              <a:rPr lang="en-GB" sz="1400"/>
              <a:t>Nominal amount</a:t>
            </a:r>
          </a:p>
          <a:p>
            <a:pPr lvl="1"/>
            <a:r>
              <a:rPr lang="en-GB" sz="1400"/>
              <a:t>Strike</a:t>
            </a:r>
          </a:p>
          <a:p>
            <a:pPr lvl="1"/>
            <a:r>
              <a:rPr lang="en-GB" sz="1400"/>
              <a:t>Maturity of floor</a:t>
            </a:r>
          </a:p>
          <a:p>
            <a:pPr lvl="1"/>
            <a:r>
              <a:rPr lang="en-GB" sz="1400"/>
              <a:t>Frequency of floorlets (i.e annual, semi-annual or quarterly)</a:t>
            </a:r>
          </a:p>
          <a:p>
            <a:pPr lvl="1"/>
            <a:r>
              <a:rPr lang="en-GB" sz="1400"/>
              <a:t>The reference swap rate to use (e.g. The 10yr Euribor swap rate as quoted on Reuters).</a:t>
            </a:r>
          </a:p>
          <a:p>
            <a:pPr lvl="1"/>
            <a:r>
              <a:rPr lang="en-GB" sz="1400"/>
              <a:t>When this swap rate is referenced (e.g. set in advance two days before the date of the previous floorlet payment date or set in arrears two days before the date of the current floorlet payment)</a:t>
            </a:r>
            <a:endParaRPr lang="en-GB" sz="1400">
              <a:cs typeface="Arial" pitchFamily="3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GB"/>
              <a:t>FINANCIAL MARKETS</a:t>
            </a:r>
          </a:p>
        </p:txBody>
      </p:sp>
      <p:sp>
        <p:nvSpPr>
          <p:cNvPr id="5" name="Date Placeholder 4"/>
          <p:cNvSpPr>
            <a:spLocks noGrp="1"/>
          </p:cNvSpPr>
          <p:nvPr>
            <p:ph type="dt" sz="half" idx="11"/>
          </p:nvPr>
        </p:nvSpPr>
        <p:spPr/>
        <p:txBody>
          <a:bodyPr/>
          <a:lstStyle/>
          <a:p>
            <a:r>
              <a:rPr lang="en-GB"/>
              <a:t>November 2003</a:t>
            </a:r>
          </a:p>
        </p:txBody>
      </p:sp>
      <p:sp>
        <p:nvSpPr>
          <p:cNvPr id="6" name="Slide Number Placeholder 5"/>
          <p:cNvSpPr>
            <a:spLocks noGrp="1"/>
          </p:cNvSpPr>
          <p:nvPr>
            <p:ph type="sldNum" sz="quarter" idx="12"/>
          </p:nvPr>
        </p:nvSpPr>
        <p:spPr/>
        <p:txBody>
          <a:bodyPr/>
          <a:lstStyle/>
          <a:p>
            <a:fld id="{71E11663-67ED-4D94-9944-401A7970940A}" type="slidenum">
              <a:rPr lang="en-GB"/>
              <a:pPr/>
              <a:t>21</a:t>
            </a:fld>
            <a:endParaRPr lang="en-GB"/>
          </a:p>
        </p:txBody>
      </p:sp>
      <p:sp>
        <p:nvSpPr>
          <p:cNvPr id="326658" name="Rectangle 2"/>
          <p:cNvSpPr>
            <a:spLocks noGrp="1" noChangeArrowheads="1"/>
          </p:cNvSpPr>
          <p:nvPr>
            <p:ph type="title"/>
          </p:nvPr>
        </p:nvSpPr>
        <p:spPr/>
        <p:txBody>
          <a:bodyPr/>
          <a:lstStyle/>
          <a:p>
            <a:r>
              <a:rPr lang="en-GB"/>
              <a:t>CMS Floors </a:t>
            </a:r>
            <a:br>
              <a:rPr lang="en-GB"/>
            </a:br>
            <a:r>
              <a:rPr lang="en-GB" sz="2000">
                <a:solidFill>
                  <a:schemeClr val="accent1"/>
                </a:solidFill>
              </a:rPr>
              <a:t>Example</a:t>
            </a:r>
          </a:p>
        </p:txBody>
      </p:sp>
      <p:sp>
        <p:nvSpPr>
          <p:cNvPr id="326659" name="Rectangle 3"/>
          <p:cNvSpPr>
            <a:spLocks noGrp="1" noChangeArrowheads="1"/>
          </p:cNvSpPr>
          <p:nvPr>
            <p:ph type="body" idx="1"/>
          </p:nvPr>
        </p:nvSpPr>
        <p:spPr/>
        <p:txBody>
          <a:bodyPr/>
          <a:lstStyle/>
          <a:p>
            <a:r>
              <a:rPr lang="en-GB"/>
              <a:t>For a floor with a nominal of </a:t>
            </a:r>
            <a:r>
              <a:rPr lang="en-GB">
                <a:cs typeface="Arial" pitchFamily="34" charset="0"/>
              </a:rPr>
              <a:t>€150m, strike of 4.75%, 10-year maturity, annual floorlets, based on the 10 year swap rate, set in arrears there will be:</a:t>
            </a:r>
          </a:p>
          <a:p>
            <a:pPr lvl="1"/>
            <a:r>
              <a:rPr lang="en-GB"/>
              <a:t>10 floorlets with payments made annually.</a:t>
            </a:r>
          </a:p>
          <a:p>
            <a:pPr lvl="1"/>
            <a:r>
              <a:rPr lang="en-GB"/>
              <a:t>The payoff for each floorlet will be:</a:t>
            </a:r>
          </a:p>
          <a:p>
            <a:pPr lvl="2"/>
            <a:r>
              <a:rPr lang="en-GB"/>
              <a:t>Payoff = </a:t>
            </a:r>
            <a:r>
              <a:rPr lang="en-GB">
                <a:cs typeface="Arial" pitchFamily="34" charset="0"/>
              </a:rPr>
              <a:t>€150m x max(0, 4.75% - 10 year CMS rate)</a:t>
            </a:r>
          </a:p>
          <a:p>
            <a:pPr lvl="2"/>
            <a:r>
              <a:rPr lang="en-GB">
                <a:cs typeface="Arial" pitchFamily="34" charset="0"/>
              </a:rPr>
              <a:t>Where the 10 year CMS rate is the 10 year EUR interest rate swap rate taken from Reuters two days before payment.</a:t>
            </a:r>
          </a:p>
          <a:p>
            <a:pPr lvl="1"/>
            <a:r>
              <a:rPr lang="en-GB"/>
              <a:t>So if the observed rate is 3.5%, the payoff will be </a:t>
            </a:r>
            <a:r>
              <a:rPr lang="en-GB">
                <a:cs typeface="Arial" pitchFamily="34" charset="0"/>
              </a:rPr>
              <a:t>€150m x (4.75% - 3.5%) = €1.875m </a:t>
            </a:r>
            <a:endParaRPr lang="en-GB"/>
          </a:p>
          <a:p>
            <a:pPr>
              <a:buFont typeface="Wingdings" pitchFamily="2" charset="2"/>
              <a:buNone/>
            </a:pPr>
            <a:endParaRPr lang="en-GB"/>
          </a:p>
          <a:p>
            <a:pPr lvl="2">
              <a:buFont typeface="Wingdings" pitchFamily="2" charset="2"/>
              <a:buNone/>
            </a:pPr>
            <a:endParaRPr lang="en-GB"/>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Footer Placeholder 3"/>
          <p:cNvSpPr>
            <a:spLocks noGrp="1"/>
          </p:cNvSpPr>
          <p:nvPr>
            <p:ph type="ftr" sz="quarter" idx="10"/>
          </p:nvPr>
        </p:nvSpPr>
        <p:spPr/>
        <p:txBody>
          <a:bodyPr/>
          <a:lstStyle/>
          <a:p>
            <a:r>
              <a:rPr lang="en-GB"/>
              <a:t>FINANCIAL MARKETS</a:t>
            </a:r>
          </a:p>
        </p:txBody>
      </p:sp>
      <p:sp>
        <p:nvSpPr>
          <p:cNvPr id="15" name="Date Placeholder 4"/>
          <p:cNvSpPr>
            <a:spLocks noGrp="1"/>
          </p:cNvSpPr>
          <p:nvPr>
            <p:ph type="dt" sz="half" idx="11"/>
          </p:nvPr>
        </p:nvSpPr>
        <p:spPr/>
        <p:txBody>
          <a:bodyPr/>
          <a:lstStyle/>
          <a:p>
            <a:r>
              <a:rPr lang="en-GB"/>
              <a:t>November 2003</a:t>
            </a:r>
          </a:p>
        </p:txBody>
      </p:sp>
      <p:sp>
        <p:nvSpPr>
          <p:cNvPr id="16" name="Slide Number Placeholder 5"/>
          <p:cNvSpPr>
            <a:spLocks noGrp="1"/>
          </p:cNvSpPr>
          <p:nvPr>
            <p:ph type="sldNum" sz="quarter" idx="12"/>
          </p:nvPr>
        </p:nvSpPr>
        <p:spPr/>
        <p:txBody>
          <a:bodyPr/>
          <a:lstStyle/>
          <a:p>
            <a:fld id="{2EA4EDA1-1260-423A-AE57-B50D5620B4F3}" type="slidenum">
              <a:rPr lang="en-GB"/>
              <a:pPr/>
              <a:t>22</a:t>
            </a:fld>
            <a:endParaRPr lang="en-GB"/>
          </a:p>
        </p:txBody>
      </p:sp>
      <p:sp>
        <p:nvSpPr>
          <p:cNvPr id="323586" name="Rectangle 1026"/>
          <p:cNvSpPr>
            <a:spLocks noGrp="1" noChangeArrowheads="1"/>
          </p:cNvSpPr>
          <p:nvPr>
            <p:ph type="title"/>
          </p:nvPr>
        </p:nvSpPr>
        <p:spPr/>
        <p:txBody>
          <a:bodyPr/>
          <a:lstStyle/>
          <a:p>
            <a:r>
              <a:rPr lang="en-GB"/>
              <a:t>Receivers Swaptions &amp; CMS floors </a:t>
            </a:r>
            <a:br>
              <a:rPr lang="en-GB"/>
            </a:br>
            <a:r>
              <a:rPr lang="en-GB" sz="2000">
                <a:solidFill>
                  <a:schemeClr val="accent1"/>
                </a:solidFill>
              </a:rPr>
              <a:t>CMS floor replication by receivers swaptions</a:t>
            </a:r>
          </a:p>
        </p:txBody>
      </p:sp>
      <p:pic>
        <p:nvPicPr>
          <p:cNvPr id="323587" name="Picture 1027"/>
          <p:cNvPicPr>
            <a:picLocks noChangeAspect="1" noChangeArrowheads="1"/>
          </p:cNvPicPr>
          <p:nvPr/>
        </p:nvPicPr>
        <p:blipFill>
          <a:blip r:embed="rId2"/>
          <a:srcRect/>
          <a:stretch>
            <a:fillRect/>
          </a:stretch>
        </p:blipFill>
        <p:spPr bwMode="auto">
          <a:xfrm>
            <a:off x="893763" y="1509713"/>
            <a:ext cx="7862887" cy="4838700"/>
          </a:xfrm>
          <a:prstGeom prst="rect">
            <a:avLst/>
          </a:prstGeom>
          <a:noFill/>
          <a:ln w="9525">
            <a:noFill/>
            <a:miter lim="800000"/>
            <a:headEnd/>
            <a:tailEnd/>
          </a:ln>
          <a:effectLst/>
        </p:spPr>
      </p:pic>
      <p:sp>
        <p:nvSpPr>
          <p:cNvPr id="323588" name="Line 1028"/>
          <p:cNvSpPr>
            <a:spLocks noChangeShapeType="1"/>
          </p:cNvSpPr>
          <p:nvPr/>
        </p:nvSpPr>
        <p:spPr bwMode="auto">
          <a:xfrm flipH="1">
            <a:off x="2362200" y="2495550"/>
            <a:ext cx="847725" cy="342900"/>
          </a:xfrm>
          <a:prstGeom prst="line">
            <a:avLst/>
          </a:prstGeom>
          <a:noFill/>
          <a:ln w="19050">
            <a:solidFill>
              <a:schemeClr val="tx1"/>
            </a:solidFill>
            <a:round/>
            <a:headEnd/>
            <a:tailEnd type="triangle" w="med" len="med"/>
          </a:ln>
          <a:effectLst/>
        </p:spPr>
        <p:txBody>
          <a:bodyPr wrap="none"/>
          <a:lstStyle/>
          <a:p>
            <a:endParaRPr lang="en-GB"/>
          </a:p>
        </p:txBody>
      </p:sp>
      <p:sp>
        <p:nvSpPr>
          <p:cNvPr id="323589" name="Line 1029"/>
          <p:cNvSpPr>
            <a:spLocks noChangeShapeType="1"/>
          </p:cNvSpPr>
          <p:nvPr/>
        </p:nvSpPr>
        <p:spPr bwMode="auto">
          <a:xfrm flipV="1">
            <a:off x="2171700" y="3238500"/>
            <a:ext cx="342900" cy="638175"/>
          </a:xfrm>
          <a:prstGeom prst="line">
            <a:avLst/>
          </a:prstGeom>
          <a:noFill/>
          <a:ln w="19050">
            <a:solidFill>
              <a:schemeClr val="tx1"/>
            </a:solidFill>
            <a:round/>
            <a:headEnd/>
            <a:tailEnd type="triangle" w="med" len="med"/>
          </a:ln>
          <a:effectLst/>
        </p:spPr>
        <p:txBody>
          <a:bodyPr wrap="none"/>
          <a:lstStyle/>
          <a:p>
            <a:endParaRPr lang="en-GB"/>
          </a:p>
        </p:txBody>
      </p:sp>
      <p:sp>
        <p:nvSpPr>
          <p:cNvPr id="323590" name="Text Box 1030"/>
          <p:cNvSpPr txBox="1">
            <a:spLocks noChangeArrowheads="1"/>
          </p:cNvSpPr>
          <p:nvPr/>
        </p:nvSpPr>
        <p:spPr bwMode="auto">
          <a:xfrm>
            <a:off x="3171825" y="2362200"/>
            <a:ext cx="2019300" cy="274638"/>
          </a:xfrm>
          <a:prstGeom prst="rect">
            <a:avLst/>
          </a:prstGeom>
          <a:noFill/>
          <a:ln w="9525">
            <a:noFill/>
            <a:miter lim="800000"/>
            <a:headEnd/>
            <a:tailEnd/>
          </a:ln>
          <a:effectLst/>
        </p:spPr>
        <p:txBody>
          <a:bodyPr>
            <a:spAutoFit/>
          </a:bodyPr>
          <a:lstStyle/>
          <a:p>
            <a:pPr>
              <a:spcBef>
                <a:spcPct val="50000"/>
              </a:spcBef>
            </a:pPr>
            <a:r>
              <a:rPr lang="en-GB" sz="1200" b="1">
                <a:latin typeface="Times New Roman" pitchFamily="18" charset="0"/>
              </a:rPr>
              <a:t>Convex swaption payoff</a:t>
            </a:r>
          </a:p>
        </p:txBody>
      </p:sp>
      <p:sp>
        <p:nvSpPr>
          <p:cNvPr id="323591" name="Text Box 1031"/>
          <p:cNvSpPr txBox="1">
            <a:spLocks noChangeArrowheads="1"/>
          </p:cNvSpPr>
          <p:nvPr/>
        </p:nvSpPr>
        <p:spPr bwMode="auto">
          <a:xfrm>
            <a:off x="1811338" y="3848100"/>
            <a:ext cx="1609725" cy="274638"/>
          </a:xfrm>
          <a:prstGeom prst="rect">
            <a:avLst/>
          </a:prstGeom>
          <a:noFill/>
          <a:ln w="9525">
            <a:noFill/>
            <a:miter lim="800000"/>
            <a:headEnd/>
            <a:tailEnd/>
          </a:ln>
          <a:effectLst/>
        </p:spPr>
        <p:txBody>
          <a:bodyPr>
            <a:spAutoFit/>
          </a:bodyPr>
          <a:lstStyle/>
          <a:p>
            <a:pPr>
              <a:spcBef>
                <a:spcPct val="50000"/>
              </a:spcBef>
            </a:pPr>
            <a:r>
              <a:rPr lang="en-GB" sz="1200" b="1">
                <a:latin typeface="Times New Roman" pitchFamily="18" charset="0"/>
              </a:rPr>
              <a:t>Linear floorlet payoff</a:t>
            </a:r>
          </a:p>
        </p:txBody>
      </p:sp>
      <p:sp>
        <p:nvSpPr>
          <p:cNvPr id="323592" name="Oval 1032"/>
          <p:cNvSpPr>
            <a:spLocks noChangeArrowheads="1"/>
          </p:cNvSpPr>
          <p:nvPr/>
        </p:nvSpPr>
        <p:spPr bwMode="auto">
          <a:xfrm>
            <a:off x="3990975" y="3724275"/>
            <a:ext cx="542925" cy="476250"/>
          </a:xfrm>
          <a:prstGeom prst="ellipse">
            <a:avLst/>
          </a:prstGeom>
          <a:solidFill>
            <a:schemeClr val="bg1">
              <a:alpha val="50000"/>
            </a:schemeClr>
          </a:solidFill>
          <a:ln w="9525">
            <a:solidFill>
              <a:schemeClr val="tx1"/>
            </a:solidFill>
            <a:round/>
            <a:headEnd/>
            <a:tailEnd/>
          </a:ln>
          <a:effectLst/>
        </p:spPr>
        <p:txBody>
          <a:bodyPr wrap="none" anchor="ctr"/>
          <a:lstStyle/>
          <a:p>
            <a:endParaRPr lang="en-GB"/>
          </a:p>
        </p:txBody>
      </p:sp>
      <p:sp>
        <p:nvSpPr>
          <p:cNvPr id="323593" name="Line 1033"/>
          <p:cNvSpPr>
            <a:spLocks noChangeShapeType="1"/>
          </p:cNvSpPr>
          <p:nvPr/>
        </p:nvSpPr>
        <p:spPr bwMode="auto">
          <a:xfrm flipH="1">
            <a:off x="4495800" y="3190875"/>
            <a:ext cx="457200" cy="600075"/>
          </a:xfrm>
          <a:prstGeom prst="line">
            <a:avLst/>
          </a:prstGeom>
          <a:noFill/>
          <a:ln w="19050">
            <a:solidFill>
              <a:schemeClr val="tx1"/>
            </a:solidFill>
            <a:round/>
            <a:headEnd/>
            <a:tailEnd type="triangle" w="med" len="med"/>
          </a:ln>
          <a:effectLst/>
        </p:spPr>
        <p:txBody>
          <a:bodyPr wrap="none" anchor="ctr"/>
          <a:lstStyle/>
          <a:p>
            <a:endParaRPr lang="en-GB"/>
          </a:p>
        </p:txBody>
      </p:sp>
      <p:sp>
        <p:nvSpPr>
          <p:cNvPr id="323594" name="Text Box 1034"/>
          <p:cNvSpPr txBox="1">
            <a:spLocks noChangeArrowheads="1"/>
          </p:cNvSpPr>
          <p:nvPr/>
        </p:nvSpPr>
        <p:spPr bwMode="auto">
          <a:xfrm>
            <a:off x="5019675" y="3105150"/>
            <a:ext cx="2324100" cy="304800"/>
          </a:xfrm>
          <a:prstGeom prst="rect">
            <a:avLst/>
          </a:prstGeom>
          <a:noFill/>
          <a:ln w="9525">
            <a:noFill/>
            <a:miter lim="800000"/>
            <a:headEnd/>
            <a:tailEnd/>
          </a:ln>
          <a:effectLst/>
        </p:spPr>
        <p:txBody>
          <a:bodyPr>
            <a:spAutoFit/>
          </a:bodyPr>
          <a:lstStyle/>
          <a:p>
            <a:pPr algn="ctr">
              <a:spcBef>
                <a:spcPct val="50000"/>
              </a:spcBef>
            </a:pPr>
            <a:endParaRPr lang="en-US" sz="1400" b="1">
              <a:latin typeface="Times New Roman" pitchFamily="18" charset="0"/>
            </a:endParaRPr>
          </a:p>
        </p:txBody>
      </p:sp>
      <p:sp>
        <p:nvSpPr>
          <p:cNvPr id="323595" name="Text Box 1035"/>
          <p:cNvSpPr txBox="1">
            <a:spLocks noChangeArrowheads="1"/>
          </p:cNvSpPr>
          <p:nvPr/>
        </p:nvSpPr>
        <p:spPr bwMode="auto">
          <a:xfrm>
            <a:off x="4838700" y="2752725"/>
            <a:ext cx="2466975" cy="1096963"/>
          </a:xfrm>
          <a:prstGeom prst="rect">
            <a:avLst/>
          </a:prstGeom>
          <a:noFill/>
          <a:ln w="9525">
            <a:noFill/>
            <a:miter lim="800000"/>
            <a:headEnd/>
            <a:tailEnd/>
          </a:ln>
          <a:effectLst/>
        </p:spPr>
        <p:txBody>
          <a:bodyPr>
            <a:spAutoFit/>
          </a:bodyPr>
          <a:lstStyle/>
          <a:p>
            <a:pPr algn="ctr">
              <a:spcBef>
                <a:spcPct val="50000"/>
              </a:spcBef>
            </a:pPr>
            <a:r>
              <a:rPr lang="en-GB" sz="1200" b="1">
                <a:latin typeface="Times New Roman" pitchFamily="18" charset="0"/>
              </a:rPr>
              <a:t>Lines cross at 20y rate = 3.13%. </a:t>
            </a:r>
          </a:p>
          <a:p>
            <a:pPr algn="ctr">
              <a:spcBef>
                <a:spcPct val="50000"/>
              </a:spcBef>
            </a:pPr>
            <a:r>
              <a:rPr lang="en-GB" sz="1200" b="1">
                <a:latin typeface="Times New Roman" pitchFamily="18" charset="0"/>
              </a:rPr>
              <a:t>20yr annuity value = 14.70 @ 3.13%, which is the ratio of the CMS notional to the swaption notional </a:t>
            </a:r>
          </a:p>
        </p:txBody>
      </p:sp>
      <p:sp>
        <p:nvSpPr>
          <p:cNvPr id="323596" name="Line 1036"/>
          <p:cNvSpPr>
            <a:spLocks noChangeShapeType="1"/>
          </p:cNvSpPr>
          <p:nvPr/>
        </p:nvSpPr>
        <p:spPr bwMode="auto">
          <a:xfrm flipH="1">
            <a:off x="5924550" y="4286250"/>
            <a:ext cx="466725" cy="381000"/>
          </a:xfrm>
          <a:prstGeom prst="line">
            <a:avLst/>
          </a:prstGeom>
          <a:noFill/>
          <a:ln w="19050">
            <a:solidFill>
              <a:schemeClr val="tx1"/>
            </a:solidFill>
            <a:round/>
            <a:headEnd/>
            <a:tailEnd type="triangle" w="med" len="med"/>
          </a:ln>
          <a:effectLst/>
        </p:spPr>
        <p:txBody>
          <a:bodyPr wrap="none" anchor="ctr"/>
          <a:lstStyle/>
          <a:p>
            <a:endParaRPr lang="en-GB"/>
          </a:p>
        </p:txBody>
      </p:sp>
      <p:sp>
        <p:nvSpPr>
          <p:cNvPr id="323597" name="Text Box 1037"/>
          <p:cNvSpPr txBox="1">
            <a:spLocks noChangeArrowheads="1"/>
          </p:cNvSpPr>
          <p:nvPr/>
        </p:nvSpPr>
        <p:spPr bwMode="auto">
          <a:xfrm>
            <a:off x="6162675" y="4048125"/>
            <a:ext cx="2057400" cy="639763"/>
          </a:xfrm>
          <a:prstGeom prst="rect">
            <a:avLst/>
          </a:prstGeom>
          <a:noFill/>
          <a:ln w="9525">
            <a:noFill/>
            <a:miter lim="800000"/>
            <a:headEnd/>
            <a:tailEnd/>
          </a:ln>
          <a:effectLst/>
        </p:spPr>
        <p:txBody>
          <a:bodyPr>
            <a:spAutoFit/>
          </a:bodyPr>
          <a:lstStyle/>
          <a:p>
            <a:pPr algn="ctr">
              <a:spcBef>
                <a:spcPct val="50000"/>
              </a:spcBef>
            </a:pPr>
            <a:r>
              <a:rPr lang="en-GB" sz="1200" b="1">
                <a:latin typeface="Times New Roman" pitchFamily="18" charset="0"/>
              </a:rPr>
              <a:t>CMS payoff exceeds swaption payoff at rates closer to strike</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0"/>
          <p:cNvSpPr>
            <a:spLocks noGrp="1" noChangeArrowheads="1"/>
          </p:cNvSpPr>
          <p:nvPr>
            <p:ph type="ftr" sz="quarter" idx="3"/>
          </p:nvPr>
        </p:nvSpPr>
        <p:spPr/>
        <p:txBody>
          <a:bodyPr/>
          <a:lstStyle/>
          <a:p>
            <a:r>
              <a:rPr lang="en-GB"/>
              <a:t>FINANCIAL MARKETS</a:t>
            </a:r>
          </a:p>
        </p:txBody>
      </p:sp>
      <p:sp>
        <p:nvSpPr>
          <p:cNvPr id="5" name="Rectangle 85"/>
          <p:cNvSpPr>
            <a:spLocks noGrp="1" noChangeArrowheads="1"/>
          </p:cNvSpPr>
          <p:nvPr>
            <p:ph type="dt" sz="half" idx="2"/>
          </p:nvPr>
        </p:nvSpPr>
        <p:spPr/>
        <p:txBody>
          <a:bodyPr/>
          <a:lstStyle/>
          <a:p>
            <a:r>
              <a:rPr lang="en-GB"/>
              <a:t>November 2003</a:t>
            </a:r>
          </a:p>
        </p:txBody>
      </p:sp>
      <p:sp>
        <p:nvSpPr>
          <p:cNvPr id="337922" name="Rectangle 1026"/>
          <p:cNvSpPr>
            <a:spLocks noGrp="1" noChangeArrowheads="1"/>
          </p:cNvSpPr>
          <p:nvPr>
            <p:ph type="ctrTitle"/>
          </p:nvPr>
        </p:nvSpPr>
        <p:spPr/>
        <p:txBody>
          <a:bodyPr/>
          <a:lstStyle/>
          <a:p>
            <a:r>
              <a:rPr lang="en-GB"/>
              <a:t>Section 3</a:t>
            </a:r>
            <a:br>
              <a:rPr lang="en-GB"/>
            </a:br>
            <a:endParaRPr lang="en-GB"/>
          </a:p>
        </p:txBody>
      </p:sp>
      <p:sp>
        <p:nvSpPr>
          <p:cNvPr id="337923" name="Rectangle 1027"/>
          <p:cNvSpPr>
            <a:spLocks noGrp="1" noChangeArrowheads="1"/>
          </p:cNvSpPr>
          <p:nvPr>
            <p:ph type="subTitle" idx="1"/>
          </p:nvPr>
        </p:nvSpPr>
        <p:spPr>
          <a:ln/>
        </p:spPr>
        <p:txBody>
          <a:bodyPr/>
          <a:lstStyle/>
          <a:p>
            <a:r>
              <a:rPr lang="en-GB"/>
              <a:t>Practicalities of Implementing Derivative Strategies:</a:t>
            </a:r>
          </a:p>
          <a:p>
            <a:r>
              <a:rPr lang="en-GB"/>
              <a:t>Collateral &amp; Admissibility</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GB"/>
              <a:t>FINANCIAL MARKETS</a:t>
            </a:r>
          </a:p>
        </p:txBody>
      </p:sp>
      <p:sp>
        <p:nvSpPr>
          <p:cNvPr id="5" name="Date Placeholder 4"/>
          <p:cNvSpPr>
            <a:spLocks noGrp="1"/>
          </p:cNvSpPr>
          <p:nvPr>
            <p:ph type="dt" sz="half" idx="11"/>
          </p:nvPr>
        </p:nvSpPr>
        <p:spPr/>
        <p:txBody>
          <a:bodyPr/>
          <a:lstStyle/>
          <a:p>
            <a:r>
              <a:rPr lang="en-GB"/>
              <a:t>November 2003</a:t>
            </a:r>
          </a:p>
        </p:txBody>
      </p:sp>
      <p:sp>
        <p:nvSpPr>
          <p:cNvPr id="6" name="Slide Number Placeholder 5"/>
          <p:cNvSpPr>
            <a:spLocks noGrp="1"/>
          </p:cNvSpPr>
          <p:nvPr>
            <p:ph type="sldNum" sz="quarter" idx="12"/>
          </p:nvPr>
        </p:nvSpPr>
        <p:spPr/>
        <p:txBody>
          <a:bodyPr/>
          <a:lstStyle/>
          <a:p>
            <a:fld id="{16DE51B3-B64C-4DAF-BA87-17E987CDF42F}" type="slidenum">
              <a:rPr lang="en-GB"/>
              <a:pPr/>
              <a:t>24</a:t>
            </a:fld>
            <a:endParaRPr lang="en-GB"/>
          </a:p>
        </p:txBody>
      </p:sp>
      <p:sp>
        <p:nvSpPr>
          <p:cNvPr id="310274" name="Rectangle 2"/>
          <p:cNvSpPr>
            <a:spLocks noGrp="1" noChangeArrowheads="1"/>
          </p:cNvSpPr>
          <p:nvPr>
            <p:ph type="title"/>
          </p:nvPr>
        </p:nvSpPr>
        <p:spPr/>
        <p:txBody>
          <a:bodyPr/>
          <a:lstStyle/>
          <a:p>
            <a:r>
              <a:rPr lang="en-GB"/>
              <a:t>Counterparty Credit Risk &amp; Collateral</a:t>
            </a:r>
            <a:endParaRPr lang="en-GB" sz="2000">
              <a:solidFill>
                <a:schemeClr val="accent1"/>
              </a:solidFill>
            </a:endParaRPr>
          </a:p>
        </p:txBody>
      </p:sp>
      <p:sp>
        <p:nvSpPr>
          <p:cNvPr id="310275" name="Rectangle 3"/>
          <p:cNvSpPr>
            <a:spLocks noGrp="1" noChangeArrowheads="1"/>
          </p:cNvSpPr>
          <p:nvPr>
            <p:ph type="body" idx="1"/>
          </p:nvPr>
        </p:nvSpPr>
        <p:spPr>
          <a:xfrm>
            <a:off x="1439863" y="1619250"/>
            <a:ext cx="7505700" cy="4724400"/>
          </a:xfrm>
        </p:spPr>
        <p:txBody>
          <a:bodyPr/>
          <a:lstStyle/>
          <a:p>
            <a:r>
              <a:rPr lang="en-GB"/>
              <a:t>OTC derivatives create counterparty credit exposure</a:t>
            </a:r>
          </a:p>
          <a:p>
            <a:r>
              <a:rPr lang="en-GB"/>
              <a:t>Exposure can be managed through a collateral process</a:t>
            </a:r>
          </a:p>
          <a:p>
            <a:r>
              <a:rPr lang="en-GB"/>
              <a:t>Counterparty who is out-of-the-money provides security in the form of collateral to the party who is in-the-money; similar to variation margin for exchange-traded contracts.</a:t>
            </a:r>
          </a:p>
          <a:p>
            <a:r>
              <a:rPr lang="en-GB"/>
              <a:t>Market standard International Swaps &amp; Derivatives Association (“ISDA”) documentation is used to support the collateral process in the form of a Credit Support Annex (“CSA”) to an ISDA Master Agreement</a:t>
            </a:r>
          </a:p>
          <a:p>
            <a:r>
              <a:rPr lang="en-GB"/>
              <a:t>Collateral agreements becoming standard across all market participants.</a:t>
            </a:r>
          </a:p>
          <a:p>
            <a:r>
              <a:rPr lang="en-GB"/>
              <a:t>According to the ISDA Margin Survey 2003:</a:t>
            </a:r>
          </a:p>
          <a:p>
            <a:pPr lvl="1"/>
            <a:r>
              <a:rPr lang="en-GB"/>
              <a:t>US$ 719bn of collateral in circulation</a:t>
            </a:r>
          </a:p>
          <a:p>
            <a:pPr lvl="1"/>
            <a:r>
              <a:rPr lang="en-GB"/>
              <a:t>38,500 agreements in place</a:t>
            </a:r>
          </a:p>
          <a:p>
            <a:pPr>
              <a:buFont typeface="Wingdings" pitchFamily="2" charset="2"/>
              <a:buNone/>
            </a:pPr>
            <a:endParaRPr lang="en-GB"/>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Footer Placeholder 3"/>
          <p:cNvSpPr>
            <a:spLocks noGrp="1"/>
          </p:cNvSpPr>
          <p:nvPr>
            <p:ph type="ftr" sz="quarter" idx="10"/>
          </p:nvPr>
        </p:nvSpPr>
        <p:spPr/>
        <p:txBody>
          <a:bodyPr/>
          <a:lstStyle/>
          <a:p>
            <a:r>
              <a:rPr lang="en-GB"/>
              <a:t>FINANCIAL MARKETS</a:t>
            </a:r>
          </a:p>
        </p:txBody>
      </p:sp>
      <p:sp>
        <p:nvSpPr>
          <p:cNvPr id="45" name="Date Placeholder 4"/>
          <p:cNvSpPr>
            <a:spLocks noGrp="1"/>
          </p:cNvSpPr>
          <p:nvPr>
            <p:ph type="dt" sz="half" idx="11"/>
          </p:nvPr>
        </p:nvSpPr>
        <p:spPr/>
        <p:txBody>
          <a:bodyPr/>
          <a:lstStyle/>
          <a:p>
            <a:r>
              <a:rPr lang="en-GB"/>
              <a:t>November 2003</a:t>
            </a:r>
          </a:p>
        </p:txBody>
      </p:sp>
      <p:sp>
        <p:nvSpPr>
          <p:cNvPr id="46" name="Slide Number Placeholder 5"/>
          <p:cNvSpPr>
            <a:spLocks noGrp="1"/>
          </p:cNvSpPr>
          <p:nvPr>
            <p:ph type="sldNum" sz="quarter" idx="12"/>
          </p:nvPr>
        </p:nvSpPr>
        <p:spPr/>
        <p:txBody>
          <a:bodyPr/>
          <a:lstStyle/>
          <a:p>
            <a:fld id="{4CABBC5D-E70C-43AE-B1AC-AABA58D05FDB}" type="slidenum">
              <a:rPr lang="en-GB"/>
              <a:pPr/>
              <a:t>25</a:t>
            </a:fld>
            <a:endParaRPr lang="en-GB"/>
          </a:p>
        </p:txBody>
      </p:sp>
      <p:sp>
        <p:nvSpPr>
          <p:cNvPr id="313346" name="Rectangle 2"/>
          <p:cNvSpPr>
            <a:spLocks noGrp="1" noChangeArrowheads="1"/>
          </p:cNvSpPr>
          <p:nvPr>
            <p:ph type="title"/>
          </p:nvPr>
        </p:nvSpPr>
        <p:spPr/>
        <p:txBody>
          <a:bodyPr/>
          <a:lstStyle/>
          <a:p>
            <a:r>
              <a:rPr lang="en-GB"/>
              <a:t>Common Collateral Terminology</a:t>
            </a:r>
            <a:endParaRPr lang="en-GB" sz="2000">
              <a:solidFill>
                <a:schemeClr val="accent1"/>
              </a:solidFill>
            </a:endParaRPr>
          </a:p>
        </p:txBody>
      </p:sp>
      <p:graphicFrame>
        <p:nvGraphicFramePr>
          <p:cNvPr id="313719" name="Group 375"/>
          <p:cNvGraphicFramePr>
            <a:graphicFrameLocks noGrp="1"/>
          </p:cNvGraphicFramePr>
          <p:nvPr/>
        </p:nvGraphicFramePr>
        <p:xfrm>
          <a:off x="242888" y="1504950"/>
          <a:ext cx="8739187" cy="4745673"/>
        </p:xfrm>
        <a:graphic>
          <a:graphicData uri="http://schemas.openxmlformats.org/drawingml/2006/table">
            <a:tbl>
              <a:tblPr/>
              <a:tblGrid>
                <a:gridCol w="1871662"/>
                <a:gridCol w="6867525"/>
              </a:tblGrid>
              <a:tr h="285750">
                <a:tc>
                  <a:txBody>
                    <a:bodyPr/>
                    <a:lstStyle/>
                    <a:p>
                      <a:pPr marL="0" marR="0" lvl="0" indent="0" algn="l" defTabSz="914400" rtl="0" eaLnBrk="1" fontAlgn="base" latinLnBrk="0" hangingPunct="1">
                        <a:lnSpc>
                          <a:spcPct val="100000"/>
                        </a:lnSpc>
                        <a:spcBef>
                          <a:spcPct val="50000"/>
                        </a:spcBef>
                        <a:spcAft>
                          <a:spcPct val="0"/>
                        </a:spcAft>
                        <a:buClr>
                          <a:schemeClr val="accent1"/>
                        </a:buClr>
                        <a:buSzTx/>
                        <a:buFont typeface="Wingdings" pitchFamily="2" charset="2"/>
                        <a:buNone/>
                        <a:tabLst/>
                      </a:pPr>
                      <a:r>
                        <a:rPr kumimoji="0" lang="en-GB" sz="1400" b="0" i="0" u="none" strike="noStrike" cap="none" normalizeH="0" baseline="0" smtClean="0">
                          <a:ln>
                            <a:noFill/>
                          </a:ln>
                          <a:solidFill>
                            <a:schemeClr val="tx1"/>
                          </a:solidFill>
                          <a:effectLst/>
                          <a:latin typeface="Arial" pitchFamily="34" charset="0"/>
                          <a:cs typeface="Times New Roman" pitchFamily="18" charset="0"/>
                        </a:rPr>
                        <a:t>Term</a:t>
                      </a:r>
                    </a:p>
                  </a:txBody>
                  <a:tcP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alpha val="50000"/>
                      </a:schemeClr>
                    </a:solidFill>
                  </a:tcPr>
                </a:tc>
                <a:tc>
                  <a:txBody>
                    <a:bodyPr/>
                    <a:lstStyle/>
                    <a:p>
                      <a:pPr marL="0" marR="0" lvl="0" indent="0" algn="l" defTabSz="914400" rtl="0" eaLnBrk="1" fontAlgn="base" latinLnBrk="0" hangingPunct="1">
                        <a:lnSpc>
                          <a:spcPct val="100000"/>
                        </a:lnSpc>
                        <a:spcBef>
                          <a:spcPct val="50000"/>
                        </a:spcBef>
                        <a:spcAft>
                          <a:spcPct val="0"/>
                        </a:spcAft>
                        <a:buClr>
                          <a:schemeClr val="accent1"/>
                        </a:buClr>
                        <a:buSzTx/>
                        <a:buFont typeface="Wingdings" pitchFamily="2" charset="2"/>
                        <a:buNone/>
                        <a:tabLst/>
                      </a:pPr>
                      <a:r>
                        <a:rPr kumimoji="0" lang="en-GB" sz="1400" b="0" i="0" u="none" strike="noStrike" cap="none" normalizeH="0" baseline="0" smtClean="0">
                          <a:ln>
                            <a:noFill/>
                          </a:ln>
                          <a:solidFill>
                            <a:schemeClr val="tx1"/>
                          </a:solidFill>
                          <a:effectLst/>
                          <a:latin typeface="Arial" pitchFamily="34" charset="0"/>
                          <a:cs typeface="Times New Roman" pitchFamily="18" charset="0"/>
                        </a:rPr>
                        <a:t>Description</a:t>
                      </a:r>
                    </a:p>
                  </a:txBody>
                  <a:tcPr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alpha val="50000"/>
                      </a:schemeClr>
                    </a:solidFill>
                  </a:tcPr>
                </a:tc>
              </a:tr>
              <a:tr h="665163">
                <a:tc>
                  <a:txBody>
                    <a:bodyPr/>
                    <a:lstStyle/>
                    <a:p>
                      <a:pPr marL="0" marR="0" lvl="0" indent="0" algn="l" defTabSz="914400" rtl="0" eaLnBrk="1" fontAlgn="base" latinLnBrk="0" hangingPunct="1">
                        <a:lnSpc>
                          <a:spcPct val="100000"/>
                        </a:lnSpc>
                        <a:spcBef>
                          <a:spcPct val="50000"/>
                        </a:spcBef>
                        <a:spcAft>
                          <a:spcPct val="0"/>
                        </a:spcAft>
                        <a:buClr>
                          <a:schemeClr val="accent1"/>
                        </a:buClr>
                        <a:buSzTx/>
                        <a:buFont typeface="Wingdings" pitchFamily="2" charset="2"/>
                        <a:buNone/>
                        <a:tabLst/>
                      </a:pPr>
                      <a:r>
                        <a:rPr kumimoji="0" lang="en-GB" sz="1000" b="1" i="0" u="none" strike="noStrike" cap="none" normalizeH="0" baseline="0" smtClean="0">
                          <a:ln>
                            <a:noFill/>
                          </a:ln>
                          <a:solidFill>
                            <a:schemeClr val="tx1"/>
                          </a:solidFill>
                          <a:effectLst/>
                          <a:latin typeface="Arial" pitchFamily="34" charset="0"/>
                          <a:cs typeface="Times New Roman" pitchFamily="18" charset="0"/>
                        </a:rPr>
                        <a:t>English Law CSA</a:t>
                      </a:r>
                    </a:p>
                  </a:txBody>
                  <a:tcP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alpha val="50000"/>
                      </a:schemeClr>
                    </a:solidFill>
                  </a:tcPr>
                </a:tc>
                <a:tc>
                  <a:txBody>
                    <a:bodyPr/>
                    <a:lstStyle/>
                    <a:p>
                      <a:pPr marL="0" marR="0" lvl="0" indent="0" algn="l" defTabSz="914400" rtl="0" eaLnBrk="1" fontAlgn="base" latinLnBrk="0" hangingPunct="1">
                        <a:lnSpc>
                          <a:spcPct val="100000"/>
                        </a:lnSpc>
                        <a:spcBef>
                          <a:spcPct val="50000"/>
                        </a:spcBef>
                        <a:spcAft>
                          <a:spcPct val="0"/>
                        </a:spcAft>
                        <a:buClr>
                          <a:schemeClr val="accent1"/>
                        </a:buClr>
                        <a:buSzTx/>
                        <a:buFont typeface="Wingdings" pitchFamily="2" charset="2"/>
                        <a:buNone/>
                        <a:tabLst/>
                      </a:pPr>
                      <a:r>
                        <a:rPr kumimoji="0" lang="en-GB" sz="1000" b="0" i="0" u="none" strike="noStrike" cap="none" normalizeH="0" baseline="0" smtClean="0">
                          <a:ln>
                            <a:noFill/>
                          </a:ln>
                          <a:solidFill>
                            <a:schemeClr val="tx1"/>
                          </a:solidFill>
                          <a:effectLst/>
                          <a:latin typeface="Arial" pitchFamily="34" charset="0"/>
                          <a:cs typeface="Times New Roman" pitchFamily="18" charset="0"/>
                        </a:rPr>
                        <a:t>Transfer of Title legal document, commonly referred to as the Paragraph 11.  When collateral is posted, ownership is transferred to the other party.  The collateral holder is legally allowed to re-use this collateral as it sees fit but is also obliged to return the same type of asset to the collateral giver.  Any coupons will be paid to the collateral holder but returned to the collateral giver as soon as they receive them. </a:t>
                      </a:r>
                    </a:p>
                  </a:txBody>
                  <a:tcPr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alpha val="50000"/>
                      </a:schemeClr>
                    </a:solidFill>
                  </a:tcPr>
                </a:tc>
              </a:tr>
              <a:tr h="244475">
                <a:tc>
                  <a:txBody>
                    <a:bodyPr/>
                    <a:lstStyle/>
                    <a:p>
                      <a:pPr marL="0" marR="0" lvl="0" indent="0" algn="l" defTabSz="914400" rtl="0" eaLnBrk="1" fontAlgn="base" latinLnBrk="0" hangingPunct="1">
                        <a:lnSpc>
                          <a:spcPct val="100000"/>
                        </a:lnSpc>
                        <a:spcBef>
                          <a:spcPct val="50000"/>
                        </a:spcBef>
                        <a:spcAft>
                          <a:spcPct val="0"/>
                        </a:spcAft>
                        <a:buClr>
                          <a:schemeClr val="accent1"/>
                        </a:buClr>
                        <a:buSzTx/>
                        <a:buFont typeface="Wingdings" pitchFamily="2" charset="2"/>
                        <a:buNone/>
                        <a:tabLst/>
                      </a:pPr>
                      <a:r>
                        <a:rPr kumimoji="0" lang="en-GB" sz="1000" b="1" i="0" u="none" strike="noStrike" cap="none" normalizeH="0" baseline="0" smtClean="0">
                          <a:ln>
                            <a:noFill/>
                          </a:ln>
                          <a:solidFill>
                            <a:schemeClr val="tx1"/>
                          </a:solidFill>
                          <a:effectLst/>
                          <a:latin typeface="Arial" pitchFamily="34" charset="0"/>
                          <a:cs typeface="Times New Roman" pitchFamily="18" charset="0"/>
                        </a:rPr>
                        <a:t>Eligible Currency</a:t>
                      </a:r>
                      <a:r>
                        <a:rPr kumimoji="0" lang="en-GB" sz="1000" b="1" i="0" u="none" strike="noStrike" cap="none" normalizeH="0" baseline="0" smtClean="0">
                          <a:ln>
                            <a:noFill/>
                          </a:ln>
                          <a:solidFill>
                            <a:schemeClr val="tx1"/>
                          </a:solidFill>
                          <a:effectLst/>
                          <a:latin typeface="Arial" pitchFamily="34" charset="0"/>
                        </a:rPr>
                        <a:t> </a:t>
                      </a:r>
                    </a:p>
                  </a:txBody>
                  <a:tcP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alpha val="50000"/>
                      </a:schemeClr>
                    </a:solidFill>
                  </a:tcPr>
                </a:tc>
                <a:tc>
                  <a:txBody>
                    <a:bodyPr/>
                    <a:lstStyle/>
                    <a:p>
                      <a:pPr marL="0" marR="0" lvl="0" indent="0" algn="l" defTabSz="914400" rtl="0" eaLnBrk="1" fontAlgn="base" latinLnBrk="0" hangingPunct="1">
                        <a:lnSpc>
                          <a:spcPct val="100000"/>
                        </a:lnSpc>
                        <a:spcBef>
                          <a:spcPct val="50000"/>
                        </a:spcBef>
                        <a:spcAft>
                          <a:spcPct val="0"/>
                        </a:spcAft>
                        <a:buClr>
                          <a:schemeClr val="accent1"/>
                        </a:buClr>
                        <a:buSzTx/>
                        <a:buFont typeface="Wingdings" pitchFamily="2" charset="2"/>
                        <a:buNone/>
                        <a:tabLst/>
                      </a:pPr>
                      <a:r>
                        <a:rPr kumimoji="0" lang="en-GB" sz="1000" b="0" i="0" u="none" strike="noStrike" cap="none" normalizeH="0" baseline="0" smtClean="0">
                          <a:ln>
                            <a:noFill/>
                          </a:ln>
                          <a:solidFill>
                            <a:schemeClr val="tx1"/>
                          </a:solidFill>
                          <a:effectLst/>
                          <a:latin typeface="Arial" pitchFamily="34" charset="0"/>
                          <a:cs typeface="Times New Roman" pitchFamily="18" charset="0"/>
                        </a:rPr>
                        <a:t>Currencies of cash collateral eligible under the agreement</a:t>
                      </a:r>
                      <a:r>
                        <a:rPr kumimoji="0" lang="en-GB" sz="1000" b="0" i="0" u="none" strike="noStrike" cap="none" normalizeH="0" baseline="0" smtClean="0">
                          <a:ln>
                            <a:noFill/>
                          </a:ln>
                          <a:solidFill>
                            <a:schemeClr val="tx1"/>
                          </a:solidFill>
                          <a:effectLst/>
                          <a:latin typeface="Arial" pitchFamily="34" charset="0"/>
                        </a:rPr>
                        <a:t> </a:t>
                      </a:r>
                    </a:p>
                  </a:txBody>
                  <a:tcPr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alpha val="50000"/>
                      </a:schemeClr>
                    </a:solidFill>
                  </a:tcPr>
                </a:tc>
              </a:tr>
              <a:tr h="376238">
                <a:tc>
                  <a:txBody>
                    <a:bodyPr/>
                    <a:lstStyle/>
                    <a:p>
                      <a:pPr marL="0" marR="0" lvl="0" indent="0" algn="l" defTabSz="914400" rtl="0" eaLnBrk="1" fontAlgn="base" latinLnBrk="0" hangingPunct="1">
                        <a:lnSpc>
                          <a:spcPct val="100000"/>
                        </a:lnSpc>
                        <a:spcBef>
                          <a:spcPct val="50000"/>
                        </a:spcBef>
                        <a:spcAft>
                          <a:spcPct val="0"/>
                        </a:spcAft>
                        <a:buClr>
                          <a:schemeClr val="accent1"/>
                        </a:buClr>
                        <a:buSzTx/>
                        <a:buFont typeface="Wingdings" pitchFamily="2" charset="2"/>
                        <a:buNone/>
                        <a:tabLst/>
                      </a:pPr>
                      <a:r>
                        <a:rPr kumimoji="0" lang="en-GB" sz="1000" b="1" i="0" u="none" strike="noStrike" cap="none" normalizeH="0" baseline="0" smtClean="0">
                          <a:ln>
                            <a:noFill/>
                          </a:ln>
                          <a:solidFill>
                            <a:schemeClr val="tx1"/>
                          </a:solidFill>
                          <a:effectLst/>
                          <a:latin typeface="Arial" pitchFamily="34" charset="0"/>
                          <a:cs typeface="Times New Roman" pitchFamily="18" charset="0"/>
                        </a:rPr>
                        <a:t>Eligible Collateral</a:t>
                      </a:r>
                    </a:p>
                  </a:txBody>
                  <a:tcP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alpha val="50000"/>
                      </a:schemeClr>
                    </a:solidFill>
                  </a:tcPr>
                </a:tc>
                <a:tc>
                  <a:txBody>
                    <a:bodyPr/>
                    <a:lstStyle/>
                    <a:p>
                      <a:pPr marL="0" marR="0" lvl="0" indent="0" algn="l" defTabSz="914400" rtl="0" eaLnBrk="1" fontAlgn="base" latinLnBrk="0" hangingPunct="1">
                        <a:lnSpc>
                          <a:spcPct val="100000"/>
                        </a:lnSpc>
                        <a:spcBef>
                          <a:spcPct val="50000"/>
                        </a:spcBef>
                        <a:spcAft>
                          <a:spcPct val="0"/>
                        </a:spcAft>
                        <a:buClr>
                          <a:schemeClr val="accent1"/>
                        </a:buClr>
                        <a:buSzTx/>
                        <a:buFont typeface="Wingdings" pitchFamily="2" charset="2"/>
                        <a:buNone/>
                        <a:tabLst/>
                      </a:pPr>
                      <a:r>
                        <a:rPr kumimoji="0" lang="en-GB" sz="1000" b="0" i="0" u="none" strike="noStrike" cap="none" normalizeH="0" baseline="0" smtClean="0">
                          <a:ln>
                            <a:noFill/>
                          </a:ln>
                          <a:solidFill>
                            <a:schemeClr val="tx1"/>
                          </a:solidFill>
                          <a:effectLst/>
                          <a:latin typeface="Arial" pitchFamily="34" charset="0"/>
                          <a:cs typeface="Times New Roman" pitchFamily="18" charset="0"/>
                        </a:rPr>
                        <a:t>A list of collateral which may be used to meet collateral calls.  A Valuation Percentage or Haircut will be applied to the market value (dirty bid) of the collateral. </a:t>
                      </a:r>
                    </a:p>
                  </a:txBody>
                  <a:tcPr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alpha val="50000"/>
                      </a:schemeClr>
                    </a:solidFill>
                  </a:tcPr>
                </a:tc>
              </a:tr>
              <a:tr h="520700">
                <a:tc>
                  <a:txBody>
                    <a:bodyPr/>
                    <a:lstStyle/>
                    <a:p>
                      <a:pPr marL="0" marR="0" lvl="0" indent="0" algn="l" defTabSz="914400" rtl="0" eaLnBrk="1" fontAlgn="base" latinLnBrk="0" hangingPunct="1">
                        <a:lnSpc>
                          <a:spcPct val="100000"/>
                        </a:lnSpc>
                        <a:spcBef>
                          <a:spcPct val="50000"/>
                        </a:spcBef>
                        <a:spcAft>
                          <a:spcPct val="0"/>
                        </a:spcAft>
                        <a:buClr>
                          <a:schemeClr val="accent1"/>
                        </a:buClr>
                        <a:buSzTx/>
                        <a:buFont typeface="Wingdings" pitchFamily="2" charset="2"/>
                        <a:buNone/>
                        <a:tabLst/>
                      </a:pPr>
                      <a:r>
                        <a:rPr kumimoji="0" lang="en-GB" sz="1000" b="1" i="0" u="none" strike="noStrike" cap="none" normalizeH="0" baseline="0" smtClean="0">
                          <a:ln>
                            <a:noFill/>
                          </a:ln>
                          <a:solidFill>
                            <a:schemeClr val="tx1"/>
                          </a:solidFill>
                          <a:effectLst/>
                          <a:latin typeface="Arial" pitchFamily="34" charset="0"/>
                        </a:rPr>
                        <a:t>Valuation Percentage</a:t>
                      </a:r>
                    </a:p>
                  </a:txBody>
                  <a:tcP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alpha val="50000"/>
                      </a:schemeClr>
                    </a:solidFill>
                  </a:tcPr>
                </a:tc>
                <a:tc>
                  <a:txBody>
                    <a:bodyPr/>
                    <a:lstStyle/>
                    <a:p>
                      <a:pPr marL="0" marR="0" lvl="0" indent="0" algn="l" defTabSz="914400" rtl="0" eaLnBrk="1" fontAlgn="base" latinLnBrk="0" hangingPunct="1">
                        <a:lnSpc>
                          <a:spcPct val="100000"/>
                        </a:lnSpc>
                        <a:spcBef>
                          <a:spcPct val="50000"/>
                        </a:spcBef>
                        <a:spcAft>
                          <a:spcPct val="0"/>
                        </a:spcAft>
                        <a:buClr>
                          <a:schemeClr val="accent1"/>
                        </a:buClr>
                        <a:buSzTx/>
                        <a:buFont typeface="Wingdings" pitchFamily="2" charset="2"/>
                        <a:buNone/>
                        <a:tabLst/>
                      </a:pPr>
                      <a:r>
                        <a:rPr kumimoji="0" lang="en-GB" sz="1000" b="0" i="0" u="none" strike="noStrike" cap="none" normalizeH="0" baseline="0" smtClean="0">
                          <a:ln>
                            <a:noFill/>
                          </a:ln>
                          <a:solidFill>
                            <a:schemeClr val="tx1"/>
                          </a:solidFill>
                          <a:effectLst/>
                          <a:latin typeface="Arial" pitchFamily="34" charset="0"/>
                          <a:cs typeface="Times New Roman" pitchFamily="18" charset="0"/>
                        </a:rPr>
                        <a:t>The percentage at which the market value of the collateral will be valued to allow for price volatility and instrument liquidity in the value of the collateral between collateral calls.  (Haircuts are the percentage by which the market value of the collateral is reduced.)</a:t>
                      </a:r>
                      <a:endParaRPr kumimoji="0" lang="en-GB" sz="10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alpha val="50000"/>
                      </a:schemeClr>
                    </a:solidFill>
                  </a:tcPr>
                </a:tc>
              </a:tr>
              <a:tr h="374650">
                <a:tc>
                  <a:txBody>
                    <a:bodyPr/>
                    <a:lstStyle/>
                    <a:p>
                      <a:pPr marL="0" marR="0" lvl="0" indent="0" algn="l" defTabSz="914400" rtl="0" eaLnBrk="1" fontAlgn="base" latinLnBrk="0" hangingPunct="1">
                        <a:lnSpc>
                          <a:spcPct val="100000"/>
                        </a:lnSpc>
                        <a:spcBef>
                          <a:spcPct val="50000"/>
                        </a:spcBef>
                        <a:spcAft>
                          <a:spcPct val="0"/>
                        </a:spcAft>
                        <a:buClr>
                          <a:schemeClr val="accent1"/>
                        </a:buClr>
                        <a:buSzTx/>
                        <a:buFont typeface="Wingdings" pitchFamily="2" charset="2"/>
                        <a:buNone/>
                        <a:tabLst/>
                      </a:pPr>
                      <a:r>
                        <a:rPr kumimoji="0" lang="en-GB" sz="1000" b="1" i="0" u="none" strike="noStrike" cap="none" normalizeH="0" baseline="0" smtClean="0">
                          <a:ln>
                            <a:noFill/>
                          </a:ln>
                          <a:solidFill>
                            <a:schemeClr val="tx1"/>
                          </a:solidFill>
                          <a:effectLst/>
                          <a:latin typeface="Arial" pitchFamily="34" charset="0"/>
                          <a:cs typeface="Times New Roman" pitchFamily="18" charset="0"/>
                        </a:rPr>
                        <a:t>Independent Amount</a:t>
                      </a:r>
                      <a:r>
                        <a:rPr kumimoji="0" lang="en-GB" sz="1000" b="1" i="0" u="none" strike="noStrike" cap="none" normalizeH="0" baseline="0" smtClean="0">
                          <a:ln>
                            <a:noFill/>
                          </a:ln>
                          <a:solidFill>
                            <a:schemeClr val="tx1"/>
                          </a:solidFill>
                          <a:effectLst/>
                          <a:latin typeface="Arial" pitchFamily="34" charset="0"/>
                        </a:rPr>
                        <a:t> </a:t>
                      </a:r>
                    </a:p>
                  </a:txBody>
                  <a:tcP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alpha val="50000"/>
                      </a:schemeClr>
                    </a:solidFill>
                  </a:tcPr>
                </a:tc>
                <a:tc>
                  <a:txBody>
                    <a:bodyPr/>
                    <a:lstStyle/>
                    <a:p>
                      <a:pPr marL="0" marR="0" lvl="0" indent="0" algn="l" defTabSz="914400" rtl="0" eaLnBrk="1" fontAlgn="base" latinLnBrk="0" hangingPunct="1">
                        <a:lnSpc>
                          <a:spcPct val="100000"/>
                        </a:lnSpc>
                        <a:spcBef>
                          <a:spcPct val="50000"/>
                        </a:spcBef>
                        <a:spcAft>
                          <a:spcPct val="0"/>
                        </a:spcAft>
                        <a:buClr>
                          <a:schemeClr val="accent1"/>
                        </a:buClr>
                        <a:buSzTx/>
                        <a:buFont typeface="Wingdings" pitchFamily="2" charset="2"/>
                        <a:buNone/>
                        <a:tabLst/>
                      </a:pPr>
                      <a:r>
                        <a:rPr kumimoji="0" lang="en-GB" sz="1000" b="0" i="0" u="none" strike="noStrike" cap="none" normalizeH="0" baseline="0" smtClean="0">
                          <a:ln>
                            <a:noFill/>
                          </a:ln>
                          <a:solidFill>
                            <a:schemeClr val="tx1"/>
                          </a:solidFill>
                          <a:effectLst/>
                          <a:latin typeface="Arial" pitchFamily="34" charset="0"/>
                          <a:cs typeface="Times New Roman" pitchFamily="18" charset="0"/>
                        </a:rPr>
                        <a:t>An additional collateral amount which is sometimes requested over and above the market value of the portfolio to allow for fluctuations in the value of the portfolio between collateral calls.  </a:t>
                      </a:r>
                      <a:endParaRPr kumimoji="0" lang="en-GB" sz="10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alpha val="50000"/>
                      </a:schemeClr>
                    </a:solidFill>
                  </a:tcPr>
                </a:tc>
              </a:tr>
              <a:tr h="376238">
                <a:tc>
                  <a:txBody>
                    <a:bodyPr/>
                    <a:lstStyle/>
                    <a:p>
                      <a:pPr marL="0" marR="0" lvl="0" indent="0" algn="l" defTabSz="914400" rtl="0" eaLnBrk="1" fontAlgn="base" latinLnBrk="0" hangingPunct="1">
                        <a:lnSpc>
                          <a:spcPct val="100000"/>
                        </a:lnSpc>
                        <a:spcBef>
                          <a:spcPct val="50000"/>
                        </a:spcBef>
                        <a:spcAft>
                          <a:spcPct val="0"/>
                        </a:spcAft>
                        <a:buClr>
                          <a:schemeClr val="accent1"/>
                        </a:buClr>
                        <a:buSzTx/>
                        <a:buFont typeface="Wingdings" pitchFamily="2" charset="2"/>
                        <a:buNone/>
                        <a:tabLst/>
                      </a:pPr>
                      <a:r>
                        <a:rPr kumimoji="0" lang="en-GB" sz="1000" b="1" i="0" u="none" strike="noStrike" cap="none" normalizeH="0" baseline="0" smtClean="0">
                          <a:ln>
                            <a:noFill/>
                          </a:ln>
                          <a:solidFill>
                            <a:schemeClr val="tx1"/>
                          </a:solidFill>
                          <a:effectLst/>
                          <a:latin typeface="Arial" pitchFamily="34" charset="0"/>
                        </a:rPr>
                        <a:t>Threshold</a:t>
                      </a:r>
                    </a:p>
                  </a:txBody>
                  <a:tcP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alpha val="50000"/>
                      </a:schemeClr>
                    </a:solidFill>
                  </a:tcPr>
                </a:tc>
                <a:tc>
                  <a:txBody>
                    <a:bodyPr/>
                    <a:lstStyle/>
                    <a:p>
                      <a:pPr marL="0" marR="0" lvl="0" indent="0" algn="l" defTabSz="914400" rtl="0" eaLnBrk="1" fontAlgn="base" latinLnBrk="0" hangingPunct="1">
                        <a:lnSpc>
                          <a:spcPct val="100000"/>
                        </a:lnSpc>
                        <a:spcBef>
                          <a:spcPct val="50000"/>
                        </a:spcBef>
                        <a:spcAft>
                          <a:spcPct val="0"/>
                        </a:spcAft>
                        <a:buClr>
                          <a:schemeClr val="accent1"/>
                        </a:buClr>
                        <a:buSzTx/>
                        <a:buFont typeface="Wingdings" pitchFamily="2" charset="2"/>
                        <a:buNone/>
                        <a:tabLst/>
                      </a:pPr>
                      <a:r>
                        <a:rPr kumimoji="0" lang="en-GB" sz="1000" b="0" i="0" u="none" strike="noStrike" cap="none" normalizeH="0" baseline="0" smtClean="0">
                          <a:ln>
                            <a:noFill/>
                          </a:ln>
                          <a:solidFill>
                            <a:schemeClr val="tx1"/>
                          </a:solidFill>
                          <a:effectLst/>
                          <a:latin typeface="Arial" pitchFamily="34" charset="0"/>
                          <a:cs typeface="Times New Roman" pitchFamily="18" charset="0"/>
                        </a:rPr>
                        <a:t>Represents the minimum amount of exposure that is always uncollateralised, only the exposure in excess of the threshold amount is collateralised </a:t>
                      </a:r>
                    </a:p>
                  </a:txBody>
                  <a:tcPr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alpha val="50000"/>
                      </a:schemeClr>
                    </a:solidFill>
                  </a:tcPr>
                </a:tc>
              </a:tr>
              <a:tr h="376238">
                <a:tc>
                  <a:txBody>
                    <a:bodyPr/>
                    <a:lstStyle/>
                    <a:p>
                      <a:pPr marL="0" marR="0" lvl="0" indent="0" algn="l" defTabSz="914400" rtl="0" eaLnBrk="1" fontAlgn="base" latinLnBrk="0" hangingPunct="1">
                        <a:lnSpc>
                          <a:spcPct val="100000"/>
                        </a:lnSpc>
                        <a:spcBef>
                          <a:spcPct val="50000"/>
                        </a:spcBef>
                        <a:spcAft>
                          <a:spcPct val="0"/>
                        </a:spcAft>
                        <a:buClr>
                          <a:schemeClr val="accent1"/>
                        </a:buClr>
                        <a:buSzTx/>
                        <a:buFont typeface="Wingdings" pitchFamily="2" charset="2"/>
                        <a:buNone/>
                        <a:tabLst/>
                      </a:pPr>
                      <a:r>
                        <a:rPr kumimoji="0" lang="en-GB" sz="1000" b="1" i="0" u="none" strike="noStrike" cap="none" normalizeH="0" baseline="0" smtClean="0">
                          <a:ln>
                            <a:noFill/>
                          </a:ln>
                          <a:solidFill>
                            <a:schemeClr val="tx1"/>
                          </a:solidFill>
                          <a:effectLst/>
                          <a:latin typeface="Arial" pitchFamily="34" charset="0"/>
                        </a:rPr>
                        <a:t>Minimum Transfer Amount (“MTA”)</a:t>
                      </a:r>
                    </a:p>
                  </a:txBody>
                  <a:tcP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alpha val="50000"/>
                      </a:schemeClr>
                    </a:solidFill>
                  </a:tcPr>
                </a:tc>
                <a:tc>
                  <a:txBody>
                    <a:bodyPr/>
                    <a:lstStyle/>
                    <a:p>
                      <a:pPr marL="0" marR="0" lvl="0" indent="0" algn="l" defTabSz="914400" rtl="0" eaLnBrk="1" fontAlgn="base" latinLnBrk="0" hangingPunct="1">
                        <a:lnSpc>
                          <a:spcPct val="100000"/>
                        </a:lnSpc>
                        <a:spcBef>
                          <a:spcPct val="50000"/>
                        </a:spcBef>
                        <a:spcAft>
                          <a:spcPct val="0"/>
                        </a:spcAft>
                        <a:buClr>
                          <a:schemeClr val="accent1"/>
                        </a:buClr>
                        <a:buSzTx/>
                        <a:buFont typeface="Wingdings" pitchFamily="2" charset="2"/>
                        <a:buNone/>
                        <a:tabLst/>
                      </a:pPr>
                      <a:r>
                        <a:rPr kumimoji="0" lang="en-GB" sz="1000" b="0" i="0" u="none" strike="noStrike" cap="none" normalizeH="0" baseline="0" smtClean="0">
                          <a:ln>
                            <a:noFill/>
                          </a:ln>
                          <a:solidFill>
                            <a:schemeClr val="tx1"/>
                          </a:solidFill>
                          <a:effectLst/>
                          <a:latin typeface="Arial" pitchFamily="34" charset="0"/>
                          <a:cs typeface="Times New Roman" pitchFamily="18" charset="0"/>
                        </a:rPr>
                        <a:t>An amount applied to avoid the movement of insignificant collateral balances.  A collateral call will not be made unless the net MTM of the portfolio has moved by at least this amount.</a:t>
                      </a:r>
                      <a:r>
                        <a:rPr kumimoji="0" lang="en-GB" sz="1000" b="0" i="0" u="none" strike="noStrike" cap="none" normalizeH="0" baseline="0" smtClean="0">
                          <a:ln>
                            <a:noFill/>
                          </a:ln>
                          <a:solidFill>
                            <a:schemeClr val="tx1"/>
                          </a:solidFill>
                          <a:effectLst/>
                          <a:latin typeface="Arial" pitchFamily="34" charset="0"/>
                        </a:rPr>
                        <a:t> </a:t>
                      </a:r>
                    </a:p>
                  </a:txBody>
                  <a:tcPr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alpha val="50000"/>
                      </a:schemeClr>
                    </a:solidFill>
                  </a:tcPr>
                </a:tc>
              </a:tr>
              <a:tr h="230188">
                <a:tc>
                  <a:txBody>
                    <a:bodyPr/>
                    <a:lstStyle/>
                    <a:p>
                      <a:pPr marL="0" marR="0" lvl="0" indent="0" algn="l" defTabSz="914400" rtl="0" eaLnBrk="1" fontAlgn="base" latinLnBrk="0" hangingPunct="1">
                        <a:lnSpc>
                          <a:spcPct val="100000"/>
                        </a:lnSpc>
                        <a:spcBef>
                          <a:spcPct val="50000"/>
                        </a:spcBef>
                        <a:spcAft>
                          <a:spcPct val="0"/>
                        </a:spcAft>
                        <a:buClr>
                          <a:schemeClr val="accent1"/>
                        </a:buClr>
                        <a:buSzTx/>
                        <a:buFont typeface="Wingdings" pitchFamily="2" charset="2"/>
                        <a:buNone/>
                        <a:tabLst/>
                      </a:pPr>
                      <a:r>
                        <a:rPr kumimoji="0" lang="en-GB" sz="1000" b="1" i="0" u="none" strike="noStrike" cap="none" normalizeH="0" baseline="0" smtClean="0">
                          <a:ln>
                            <a:noFill/>
                          </a:ln>
                          <a:solidFill>
                            <a:schemeClr val="tx1"/>
                          </a:solidFill>
                          <a:effectLst/>
                          <a:latin typeface="Arial" pitchFamily="34" charset="0"/>
                        </a:rPr>
                        <a:t>Rounding</a:t>
                      </a:r>
                    </a:p>
                  </a:txBody>
                  <a:tcP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alpha val="50000"/>
                      </a:schemeClr>
                    </a:solidFill>
                  </a:tcPr>
                </a:tc>
                <a:tc>
                  <a:txBody>
                    <a:bodyPr/>
                    <a:lstStyle/>
                    <a:p>
                      <a:pPr marL="0" marR="0" lvl="0" indent="0" algn="l" defTabSz="914400" rtl="0" eaLnBrk="1" fontAlgn="base" latinLnBrk="0" hangingPunct="1">
                        <a:lnSpc>
                          <a:spcPct val="100000"/>
                        </a:lnSpc>
                        <a:spcBef>
                          <a:spcPct val="50000"/>
                        </a:spcBef>
                        <a:spcAft>
                          <a:spcPct val="0"/>
                        </a:spcAft>
                        <a:buClr>
                          <a:schemeClr val="accent1"/>
                        </a:buClr>
                        <a:buSzTx/>
                        <a:buFont typeface="Wingdings" pitchFamily="2" charset="2"/>
                        <a:buNone/>
                        <a:tabLst/>
                      </a:pPr>
                      <a:r>
                        <a:rPr kumimoji="0" lang="en-GB" sz="1000" b="0" i="0" u="none" strike="noStrike" cap="none" normalizeH="0" baseline="0" smtClean="0">
                          <a:ln>
                            <a:noFill/>
                          </a:ln>
                          <a:solidFill>
                            <a:schemeClr val="tx1"/>
                          </a:solidFill>
                          <a:effectLst/>
                          <a:latin typeface="Arial" pitchFamily="34" charset="0"/>
                          <a:cs typeface="Times New Roman" pitchFamily="18" charset="0"/>
                        </a:rPr>
                        <a:t>The amount by which the collateral call will be rounded up for delivery and down for returning</a:t>
                      </a:r>
                      <a:r>
                        <a:rPr kumimoji="0" lang="en-GB" sz="1000" b="0" i="0" u="none" strike="noStrike" cap="none" normalizeH="0" baseline="0" smtClean="0">
                          <a:ln>
                            <a:noFill/>
                          </a:ln>
                          <a:solidFill>
                            <a:schemeClr val="tx1"/>
                          </a:solidFill>
                          <a:effectLst/>
                          <a:latin typeface="Arial" pitchFamily="34" charset="0"/>
                        </a:rPr>
                        <a:t> </a:t>
                      </a:r>
                    </a:p>
                  </a:txBody>
                  <a:tcPr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alpha val="50000"/>
                      </a:schemeClr>
                    </a:solidFill>
                  </a:tcPr>
                </a:tc>
              </a:tr>
              <a:tr h="249238">
                <a:tc>
                  <a:txBody>
                    <a:bodyPr/>
                    <a:lstStyle/>
                    <a:p>
                      <a:pPr marL="0" marR="0" lvl="0" indent="0" algn="l" defTabSz="914400" rtl="0" eaLnBrk="1" fontAlgn="base" latinLnBrk="0" hangingPunct="1">
                        <a:lnSpc>
                          <a:spcPct val="100000"/>
                        </a:lnSpc>
                        <a:spcBef>
                          <a:spcPct val="50000"/>
                        </a:spcBef>
                        <a:spcAft>
                          <a:spcPct val="0"/>
                        </a:spcAft>
                        <a:buClr>
                          <a:schemeClr val="accent1"/>
                        </a:buClr>
                        <a:buSzTx/>
                        <a:buFont typeface="Wingdings" pitchFamily="2" charset="2"/>
                        <a:buNone/>
                        <a:tabLst/>
                      </a:pPr>
                      <a:r>
                        <a:rPr kumimoji="0" lang="en-GB" sz="1000" b="1" i="0" u="none" strike="noStrike" cap="none" normalizeH="0" baseline="0" smtClean="0">
                          <a:ln>
                            <a:noFill/>
                          </a:ln>
                          <a:solidFill>
                            <a:schemeClr val="tx1"/>
                          </a:solidFill>
                          <a:effectLst/>
                          <a:latin typeface="Arial" pitchFamily="34" charset="0"/>
                        </a:rPr>
                        <a:t>Valuation Agent</a:t>
                      </a:r>
                    </a:p>
                  </a:txBody>
                  <a:tcP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alpha val="50000"/>
                      </a:schemeClr>
                    </a:solidFill>
                  </a:tcPr>
                </a:tc>
                <a:tc>
                  <a:txBody>
                    <a:bodyPr/>
                    <a:lstStyle/>
                    <a:p>
                      <a:pPr marL="0" marR="0" lvl="0" indent="0" algn="l" defTabSz="914400" rtl="0" eaLnBrk="1" fontAlgn="base" latinLnBrk="0" hangingPunct="1">
                        <a:lnSpc>
                          <a:spcPct val="100000"/>
                        </a:lnSpc>
                        <a:spcBef>
                          <a:spcPct val="50000"/>
                        </a:spcBef>
                        <a:spcAft>
                          <a:spcPct val="0"/>
                        </a:spcAft>
                        <a:buClr>
                          <a:schemeClr val="accent1"/>
                        </a:buClr>
                        <a:buSzTx/>
                        <a:buFont typeface="Wingdings" pitchFamily="2" charset="2"/>
                        <a:buNone/>
                        <a:tabLst/>
                      </a:pPr>
                      <a:r>
                        <a:rPr kumimoji="0" lang="en-GB" sz="1000" b="0" i="0" u="none" strike="noStrike" cap="none" normalizeH="0" baseline="0" smtClean="0">
                          <a:ln>
                            <a:noFill/>
                          </a:ln>
                          <a:solidFill>
                            <a:schemeClr val="tx1"/>
                          </a:solidFill>
                          <a:effectLst/>
                          <a:latin typeface="Arial" pitchFamily="34" charset="0"/>
                          <a:cs typeface="Times New Roman" pitchFamily="18" charset="0"/>
                        </a:rPr>
                        <a:t>The party who will value the portfolio and demand a collateral move. </a:t>
                      </a:r>
                      <a:endParaRPr kumimoji="0" lang="en-GB" sz="10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alpha val="50000"/>
                      </a:schemeClr>
                    </a:solidFill>
                  </a:tcPr>
                </a:tc>
              </a:tr>
              <a:tr h="360363">
                <a:tc>
                  <a:txBody>
                    <a:bodyPr/>
                    <a:lstStyle/>
                    <a:p>
                      <a:pPr marL="0" marR="0" lvl="0" indent="0" algn="l" defTabSz="914400" rtl="0" eaLnBrk="1" fontAlgn="base" latinLnBrk="0" hangingPunct="1">
                        <a:lnSpc>
                          <a:spcPct val="100000"/>
                        </a:lnSpc>
                        <a:spcBef>
                          <a:spcPct val="50000"/>
                        </a:spcBef>
                        <a:spcAft>
                          <a:spcPct val="0"/>
                        </a:spcAft>
                        <a:buClr>
                          <a:schemeClr val="accent1"/>
                        </a:buClr>
                        <a:buSzTx/>
                        <a:buFont typeface="Wingdings" pitchFamily="2" charset="2"/>
                        <a:buNone/>
                        <a:tabLst/>
                      </a:pPr>
                      <a:r>
                        <a:rPr kumimoji="0" lang="en-GB" sz="1000" b="1" i="0" u="none" strike="noStrike" cap="none" normalizeH="0" baseline="0" smtClean="0">
                          <a:ln>
                            <a:noFill/>
                          </a:ln>
                          <a:solidFill>
                            <a:schemeClr val="tx1"/>
                          </a:solidFill>
                          <a:effectLst/>
                          <a:latin typeface="Arial" pitchFamily="34" charset="0"/>
                          <a:cs typeface="Times New Roman" pitchFamily="18" charset="0"/>
                        </a:rPr>
                        <a:t>Valuation Date</a:t>
                      </a:r>
                      <a:r>
                        <a:rPr kumimoji="0" lang="en-GB" sz="1000" b="1" i="0" u="none" strike="noStrike" cap="none" normalizeH="0" baseline="0" smtClean="0">
                          <a:ln>
                            <a:noFill/>
                          </a:ln>
                          <a:solidFill>
                            <a:schemeClr val="tx1"/>
                          </a:solidFill>
                          <a:effectLst/>
                          <a:latin typeface="Arial" pitchFamily="34" charset="0"/>
                        </a:rPr>
                        <a:t> </a:t>
                      </a:r>
                    </a:p>
                  </a:txBody>
                  <a:tcP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alpha val="50000"/>
                      </a:schemeClr>
                    </a:solidFill>
                  </a:tcPr>
                </a:tc>
                <a:tc>
                  <a:txBody>
                    <a:bodyPr/>
                    <a:lstStyle/>
                    <a:p>
                      <a:pPr marL="0" marR="0" lvl="0" indent="0" algn="l" defTabSz="914400" rtl="0" eaLnBrk="1" fontAlgn="base" latinLnBrk="0" hangingPunct="1">
                        <a:lnSpc>
                          <a:spcPct val="100000"/>
                        </a:lnSpc>
                        <a:spcBef>
                          <a:spcPct val="50000"/>
                        </a:spcBef>
                        <a:spcAft>
                          <a:spcPct val="0"/>
                        </a:spcAft>
                        <a:buClr>
                          <a:schemeClr val="accent1"/>
                        </a:buClr>
                        <a:buSzTx/>
                        <a:buFont typeface="Wingdings" pitchFamily="2" charset="2"/>
                        <a:buNone/>
                        <a:tabLst/>
                      </a:pPr>
                      <a:r>
                        <a:rPr kumimoji="0" lang="en-GB" sz="1000" b="0" i="0" u="none" strike="noStrike" cap="none" normalizeH="0" baseline="0" smtClean="0">
                          <a:ln>
                            <a:noFill/>
                          </a:ln>
                          <a:solidFill>
                            <a:schemeClr val="tx1"/>
                          </a:solidFill>
                          <a:effectLst/>
                          <a:latin typeface="Arial" pitchFamily="34" charset="0"/>
                          <a:cs typeface="Times New Roman" pitchFamily="18" charset="0"/>
                        </a:rPr>
                        <a:t>The day on which collateral calls are communicated</a:t>
                      </a:r>
                      <a:r>
                        <a:rPr kumimoji="0" lang="en-GB" sz="1000" b="0" i="0" u="none" strike="noStrike" cap="none" normalizeH="0" baseline="0" smtClean="0">
                          <a:ln>
                            <a:noFill/>
                          </a:ln>
                          <a:solidFill>
                            <a:schemeClr val="tx1"/>
                          </a:solidFill>
                          <a:effectLst/>
                          <a:latin typeface="Arial" pitchFamily="34" charset="0"/>
                        </a:rPr>
                        <a:t> and hence the frequency of collateral calls (e.g. daily, weekly or monthly)</a:t>
                      </a:r>
                    </a:p>
                  </a:txBody>
                  <a:tcPr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alpha val="50000"/>
                      </a:schemeClr>
                    </a:solidFill>
                  </a:tcPr>
                </a:tc>
              </a:tr>
              <a:tr h="458788">
                <a:tc>
                  <a:txBody>
                    <a:bodyPr/>
                    <a:lstStyle/>
                    <a:p>
                      <a:pPr marL="0" marR="0" lvl="0" indent="0" algn="l" defTabSz="914400" rtl="0" eaLnBrk="1" fontAlgn="base" latinLnBrk="0" hangingPunct="1">
                        <a:lnSpc>
                          <a:spcPct val="100000"/>
                        </a:lnSpc>
                        <a:spcBef>
                          <a:spcPct val="50000"/>
                        </a:spcBef>
                        <a:spcAft>
                          <a:spcPct val="0"/>
                        </a:spcAft>
                        <a:buClr>
                          <a:schemeClr val="accent1"/>
                        </a:buClr>
                        <a:buSzTx/>
                        <a:buFont typeface="Wingdings" pitchFamily="2" charset="2"/>
                        <a:buNone/>
                        <a:tabLst/>
                      </a:pPr>
                      <a:r>
                        <a:rPr kumimoji="0" lang="en-GB" sz="1000" b="1" i="0" u="none" strike="noStrike" cap="none" normalizeH="0" baseline="0" smtClean="0">
                          <a:ln>
                            <a:noFill/>
                          </a:ln>
                          <a:solidFill>
                            <a:schemeClr val="tx1"/>
                          </a:solidFill>
                          <a:effectLst/>
                          <a:latin typeface="Arial" pitchFamily="34" charset="0"/>
                        </a:rPr>
                        <a:t>Valuation Time</a:t>
                      </a:r>
                    </a:p>
                  </a:txBody>
                  <a:tcP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folHlink">
                        <a:alpha val="50000"/>
                      </a:schemeClr>
                    </a:solidFill>
                  </a:tcPr>
                </a:tc>
                <a:tc>
                  <a:txBody>
                    <a:bodyPr/>
                    <a:lstStyle/>
                    <a:p>
                      <a:pPr marL="0" marR="0" lvl="0" indent="0" algn="l" defTabSz="914400" rtl="0" eaLnBrk="1" fontAlgn="base" latinLnBrk="0" hangingPunct="1">
                        <a:lnSpc>
                          <a:spcPct val="100000"/>
                        </a:lnSpc>
                        <a:spcBef>
                          <a:spcPct val="50000"/>
                        </a:spcBef>
                        <a:spcAft>
                          <a:spcPct val="0"/>
                        </a:spcAft>
                        <a:buClr>
                          <a:schemeClr val="accent1"/>
                        </a:buClr>
                        <a:buSzTx/>
                        <a:buFont typeface="Wingdings" pitchFamily="2" charset="2"/>
                        <a:buNone/>
                        <a:tabLst/>
                      </a:pPr>
                      <a:r>
                        <a:rPr kumimoji="0" lang="en-GB" sz="1000" b="0" i="0" u="none" strike="noStrike" cap="none" normalizeH="0" baseline="0" smtClean="0">
                          <a:ln>
                            <a:noFill/>
                          </a:ln>
                          <a:solidFill>
                            <a:schemeClr val="tx1"/>
                          </a:solidFill>
                          <a:effectLst/>
                          <a:latin typeface="Arial" pitchFamily="34" charset="0"/>
                          <a:cs typeface="Times New Roman" pitchFamily="18" charset="0"/>
                        </a:rPr>
                        <a:t>The time at which the portfolio is valued, normally close-of-business on the day preceding the Valuation Date</a:t>
                      </a:r>
                    </a:p>
                    <a:p>
                      <a:pPr marL="0" marR="0" lvl="0" indent="0" algn="l" defTabSz="914400" rtl="0" eaLnBrk="1" fontAlgn="base" latinLnBrk="0" hangingPunct="1">
                        <a:lnSpc>
                          <a:spcPct val="100000"/>
                        </a:lnSpc>
                        <a:spcBef>
                          <a:spcPct val="50000"/>
                        </a:spcBef>
                        <a:spcAft>
                          <a:spcPct val="0"/>
                        </a:spcAft>
                        <a:buClr>
                          <a:schemeClr val="accent1"/>
                        </a:buClr>
                        <a:buSzTx/>
                        <a:buFont typeface="Wingdings" pitchFamily="2" charset="2"/>
                        <a:buNone/>
                        <a:tabLst/>
                      </a:pPr>
                      <a:endParaRPr kumimoji="0" lang="en-GB" sz="10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folHlink">
                        <a:alpha val="50000"/>
                      </a:schemeClr>
                    </a:solidFill>
                  </a:tcPr>
                </a:tc>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p>
            <a:r>
              <a:rPr lang="en-GB"/>
              <a:t>FINANCIAL MARKETS</a:t>
            </a:r>
          </a:p>
        </p:txBody>
      </p:sp>
      <p:sp>
        <p:nvSpPr>
          <p:cNvPr id="6" name="Date Placeholder 4"/>
          <p:cNvSpPr>
            <a:spLocks noGrp="1"/>
          </p:cNvSpPr>
          <p:nvPr>
            <p:ph type="dt" sz="half" idx="11"/>
          </p:nvPr>
        </p:nvSpPr>
        <p:spPr/>
        <p:txBody>
          <a:bodyPr/>
          <a:lstStyle/>
          <a:p>
            <a:r>
              <a:rPr lang="en-GB"/>
              <a:t>November 2003</a:t>
            </a:r>
          </a:p>
        </p:txBody>
      </p:sp>
      <p:sp>
        <p:nvSpPr>
          <p:cNvPr id="7" name="Slide Number Placeholder 5"/>
          <p:cNvSpPr>
            <a:spLocks noGrp="1"/>
          </p:cNvSpPr>
          <p:nvPr>
            <p:ph type="sldNum" sz="quarter" idx="12"/>
          </p:nvPr>
        </p:nvSpPr>
        <p:spPr/>
        <p:txBody>
          <a:bodyPr/>
          <a:lstStyle/>
          <a:p>
            <a:fld id="{57AA9112-AFC0-4CDC-B894-F75B3EABCF77}" type="slidenum">
              <a:rPr lang="en-GB"/>
              <a:pPr/>
              <a:t>26</a:t>
            </a:fld>
            <a:endParaRPr lang="en-GB"/>
          </a:p>
        </p:txBody>
      </p:sp>
      <p:sp>
        <p:nvSpPr>
          <p:cNvPr id="314370" name="Rectangle 2"/>
          <p:cNvSpPr>
            <a:spLocks noGrp="1" noChangeArrowheads="1"/>
          </p:cNvSpPr>
          <p:nvPr>
            <p:ph type="title"/>
          </p:nvPr>
        </p:nvSpPr>
        <p:spPr/>
        <p:txBody>
          <a:bodyPr/>
          <a:lstStyle/>
          <a:p>
            <a:r>
              <a:rPr lang="en-GB"/>
              <a:t>Collateral Call Example</a:t>
            </a:r>
            <a:endParaRPr lang="en-GB" sz="2000">
              <a:solidFill>
                <a:schemeClr val="accent1"/>
              </a:solidFill>
            </a:endParaRPr>
          </a:p>
        </p:txBody>
      </p:sp>
      <p:sp>
        <p:nvSpPr>
          <p:cNvPr id="314371" name="Rectangle 3"/>
          <p:cNvSpPr>
            <a:spLocks noGrp="1" noChangeArrowheads="1"/>
          </p:cNvSpPr>
          <p:nvPr>
            <p:ph type="body" idx="1"/>
          </p:nvPr>
        </p:nvSpPr>
        <p:spPr>
          <a:xfrm>
            <a:off x="1439863" y="1619250"/>
            <a:ext cx="7505700" cy="4724400"/>
          </a:xfrm>
        </p:spPr>
        <p:txBody>
          <a:bodyPr/>
          <a:lstStyle/>
          <a:p>
            <a:r>
              <a:rPr lang="en-GB" sz="1400"/>
              <a:t>Example CSA terms between Party A and Party B:  </a:t>
            </a:r>
          </a:p>
          <a:p>
            <a:pPr lvl="1"/>
            <a:r>
              <a:rPr lang="en-GB" sz="1400"/>
              <a:t>Zero threshold</a:t>
            </a:r>
          </a:p>
          <a:p>
            <a:pPr lvl="1"/>
            <a:r>
              <a:rPr lang="en-GB" sz="1400"/>
              <a:t>Monthly valuation date (30</a:t>
            </a:r>
            <a:r>
              <a:rPr lang="en-GB" sz="1400" baseline="30000"/>
              <a:t>th</a:t>
            </a:r>
            <a:r>
              <a:rPr lang="en-GB" sz="1400"/>
              <a:t> of each month)</a:t>
            </a:r>
          </a:p>
          <a:p>
            <a:pPr lvl="1"/>
            <a:r>
              <a:rPr lang="en-GB" sz="1400"/>
              <a:t>Minimum transfer amount of £1,000,000</a:t>
            </a:r>
          </a:p>
          <a:p>
            <a:pPr lvl="1"/>
            <a:r>
              <a:rPr lang="en-GB" sz="1400"/>
              <a:t>Rounding £100,000</a:t>
            </a:r>
          </a:p>
          <a:p>
            <a:r>
              <a:rPr lang="en-GB" sz="1400"/>
              <a:t>Derivative portfolio valuation as at close of business on 29</a:t>
            </a:r>
            <a:r>
              <a:rPr lang="en-GB" sz="1400" baseline="30000"/>
              <a:t>th</a:t>
            </a:r>
            <a:r>
              <a:rPr lang="en-GB" sz="1400"/>
              <a:t> = £23,465,341 in-the-money to Party A.  Collateral already held by Party A = £15.3m</a:t>
            </a:r>
          </a:p>
          <a:p>
            <a:r>
              <a:rPr lang="en-GB" sz="1400"/>
              <a:t>Delivery amount after rounding £8.2m to Party A</a:t>
            </a:r>
          </a:p>
          <a:p>
            <a:endParaRPr lang="en-GB" sz="1400"/>
          </a:p>
          <a:p>
            <a:pPr>
              <a:buFont typeface="Wingdings" pitchFamily="2" charset="2"/>
              <a:buNone/>
            </a:pPr>
            <a:endParaRPr lang="en-GB"/>
          </a:p>
        </p:txBody>
      </p:sp>
      <p:pic>
        <p:nvPicPr>
          <p:cNvPr id="314374" name="Picture 6"/>
          <p:cNvPicPr>
            <a:picLocks noChangeAspect="1" noChangeArrowheads="1"/>
          </p:cNvPicPr>
          <p:nvPr/>
        </p:nvPicPr>
        <p:blipFill>
          <a:blip r:embed="rId2"/>
          <a:srcRect/>
          <a:stretch>
            <a:fillRect/>
          </a:stretch>
        </p:blipFill>
        <p:spPr bwMode="auto">
          <a:xfrm>
            <a:off x="2343150" y="4076700"/>
            <a:ext cx="4208463" cy="2266950"/>
          </a:xfrm>
          <a:prstGeom prst="rect">
            <a:avLst/>
          </a:prstGeom>
          <a:noFill/>
          <a:ln w="9525">
            <a:noFill/>
            <a:miter lim="800000"/>
            <a:headEnd/>
            <a:tailEnd/>
          </a:ln>
          <a:effec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GB"/>
              <a:t>FINANCIAL MARKETS</a:t>
            </a:r>
          </a:p>
        </p:txBody>
      </p:sp>
      <p:sp>
        <p:nvSpPr>
          <p:cNvPr id="5" name="Date Placeholder 4"/>
          <p:cNvSpPr>
            <a:spLocks noGrp="1"/>
          </p:cNvSpPr>
          <p:nvPr>
            <p:ph type="dt" sz="half" idx="11"/>
          </p:nvPr>
        </p:nvSpPr>
        <p:spPr/>
        <p:txBody>
          <a:bodyPr/>
          <a:lstStyle/>
          <a:p>
            <a:r>
              <a:rPr lang="en-GB"/>
              <a:t>November 2003</a:t>
            </a:r>
          </a:p>
        </p:txBody>
      </p:sp>
      <p:sp>
        <p:nvSpPr>
          <p:cNvPr id="6" name="Slide Number Placeholder 5"/>
          <p:cNvSpPr>
            <a:spLocks noGrp="1"/>
          </p:cNvSpPr>
          <p:nvPr>
            <p:ph type="sldNum" sz="quarter" idx="12"/>
          </p:nvPr>
        </p:nvSpPr>
        <p:spPr/>
        <p:txBody>
          <a:bodyPr/>
          <a:lstStyle/>
          <a:p>
            <a:fld id="{F8C92BF3-D35B-4B68-BCE2-18A63ACDFEB9}" type="slidenum">
              <a:rPr lang="en-GB"/>
              <a:pPr/>
              <a:t>27</a:t>
            </a:fld>
            <a:endParaRPr lang="en-GB"/>
          </a:p>
        </p:txBody>
      </p:sp>
      <p:sp>
        <p:nvSpPr>
          <p:cNvPr id="317442" name="Rectangle 2"/>
          <p:cNvSpPr>
            <a:spLocks noGrp="1" noChangeArrowheads="1"/>
          </p:cNvSpPr>
          <p:nvPr>
            <p:ph type="title"/>
          </p:nvPr>
        </p:nvSpPr>
        <p:spPr/>
        <p:txBody>
          <a:bodyPr/>
          <a:lstStyle/>
          <a:p>
            <a:r>
              <a:rPr lang="en-GB"/>
              <a:t>Derivative Contracts - Admissibility</a:t>
            </a:r>
          </a:p>
        </p:txBody>
      </p:sp>
      <p:sp>
        <p:nvSpPr>
          <p:cNvPr id="317443" name="Rectangle 3"/>
          <p:cNvSpPr>
            <a:spLocks noGrp="1" noChangeArrowheads="1"/>
          </p:cNvSpPr>
          <p:nvPr>
            <p:ph type="body" idx="1"/>
          </p:nvPr>
        </p:nvSpPr>
        <p:spPr/>
        <p:txBody>
          <a:bodyPr/>
          <a:lstStyle/>
          <a:p>
            <a:pPr marL="304800" indent="-304800"/>
            <a:r>
              <a:rPr lang="en-GB"/>
              <a:t>Current guidance – admissible value only if the derivative instrument satisfies:</a:t>
            </a:r>
          </a:p>
          <a:p>
            <a:pPr marL="585788" lvl="1" indent="-304800">
              <a:buFont typeface="Wingdings" pitchFamily="2" charset="2"/>
              <a:buAutoNum type="arabicPeriod"/>
            </a:pPr>
            <a:r>
              <a:rPr lang="en-GB" sz="1400"/>
              <a:t>Efficient portfolio management or reduction of risk</a:t>
            </a:r>
          </a:p>
          <a:p>
            <a:pPr marL="585788" lvl="1" indent="-304800">
              <a:buFont typeface="Wingdings" pitchFamily="2" charset="2"/>
              <a:buAutoNum type="arabicPeriod"/>
            </a:pPr>
            <a:r>
              <a:rPr lang="en-GB" sz="1400"/>
              <a:t>Held in connection with admissible assets</a:t>
            </a:r>
          </a:p>
          <a:p>
            <a:pPr marL="585788" lvl="1" indent="-304800">
              <a:buFont typeface="Wingdings" pitchFamily="2" charset="2"/>
              <a:buAutoNum type="arabicPeriod"/>
            </a:pPr>
            <a:r>
              <a:rPr lang="en-GB" sz="1400"/>
              <a:t>Fully covered</a:t>
            </a:r>
          </a:p>
          <a:p>
            <a:pPr marL="585788" lvl="1" indent="-304800">
              <a:buFont typeface="Wingdings" pitchFamily="2" charset="2"/>
              <a:buAutoNum type="arabicPeriod"/>
            </a:pPr>
            <a:r>
              <a:rPr lang="en-GB" sz="1400"/>
              <a:t>Listed on a regulated market or transacted with an approved counterparty</a:t>
            </a:r>
          </a:p>
          <a:p>
            <a:pPr marL="585788" lvl="1" indent="-304800">
              <a:buFont typeface="Wingdings" pitchFamily="2" charset="2"/>
              <a:buAutoNum type="arabicPeriod"/>
            </a:pPr>
            <a:r>
              <a:rPr lang="en-GB" sz="1400"/>
              <a:t>Can be readily closed out</a:t>
            </a:r>
          </a:p>
          <a:p>
            <a:pPr marL="585788" lvl="1" indent="-304800">
              <a:buFont typeface="Wingdings" pitchFamily="2" charset="2"/>
              <a:buAutoNum type="arabicPeriod"/>
            </a:pPr>
            <a:r>
              <a:rPr lang="en-GB" sz="1400"/>
              <a:t>Based on underlying assets which are admissible, an index of such assets or an official index of retail prices</a:t>
            </a:r>
          </a:p>
          <a:p>
            <a:pPr marL="585788" lvl="1" indent="-304800">
              <a:buFont typeface="Wingdings" pitchFamily="2" charset="2"/>
              <a:buAutoNum type="arabicPeriod"/>
            </a:pPr>
            <a:r>
              <a:rPr lang="en-GB" sz="1400"/>
              <a:t>Have a prescribed pricing basis</a:t>
            </a:r>
          </a:p>
          <a:p>
            <a:pPr marL="304800" indent="-304800"/>
            <a:r>
              <a:rPr lang="en-GB"/>
              <a:t>New guidance is on its way…</a:t>
            </a:r>
            <a:endParaRPr lang="en-GB" sz="1400"/>
          </a:p>
          <a:p>
            <a:pPr marL="304800" indent="-304800"/>
            <a:endParaRPr lang="en-GB"/>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GB"/>
              <a:t>FINANCIAL MARKETS</a:t>
            </a:r>
          </a:p>
        </p:txBody>
      </p:sp>
      <p:sp>
        <p:nvSpPr>
          <p:cNvPr id="5" name="Date Placeholder 4"/>
          <p:cNvSpPr>
            <a:spLocks noGrp="1"/>
          </p:cNvSpPr>
          <p:nvPr>
            <p:ph type="dt" sz="half" idx="11"/>
          </p:nvPr>
        </p:nvSpPr>
        <p:spPr/>
        <p:txBody>
          <a:bodyPr/>
          <a:lstStyle/>
          <a:p>
            <a:r>
              <a:rPr lang="en-GB"/>
              <a:t>November 2003</a:t>
            </a:r>
          </a:p>
        </p:txBody>
      </p:sp>
      <p:sp>
        <p:nvSpPr>
          <p:cNvPr id="6" name="Slide Number Placeholder 5"/>
          <p:cNvSpPr>
            <a:spLocks noGrp="1"/>
          </p:cNvSpPr>
          <p:nvPr>
            <p:ph type="sldNum" sz="quarter" idx="12"/>
          </p:nvPr>
        </p:nvSpPr>
        <p:spPr/>
        <p:txBody>
          <a:bodyPr/>
          <a:lstStyle/>
          <a:p>
            <a:fld id="{F61C84EC-8950-4A82-A257-100F1926693F}" type="slidenum">
              <a:rPr lang="en-GB"/>
              <a:pPr/>
              <a:t>28</a:t>
            </a:fld>
            <a:endParaRPr lang="en-GB"/>
          </a:p>
        </p:txBody>
      </p:sp>
      <p:sp>
        <p:nvSpPr>
          <p:cNvPr id="338946" name="Rectangle 2"/>
          <p:cNvSpPr>
            <a:spLocks noGrp="1" noChangeArrowheads="1"/>
          </p:cNvSpPr>
          <p:nvPr>
            <p:ph type="title"/>
          </p:nvPr>
        </p:nvSpPr>
        <p:spPr/>
        <p:txBody>
          <a:bodyPr/>
          <a:lstStyle/>
          <a:p>
            <a:r>
              <a:rPr lang="en-GB"/>
              <a:t>What does the Future Hold?</a:t>
            </a:r>
          </a:p>
        </p:txBody>
      </p:sp>
      <p:sp>
        <p:nvSpPr>
          <p:cNvPr id="338947" name="Rectangle 3"/>
          <p:cNvSpPr>
            <a:spLocks noGrp="1" noChangeArrowheads="1"/>
          </p:cNvSpPr>
          <p:nvPr>
            <p:ph type="body" idx="1"/>
          </p:nvPr>
        </p:nvSpPr>
        <p:spPr/>
        <p:txBody>
          <a:bodyPr/>
          <a:lstStyle/>
          <a:p>
            <a:pPr marL="304800" indent="-304800"/>
            <a:r>
              <a:rPr lang="en-GB"/>
              <a:t>Simplified regulation</a:t>
            </a:r>
          </a:p>
          <a:p>
            <a:pPr marL="304800" indent="-304800"/>
            <a:r>
              <a:rPr lang="en-GB"/>
              <a:t>Clear accounting treatment</a:t>
            </a:r>
          </a:p>
          <a:p>
            <a:pPr marL="304800" indent="-304800"/>
            <a:r>
              <a:rPr lang="en-GB"/>
              <a:t>Derivatives a mainstream risk management tool</a:t>
            </a:r>
          </a:p>
          <a:p>
            <a:pPr marL="304800" indent="-304800"/>
            <a:r>
              <a:rPr lang="en-GB"/>
              <a:t>Questions</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ooter Placeholder 3"/>
          <p:cNvSpPr>
            <a:spLocks noGrp="1"/>
          </p:cNvSpPr>
          <p:nvPr>
            <p:ph type="ftr" sz="quarter" idx="10"/>
          </p:nvPr>
        </p:nvSpPr>
        <p:spPr/>
        <p:txBody>
          <a:bodyPr/>
          <a:lstStyle/>
          <a:p>
            <a:r>
              <a:rPr lang="en-GB"/>
              <a:t>FINANCIAL MARKETS</a:t>
            </a:r>
          </a:p>
        </p:txBody>
      </p:sp>
      <p:sp>
        <p:nvSpPr>
          <p:cNvPr id="18" name="Date Placeholder 4"/>
          <p:cNvSpPr>
            <a:spLocks noGrp="1"/>
          </p:cNvSpPr>
          <p:nvPr>
            <p:ph type="dt" sz="half" idx="11"/>
          </p:nvPr>
        </p:nvSpPr>
        <p:spPr/>
        <p:txBody>
          <a:bodyPr/>
          <a:lstStyle/>
          <a:p>
            <a:r>
              <a:rPr lang="en-GB"/>
              <a:t>November 2003</a:t>
            </a:r>
          </a:p>
        </p:txBody>
      </p:sp>
      <p:sp>
        <p:nvSpPr>
          <p:cNvPr id="19" name="Slide Number Placeholder 5"/>
          <p:cNvSpPr>
            <a:spLocks noGrp="1"/>
          </p:cNvSpPr>
          <p:nvPr>
            <p:ph type="sldNum" sz="quarter" idx="12"/>
          </p:nvPr>
        </p:nvSpPr>
        <p:spPr/>
        <p:txBody>
          <a:bodyPr/>
          <a:lstStyle/>
          <a:p>
            <a:fld id="{E587C3A0-5141-47BF-A5E7-9629C6131E79}" type="slidenum">
              <a:rPr lang="en-GB"/>
              <a:pPr/>
              <a:t>29</a:t>
            </a:fld>
            <a:endParaRPr lang="en-GB"/>
          </a:p>
        </p:txBody>
      </p:sp>
      <p:sp>
        <p:nvSpPr>
          <p:cNvPr id="79874" name="Rectangle 2"/>
          <p:cNvSpPr>
            <a:spLocks noGrp="1" noChangeArrowheads="1"/>
          </p:cNvSpPr>
          <p:nvPr>
            <p:ph type="title"/>
          </p:nvPr>
        </p:nvSpPr>
        <p:spPr/>
        <p:txBody>
          <a:bodyPr/>
          <a:lstStyle/>
          <a:p>
            <a:r>
              <a:rPr lang="en-GB"/>
              <a:t>Contacts</a:t>
            </a:r>
          </a:p>
        </p:txBody>
      </p:sp>
      <p:sp>
        <p:nvSpPr>
          <p:cNvPr id="79875" name="Rectangle 3"/>
          <p:cNvSpPr>
            <a:spLocks noGrp="1" noChangeArrowheads="1"/>
          </p:cNvSpPr>
          <p:nvPr>
            <p:ph type="body" idx="1"/>
          </p:nvPr>
        </p:nvSpPr>
        <p:spPr>
          <a:xfrm>
            <a:off x="1093788" y="3943350"/>
            <a:ext cx="7507287" cy="2098675"/>
          </a:xfrm>
        </p:spPr>
        <p:txBody>
          <a:bodyPr anchor="b"/>
          <a:lstStyle/>
          <a:p>
            <a:pPr marL="0" indent="0" algn="just">
              <a:buFont typeface="Wingdings" pitchFamily="2" charset="2"/>
              <a:buNone/>
            </a:pPr>
            <a:r>
              <a:rPr lang="en-GB" sz="800">
                <a:solidFill>
                  <a:srgbClr val="000000"/>
                </a:solidFill>
                <a:latin typeface="Times New Roman" pitchFamily="18" charset="0"/>
                <a:cs typeface="Times New Roman" pitchFamily="18" charset="0"/>
              </a:rPr>
              <a:t>The contents of this document are indicative and are subject to change without notice.  This document is intended for your sole use on the basis that before entering into this, and/or any related transaction, you will ensure that you fully understand the potential risks and return of this, and/or any related transaction and determine it is appropriate for you given your objectives, experience, financial and operational resources, and other relevant circumstances. You should consult with such advisors as you deem necessary to assist you in making these determinations. The Royal Bank of Scotland plc (</a:t>
            </a:r>
            <a:r>
              <a:rPr lang="en-GB" sz="800">
                <a:solidFill>
                  <a:srgbClr val="000000"/>
                </a:solidFill>
                <a:latin typeface="Arial"/>
                <a:cs typeface="Times New Roman" pitchFamily="18" charset="0"/>
              </a:rPr>
              <a:t>“</a:t>
            </a:r>
            <a:r>
              <a:rPr lang="en-GB" sz="800">
                <a:solidFill>
                  <a:srgbClr val="000000"/>
                </a:solidFill>
                <a:latin typeface="Times New Roman" pitchFamily="18" charset="0"/>
                <a:cs typeface="Times New Roman" pitchFamily="18" charset="0"/>
              </a:rPr>
              <a:t>RBS</a:t>
            </a:r>
            <a:r>
              <a:rPr lang="en-GB" sz="800">
                <a:solidFill>
                  <a:srgbClr val="000000"/>
                </a:solidFill>
                <a:latin typeface="Arial"/>
                <a:cs typeface="Times New Roman" pitchFamily="18" charset="0"/>
              </a:rPr>
              <a:t>”</a:t>
            </a:r>
            <a:r>
              <a:rPr lang="en-GB" sz="800">
                <a:solidFill>
                  <a:srgbClr val="000000"/>
                </a:solidFill>
                <a:latin typeface="Times New Roman" pitchFamily="18" charset="0"/>
                <a:cs typeface="Times New Roman" pitchFamily="18" charset="0"/>
              </a:rPr>
              <a:t>) will not act as your advisor or owe any fiduciary duties to you in connection with this, and/or any related transaction and no reliance may be placed on RBS for advice or recommendations of any sort.  RBS makes no representations or warranties with respect to the information and disclaims all liability for any use you or your advisors make of the contents of this document.  RBS and its affiliates, connected companies, employees or clients may have an interest in financial instruments of the type described in this document and/or related financial instruments.  Such interest may include dealing, trading, holding, acting as market-makers in such instruments and may include providing banking, credit and other financial services to any company or issuer of securities or financial instruments referred to herein. RBS is authorised and regulated in the UK by the Financial Services Authority, in Hong Kong by the Hong Kong Monetary Authority, in Singapore by the Monetary Authority of Singapore, in Japan by the Financial Services Agency of Japan, in Australia by the Australian Securities and Investments Commission and in the US, by the New York State Banking Department and the Federal Reserve Board.  The financial instruments described in this document are made in compliance with an applicable exemption from the registration requirements of the US Securities Act of 1933</a:t>
            </a:r>
            <a:endParaRPr lang="en-GB" sz="800">
              <a:solidFill>
                <a:srgbClr val="000000"/>
              </a:solidFill>
              <a:cs typeface="Times New Roman" pitchFamily="18" charset="0"/>
            </a:endParaRPr>
          </a:p>
          <a:p>
            <a:pPr marL="0" indent="0" algn="just">
              <a:buFont typeface="Wingdings" pitchFamily="2" charset="2"/>
              <a:buNone/>
            </a:pPr>
            <a:endParaRPr lang="en-GB" sz="800">
              <a:solidFill>
                <a:srgbClr val="000000"/>
              </a:solidFill>
              <a:cs typeface="Times New Roman" pitchFamily="18" charset="0"/>
            </a:endParaRPr>
          </a:p>
        </p:txBody>
      </p:sp>
      <p:sp>
        <p:nvSpPr>
          <p:cNvPr id="79876" name="Rectangle 4"/>
          <p:cNvSpPr>
            <a:spLocks noChangeArrowheads="1"/>
          </p:cNvSpPr>
          <p:nvPr/>
        </p:nvSpPr>
        <p:spPr bwMode="auto">
          <a:xfrm>
            <a:off x="2159000" y="1782763"/>
            <a:ext cx="9144000" cy="0"/>
          </a:xfrm>
          <a:prstGeom prst="rect">
            <a:avLst/>
          </a:prstGeom>
          <a:noFill/>
          <a:ln w="9525">
            <a:noFill/>
            <a:miter lim="800000"/>
            <a:headEnd/>
            <a:tailEnd/>
          </a:ln>
          <a:effectLst/>
        </p:spPr>
        <p:txBody>
          <a:bodyPr>
            <a:spAutoFit/>
          </a:bodyPr>
          <a:lstStyle/>
          <a:p>
            <a:endParaRPr lang="en-GB"/>
          </a:p>
        </p:txBody>
      </p:sp>
      <p:grpSp>
        <p:nvGrpSpPr>
          <p:cNvPr id="79879" name="Group 7"/>
          <p:cNvGrpSpPr>
            <a:grpSpLocks/>
          </p:cNvGrpSpPr>
          <p:nvPr/>
        </p:nvGrpSpPr>
        <p:grpSpPr bwMode="auto">
          <a:xfrm>
            <a:off x="1436688" y="1612900"/>
            <a:ext cx="3095625" cy="1781175"/>
            <a:chOff x="904" y="1406"/>
            <a:chExt cx="1950" cy="1122"/>
          </a:xfrm>
        </p:grpSpPr>
        <p:sp>
          <p:nvSpPr>
            <p:cNvPr id="79880" name="Rectangle 8"/>
            <p:cNvSpPr>
              <a:spLocks noChangeArrowheads="1"/>
            </p:cNvSpPr>
            <p:nvPr/>
          </p:nvSpPr>
          <p:spPr bwMode="auto">
            <a:xfrm>
              <a:off x="934" y="1424"/>
              <a:ext cx="1920" cy="1104"/>
            </a:xfrm>
            <a:prstGeom prst="rect">
              <a:avLst/>
            </a:prstGeom>
            <a:solidFill>
              <a:srgbClr val="000080"/>
            </a:solidFill>
            <a:ln w="9525">
              <a:solidFill>
                <a:srgbClr val="00005A"/>
              </a:solidFill>
              <a:miter lim="800000"/>
              <a:headEnd/>
              <a:tailEnd/>
            </a:ln>
            <a:effectLst/>
          </p:spPr>
          <p:txBody>
            <a:bodyPr wrap="none" anchor="ctr"/>
            <a:lstStyle/>
            <a:p>
              <a:endParaRPr lang="en-GB"/>
            </a:p>
          </p:txBody>
        </p:sp>
        <p:sp>
          <p:nvSpPr>
            <p:cNvPr id="79881" name="Rectangle 9"/>
            <p:cNvSpPr>
              <a:spLocks noChangeArrowheads="1"/>
            </p:cNvSpPr>
            <p:nvPr/>
          </p:nvSpPr>
          <p:spPr bwMode="auto">
            <a:xfrm>
              <a:off x="916" y="1406"/>
              <a:ext cx="1920" cy="1104"/>
            </a:xfrm>
            <a:prstGeom prst="rect">
              <a:avLst/>
            </a:prstGeom>
            <a:solidFill>
              <a:srgbClr val="FFFFFF"/>
            </a:solidFill>
            <a:ln w="9525">
              <a:solidFill>
                <a:srgbClr val="000000"/>
              </a:solidFill>
              <a:miter lim="800000"/>
              <a:headEnd/>
              <a:tailEnd/>
            </a:ln>
            <a:effectLst/>
          </p:spPr>
          <p:txBody>
            <a:bodyPr wrap="none" anchor="ctr"/>
            <a:lstStyle/>
            <a:p>
              <a:endParaRPr lang="en-GB"/>
            </a:p>
          </p:txBody>
        </p:sp>
        <p:sp>
          <p:nvSpPr>
            <p:cNvPr id="79882" name="Text Box 10"/>
            <p:cNvSpPr txBox="1">
              <a:spLocks noChangeArrowheads="1"/>
            </p:cNvSpPr>
            <p:nvPr/>
          </p:nvSpPr>
          <p:spPr bwMode="auto">
            <a:xfrm>
              <a:off x="904" y="1697"/>
              <a:ext cx="853" cy="250"/>
            </a:xfrm>
            <a:prstGeom prst="rect">
              <a:avLst/>
            </a:prstGeom>
            <a:noFill/>
            <a:ln w="9525">
              <a:noFill/>
              <a:miter lim="800000"/>
              <a:headEnd/>
              <a:tailEnd/>
            </a:ln>
            <a:effectLst/>
          </p:spPr>
          <p:txBody>
            <a:bodyPr>
              <a:spAutoFit/>
            </a:bodyPr>
            <a:lstStyle/>
            <a:p>
              <a:pPr eaLnBrk="0" hangingPunct="0"/>
              <a:r>
                <a:rPr lang="en-US" sz="1200" b="1">
                  <a:solidFill>
                    <a:srgbClr val="000099"/>
                  </a:solidFill>
                  <a:latin typeface="Times New Roman" pitchFamily="18" charset="0"/>
                </a:rPr>
                <a:t>Paul Stanworth</a:t>
              </a:r>
            </a:p>
            <a:p>
              <a:pPr eaLnBrk="0" hangingPunct="0"/>
              <a:endParaRPr lang="en-US" sz="800">
                <a:solidFill>
                  <a:srgbClr val="000099"/>
                </a:solidFill>
                <a:latin typeface="Times New Roman" pitchFamily="18" charset="0"/>
              </a:endParaRPr>
            </a:p>
          </p:txBody>
        </p:sp>
        <p:sp>
          <p:nvSpPr>
            <p:cNvPr id="79883" name="Text Box 11"/>
            <p:cNvSpPr txBox="1">
              <a:spLocks noChangeArrowheads="1"/>
            </p:cNvSpPr>
            <p:nvPr/>
          </p:nvSpPr>
          <p:spPr bwMode="auto">
            <a:xfrm>
              <a:off x="1738" y="1718"/>
              <a:ext cx="1110" cy="769"/>
            </a:xfrm>
            <a:prstGeom prst="rect">
              <a:avLst/>
            </a:prstGeom>
            <a:noFill/>
            <a:ln w="9525">
              <a:noFill/>
              <a:miter lim="800000"/>
              <a:headEnd/>
              <a:tailEnd/>
            </a:ln>
            <a:effectLst/>
          </p:spPr>
          <p:txBody>
            <a:bodyPr>
              <a:spAutoFit/>
            </a:bodyPr>
            <a:lstStyle/>
            <a:p>
              <a:pPr eaLnBrk="0" hangingPunct="0">
                <a:tabLst>
                  <a:tab pos="571500" algn="l"/>
                </a:tabLst>
              </a:pPr>
              <a:r>
                <a:rPr lang="en-US" sz="800" b="1">
                  <a:solidFill>
                    <a:srgbClr val="000099"/>
                  </a:solidFill>
                  <a:latin typeface="Times New Roman" pitchFamily="18" charset="0"/>
                </a:rPr>
                <a:t>Financial Markets</a:t>
              </a:r>
            </a:p>
            <a:p>
              <a:pPr eaLnBrk="0" hangingPunct="0">
                <a:tabLst>
                  <a:tab pos="571500" algn="l"/>
                </a:tabLst>
              </a:pPr>
              <a:endParaRPr lang="en-US" sz="600" b="1">
                <a:solidFill>
                  <a:srgbClr val="000099"/>
                </a:solidFill>
                <a:latin typeface="Times New Roman" pitchFamily="18" charset="0"/>
              </a:endParaRPr>
            </a:p>
            <a:p>
              <a:pPr eaLnBrk="0" hangingPunct="0">
                <a:tabLst>
                  <a:tab pos="571500" algn="l"/>
                </a:tabLst>
              </a:pPr>
              <a:r>
                <a:rPr lang="en-US" sz="800">
                  <a:solidFill>
                    <a:srgbClr val="000099"/>
                  </a:solidFill>
                  <a:latin typeface="Times New Roman" pitchFamily="18" charset="0"/>
                </a:rPr>
                <a:t>Level 3</a:t>
              </a:r>
            </a:p>
            <a:p>
              <a:pPr eaLnBrk="0" hangingPunct="0">
                <a:tabLst>
                  <a:tab pos="571500" algn="l"/>
                </a:tabLst>
              </a:pPr>
              <a:r>
                <a:rPr lang="en-US" sz="800">
                  <a:solidFill>
                    <a:srgbClr val="000099"/>
                  </a:solidFill>
                  <a:latin typeface="Times New Roman" pitchFamily="18" charset="0"/>
                </a:rPr>
                <a:t>135 Bishopsgate</a:t>
              </a:r>
            </a:p>
            <a:p>
              <a:pPr eaLnBrk="0" hangingPunct="0">
                <a:tabLst>
                  <a:tab pos="571500" algn="l"/>
                </a:tabLst>
              </a:pPr>
              <a:r>
                <a:rPr lang="en-US" sz="800">
                  <a:solidFill>
                    <a:srgbClr val="000099"/>
                  </a:solidFill>
                  <a:latin typeface="Times New Roman" pitchFamily="18" charset="0"/>
                </a:rPr>
                <a:t>London EC2M 3UR</a:t>
              </a:r>
            </a:p>
            <a:p>
              <a:pPr eaLnBrk="0" hangingPunct="0">
                <a:tabLst>
                  <a:tab pos="571500" algn="l"/>
                </a:tabLst>
              </a:pPr>
              <a:endParaRPr lang="en-US" sz="800">
                <a:solidFill>
                  <a:srgbClr val="000099"/>
                </a:solidFill>
                <a:latin typeface="Times New Roman" pitchFamily="18" charset="0"/>
              </a:endParaRPr>
            </a:p>
            <a:p>
              <a:pPr eaLnBrk="0" hangingPunct="0">
                <a:tabLst>
                  <a:tab pos="571500" algn="l"/>
                </a:tabLst>
              </a:pPr>
              <a:r>
                <a:rPr lang="en-US" sz="700">
                  <a:solidFill>
                    <a:srgbClr val="000099"/>
                  </a:solidFill>
                  <a:latin typeface="Times New Roman" pitchFamily="18" charset="0"/>
                </a:rPr>
                <a:t>Telephone:	+44 20 7375 8073</a:t>
              </a:r>
            </a:p>
            <a:p>
              <a:pPr eaLnBrk="0" hangingPunct="0">
                <a:tabLst>
                  <a:tab pos="571500" algn="l"/>
                </a:tabLst>
              </a:pPr>
              <a:r>
                <a:rPr lang="en-US" sz="700">
                  <a:solidFill>
                    <a:srgbClr val="000099"/>
                  </a:solidFill>
                  <a:latin typeface="Times New Roman" pitchFamily="18" charset="0"/>
                </a:rPr>
                <a:t>Facsimile:	+44 20 7375 5060</a:t>
              </a:r>
            </a:p>
            <a:p>
              <a:pPr eaLnBrk="0" hangingPunct="0">
                <a:tabLst>
                  <a:tab pos="571500" algn="l"/>
                </a:tabLst>
              </a:pPr>
              <a:r>
                <a:rPr lang="en-US" sz="700">
                  <a:solidFill>
                    <a:srgbClr val="000099"/>
                  </a:solidFill>
                  <a:latin typeface="Times New Roman" pitchFamily="18" charset="0"/>
                </a:rPr>
                <a:t>E-mail:	paul.stanworth@rbos.com</a:t>
              </a:r>
            </a:p>
            <a:p>
              <a:pPr eaLnBrk="0" hangingPunct="0">
                <a:tabLst>
                  <a:tab pos="571500" algn="l"/>
                </a:tabLst>
              </a:pPr>
              <a:r>
                <a:rPr lang="en-US" sz="700">
                  <a:solidFill>
                    <a:srgbClr val="000099"/>
                  </a:solidFill>
                  <a:latin typeface="Times New Roman" pitchFamily="18" charset="0"/>
                </a:rPr>
                <a:t>Website:	www.rbsmarkets.com</a:t>
              </a:r>
            </a:p>
          </p:txBody>
        </p:sp>
        <p:pic>
          <p:nvPicPr>
            <p:cNvPr id="79884" name="Picture 12"/>
            <p:cNvPicPr>
              <a:picLocks noChangeAspect="1" noChangeArrowheads="1"/>
            </p:cNvPicPr>
            <p:nvPr/>
          </p:nvPicPr>
          <p:blipFill>
            <a:blip r:embed="rId2" cstate="print"/>
            <a:srcRect/>
            <a:stretch>
              <a:fillRect/>
            </a:stretch>
          </p:blipFill>
          <p:spPr bwMode="auto">
            <a:xfrm>
              <a:off x="1768" y="1430"/>
              <a:ext cx="1008" cy="288"/>
            </a:xfrm>
            <a:prstGeom prst="rect">
              <a:avLst/>
            </a:prstGeom>
            <a:noFill/>
            <a:ln w="12700">
              <a:noFill/>
              <a:miter lim="800000"/>
              <a:headEnd type="none" w="sm" len="sm"/>
              <a:tailEnd type="none" w="sm" len="sm"/>
            </a:ln>
            <a:effectLst/>
          </p:spPr>
        </p:pic>
      </p:grpSp>
      <p:grpSp>
        <p:nvGrpSpPr>
          <p:cNvPr id="79885" name="Group 13"/>
          <p:cNvGrpSpPr>
            <a:grpSpLocks/>
          </p:cNvGrpSpPr>
          <p:nvPr/>
        </p:nvGrpSpPr>
        <p:grpSpPr bwMode="auto">
          <a:xfrm>
            <a:off x="5268913" y="1612900"/>
            <a:ext cx="3095625" cy="1781175"/>
            <a:chOff x="904" y="1406"/>
            <a:chExt cx="1950" cy="1122"/>
          </a:xfrm>
        </p:grpSpPr>
        <p:sp>
          <p:nvSpPr>
            <p:cNvPr id="79886" name="Rectangle 14"/>
            <p:cNvSpPr>
              <a:spLocks noChangeArrowheads="1"/>
            </p:cNvSpPr>
            <p:nvPr/>
          </p:nvSpPr>
          <p:spPr bwMode="auto">
            <a:xfrm>
              <a:off x="934" y="1424"/>
              <a:ext cx="1920" cy="1104"/>
            </a:xfrm>
            <a:prstGeom prst="rect">
              <a:avLst/>
            </a:prstGeom>
            <a:solidFill>
              <a:srgbClr val="000080"/>
            </a:solidFill>
            <a:ln w="9525">
              <a:solidFill>
                <a:srgbClr val="00005A"/>
              </a:solidFill>
              <a:miter lim="800000"/>
              <a:headEnd/>
              <a:tailEnd/>
            </a:ln>
            <a:effectLst/>
          </p:spPr>
          <p:txBody>
            <a:bodyPr wrap="none" anchor="ctr"/>
            <a:lstStyle/>
            <a:p>
              <a:endParaRPr lang="en-GB"/>
            </a:p>
          </p:txBody>
        </p:sp>
        <p:sp>
          <p:nvSpPr>
            <p:cNvPr id="79887" name="Rectangle 15"/>
            <p:cNvSpPr>
              <a:spLocks noChangeArrowheads="1"/>
            </p:cNvSpPr>
            <p:nvPr/>
          </p:nvSpPr>
          <p:spPr bwMode="auto">
            <a:xfrm>
              <a:off x="916" y="1406"/>
              <a:ext cx="1920" cy="1104"/>
            </a:xfrm>
            <a:prstGeom prst="rect">
              <a:avLst/>
            </a:prstGeom>
            <a:solidFill>
              <a:srgbClr val="FFFFFF"/>
            </a:solidFill>
            <a:ln w="9525">
              <a:solidFill>
                <a:srgbClr val="000000"/>
              </a:solidFill>
              <a:miter lim="800000"/>
              <a:headEnd/>
              <a:tailEnd/>
            </a:ln>
            <a:effectLst/>
          </p:spPr>
          <p:txBody>
            <a:bodyPr wrap="none" anchor="ctr"/>
            <a:lstStyle/>
            <a:p>
              <a:endParaRPr lang="en-GB"/>
            </a:p>
          </p:txBody>
        </p:sp>
        <p:sp>
          <p:nvSpPr>
            <p:cNvPr id="79888" name="Text Box 16"/>
            <p:cNvSpPr txBox="1">
              <a:spLocks noChangeArrowheads="1"/>
            </p:cNvSpPr>
            <p:nvPr/>
          </p:nvSpPr>
          <p:spPr bwMode="auto">
            <a:xfrm>
              <a:off x="904" y="1697"/>
              <a:ext cx="853" cy="250"/>
            </a:xfrm>
            <a:prstGeom prst="rect">
              <a:avLst/>
            </a:prstGeom>
            <a:noFill/>
            <a:ln w="9525">
              <a:noFill/>
              <a:miter lim="800000"/>
              <a:headEnd/>
              <a:tailEnd/>
            </a:ln>
            <a:effectLst/>
          </p:spPr>
          <p:txBody>
            <a:bodyPr>
              <a:spAutoFit/>
            </a:bodyPr>
            <a:lstStyle/>
            <a:p>
              <a:pPr eaLnBrk="0" hangingPunct="0"/>
              <a:r>
                <a:rPr lang="en-US" sz="1200" b="1">
                  <a:solidFill>
                    <a:srgbClr val="000099"/>
                  </a:solidFill>
                  <a:latin typeface="Times New Roman" pitchFamily="18" charset="0"/>
                </a:rPr>
                <a:t>Huw Williams</a:t>
              </a:r>
            </a:p>
            <a:p>
              <a:pPr eaLnBrk="0" hangingPunct="0"/>
              <a:endParaRPr lang="en-US" sz="800">
                <a:solidFill>
                  <a:srgbClr val="000099"/>
                </a:solidFill>
                <a:latin typeface="Times New Roman" pitchFamily="18" charset="0"/>
              </a:endParaRPr>
            </a:p>
          </p:txBody>
        </p:sp>
        <p:sp>
          <p:nvSpPr>
            <p:cNvPr id="79889" name="Text Box 17"/>
            <p:cNvSpPr txBox="1">
              <a:spLocks noChangeArrowheads="1"/>
            </p:cNvSpPr>
            <p:nvPr/>
          </p:nvSpPr>
          <p:spPr bwMode="auto">
            <a:xfrm>
              <a:off x="1738" y="1718"/>
              <a:ext cx="1110" cy="769"/>
            </a:xfrm>
            <a:prstGeom prst="rect">
              <a:avLst/>
            </a:prstGeom>
            <a:noFill/>
            <a:ln w="9525">
              <a:noFill/>
              <a:miter lim="800000"/>
              <a:headEnd/>
              <a:tailEnd/>
            </a:ln>
            <a:effectLst/>
          </p:spPr>
          <p:txBody>
            <a:bodyPr>
              <a:spAutoFit/>
            </a:bodyPr>
            <a:lstStyle/>
            <a:p>
              <a:pPr eaLnBrk="0" hangingPunct="0">
                <a:tabLst>
                  <a:tab pos="571500" algn="l"/>
                </a:tabLst>
              </a:pPr>
              <a:r>
                <a:rPr lang="en-US" sz="800" b="1">
                  <a:solidFill>
                    <a:srgbClr val="000099"/>
                  </a:solidFill>
                  <a:latin typeface="Times New Roman" pitchFamily="18" charset="0"/>
                </a:rPr>
                <a:t>Financial Markets</a:t>
              </a:r>
            </a:p>
            <a:p>
              <a:pPr eaLnBrk="0" hangingPunct="0">
                <a:tabLst>
                  <a:tab pos="571500" algn="l"/>
                </a:tabLst>
              </a:pPr>
              <a:endParaRPr lang="en-US" sz="600" b="1">
                <a:solidFill>
                  <a:srgbClr val="000099"/>
                </a:solidFill>
                <a:latin typeface="Times New Roman" pitchFamily="18" charset="0"/>
              </a:endParaRPr>
            </a:p>
            <a:p>
              <a:pPr eaLnBrk="0" hangingPunct="0">
                <a:tabLst>
                  <a:tab pos="571500" algn="l"/>
                </a:tabLst>
              </a:pPr>
              <a:r>
                <a:rPr lang="en-US" sz="800">
                  <a:solidFill>
                    <a:srgbClr val="000099"/>
                  </a:solidFill>
                  <a:latin typeface="Times New Roman" pitchFamily="18" charset="0"/>
                </a:rPr>
                <a:t>Level 3</a:t>
              </a:r>
            </a:p>
            <a:p>
              <a:pPr eaLnBrk="0" hangingPunct="0">
                <a:tabLst>
                  <a:tab pos="571500" algn="l"/>
                </a:tabLst>
              </a:pPr>
              <a:r>
                <a:rPr lang="en-US" sz="800">
                  <a:solidFill>
                    <a:srgbClr val="000099"/>
                  </a:solidFill>
                  <a:latin typeface="Times New Roman" pitchFamily="18" charset="0"/>
                </a:rPr>
                <a:t>135 Bishopsgate</a:t>
              </a:r>
            </a:p>
            <a:p>
              <a:pPr eaLnBrk="0" hangingPunct="0">
                <a:tabLst>
                  <a:tab pos="571500" algn="l"/>
                </a:tabLst>
              </a:pPr>
              <a:r>
                <a:rPr lang="en-US" sz="800">
                  <a:solidFill>
                    <a:srgbClr val="000099"/>
                  </a:solidFill>
                  <a:latin typeface="Times New Roman" pitchFamily="18" charset="0"/>
                </a:rPr>
                <a:t>London EC2M 3UR</a:t>
              </a:r>
            </a:p>
            <a:p>
              <a:pPr eaLnBrk="0" hangingPunct="0">
                <a:tabLst>
                  <a:tab pos="571500" algn="l"/>
                </a:tabLst>
              </a:pPr>
              <a:endParaRPr lang="en-US" sz="800">
                <a:solidFill>
                  <a:srgbClr val="000099"/>
                </a:solidFill>
                <a:latin typeface="Times New Roman" pitchFamily="18" charset="0"/>
              </a:endParaRPr>
            </a:p>
            <a:p>
              <a:pPr eaLnBrk="0" hangingPunct="0">
                <a:tabLst>
                  <a:tab pos="571500" algn="l"/>
                </a:tabLst>
              </a:pPr>
              <a:r>
                <a:rPr lang="en-US" sz="700">
                  <a:solidFill>
                    <a:srgbClr val="000099"/>
                  </a:solidFill>
                  <a:latin typeface="Times New Roman" pitchFamily="18" charset="0"/>
                </a:rPr>
                <a:t>Telephone:	+44 20 7375 6845</a:t>
              </a:r>
            </a:p>
            <a:p>
              <a:pPr eaLnBrk="0" hangingPunct="0">
                <a:tabLst>
                  <a:tab pos="571500" algn="l"/>
                </a:tabLst>
              </a:pPr>
              <a:r>
                <a:rPr lang="en-US" sz="700">
                  <a:solidFill>
                    <a:srgbClr val="000099"/>
                  </a:solidFill>
                  <a:latin typeface="Times New Roman" pitchFamily="18" charset="0"/>
                </a:rPr>
                <a:t>Facsimile:	+44 20 7375 5060</a:t>
              </a:r>
            </a:p>
            <a:p>
              <a:pPr eaLnBrk="0" hangingPunct="0">
                <a:tabLst>
                  <a:tab pos="571500" algn="l"/>
                </a:tabLst>
              </a:pPr>
              <a:r>
                <a:rPr lang="en-US" sz="700">
                  <a:solidFill>
                    <a:srgbClr val="000099"/>
                  </a:solidFill>
                  <a:latin typeface="Times New Roman" pitchFamily="18" charset="0"/>
                </a:rPr>
                <a:t>E-mail:	huw.williams@rbos.com</a:t>
              </a:r>
            </a:p>
            <a:p>
              <a:pPr eaLnBrk="0" hangingPunct="0">
                <a:tabLst>
                  <a:tab pos="571500" algn="l"/>
                </a:tabLst>
              </a:pPr>
              <a:r>
                <a:rPr lang="en-US" sz="700">
                  <a:solidFill>
                    <a:srgbClr val="000099"/>
                  </a:solidFill>
                  <a:latin typeface="Times New Roman" pitchFamily="18" charset="0"/>
                </a:rPr>
                <a:t>Website:	www.rbsmarkets.com</a:t>
              </a:r>
            </a:p>
          </p:txBody>
        </p:sp>
        <p:pic>
          <p:nvPicPr>
            <p:cNvPr id="79890" name="Picture 18"/>
            <p:cNvPicPr>
              <a:picLocks noChangeAspect="1" noChangeArrowheads="1"/>
            </p:cNvPicPr>
            <p:nvPr/>
          </p:nvPicPr>
          <p:blipFill>
            <a:blip r:embed="rId2" cstate="print"/>
            <a:srcRect/>
            <a:stretch>
              <a:fillRect/>
            </a:stretch>
          </p:blipFill>
          <p:spPr bwMode="auto">
            <a:xfrm>
              <a:off x="1768" y="1430"/>
              <a:ext cx="1008" cy="288"/>
            </a:xfrm>
            <a:prstGeom prst="rect">
              <a:avLst/>
            </a:prstGeom>
            <a:noFill/>
            <a:ln w="12700">
              <a:noFill/>
              <a:miter lim="800000"/>
              <a:headEnd type="none" w="sm" len="sm"/>
              <a:tailEnd type="none" w="sm" len="sm"/>
            </a:ln>
            <a:effectLst/>
          </p:spPr>
        </p:pic>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0"/>
          <p:cNvSpPr>
            <a:spLocks noGrp="1" noChangeArrowheads="1"/>
          </p:cNvSpPr>
          <p:nvPr>
            <p:ph type="ftr" sz="quarter" idx="3"/>
          </p:nvPr>
        </p:nvSpPr>
        <p:spPr/>
        <p:txBody>
          <a:bodyPr/>
          <a:lstStyle/>
          <a:p>
            <a:r>
              <a:rPr lang="en-GB"/>
              <a:t>FINANCIAL MARKETS</a:t>
            </a:r>
          </a:p>
        </p:txBody>
      </p:sp>
      <p:sp>
        <p:nvSpPr>
          <p:cNvPr id="5" name="Rectangle 85"/>
          <p:cNvSpPr>
            <a:spLocks noGrp="1" noChangeArrowheads="1"/>
          </p:cNvSpPr>
          <p:nvPr>
            <p:ph type="dt" sz="half" idx="2"/>
          </p:nvPr>
        </p:nvSpPr>
        <p:spPr/>
        <p:txBody>
          <a:bodyPr/>
          <a:lstStyle/>
          <a:p>
            <a:r>
              <a:rPr lang="en-GB"/>
              <a:t>November 2003</a:t>
            </a:r>
          </a:p>
        </p:txBody>
      </p:sp>
      <p:sp>
        <p:nvSpPr>
          <p:cNvPr id="330754" name="Rectangle 1026"/>
          <p:cNvSpPr>
            <a:spLocks noGrp="1" noChangeArrowheads="1"/>
          </p:cNvSpPr>
          <p:nvPr>
            <p:ph type="ctrTitle"/>
          </p:nvPr>
        </p:nvSpPr>
        <p:spPr/>
        <p:txBody>
          <a:bodyPr/>
          <a:lstStyle/>
          <a:p>
            <a:r>
              <a:rPr lang="en-GB"/>
              <a:t>Section 1</a:t>
            </a:r>
            <a:br>
              <a:rPr lang="en-GB"/>
            </a:br>
            <a:endParaRPr lang="en-GB"/>
          </a:p>
        </p:txBody>
      </p:sp>
      <p:sp>
        <p:nvSpPr>
          <p:cNvPr id="330755" name="Rectangle 1027"/>
          <p:cNvSpPr>
            <a:spLocks noGrp="1" noChangeArrowheads="1"/>
          </p:cNvSpPr>
          <p:nvPr>
            <p:ph type="subTitle" idx="1"/>
          </p:nvPr>
        </p:nvSpPr>
        <p:spPr>
          <a:ln/>
        </p:spPr>
        <p:txBody>
          <a:bodyPr/>
          <a:lstStyle/>
          <a:p>
            <a:r>
              <a:rPr lang="en-GB"/>
              <a:t>Strategic Issues in the Insurance Industry</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Footer Placeholder 3"/>
          <p:cNvSpPr>
            <a:spLocks noGrp="1"/>
          </p:cNvSpPr>
          <p:nvPr>
            <p:ph type="ftr" sz="quarter" idx="10"/>
          </p:nvPr>
        </p:nvSpPr>
        <p:spPr/>
        <p:txBody>
          <a:bodyPr/>
          <a:lstStyle/>
          <a:p>
            <a:r>
              <a:rPr lang="en-GB"/>
              <a:t>FINANCIAL MARKETS</a:t>
            </a:r>
          </a:p>
        </p:txBody>
      </p:sp>
      <p:sp>
        <p:nvSpPr>
          <p:cNvPr id="19" name="Date Placeholder 4"/>
          <p:cNvSpPr>
            <a:spLocks noGrp="1"/>
          </p:cNvSpPr>
          <p:nvPr>
            <p:ph type="dt" sz="half" idx="11"/>
          </p:nvPr>
        </p:nvSpPr>
        <p:spPr/>
        <p:txBody>
          <a:bodyPr/>
          <a:lstStyle/>
          <a:p>
            <a:r>
              <a:rPr lang="en-GB"/>
              <a:t>November 2003</a:t>
            </a:r>
          </a:p>
        </p:txBody>
      </p:sp>
      <p:sp>
        <p:nvSpPr>
          <p:cNvPr id="20" name="Slide Number Placeholder 5"/>
          <p:cNvSpPr>
            <a:spLocks noGrp="1"/>
          </p:cNvSpPr>
          <p:nvPr>
            <p:ph type="sldNum" sz="quarter" idx="12"/>
          </p:nvPr>
        </p:nvSpPr>
        <p:spPr/>
        <p:txBody>
          <a:bodyPr/>
          <a:lstStyle/>
          <a:p>
            <a:fld id="{9A171F8B-CEB6-4A1D-9C24-B036838680C7}" type="slidenum">
              <a:rPr lang="en-GB"/>
              <a:pPr/>
              <a:t>4</a:t>
            </a:fld>
            <a:endParaRPr lang="en-GB"/>
          </a:p>
        </p:txBody>
      </p:sp>
      <p:sp>
        <p:nvSpPr>
          <p:cNvPr id="228354" name="Rectangle 2"/>
          <p:cNvSpPr>
            <a:spLocks noGrp="1" noChangeArrowheads="1"/>
          </p:cNvSpPr>
          <p:nvPr>
            <p:ph type="title"/>
          </p:nvPr>
        </p:nvSpPr>
        <p:spPr/>
        <p:txBody>
          <a:bodyPr/>
          <a:lstStyle/>
          <a:p>
            <a:r>
              <a:rPr lang="en-GB"/>
              <a:t>A changing environment</a:t>
            </a:r>
            <a:br>
              <a:rPr lang="en-GB"/>
            </a:br>
            <a:r>
              <a:rPr lang="en-GB" sz="1800">
                <a:solidFill>
                  <a:schemeClr val="accent1"/>
                </a:solidFill>
              </a:rPr>
              <a:t>Background</a:t>
            </a:r>
            <a:r>
              <a:rPr lang="en-GB"/>
              <a:t> </a:t>
            </a:r>
            <a:r>
              <a:rPr lang="en-GB" sz="1800">
                <a:solidFill>
                  <a:schemeClr val="accent1"/>
                </a:solidFill>
              </a:rPr>
              <a:t>Regulatory, Agency &amp;  Accounting</a:t>
            </a:r>
          </a:p>
        </p:txBody>
      </p:sp>
      <p:graphicFrame>
        <p:nvGraphicFramePr>
          <p:cNvPr id="228355" name="Group 3"/>
          <p:cNvGraphicFramePr>
            <a:graphicFrameLocks noGrp="1"/>
          </p:cNvGraphicFramePr>
          <p:nvPr/>
        </p:nvGraphicFramePr>
        <p:xfrm>
          <a:off x="1371600" y="1473200"/>
          <a:ext cx="7543800" cy="4718050"/>
        </p:xfrm>
        <a:graphic>
          <a:graphicData uri="http://schemas.openxmlformats.org/drawingml/2006/table">
            <a:tbl>
              <a:tblPr/>
              <a:tblGrid>
                <a:gridCol w="3771900"/>
                <a:gridCol w="3771900"/>
              </a:tblGrid>
              <a:tr h="1447800">
                <a:tc>
                  <a:txBody>
                    <a:bodyPr/>
                    <a:lstStyle/>
                    <a:p>
                      <a:pPr marL="190500" marR="0" lvl="0" indent="-190500" algn="l" defTabSz="914400" rtl="0" eaLnBrk="1" fontAlgn="base" latinLnBrk="0" hangingPunct="1">
                        <a:lnSpc>
                          <a:spcPct val="100000"/>
                        </a:lnSpc>
                        <a:spcBef>
                          <a:spcPct val="50000"/>
                        </a:spcBef>
                        <a:spcAft>
                          <a:spcPct val="0"/>
                        </a:spcAft>
                        <a:buClr>
                          <a:schemeClr val="accent1"/>
                        </a:buClr>
                        <a:buSzTx/>
                        <a:buFont typeface="Wingdings" pitchFamily="2" charset="2"/>
                        <a:buNone/>
                        <a:tabLst/>
                      </a:pPr>
                      <a:r>
                        <a:rPr kumimoji="0" lang="en-GB" sz="1200" b="1" i="0" u="none" strike="noStrike" cap="none" normalizeH="0" baseline="0" smtClean="0">
                          <a:ln>
                            <a:noFill/>
                          </a:ln>
                          <a:solidFill>
                            <a:schemeClr val="accent1"/>
                          </a:solidFill>
                          <a:effectLst/>
                          <a:latin typeface="Arial" pitchFamily="34" charset="0"/>
                        </a:rPr>
                        <a:t>UK  Regulation</a:t>
                      </a:r>
                    </a:p>
                    <a:p>
                      <a:pPr marL="190500" marR="0" lvl="0" indent="-190500" algn="l" defTabSz="914400" rtl="0" eaLnBrk="1" fontAlgn="base" latinLnBrk="0" hangingPunct="1">
                        <a:lnSpc>
                          <a:spcPct val="100000"/>
                        </a:lnSpc>
                        <a:spcBef>
                          <a:spcPct val="50000"/>
                        </a:spcBef>
                        <a:spcAft>
                          <a:spcPct val="0"/>
                        </a:spcAft>
                        <a:buClr>
                          <a:schemeClr val="accent1"/>
                        </a:buClr>
                        <a:buSzTx/>
                        <a:buFont typeface="Wingdings" pitchFamily="2" charset="2"/>
                        <a:buChar char="n"/>
                        <a:tabLst/>
                      </a:pPr>
                      <a:r>
                        <a:rPr kumimoji="0" lang="en-GB" sz="1100" b="0" i="0" u="none" strike="noStrike" cap="none" normalizeH="0" baseline="0" smtClean="0">
                          <a:ln>
                            <a:noFill/>
                          </a:ln>
                          <a:solidFill>
                            <a:schemeClr val="tx1"/>
                          </a:solidFill>
                          <a:effectLst/>
                          <a:latin typeface="Arial" pitchFamily="34" charset="0"/>
                        </a:rPr>
                        <a:t>UK regulation is converging towards a banking and insurance “super-regulator” </a:t>
                      </a:r>
                    </a:p>
                    <a:p>
                      <a:pPr marL="190500" marR="0" lvl="0" indent="-190500" algn="l" defTabSz="914400" rtl="0" eaLnBrk="1" fontAlgn="base" latinLnBrk="0" hangingPunct="1">
                        <a:lnSpc>
                          <a:spcPct val="100000"/>
                        </a:lnSpc>
                        <a:spcBef>
                          <a:spcPct val="50000"/>
                        </a:spcBef>
                        <a:spcAft>
                          <a:spcPct val="0"/>
                        </a:spcAft>
                        <a:buClr>
                          <a:schemeClr val="accent1"/>
                        </a:buClr>
                        <a:buSzTx/>
                        <a:buFont typeface="Wingdings" pitchFamily="2" charset="2"/>
                        <a:buChar char="n"/>
                        <a:tabLst/>
                      </a:pPr>
                      <a:r>
                        <a:rPr kumimoji="0" lang="en-GB" sz="1100" b="0" i="0" u="none" strike="noStrike" cap="none" normalizeH="0" baseline="0" smtClean="0">
                          <a:ln>
                            <a:noFill/>
                          </a:ln>
                          <a:solidFill>
                            <a:schemeClr val="tx1"/>
                          </a:solidFill>
                          <a:effectLst/>
                          <a:latin typeface="Arial" pitchFamily="34" charset="0"/>
                        </a:rPr>
                        <a:t>The FSA basis of solvency is to be “fair value + explicit margins” (i.e. risk based enhancement)</a:t>
                      </a:r>
                    </a:p>
                    <a:p>
                      <a:pPr marL="190500" marR="0" lvl="0" indent="-190500" algn="l" defTabSz="914400" rtl="0" eaLnBrk="1" fontAlgn="base" latinLnBrk="0" hangingPunct="1">
                        <a:lnSpc>
                          <a:spcPct val="100000"/>
                        </a:lnSpc>
                        <a:spcBef>
                          <a:spcPct val="50000"/>
                        </a:spcBef>
                        <a:spcAft>
                          <a:spcPct val="0"/>
                        </a:spcAft>
                        <a:buClr>
                          <a:schemeClr val="accent1"/>
                        </a:buClr>
                        <a:buSzTx/>
                        <a:buFont typeface="Wingdings" pitchFamily="2" charset="2"/>
                        <a:buChar char="n"/>
                        <a:tabLst/>
                      </a:pPr>
                      <a:r>
                        <a:rPr kumimoji="0" lang="en-GB" sz="1100" b="0" i="0" u="none" strike="noStrike" cap="none" normalizeH="0" baseline="0" smtClean="0">
                          <a:ln>
                            <a:noFill/>
                          </a:ln>
                          <a:solidFill>
                            <a:schemeClr val="tx1"/>
                          </a:solidFill>
                          <a:effectLst/>
                          <a:latin typeface="Arial" pitchFamily="34" charset="0"/>
                        </a:rPr>
                        <a:t>The insurance regulations will be announced in 2004, based on consultations released through 2002/3 (CP97, CP136,CP143,CP181,CP190 and CP 195) and those to be released in 2003/4</a:t>
                      </a:r>
                    </a:p>
                    <a:p>
                      <a:pPr marL="190500" marR="0" lvl="0" indent="-190500" algn="l" defTabSz="914400" rtl="0" eaLnBrk="1" fontAlgn="base" latinLnBrk="0" hangingPunct="1">
                        <a:lnSpc>
                          <a:spcPct val="100000"/>
                        </a:lnSpc>
                        <a:spcBef>
                          <a:spcPct val="50000"/>
                        </a:spcBef>
                        <a:spcAft>
                          <a:spcPct val="0"/>
                        </a:spcAft>
                        <a:buClr>
                          <a:schemeClr val="accent1"/>
                        </a:buClr>
                        <a:buSzTx/>
                        <a:buFont typeface="Wingdings" pitchFamily="2" charset="2"/>
                        <a:buChar char="n"/>
                        <a:tabLst/>
                      </a:pPr>
                      <a:r>
                        <a:rPr kumimoji="0" lang="en-GB" sz="1100" b="0" i="0" u="none" strike="noStrike" cap="none" normalizeH="0" baseline="0" smtClean="0">
                          <a:ln>
                            <a:noFill/>
                          </a:ln>
                          <a:solidFill>
                            <a:schemeClr val="tx1"/>
                          </a:solidFill>
                          <a:effectLst/>
                          <a:latin typeface="Arial" pitchFamily="34" charset="0"/>
                        </a:rPr>
                        <a:t>Individual Capital Adequacy Standard (‘ICAS’)  for UK insurers is to be based on banking rules</a:t>
                      </a:r>
                    </a:p>
                  </a:txBody>
                  <a:tcPr horzOverflow="overflow">
                    <a:lnL cap="flat">
                      <a:noFill/>
                    </a:lnL>
                    <a:lnR w="12700" cap="flat" cmpd="sng" algn="ctr">
                      <a:solidFill>
                        <a:schemeClr val="accent1"/>
                      </a:solidFill>
                      <a:prstDash val="solid"/>
                      <a:round/>
                      <a:headEnd type="none" w="med" len="med"/>
                      <a:tailEnd type="none" w="med" len="med"/>
                    </a:lnR>
                    <a:lnT cap="flat">
                      <a:noFill/>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190500" marR="0" lvl="0" indent="-190500" algn="l" defTabSz="914400" rtl="0" eaLnBrk="1" fontAlgn="base" latinLnBrk="0" hangingPunct="1">
                        <a:lnSpc>
                          <a:spcPct val="90000"/>
                        </a:lnSpc>
                        <a:spcBef>
                          <a:spcPct val="50000"/>
                        </a:spcBef>
                        <a:spcAft>
                          <a:spcPct val="0"/>
                        </a:spcAft>
                        <a:buClr>
                          <a:schemeClr val="accent1"/>
                        </a:buClr>
                        <a:buSzTx/>
                        <a:buFont typeface="Wingdings" pitchFamily="2" charset="2"/>
                        <a:buNone/>
                        <a:tabLst/>
                      </a:pPr>
                      <a:r>
                        <a:rPr kumimoji="0" lang="en-GB" sz="1200" b="1" i="0" u="none" strike="noStrike" cap="none" normalizeH="0" baseline="0" smtClean="0">
                          <a:ln>
                            <a:noFill/>
                          </a:ln>
                          <a:solidFill>
                            <a:schemeClr val="accent1"/>
                          </a:solidFill>
                          <a:effectLst/>
                          <a:latin typeface="Arial" pitchFamily="34" charset="0"/>
                        </a:rPr>
                        <a:t>International Accounting </a:t>
                      </a:r>
                    </a:p>
                    <a:p>
                      <a:pPr marL="190500" marR="0" lvl="0" indent="-190500" algn="l" defTabSz="914400" rtl="0" eaLnBrk="1" fontAlgn="base" latinLnBrk="0" hangingPunct="1">
                        <a:lnSpc>
                          <a:spcPct val="90000"/>
                        </a:lnSpc>
                        <a:spcBef>
                          <a:spcPct val="50000"/>
                        </a:spcBef>
                        <a:spcAft>
                          <a:spcPct val="0"/>
                        </a:spcAft>
                        <a:buClr>
                          <a:schemeClr val="accent1"/>
                        </a:buClr>
                        <a:buSzTx/>
                        <a:buFont typeface="Wingdings" pitchFamily="2" charset="2"/>
                        <a:buChar char="n"/>
                        <a:tabLst/>
                      </a:pPr>
                      <a:r>
                        <a:rPr kumimoji="0" lang="en-GB" sz="1100" b="0" i="0" u="none" strike="noStrike" cap="none" normalizeH="0" baseline="0" smtClean="0">
                          <a:ln>
                            <a:noFill/>
                          </a:ln>
                          <a:solidFill>
                            <a:schemeClr val="tx1"/>
                          </a:solidFill>
                          <a:effectLst/>
                          <a:latin typeface="Arial" pitchFamily="34" charset="0"/>
                        </a:rPr>
                        <a:t>2005 – 2007 EU adoption of IAS accounting standard IAS39 and proposed ED5</a:t>
                      </a:r>
                    </a:p>
                    <a:p>
                      <a:pPr marL="190500" marR="0" lvl="0" indent="-190500" algn="l" defTabSz="914400" rtl="0" eaLnBrk="1" fontAlgn="base" latinLnBrk="0" hangingPunct="1">
                        <a:lnSpc>
                          <a:spcPct val="90000"/>
                        </a:lnSpc>
                        <a:spcBef>
                          <a:spcPct val="50000"/>
                        </a:spcBef>
                        <a:spcAft>
                          <a:spcPct val="0"/>
                        </a:spcAft>
                        <a:buClr>
                          <a:schemeClr val="accent1"/>
                        </a:buClr>
                        <a:buSzTx/>
                        <a:buFont typeface="Wingdings" pitchFamily="2" charset="2"/>
                        <a:buChar char="n"/>
                        <a:tabLst/>
                      </a:pPr>
                      <a:r>
                        <a:rPr kumimoji="0" lang="en-GB" sz="1100" b="0" i="0" u="none" strike="noStrike" cap="none" normalizeH="0" baseline="0" smtClean="0">
                          <a:ln>
                            <a:noFill/>
                          </a:ln>
                          <a:solidFill>
                            <a:schemeClr val="tx1"/>
                          </a:solidFill>
                          <a:effectLst/>
                          <a:latin typeface="Arial" pitchFamily="34" charset="0"/>
                        </a:rPr>
                        <a:t>Although the ED5 standard is in consultation, the clear direction is that fair value accounting is to become the norm </a:t>
                      </a:r>
                    </a:p>
                    <a:p>
                      <a:pPr marL="190500" marR="0" lvl="0" indent="-190500" algn="l" defTabSz="914400" rtl="0" eaLnBrk="1" fontAlgn="base" latinLnBrk="0" hangingPunct="1">
                        <a:lnSpc>
                          <a:spcPct val="90000"/>
                        </a:lnSpc>
                        <a:spcBef>
                          <a:spcPct val="50000"/>
                        </a:spcBef>
                        <a:spcAft>
                          <a:spcPct val="0"/>
                        </a:spcAft>
                        <a:buClr>
                          <a:schemeClr val="accent1"/>
                        </a:buClr>
                        <a:buSzTx/>
                        <a:buFont typeface="Wingdings" pitchFamily="2" charset="2"/>
                        <a:buChar char="n"/>
                        <a:tabLst/>
                      </a:pPr>
                      <a:r>
                        <a:rPr kumimoji="0" lang="en-GB" sz="1100" b="0" i="0" u="none" strike="noStrike" cap="none" normalizeH="0" baseline="0" smtClean="0">
                          <a:ln>
                            <a:noFill/>
                          </a:ln>
                          <a:solidFill>
                            <a:schemeClr val="tx1"/>
                          </a:solidFill>
                          <a:effectLst/>
                          <a:latin typeface="Arial" pitchFamily="34" charset="0"/>
                        </a:rPr>
                        <a:t>The FSA are mindful of this basis in the calculation of regulatory capital</a:t>
                      </a:r>
                    </a:p>
                    <a:p>
                      <a:pPr marL="190500" marR="0" lvl="0" indent="-190500" algn="l" defTabSz="914400" rtl="0" eaLnBrk="1" fontAlgn="base" latinLnBrk="0" hangingPunct="1">
                        <a:lnSpc>
                          <a:spcPct val="90000"/>
                        </a:lnSpc>
                        <a:spcBef>
                          <a:spcPct val="50000"/>
                        </a:spcBef>
                        <a:spcAft>
                          <a:spcPct val="0"/>
                        </a:spcAft>
                        <a:buClr>
                          <a:schemeClr val="accent1"/>
                        </a:buClr>
                        <a:buSzTx/>
                        <a:buFont typeface="Wingdings" pitchFamily="2" charset="2"/>
                        <a:buChar char="n"/>
                        <a:tabLst/>
                      </a:pPr>
                      <a:r>
                        <a:rPr kumimoji="0" lang="en-GB" sz="1100" b="0" i="0" u="none" strike="noStrike" cap="none" normalizeH="0" baseline="0" smtClean="0">
                          <a:ln>
                            <a:noFill/>
                          </a:ln>
                          <a:solidFill>
                            <a:schemeClr val="tx1"/>
                          </a:solidFill>
                          <a:effectLst/>
                          <a:latin typeface="Arial" pitchFamily="34" charset="0"/>
                        </a:rPr>
                        <a:t>Bond hedging is more constrained under IAS 39, as close correlation must be demonstrated (very important where structures have optionality)</a:t>
                      </a:r>
                    </a:p>
                  </a:txBody>
                  <a:tcPr horzOverflow="overflow">
                    <a:lnL w="12700" cap="flat" cmpd="sng" algn="ctr">
                      <a:solidFill>
                        <a:schemeClr val="accent1"/>
                      </a:solidFill>
                      <a:prstDash val="solid"/>
                      <a:round/>
                      <a:headEnd type="none" w="med" len="med"/>
                      <a:tailEnd type="none" w="med" len="med"/>
                    </a:lnL>
                    <a:lnR cap="flat">
                      <a:noFill/>
                    </a:lnR>
                    <a:lnT cap="flat">
                      <a:noFill/>
                    </a:lnT>
                    <a:lnB w="12700" cap="flat" cmpd="sng" algn="ctr">
                      <a:solidFill>
                        <a:schemeClr val="accent1"/>
                      </a:solidFill>
                      <a:prstDash val="solid"/>
                      <a:round/>
                      <a:headEnd type="none" w="med" len="med"/>
                      <a:tailEnd type="none" w="med" len="med"/>
                    </a:lnB>
                    <a:lnTlToBr>
                      <a:noFill/>
                    </a:lnTlToBr>
                    <a:lnBlToTr>
                      <a:noFill/>
                    </a:lnBlToTr>
                    <a:noFill/>
                  </a:tcPr>
                </a:tc>
              </a:tr>
              <a:tr h="2432050">
                <a:tc>
                  <a:txBody>
                    <a:bodyPr/>
                    <a:lstStyle/>
                    <a:p>
                      <a:pPr marL="190500" marR="0" lvl="0" indent="-190500" algn="l" defTabSz="914400" rtl="0" eaLnBrk="1" fontAlgn="base" latinLnBrk="0" hangingPunct="1">
                        <a:lnSpc>
                          <a:spcPct val="90000"/>
                        </a:lnSpc>
                        <a:spcBef>
                          <a:spcPct val="50000"/>
                        </a:spcBef>
                        <a:spcAft>
                          <a:spcPct val="0"/>
                        </a:spcAft>
                        <a:buClr>
                          <a:schemeClr val="accent1"/>
                        </a:buClr>
                        <a:buSzTx/>
                        <a:buFont typeface="Wingdings" pitchFamily="2" charset="2"/>
                        <a:buNone/>
                        <a:tabLst/>
                      </a:pPr>
                      <a:r>
                        <a:rPr kumimoji="0" lang="en-GB" sz="1200" b="1" i="0" u="none" strike="noStrike" cap="none" normalizeH="0" baseline="0" smtClean="0">
                          <a:ln>
                            <a:noFill/>
                          </a:ln>
                          <a:solidFill>
                            <a:schemeClr val="accent1"/>
                          </a:solidFill>
                          <a:effectLst/>
                          <a:latin typeface="Arial" pitchFamily="34" charset="0"/>
                        </a:rPr>
                        <a:t>EC and Basel Regulation</a:t>
                      </a:r>
                    </a:p>
                    <a:p>
                      <a:pPr marL="190500" marR="0" lvl="0" indent="-190500" algn="l" defTabSz="914400" rtl="0" eaLnBrk="1" fontAlgn="base" latinLnBrk="0" hangingPunct="1">
                        <a:lnSpc>
                          <a:spcPct val="100000"/>
                        </a:lnSpc>
                        <a:spcBef>
                          <a:spcPct val="50000"/>
                        </a:spcBef>
                        <a:spcAft>
                          <a:spcPct val="0"/>
                        </a:spcAft>
                        <a:buClr>
                          <a:schemeClr val="accent1"/>
                        </a:buClr>
                        <a:buSzTx/>
                        <a:buFont typeface="Wingdings" pitchFamily="2" charset="2"/>
                        <a:buChar char="n"/>
                        <a:tabLst/>
                      </a:pPr>
                      <a:r>
                        <a:rPr kumimoji="0" lang="en-GB" sz="1100" b="0" i="0" u="none" strike="noStrike" cap="none" normalizeH="0" baseline="0" smtClean="0">
                          <a:ln>
                            <a:noFill/>
                          </a:ln>
                          <a:solidFill>
                            <a:schemeClr val="tx1"/>
                          </a:solidFill>
                          <a:effectLst/>
                          <a:latin typeface="Arial" pitchFamily="34" charset="0"/>
                        </a:rPr>
                        <a:t>The current and proposed UK FSA regulation is based on EC Solvency I legislation, whilst adopting elements of likely future changes being discussed currently</a:t>
                      </a:r>
                    </a:p>
                    <a:p>
                      <a:pPr marL="190500" marR="0" lvl="0" indent="-190500" algn="l" defTabSz="914400" rtl="0" eaLnBrk="1" fontAlgn="base" latinLnBrk="0" hangingPunct="1">
                        <a:lnSpc>
                          <a:spcPct val="100000"/>
                        </a:lnSpc>
                        <a:spcBef>
                          <a:spcPct val="50000"/>
                        </a:spcBef>
                        <a:spcAft>
                          <a:spcPct val="0"/>
                        </a:spcAft>
                        <a:buClr>
                          <a:schemeClr val="accent1"/>
                        </a:buClr>
                        <a:buSzTx/>
                        <a:buFont typeface="Wingdings" pitchFamily="2" charset="2"/>
                        <a:buChar char="n"/>
                        <a:tabLst/>
                      </a:pPr>
                      <a:r>
                        <a:rPr kumimoji="0" lang="en-GB" sz="1100" b="0" i="0" u="none" strike="noStrike" cap="none" normalizeH="0" baseline="0" smtClean="0">
                          <a:ln>
                            <a:noFill/>
                          </a:ln>
                          <a:solidFill>
                            <a:schemeClr val="tx1"/>
                          </a:solidFill>
                          <a:effectLst/>
                          <a:latin typeface="Arial" pitchFamily="34" charset="0"/>
                        </a:rPr>
                        <a:t>The discussions are around the EU Solvency II which will surpass existing rules and are being developed by the EC and in the UK by The London Working Group</a:t>
                      </a:r>
                    </a:p>
                    <a:p>
                      <a:pPr marL="190500" marR="0" lvl="0" indent="-190500" algn="l" defTabSz="914400" rtl="0" eaLnBrk="1" fontAlgn="base" latinLnBrk="0" hangingPunct="1">
                        <a:lnSpc>
                          <a:spcPct val="100000"/>
                        </a:lnSpc>
                        <a:spcBef>
                          <a:spcPct val="50000"/>
                        </a:spcBef>
                        <a:spcAft>
                          <a:spcPct val="0"/>
                        </a:spcAft>
                        <a:buClr>
                          <a:schemeClr val="accent1"/>
                        </a:buClr>
                        <a:buSzTx/>
                        <a:buFont typeface="Wingdings" pitchFamily="2" charset="2"/>
                        <a:buChar char="n"/>
                        <a:tabLst/>
                      </a:pPr>
                      <a:r>
                        <a:rPr kumimoji="0" lang="en-GB" sz="1100" b="0" i="0" u="none" strike="noStrike" cap="none" normalizeH="0" baseline="0" smtClean="0">
                          <a:ln>
                            <a:noFill/>
                          </a:ln>
                          <a:solidFill>
                            <a:schemeClr val="tx1"/>
                          </a:solidFill>
                          <a:effectLst/>
                          <a:latin typeface="Arial" pitchFamily="34" charset="0"/>
                        </a:rPr>
                        <a:t>New rules to be phased into the existing framework</a:t>
                      </a:r>
                    </a:p>
                    <a:p>
                      <a:pPr marL="190500" marR="0" lvl="0" indent="-190500" algn="l" defTabSz="914400" rtl="0" eaLnBrk="1" fontAlgn="base" latinLnBrk="0" hangingPunct="1">
                        <a:lnSpc>
                          <a:spcPct val="100000"/>
                        </a:lnSpc>
                        <a:spcBef>
                          <a:spcPct val="50000"/>
                        </a:spcBef>
                        <a:spcAft>
                          <a:spcPct val="0"/>
                        </a:spcAft>
                        <a:buClr>
                          <a:schemeClr val="accent1"/>
                        </a:buClr>
                        <a:buSzTx/>
                        <a:buFont typeface="Wingdings" pitchFamily="2" charset="2"/>
                        <a:buChar char="n"/>
                        <a:tabLst/>
                      </a:pPr>
                      <a:r>
                        <a:rPr kumimoji="0" lang="en-GB" sz="1100" b="0" i="0" u="none" strike="noStrike" cap="none" normalizeH="0" baseline="0" smtClean="0">
                          <a:ln>
                            <a:noFill/>
                          </a:ln>
                          <a:solidFill>
                            <a:schemeClr val="tx1"/>
                          </a:solidFill>
                          <a:effectLst/>
                          <a:latin typeface="Arial" pitchFamily="34" charset="0"/>
                        </a:rPr>
                        <a:t>In 2007 Basel II is likely to be introduced and it’s development will influence further refinements to Solvency II and the FSA super-regulator</a:t>
                      </a:r>
                    </a:p>
                  </a:txBody>
                  <a:tcPr horzOverflow="overflow">
                    <a:lnL cap="flat">
                      <a:noFill/>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cap="flat">
                      <a:noFill/>
                    </a:lnB>
                    <a:lnTlToBr>
                      <a:noFill/>
                    </a:lnTlToBr>
                    <a:lnBlToTr>
                      <a:noFill/>
                    </a:lnBlToTr>
                    <a:noFill/>
                  </a:tcPr>
                </a:tc>
                <a:tc>
                  <a:txBody>
                    <a:bodyPr/>
                    <a:lstStyle/>
                    <a:p>
                      <a:pPr marL="190500" marR="0" lvl="0" indent="-190500" algn="l" defTabSz="914400" rtl="0" eaLnBrk="1" fontAlgn="base" latinLnBrk="0" hangingPunct="1">
                        <a:lnSpc>
                          <a:spcPct val="90000"/>
                        </a:lnSpc>
                        <a:spcBef>
                          <a:spcPct val="50000"/>
                        </a:spcBef>
                        <a:spcAft>
                          <a:spcPct val="0"/>
                        </a:spcAft>
                        <a:buClr>
                          <a:schemeClr val="accent1"/>
                        </a:buClr>
                        <a:buSzTx/>
                        <a:buFont typeface="Wingdings" pitchFamily="2" charset="2"/>
                        <a:buNone/>
                        <a:tabLst/>
                      </a:pPr>
                      <a:r>
                        <a:rPr kumimoji="0" lang="en-GB" sz="1200" b="1" i="0" u="none" strike="noStrike" cap="none" normalizeH="0" baseline="0" smtClean="0">
                          <a:ln>
                            <a:noFill/>
                          </a:ln>
                          <a:solidFill>
                            <a:schemeClr val="accent1"/>
                          </a:solidFill>
                          <a:effectLst/>
                          <a:latin typeface="Arial" pitchFamily="34" charset="0"/>
                        </a:rPr>
                        <a:t>Rating Agencies</a:t>
                      </a:r>
                    </a:p>
                    <a:p>
                      <a:pPr marL="190500" marR="0" lvl="0" indent="-190500" algn="l" defTabSz="914400" rtl="0" eaLnBrk="1" fontAlgn="base" latinLnBrk="0" hangingPunct="1">
                        <a:lnSpc>
                          <a:spcPct val="100000"/>
                        </a:lnSpc>
                        <a:spcBef>
                          <a:spcPct val="50000"/>
                        </a:spcBef>
                        <a:spcAft>
                          <a:spcPct val="0"/>
                        </a:spcAft>
                        <a:buClr>
                          <a:schemeClr val="accent1"/>
                        </a:buClr>
                        <a:buSzTx/>
                        <a:buFont typeface="Wingdings" pitchFamily="2" charset="2"/>
                        <a:buChar char="n"/>
                        <a:tabLst/>
                      </a:pPr>
                      <a:r>
                        <a:rPr kumimoji="0" lang="en-GB" sz="1100" b="0" i="0" u="none" strike="noStrike" cap="none" normalizeH="0" baseline="0" smtClean="0">
                          <a:ln>
                            <a:noFill/>
                          </a:ln>
                          <a:solidFill>
                            <a:schemeClr val="tx1"/>
                          </a:solidFill>
                          <a:effectLst/>
                          <a:latin typeface="Arial" pitchFamily="34" charset="0"/>
                        </a:rPr>
                        <a:t>No significant changes expected to rating models in the short term</a:t>
                      </a:r>
                    </a:p>
                    <a:p>
                      <a:pPr marL="190500" marR="0" lvl="0" indent="-190500" algn="l" defTabSz="914400" rtl="0" eaLnBrk="1" fontAlgn="base" latinLnBrk="0" hangingPunct="1">
                        <a:lnSpc>
                          <a:spcPct val="100000"/>
                        </a:lnSpc>
                        <a:spcBef>
                          <a:spcPct val="50000"/>
                        </a:spcBef>
                        <a:spcAft>
                          <a:spcPct val="0"/>
                        </a:spcAft>
                        <a:buClr>
                          <a:schemeClr val="accent1"/>
                        </a:buClr>
                        <a:buSzTx/>
                        <a:buFont typeface="Wingdings" pitchFamily="2" charset="2"/>
                        <a:buChar char="n"/>
                        <a:tabLst/>
                      </a:pPr>
                      <a:r>
                        <a:rPr kumimoji="0" lang="en-GB" sz="1100" b="0" i="0" u="none" strike="noStrike" cap="none" normalizeH="0" baseline="0" smtClean="0">
                          <a:ln>
                            <a:noFill/>
                          </a:ln>
                          <a:solidFill>
                            <a:schemeClr val="tx1"/>
                          </a:solidFill>
                          <a:effectLst/>
                          <a:latin typeface="Arial" pitchFamily="34" charset="0"/>
                        </a:rPr>
                        <a:t>S&amp;P have clarified treatment of implicit items and revised US Insurer Capital Model</a:t>
                      </a:r>
                    </a:p>
                    <a:p>
                      <a:pPr marL="190500" marR="0" lvl="0" indent="-190500" algn="l" defTabSz="914400" rtl="0" eaLnBrk="1" fontAlgn="base" latinLnBrk="0" hangingPunct="1">
                        <a:lnSpc>
                          <a:spcPct val="100000"/>
                        </a:lnSpc>
                        <a:spcBef>
                          <a:spcPct val="50000"/>
                        </a:spcBef>
                        <a:spcAft>
                          <a:spcPct val="0"/>
                        </a:spcAft>
                        <a:buClr>
                          <a:schemeClr val="accent1"/>
                        </a:buClr>
                        <a:buSzTx/>
                        <a:buFont typeface="Wingdings" pitchFamily="2" charset="2"/>
                        <a:buChar char="n"/>
                        <a:tabLst/>
                      </a:pPr>
                      <a:r>
                        <a:rPr kumimoji="0" lang="en-GB" sz="1100" b="0" i="0" u="none" strike="noStrike" cap="none" normalizeH="0" baseline="0" smtClean="0">
                          <a:ln>
                            <a:noFill/>
                          </a:ln>
                          <a:solidFill>
                            <a:schemeClr val="tx1"/>
                          </a:solidFill>
                          <a:effectLst/>
                          <a:latin typeface="Arial" pitchFamily="34" charset="0"/>
                        </a:rPr>
                        <a:t>Moody’s have changed their methodology on holding company ratings</a:t>
                      </a:r>
                    </a:p>
                    <a:p>
                      <a:pPr marL="190500" marR="0" lvl="0" indent="-190500" algn="l" defTabSz="914400" rtl="0" eaLnBrk="1" fontAlgn="base" latinLnBrk="0" hangingPunct="1">
                        <a:lnSpc>
                          <a:spcPct val="100000"/>
                        </a:lnSpc>
                        <a:spcBef>
                          <a:spcPct val="50000"/>
                        </a:spcBef>
                        <a:spcAft>
                          <a:spcPct val="0"/>
                        </a:spcAft>
                        <a:buClr>
                          <a:schemeClr val="accent1"/>
                        </a:buClr>
                        <a:buSzTx/>
                        <a:buFont typeface="Wingdings" pitchFamily="2" charset="2"/>
                        <a:buChar char="n"/>
                        <a:tabLst/>
                      </a:pPr>
                      <a:r>
                        <a:rPr kumimoji="0" lang="en-GB" sz="1100" b="0" i="0" u="none" strike="noStrike" cap="none" normalizeH="0" baseline="0" smtClean="0">
                          <a:ln>
                            <a:noFill/>
                          </a:ln>
                          <a:solidFill>
                            <a:schemeClr val="tx1"/>
                          </a:solidFill>
                          <a:effectLst/>
                          <a:latin typeface="Arial" pitchFamily="34" charset="0"/>
                        </a:rPr>
                        <a:t>Potential ratings from S&amp;P &amp; Moody’s to decline if no improvement in economic conditions</a:t>
                      </a:r>
                    </a:p>
                  </a:txBody>
                  <a:tcPr horzOverflow="overflow">
                    <a:lnL w="12700" cap="flat" cmpd="sng" algn="ctr">
                      <a:solidFill>
                        <a:schemeClr val="accent1"/>
                      </a:solidFill>
                      <a:prstDash val="solid"/>
                      <a:round/>
                      <a:headEnd type="none" w="med" len="med"/>
                      <a:tailEnd type="none" w="med" len="med"/>
                    </a:lnL>
                    <a:lnR cap="flat">
                      <a:noFill/>
                    </a:lnR>
                    <a:lnT w="12700" cap="flat" cmpd="sng" algn="ctr">
                      <a:solidFill>
                        <a:schemeClr val="accent1"/>
                      </a:solidFill>
                      <a:prstDash val="solid"/>
                      <a:round/>
                      <a:headEnd type="none" w="med" len="med"/>
                      <a:tailEnd type="none" w="med" len="med"/>
                    </a:lnT>
                    <a:lnB cap="flat">
                      <a:noFill/>
                    </a:lnB>
                    <a:lnTlToBr>
                      <a:noFill/>
                    </a:lnTlToBr>
                    <a:lnBlToTr>
                      <a:noFill/>
                    </a:lnBlToTr>
                    <a:noFill/>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Footer Placeholder 3"/>
          <p:cNvSpPr>
            <a:spLocks noGrp="1"/>
          </p:cNvSpPr>
          <p:nvPr>
            <p:ph type="ftr" sz="quarter" idx="10"/>
          </p:nvPr>
        </p:nvSpPr>
        <p:spPr/>
        <p:txBody>
          <a:bodyPr/>
          <a:lstStyle/>
          <a:p>
            <a:r>
              <a:rPr lang="en-GB"/>
              <a:t>FINANCIAL MARKETS</a:t>
            </a:r>
          </a:p>
        </p:txBody>
      </p:sp>
      <p:sp>
        <p:nvSpPr>
          <p:cNvPr id="16" name="Date Placeholder 4"/>
          <p:cNvSpPr>
            <a:spLocks noGrp="1"/>
          </p:cNvSpPr>
          <p:nvPr>
            <p:ph type="dt" sz="half" idx="11"/>
          </p:nvPr>
        </p:nvSpPr>
        <p:spPr/>
        <p:txBody>
          <a:bodyPr/>
          <a:lstStyle/>
          <a:p>
            <a:r>
              <a:rPr lang="en-GB"/>
              <a:t>November 2003</a:t>
            </a:r>
          </a:p>
        </p:txBody>
      </p:sp>
      <p:sp>
        <p:nvSpPr>
          <p:cNvPr id="17" name="Slide Number Placeholder 5"/>
          <p:cNvSpPr>
            <a:spLocks noGrp="1"/>
          </p:cNvSpPr>
          <p:nvPr>
            <p:ph type="sldNum" sz="quarter" idx="12"/>
          </p:nvPr>
        </p:nvSpPr>
        <p:spPr/>
        <p:txBody>
          <a:bodyPr/>
          <a:lstStyle/>
          <a:p>
            <a:fld id="{87693849-F914-4C34-9E90-F5CA29342533}" type="slidenum">
              <a:rPr lang="en-GB"/>
              <a:pPr/>
              <a:t>5</a:t>
            </a:fld>
            <a:endParaRPr lang="en-GB"/>
          </a:p>
        </p:txBody>
      </p:sp>
      <p:sp>
        <p:nvSpPr>
          <p:cNvPr id="231426" name="Rectangle 1026"/>
          <p:cNvSpPr>
            <a:spLocks noGrp="1" noChangeArrowheads="1"/>
          </p:cNvSpPr>
          <p:nvPr>
            <p:ph type="title"/>
          </p:nvPr>
        </p:nvSpPr>
        <p:spPr/>
        <p:txBody>
          <a:bodyPr/>
          <a:lstStyle/>
          <a:p>
            <a:r>
              <a:rPr lang="en-GB"/>
              <a:t>Regulatory &amp; Accounting Background</a:t>
            </a:r>
            <a:br>
              <a:rPr lang="en-GB"/>
            </a:br>
            <a:r>
              <a:rPr lang="en-GB" sz="1800">
                <a:solidFill>
                  <a:schemeClr val="accent1"/>
                </a:solidFill>
              </a:rPr>
              <a:t>Risk Management</a:t>
            </a:r>
          </a:p>
        </p:txBody>
      </p:sp>
      <p:sp>
        <p:nvSpPr>
          <p:cNvPr id="231427" name="Rectangle 1027"/>
          <p:cNvSpPr>
            <a:spLocks noGrp="1" noChangeArrowheads="1"/>
          </p:cNvSpPr>
          <p:nvPr>
            <p:ph type="body" idx="1"/>
          </p:nvPr>
        </p:nvSpPr>
        <p:spPr>
          <a:xfrm>
            <a:off x="1435100" y="1587500"/>
            <a:ext cx="7023100" cy="4508500"/>
          </a:xfrm>
          <a:noFill/>
          <a:ln/>
        </p:spPr>
        <p:txBody>
          <a:bodyPr/>
          <a:lstStyle/>
          <a:p>
            <a:r>
              <a:rPr lang="en-GB" sz="1200"/>
              <a:t>Regulatory and accounting backgrounds will be changing significantly over the next 2 years</a:t>
            </a:r>
          </a:p>
          <a:p>
            <a:endParaRPr lang="en-GB" sz="1200"/>
          </a:p>
          <a:p>
            <a:endParaRPr lang="en-GB" sz="1200"/>
          </a:p>
          <a:p>
            <a:endParaRPr lang="en-GB" sz="1200"/>
          </a:p>
          <a:p>
            <a:endParaRPr lang="en-GB" sz="1200"/>
          </a:p>
          <a:p>
            <a:endParaRPr lang="en-GB" sz="1200"/>
          </a:p>
          <a:p>
            <a:endParaRPr lang="en-GB" sz="1200"/>
          </a:p>
          <a:p>
            <a:endParaRPr lang="en-GB" sz="1200"/>
          </a:p>
          <a:p>
            <a:endParaRPr lang="en-GB" sz="1200"/>
          </a:p>
          <a:p>
            <a:endParaRPr lang="en-GB" sz="1200"/>
          </a:p>
          <a:p>
            <a:endParaRPr lang="en-GB" sz="1200"/>
          </a:p>
          <a:p>
            <a:endParaRPr lang="en-GB" sz="1200"/>
          </a:p>
          <a:p>
            <a:endParaRPr lang="en-GB" sz="1200"/>
          </a:p>
          <a:p>
            <a:endParaRPr lang="en-GB" sz="1200"/>
          </a:p>
          <a:p>
            <a:r>
              <a:rPr lang="en-GB" sz="1200"/>
              <a:t>The changing environment will drive insurers (both UK and European) into more risk management and transfer techniques</a:t>
            </a:r>
          </a:p>
        </p:txBody>
      </p:sp>
      <p:graphicFrame>
        <p:nvGraphicFramePr>
          <p:cNvPr id="231442" name="Group 1042"/>
          <p:cNvGraphicFramePr>
            <a:graphicFrameLocks noGrp="1"/>
          </p:cNvGraphicFramePr>
          <p:nvPr/>
        </p:nvGraphicFramePr>
        <p:xfrm>
          <a:off x="1435100" y="2070100"/>
          <a:ext cx="7521575" cy="3116580"/>
        </p:xfrm>
        <a:graphic>
          <a:graphicData uri="http://schemas.openxmlformats.org/drawingml/2006/table">
            <a:tbl>
              <a:tblPr/>
              <a:tblGrid>
                <a:gridCol w="3760788"/>
                <a:gridCol w="3760787"/>
              </a:tblGrid>
              <a:tr h="133350">
                <a:tc>
                  <a:txBody>
                    <a:bodyPr/>
                    <a:lstStyle/>
                    <a:p>
                      <a:pPr marL="0" marR="0" lvl="0" indent="0" algn="ctr" defTabSz="914400" rtl="0" eaLnBrk="1" fontAlgn="base" latinLnBrk="0" hangingPunct="1">
                        <a:lnSpc>
                          <a:spcPct val="100000"/>
                        </a:lnSpc>
                        <a:spcBef>
                          <a:spcPct val="50000"/>
                        </a:spcBef>
                        <a:spcAft>
                          <a:spcPct val="0"/>
                        </a:spcAft>
                        <a:buClr>
                          <a:schemeClr val="accent1"/>
                        </a:buClr>
                        <a:buSzTx/>
                        <a:buFont typeface="Wingdings" pitchFamily="2" charset="2"/>
                        <a:buNone/>
                        <a:tabLst/>
                      </a:pPr>
                      <a:r>
                        <a:rPr kumimoji="0" lang="en-GB" sz="1100" b="0" i="0" u="none" strike="noStrike" cap="none" normalizeH="0" baseline="0" smtClean="0">
                          <a:ln>
                            <a:noFill/>
                          </a:ln>
                          <a:solidFill>
                            <a:schemeClr val="tx1"/>
                          </a:solidFill>
                          <a:effectLst/>
                          <a:latin typeface="Arial" pitchFamily="34" charset="0"/>
                        </a:rPr>
                        <a:t>Regulatory</a:t>
                      </a:r>
                    </a:p>
                  </a:txBody>
                  <a:tcPr horzOverflow="overflow">
                    <a:lnL w="28575"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100000"/>
                        </a:lnSpc>
                        <a:spcBef>
                          <a:spcPct val="50000"/>
                        </a:spcBef>
                        <a:spcAft>
                          <a:spcPct val="0"/>
                        </a:spcAft>
                        <a:buClr>
                          <a:schemeClr val="accent1"/>
                        </a:buClr>
                        <a:buSzTx/>
                        <a:buFont typeface="Wingdings" pitchFamily="2" charset="2"/>
                        <a:buNone/>
                        <a:tabLst/>
                      </a:pPr>
                      <a:r>
                        <a:rPr kumimoji="0" lang="en-GB" sz="1100" b="0" i="0" u="none" strike="noStrike" cap="none" normalizeH="0" baseline="0" smtClean="0">
                          <a:ln>
                            <a:noFill/>
                          </a:ln>
                          <a:solidFill>
                            <a:schemeClr val="tx1"/>
                          </a:solidFill>
                          <a:effectLst/>
                          <a:latin typeface="Arial" pitchFamily="34" charset="0"/>
                        </a:rPr>
                        <a:t>Accounting</a:t>
                      </a:r>
                    </a:p>
                  </a:txBody>
                  <a:tcPr horzOverflow="overflow">
                    <a:lnL w="12700"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CCECFF"/>
                    </a:solidFill>
                  </a:tcPr>
                </a:tc>
              </a:tr>
              <a:tr h="2851150">
                <a:tc>
                  <a:txBody>
                    <a:bodyPr/>
                    <a:lstStyle/>
                    <a:p>
                      <a:pPr marL="0" marR="0" lvl="0" indent="0" algn="l" defTabSz="914400" rtl="0" eaLnBrk="1" fontAlgn="base" latinLnBrk="0" hangingPunct="1">
                        <a:lnSpc>
                          <a:spcPct val="100000"/>
                        </a:lnSpc>
                        <a:spcBef>
                          <a:spcPct val="50000"/>
                        </a:spcBef>
                        <a:spcAft>
                          <a:spcPct val="0"/>
                        </a:spcAft>
                        <a:buClr>
                          <a:schemeClr val="accent1"/>
                        </a:buClr>
                        <a:buSzTx/>
                        <a:buFont typeface="Wingdings" pitchFamily="2" charset="2"/>
                        <a:buChar char="n"/>
                        <a:tabLst/>
                      </a:pPr>
                      <a:r>
                        <a:rPr kumimoji="0" lang="en-GB" sz="1100" b="0" i="0" u="none" strike="noStrike" cap="none" normalizeH="0" baseline="0" smtClean="0">
                          <a:ln>
                            <a:noFill/>
                          </a:ln>
                          <a:solidFill>
                            <a:schemeClr val="tx1"/>
                          </a:solidFill>
                          <a:effectLst/>
                          <a:latin typeface="Arial" pitchFamily="34" charset="0"/>
                        </a:rPr>
                        <a:t> Firms will have to develop individual capital models (known as “Individual Capital Adequacy Standard” or ICAS)</a:t>
                      </a:r>
                    </a:p>
                    <a:p>
                      <a:pPr marL="0" marR="0" lvl="0" indent="0" algn="l" defTabSz="914400" rtl="0" eaLnBrk="1" fontAlgn="base" latinLnBrk="0" hangingPunct="1">
                        <a:lnSpc>
                          <a:spcPct val="100000"/>
                        </a:lnSpc>
                        <a:spcBef>
                          <a:spcPct val="50000"/>
                        </a:spcBef>
                        <a:spcAft>
                          <a:spcPct val="0"/>
                        </a:spcAft>
                        <a:buClr>
                          <a:schemeClr val="accent1"/>
                        </a:buClr>
                        <a:buSzTx/>
                        <a:buFont typeface="Wingdings" pitchFamily="2" charset="2"/>
                        <a:buChar char="n"/>
                        <a:tabLst/>
                      </a:pPr>
                      <a:r>
                        <a:rPr kumimoji="0" lang="en-GB" sz="1100" b="0" i="0" u="none" strike="noStrike" cap="none" normalizeH="0" baseline="0" smtClean="0">
                          <a:ln>
                            <a:noFill/>
                          </a:ln>
                          <a:solidFill>
                            <a:schemeClr val="tx1"/>
                          </a:solidFill>
                          <a:effectLst/>
                          <a:latin typeface="Arial" pitchFamily="34" charset="0"/>
                        </a:rPr>
                        <a:t> Required to stress test the balance sheet to meet ‘BBB’ standard of comfort (i.e. probability of ruin &lt; 0.5%)</a:t>
                      </a:r>
                    </a:p>
                    <a:p>
                      <a:pPr marL="0" marR="0" lvl="0" indent="0" algn="l" defTabSz="914400" rtl="0" eaLnBrk="1" fontAlgn="base" latinLnBrk="0" hangingPunct="1">
                        <a:lnSpc>
                          <a:spcPct val="100000"/>
                        </a:lnSpc>
                        <a:spcBef>
                          <a:spcPct val="50000"/>
                        </a:spcBef>
                        <a:spcAft>
                          <a:spcPct val="0"/>
                        </a:spcAft>
                        <a:buClr>
                          <a:schemeClr val="accent1"/>
                        </a:buClr>
                        <a:buSzTx/>
                        <a:buFont typeface="Wingdings" pitchFamily="2" charset="2"/>
                        <a:buChar char="n"/>
                        <a:tabLst/>
                      </a:pPr>
                      <a:r>
                        <a:rPr kumimoji="0" lang="en-GB" sz="1100" b="0" i="0" u="none" strike="noStrike" cap="none" normalizeH="0" baseline="0" smtClean="0">
                          <a:ln>
                            <a:noFill/>
                          </a:ln>
                          <a:solidFill>
                            <a:schemeClr val="tx1"/>
                          </a:solidFill>
                          <a:effectLst/>
                          <a:latin typeface="Arial" pitchFamily="34" charset="0"/>
                        </a:rPr>
                        <a:t> In particular, CP97 and CP143 require firms to stochastically establish optionality in their liabilities</a:t>
                      </a:r>
                    </a:p>
                    <a:p>
                      <a:pPr marL="0" marR="0" lvl="0" indent="0" algn="l" defTabSz="914400" rtl="0" eaLnBrk="1" fontAlgn="base" latinLnBrk="0" hangingPunct="1">
                        <a:lnSpc>
                          <a:spcPct val="100000"/>
                        </a:lnSpc>
                        <a:spcBef>
                          <a:spcPct val="50000"/>
                        </a:spcBef>
                        <a:spcAft>
                          <a:spcPct val="0"/>
                        </a:spcAft>
                        <a:buClr>
                          <a:schemeClr val="accent1"/>
                        </a:buClr>
                        <a:buSzTx/>
                        <a:buFont typeface="Wingdings" pitchFamily="2" charset="2"/>
                        <a:buChar char="n"/>
                        <a:tabLst/>
                      </a:pPr>
                      <a:r>
                        <a:rPr kumimoji="0" lang="en-GB" sz="1100" b="0" i="0" u="none" strike="noStrike" cap="none" normalizeH="0" baseline="0" smtClean="0">
                          <a:ln>
                            <a:noFill/>
                          </a:ln>
                          <a:solidFill>
                            <a:schemeClr val="tx1"/>
                          </a:solidFill>
                          <a:effectLst/>
                          <a:latin typeface="Arial" pitchFamily="34" charset="0"/>
                        </a:rPr>
                        <a:t> New derivatives regulations are expected to harmonise with banking practice</a:t>
                      </a:r>
                    </a:p>
                    <a:p>
                      <a:pPr marL="0" marR="0" lvl="0" indent="0" algn="l" defTabSz="914400" rtl="0" eaLnBrk="1" fontAlgn="base" latinLnBrk="0" hangingPunct="1">
                        <a:lnSpc>
                          <a:spcPct val="100000"/>
                        </a:lnSpc>
                        <a:spcBef>
                          <a:spcPct val="50000"/>
                        </a:spcBef>
                        <a:spcAft>
                          <a:spcPct val="0"/>
                        </a:spcAft>
                        <a:buClr>
                          <a:schemeClr val="accent1"/>
                        </a:buClr>
                        <a:buSzTx/>
                        <a:buFont typeface="Wingdings" pitchFamily="2" charset="2"/>
                        <a:buChar char="n"/>
                        <a:tabLst/>
                      </a:pPr>
                      <a:r>
                        <a:rPr kumimoji="0" lang="en-GB" sz="1100" b="0" i="0" u="none" strike="noStrike" cap="none" normalizeH="0" baseline="0" smtClean="0">
                          <a:ln>
                            <a:noFill/>
                          </a:ln>
                          <a:solidFill>
                            <a:schemeClr val="tx1"/>
                          </a:solidFill>
                          <a:effectLst/>
                          <a:latin typeface="Arial" pitchFamily="34" charset="0"/>
                        </a:rPr>
                        <a:t> Derivative valuations will be (1) marked to market and, (2) their appropriateness will be under more scrutiny under derivatives CP (mid 2004)</a:t>
                      </a:r>
                    </a:p>
                    <a:p>
                      <a:pPr marL="0" marR="0" lvl="0" indent="0" algn="l" defTabSz="914400" rtl="0" eaLnBrk="1" fontAlgn="base" latinLnBrk="0" hangingPunct="1">
                        <a:lnSpc>
                          <a:spcPct val="100000"/>
                        </a:lnSpc>
                        <a:spcBef>
                          <a:spcPct val="50000"/>
                        </a:spcBef>
                        <a:spcAft>
                          <a:spcPct val="0"/>
                        </a:spcAft>
                        <a:buClr>
                          <a:schemeClr val="accent1"/>
                        </a:buClr>
                        <a:buSzTx/>
                        <a:buFont typeface="Wingdings" pitchFamily="2" charset="2"/>
                        <a:buChar char="n"/>
                        <a:tabLst/>
                      </a:pPr>
                      <a:r>
                        <a:rPr kumimoji="0" lang="en-GB" sz="1100" b="0" i="0" u="none" strike="noStrike" cap="none" normalizeH="0" baseline="0" smtClean="0">
                          <a:ln>
                            <a:noFill/>
                          </a:ln>
                          <a:solidFill>
                            <a:schemeClr val="tx1"/>
                          </a:solidFill>
                          <a:effectLst/>
                          <a:latin typeface="Arial" pitchFamily="34" charset="0"/>
                        </a:rPr>
                        <a:t>CP143 increased the emphasis on counterparty risk provisioning</a:t>
                      </a:r>
                    </a:p>
                  </a:txBody>
                  <a:tcPr horzOverflow="overflow">
                    <a:lnL w="28575"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
                          <a:schemeClr val="accent1"/>
                        </a:buClr>
                        <a:buSzTx/>
                        <a:buFont typeface="Wingdings" pitchFamily="2" charset="2"/>
                        <a:buChar char="n"/>
                        <a:tabLst/>
                      </a:pPr>
                      <a:r>
                        <a:rPr kumimoji="0" lang="en-GB" sz="1100" b="0" i="0" u="none" strike="noStrike" cap="none" normalizeH="0" baseline="0" smtClean="0">
                          <a:ln>
                            <a:noFill/>
                          </a:ln>
                          <a:solidFill>
                            <a:schemeClr val="tx1"/>
                          </a:solidFill>
                          <a:effectLst/>
                          <a:latin typeface="Arial" pitchFamily="34" charset="0"/>
                        </a:rPr>
                        <a:t> Current accounting standards are being developed with insurance likely to be most affected by IAS32, IAS39 and ED5 (Phase I)</a:t>
                      </a:r>
                    </a:p>
                    <a:p>
                      <a:pPr marL="0" marR="0" lvl="0" indent="0" algn="l" defTabSz="914400" rtl="0" eaLnBrk="1" fontAlgn="base" latinLnBrk="0" hangingPunct="1">
                        <a:lnSpc>
                          <a:spcPct val="100000"/>
                        </a:lnSpc>
                        <a:spcBef>
                          <a:spcPct val="50000"/>
                        </a:spcBef>
                        <a:spcAft>
                          <a:spcPct val="0"/>
                        </a:spcAft>
                        <a:buClr>
                          <a:schemeClr val="accent1"/>
                        </a:buClr>
                        <a:buSzTx/>
                        <a:buFont typeface="Wingdings" pitchFamily="2" charset="2"/>
                        <a:buChar char="n"/>
                        <a:tabLst/>
                      </a:pPr>
                      <a:r>
                        <a:rPr kumimoji="0" lang="en-GB" sz="1100" b="0" i="0" u="none" strike="noStrike" cap="none" normalizeH="0" baseline="0" smtClean="0">
                          <a:ln>
                            <a:noFill/>
                          </a:ln>
                          <a:solidFill>
                            <a:schemeClr val="tx1"/>
                          </a:solidFill>
                          <a:effectLst/>
                          <a:latin typeface="Arial" pitchFamily="34" charset="0"/>
                        </a:rPr>
                        <a:t> Also moving to a stochastic basis, the new accounting regime will expose mismatches explicitly</a:t>
                      </a:r>
                    </a:p>
                    <a:p>
                      <a:pPr marL="0" marR="0" lvl="0" indent="0" algn="l" defTabSz="914400" rtl="0" eaLnBrk="1" fontAlgn="base" latinLnBrk="0" hangingPunct="1">
                        <a:lnSpc>
                          <a:spcPct val="100000"/>
                        </a:lnSpc>
                        <a:spcBef>
                          <a:spcPct val="50000"/>
                        </a:spcBef>
                        <a:spcAft>
                          <a:spcPct val="0"/>
                        </a:spcAft>
                        <a:buClr>
                          <a:schemeClr val="accent1"/>
                        </a:buClr>
                        <a:buSzTx/>
                        <a:buFont typeface="Wingdings" pitchFamily="2" charset="2"/>
                        <a:buChar char="n"/>
                        <a:tabLst/>
                      </a:pPr>
                      <a:r>
                        <a:rPr kumimoji="0" lang="en-GB" sz="1100" b="0" i="0" u="none" strike="noStrike" cap="none" normalizeH="0" baseline="0" smtClean="0">
                          <a:ln>
                            <a:noFill/>
                          </a:ln>
                          <a:solidFill>
                            <a:schemeClr val="tx1"/>
                          </a:solidFill>
                          <a:effectLst/>
                          <a:latin typeface="Arial" pitchFamily="34" charset="0"/>
                        </a:rPr>
                        <a:t> The mismatches, whilst difficult to predict currently (since some of the rules are under consultation) are likely to be passed through the P/L</a:t>
                      </a:r>
                    </a:p>
                    <a:p>
                      <a:pPr marL="0" marR="0" lvl="0" indent="0" algn="l" defTabSz="914400" rtl="0" eaLnBrk="1" fontAlgn="base" latinLnBrk="0" hangingPunct="1">
                        <a:lnSpc>
                          <a:spcPct val="100000"/>
                        </a:lnSpc>
                        <a:spcBef>
                          <a:spcPct val="50000"/>
                        </a:spcBef>
                        <a:spcAft>
                          <a:spcPct val="0"/>
                        </a:spcAft>
                        <a:buClr>
                          <a:schemeClr val="accent1"/>
                        </a:buClr>
                        <a:buSzTx/>
                        <a:buFont typeface="Wingdings" pitchFamily="2" charset="2"/>
                        <a:buChar char="n"/>
                        <a:tabLst/>
                      </a:pPr>
                      <a:r>
                        <a:rPr kumimoji="0" lang="en-GB" sz="1100" b="0" i="0" u="none" strike="noStrike" cap="none" normalizeH="0" baseline="0" smtClean="0">
                          <a:ln>
                            <a:noFill/>
                          </a:ln>
                          <a:solidFill>
                            <a:schemeClr val="tx1"/>
                          </a:solidFill>
                          <a:effectLst/>
                          <a:latin typeface="Arial" pitchFamily="34" charset="0"/>
                        </a:rPr>
                        <a:t> In the short term there may be differences between asset and liability treatment for insurers until Phase II</a:t>
                      </a:r>
                    </a:p>
                    <a:p>
                      <a:pPr marL="0" marR="0" lvl="0" indent="0" algn="l" defTabSz="914400" rtl="0" eaLnBrk="1" fontAlgn="base" latinLnBrk="0" hangingPunct="1">
                        <a:lnSpc>
                          <a:spcPct val="100000"/>
                        </a:lnSpc>
                        <a:spcBef>
                          <a:spcPct val="50000"/>
                        </a:spcBef>
                        <a:spcAft>
                          <a:spcPct val="0"/>
                        </a:spcAft>
                        <a:buClr>
                          <a:schemeClr val="accent1"/>
                        </a:buClr>
                        <a:buSzTx/>
                        <a:buFont typeface="Wingdings" pitchFamily="2" charset="2"/>
                        <a:buChar char="n"/>
                        <a:tabLst/>
                      </a:pPr>
                      <a:r>
                        <a:rPr kumimoji="0" lang="en-GB" sz="1100" b="0" i="0" u="none" strike="noStrike" cap="none" normalizeH="0" baseline="0" smtClean="0">
                          <a:ln>
                            <a:noFill/>
                          </a:ln>
                          <a:solidFill>
                            <a:schemeClr val="tx1"/>
                          </a:solidFill>
                          <a:effectLst/>
                          <a:latin typeface="Arial" pitchFamily="34" charset="0"/>
                        </a:rPr>
                        <a:t> It is likely the emphasis will change to risk mitigation, particularly for less capitalised insurers</a:t>
                      </a:r>
                    </a:p>
                  </a:txBody>
                  <a:tcPr horzOverflow="overflow">
                    <a:lnL w="12700"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2"/>
          <p:cNvSpPr>
            <a:spLocks noGrp="1"/>
          </p:cNvSpPr>
          <p:nvPr>
            <p:ph type="ftr" sz="quarter" idx="10"/>
          </p:nvPr>
        </p:nvSpPr>
        <p:spPr/>
        <p:txBody>
          <a:bodyPr/>
          <a:lstStyle/>
          <a:p>
            <a:r>
              <a:rPr lang="en-GB"/>
              <a:t>FINANCIAL MARKETS</a:t>
            </a:r>
          </a:p>
        </p:txBody>
      </p:sp>
      <p:sp>
        <p:nvSpPr>
          <p:cNvPr id="8" name="Date Placeholder 3"/>
          <p:cNvSpPr>
            <a:spLocks noGrp="1"/>
          </p:cNvSpPr>
          <p:nvPr>
            <p:ph type="dt" sz="half" idx="11"/>
          </p:nvPr>
        </p:nvSpPr>
        <p:spPr/>
        <p:txBody>
          <a:bodyPr/>
          <a:lstStyle/>
          <a:p>
            <a:r>
              <a:rPr lang="en-GB"/>
              <a:t>November 2003</a:t>
            </a:r>
          </a:p>
        </p:txBody>
      </p:sp>
      <p:sp>
        <p:nvSpPr>
          <p:cNvPr id="9" name="Slide Number Placeholder 4"/>
          <p:cNvSpPr>
            <a:spLocks noGrp="1"/>
          </p:cNvSpPr>
          <p:nvPr>
            <p:ph type="sldNum" sz="quarter" idx="12"/>
          </p:nvPr>
        </p:nvSpPr>
        <p:spPr/>
        <p:txBody>
          <a:bodyPr/>
          <a:lstStyle/>
          <a:p>
            <a:fld id="{B4A2865D-B70A-471A-9F1B-6EFBDAD5A7B0}" type="slidenum">
              <a:rPr lang="en-GB"/>
              <a:pPr/>
              <a:t>6</a:t>
            </a:fld>
            <a:endParaRPr lang="en-GB"/>
          </a:p>
        </p:txBody>
      </p:sp>
      <p:sp>
        <p:nvSpPr>
          <p:cNvPr id="230402" name="Rectangle 2"/>
          <p:cNvSpPr>
            <a:spLocks noGrp="1" noChangeArrowheads="1"/>
          </p:cNvSpPr>
          <p:nvPr>
            <p:ph type="title"/>
          </p:nvPr>
        </p:nvSpPr>
        <p:spPr/>
        <p:txBody>
          <a:bodyPr/>
          <a:lstStyle/>
          <a:p>
            <a:r>
              <a:rPr lang="en-GB"/>
              <a:t>Insurers</a:t>
            </a:r>
            <a:br>
              <a:rPr lang="en-GB"/>
            </a:br>
            <a:r>
              <a:rPr lang="en-GB" sz="1800">
                <a:solidFill>
                  <a:schemeClr val="accent1"/>
                </a:solidFill>
              </a:rPr>
              <a:t>Requiring</a:t>
            </a:r>
            <a:r>
              <a:rPr lang="en-GB"/>
              <a:t> </a:t>
            </a:r>
            <a:r>
              <a:rPr lang="en-GB" sz="1800">
                <a:solidFill>
                  <a:schemeClr val="accent1"/>
                </a:solidFill>
              </a:rPr>
              <a:t>Specialist Solutions</a:t>
            </a:r>
          </a:p>
        </p:txBody>
      </p:sp>
      <p:sp>
        <p:nvSpPr>
          <p:cNvPr id="230403" name="AutoShape 3"/>
          <p:cNvSpPr>
            <a:spLocks noChangeArrowheads="1"/>
          </p:cNvSpPr>
          <p:nvPr/>
        </p:nvSpPr>
        <p:spPr bwMode="auto">
          <a:xfrm>
            <a:off x="1404938" y="2062163"/>
            <a:ext cx="2001837" cy="3979862"/>
          </a:xfrm>
          <a:prstGeom prst="rightArrowCallout">
            <a:avLst>
              <a:gd name="adj1" fmla="val 49703"/>
              <a:gd name="adj2" fmla="val 83500"/>
              <a:gd name="adj3" fmla="val 16667"/>
              <a:gd name="adj4" fmla="val 79065"/>
            </a:avLst>
          </a:prstGeom>
          <a:solidFill>
            <a:srgbClr val="CCECFF"/>
          </a:solidFill>
          <a:ln w="9525">
            <a:solidFill>
              <a:schemeClr val="accent1"/>
            </a:solidFill>
            <a:miter lim="800000"/>
            <a:headEnd/>
            <a:tailEnd/>
          </a:ln>
          <a:effectLst/>
        </p:spPr>
        <p:txBody>
          <a:bodyPr wrap="none" anchor="ctr"/>
          <a:lstStyle/>
          <a:p>
            <a:pPr algn="ctr"/>
            <a:r>
              <a:rPr lang="en-GB" sz="1100" b="1">
                <a:solidFill>
                  <a:schemeClr val="accent1"/>
                </a:solidFill>
                <a:latin typeface="Arial" pitchFamily="34" charset="0"/>
              </a:rPr>
              <a:t>Regulatory</a:t>
            </a:r>
          </a:p>
          <a:p>
            <a:pPr algn="ctr"/>
            <a:r>
              <a:rPr lang="en-GB" sz="1100" b="1">
                <a:solidFill>
                  <a:schemeClr val="accent1"/>
                </a:solidFill>
                <a:latin typeface="Arial" pitchFamily="34" charset="0"/>
              </a:rPr>
              <a:t>Change</a:t>
            </a:r>
          </a:p>
          <a:p>
            <a:pPr algn="ctr"/>
            <a:endParaRPr lang="en-GB" sz="1100" b="1">
              <a:solidFill>
                <a:schemeClr val="accent1"/>
              </a:solidFill>
              <a:latin typeface="Arial" pitchFamily="34" charset="0"/>
            </a:endParaRPr>
          </a:p>
          <a:p>
            <a:pPr algn="ctr"/>
            <a:r>
              <a:rPr lang="en-GB" sz="1100" b="1">
                <a:solidFill>
                  <a:schemeClr val="accent1"/>
                </a:solidFill>
                <a:latin typeface="Arial" pitchFamily="34" charset="0"/>
              </a:rPr>
              <a:t>Credit Rating </a:t>
            </a:r>
          </a:p>
          <a:p>
            <a:pPr algn="ctr"/>
            <a:r>
              <a:rPr lang="en-GB" sz="1100" b="1">
                <a:solidFill>
                  <a:schemeClr val="accent1"/>
                </a:solidFill>
                <a:latin typeface="Arial" pitchFamily="34" charset="0"/>
              </a:rPr>
              <a:t>Pressure</a:t>
            </a:r>
          </a:p>
          <a:p>
            <a:pPr algn="ctr"/>
            <a:endParaRPr lang="en-GB" sz="1100" b="1">
              <a:solidFill>
                <a:schemeClr val="accent1"/>
              </a:solidFill>
              <a:latin typeface="Arial" pitchFamily="34" charset="0"/>
            </a:endParaRPr>
          </a:p>
          <a:p>
            <a:pPr algn="ctr"/>
            <a:r>
              <a:rPr lang="en-GB" sz="1100" b="1">
                <a:solidFill>
                  <a:schemeClr val="accent1"/>
                </a:solidFill>
                <a:latin typeface="Arial" pitchFamily="34" charset="0"/>
              </a:rPr>
              <a:t>Difficult</a:t>
            </a:r>
          </a:p>
          <a:p>
            <a:pPr algn="ctr"/>
            <a:r>
              <a:rPr lang="en-GB" sz="1100" b="1">
                <a:solidFill>
                  <a:schemeClr val="accent1"/>
                </a:solidFill>
                <a:latin typeface="Arial" pitchFamily="34" charset="0"/>
              </a:rPr>
              <a:t>Market</a:t>
            </a:r>
          </a:p>
          <a:p>
            <a:pPr algn="ctr"/>
            <a:r>
              <a:rPr lang="en-GB" sz="1100" b="1">
                <a:solidFill>
                  <a:schemeClr val="accent1"/>
                </a:solidFill>
                <a:latin typeface="Arial" pitchFamily="34" charset="0"/>
              </a:rPr>
              <a:t>Conditions</a:t>
            </a:r>
          </a:p>
          <a:p>
            <a:pPr algn="ctr"/>
            <a:endParaRPr lang="en-GB" sz="1100" b="1">
              <a:solidFill>
                <a:schemeClr val="accent1"/>
              </a:solidFill>
              <a:latin typeface="Arial" pitchFamily="34" charset="0"/>
            </a:endParaRPr>
          </a:p>
          <a:p>
            <a:pPr algn="ctr"/>
            <a:r>
              <a:rPr lang="en-GB" sz="1100" b="1">
                <a:solidFill>
                  <a:schemeClr val="accent1"/>
                </a:solidFill>
                <a:latin typeface="Arial" pitchFamily="34" charset="0"/>
              </a:rPr>
              <a:t>International</a:t>
            </a:r>
          </a:p>
          <a:p>
            <a:pPr algn="ctr"/>
            <a:r>
              <a:rPr lang="en-GB" sz="1100" b="1">
                <a:solidFill>
                  <a:schemeClr val="accent1"/>
                </a:solidFill>
                <a:latin typeface="Arial" pitchFamily="34" charset="0"/>
              </a:rPr>
              <a:t> Accounting</a:t>
            </a:r>
          </a:p>
          <a:p>
            <a:pPr algn="ctr"/>
            <a:r>
              <a:rPr lang="en-GB" sz="1100" b="1">
                <a:solidFill>
                  <a:schemeClr val="accent1"/>
                </a:solidFill>
                <a:latin typeface="Arial" pitchFamily="34" charset="0"/>
              </a:rPr>
              <a:t> Changes</a:t>
            </a:r>
          </a:p>
          <a:p>
            <a:pPr algn="ctr"/>
            <a:endParaRPr lang="en-GB" sz="1100" b="1">
              <a:solidFill>
                <a:schemeClr val="accent1"/>
              </a:solidFill>
              <a:latin typeface="Arial" pitchFamily="34" charset="0"/>
            </a:endParaRPr>
          </a:p>
          <a:p>
            <a:pPr algn="ctr"/>
            <a:r>
              <a:rPr lang="en-GB" sz="1100" b="1">
                <a:solidFill>
                  <a:schemeClr val="accent1"/>
                </a:solidFill>
                <a:latin typeface="Arial" pitchFamily="34" charset="0"/>
              </a:rPr>
              <a:t>Sandler</a:t>
            </a:r>
          </a:p>
          <a:p>
            <a:pPr algn="ctr"/>
            <a:r>
              <a:rPr lang="en-GB" sz="1100" b="1">
                <a:solidFill>
                  <a:schemeClr val="accent1"/>
                </a:solidFill>
                <a:latin typeface="Arial" pitchFamily="34" charset="0"/>
              </a:rPr>
              <a:t>Review</a:t>
            </a:r>
          </a:p>
          <a:p>
            <a:pPr algn="ctr"/>
            <a:endParaRPr lang="en-GB" sz="1100" b="1">
              <a:solidFill>
                <a:schemeClr val="accent1"/>
              </a:solidFill>
              <a:latin typeface="Arial" pitchFamily="34" charset="0"/>
            </a:endParaRPr>
          </a:p>
          <a:p>
            <a:pPr algn="ctr"/>
            <a:r>
              <a:rPr lang="en-GB" sz="1100" b="1">
                <a:solidFill>
                  <a:schemeClr val="accent1"/>
                </a:solidFill>
                <a:latin typeface="Arial" pitchFamily="34" charset="0"/>
              </a:rPr>
              <a:t>Solvency II</a:t>
            </a:r>
          </a:p>
          <a:p>
            <a:pPr algn="ctr"/>
            <a:endParaRPr lang="en-GB" sz="1100" b="1">
              <a:solidFill>
                <a:schemeClr val="accent1"/>
              </a:solidFill>
              <a:latin typeface="Arial" pitchFamily="34" charset="0"/>
            </a:endParaRPr>
          </a:p>
          <a:p>
            <a:pPr algn="ctr"/>
            <a:r>
              <a:rPr lang="en-GB" sz="1100" b="1">
                <a:solidFill>
                  <a:schemeClr val="accent1"/>
                </a:solidFill>
                <a:latin typeface="Arial" pitchFamily="34" charset="0"/>
              </a:rPr>
              <a:t>Basel II</a:t>
            </a:r>
          </a:p>
        </p:txBody>
      </p:sp>
      <p:sp>
        <p:nvSpPr>
          <p:cNvPr id="230405" name="AutoShape 5"/>
          <p:cNvSpPr>
            <a:spLocks noChangeArrowheads="1"/>
          </p:cNvSpPr>
          <p:nvPr/>
        </p:nvSpPr>
        <p:spPr bwMode="auto">
          <a:xfrm flipH="1">
            <a:off x="5981700" y="2062163"/>
            <a:ext cx="1966913" cy="3979862"/>
          </a:xfrm>
          <a:prstGeom prst="rightArrowCallout">
            <a:avLst>
              <a:gd name="adj1" fmla="val 50585"/>
              <a:gd name="adj2" fmla="val 84983"/>
              <a:gd name="adj3" fmla="val 16667"/>
              <a:gd name="adj4" fmla="val 79065"/>
            </a:avLst>
          </a:prstGeom>
          <a:solidFill>
            <a:srgbClr val="CCECFF"/>
          </a:solidFill>
          <a:ln w="9525">
            <a:solidFill>
              <a:schemeClr val="accent1"/>
            </a:solidFill>
            <a:miter lim="800000"/>
            <a:headEnd/>
            <a:tailEnd/>
          </a:ln>
          <a:effectLst/>
        </p:spPr>
        <p:txBody>
          <a:bodyPr wrap="none" anchor="ctr"/>
          <a:lstStyle/>
          <a:p>
            <a:pPr algn="ctr"/>
            <a:r>
              <a:rPr lang="en-GB" sz="1100" b="1">
                <a:solidFill>
                  <a:schemeClr val="accent1"/>
                </a:solidFill>
                <a:latin typeface="Arial" pitchFamily="34" charset="0"/>
              </a:rPr>
              <a:t>Bonds, </a:t>
            </a:r>
          </a:p>
          <a:p>
            <a:pPr algn="ctr"/>
            <a:r>
              <a:rPr lang="en-GB" sz="1100" b="1">
                <a:solidFill>
                  <a:schemeClr val="accent1"/>
                </a:solidFill>
                <a:latin typeface="Arial" pitchFamily="34" charset="0"/>
              </a:rPr>
              <a:t>Equity, </a:t>
            </a:r>
          </a:p>
          <a:p>
            <a:pPr algn="ctr"/>
            <a:r>
              <a:rPr lang="en-GB" sz="1100" b="1">
                <a:solidFill>
                  <a:schemeClr val="accent1"/>
                </a:solidFill>
                <a:latin typeface="Arial" pitchFamily="34" charset="0"/>
              </a:rPr>
              <a:t>Property</a:t>
            </a:r>
          </a:p>
          <a:p>
            <a:pPr algn="ctr"/>
            <a:r>
              <a:rPr lang="en-GB" sz="1100" b="1">
                <a:solidFill>
                  <a:schemeClr val="accent1"/>
                </a:solidFill>
                <a:latin typeface="Arial" pitchFamily="34" charset="0"/>
              </a:rPr>
              <a:t>Cash </a:t>
            </a:r>
          </a:p>
          <a:p>
            <a:pPr algn="ctr"/>
            <a:r>
              <a:rPr lang="en-GB" sz="1100" b="1">
                <a:solidFill>
                  <a:schemeClr val="accent1"/>
                </a:solidFill>
                <a:latin typeface="Arial" pitchFamily="34" charset="0"/>
              </a:rPr>
              <a:t>Management</a:t>
            </a:r>
          </a:p>
          <a:p>
            <a:pPr algn="ctr"/>
            <a:endParaRPr lang="en-GB" sz="1100" b="1">
              <a:solidFill>
                <a:schemeClr val="accent1"/>
              </a:solidFill>
              <a:latin typeface="Arial" pitchFamily="34" charset="0"/>
            </a:endParaRPr>
          </a:p>
          <a:p>
            <a:pPr algn="ctr"/>
            <a:r>
              <a:rPr lang="en-GB" sz="1100" b="1">
                <a:solidFill>
                  <a:schemeClr val="accent1"/>
                </a:solidFill>
                <a:latin typeface="Arial" pitchFamily="34" charset="0"/>
              </a:rPr>
              <a:t>Futures &amp;</a:t>
            </a:r>
          </a:p>
          <a:p>
            <a:pPr algn="ctr"/>
            <a:r>
              <a:rPr lang="en-GB" sz="1100" b="1">
                <a:solidFill>
                  <a:schemeClr val="accent1"/>
                </a:solidFill>
                <a:latin typeface="Arial" pitchFamily="34" charset="0"/>
              </a:rPr>
              <a:t>FX Management</a:t>
            </a:r>
          </a:p>
          <a:p>
            <a:pPr algn="ctr"/>
            <a:endParaRPr lang="en-GB" sz="1100" b="1">
              <a:solidFill>
                <a:schemeClr val="accent1"/>
              </a:solidFill>
              <a:latin typeface="Arial" pitchFamily="34" charset="0"/>
            </a:endParaRPr>
          </a:p>
          <a:p>
            <a:pPr algn="ctr"/>
            <a:r>
              <a:rPr lang="en-GB" sz="1100" b="1">
                <a:solidFill>
                  <a:schemeClr val="accent1"/>
                </a:solidFill>
                <a:latin typeface="Arial" pitchFamily="34" charset="0"/>
              </a:rPr>
              <a:t>Derivatives </a:t>
            </a:r>
          </a:p>
          <a:p>
            <a:pPr algn="ctr"/>
            <a:r>
              <a:rPr lang="en-GB" sz="1100" b="1">
                <a:solidFill>
                  <a:schemeClr val="accent1"/>
                </a:solidFill>
                <a:latin typeface="Arial" pitchFamily="34" charset="0"/>
              </a:rPr>
              <a:t>execution</a:t>
            </a:r>
          </a:p>
          <a:p>
            <a:pPr algn="ctr"/>
            <a:endParaRPr lang="en-GB" sz="1100" b="1">
              <a:solidFill>
                <a:schemeClr val="accent1"/>
              </a:solidFill>
              <a:latin typeface="Arial" pitchFamily="34" charset="0"/>
            </a:endParaRPr>
          </a:p>
          <a:p>
            <a:pPr algn="ctr"/>
            <a:r>
              <a:rPr lang="en-GB" sz="1100" b="1">
                <a:solidFill>
                  <a:schemeClr val="accent1"/>
                </a:solidFill>
                <a:latin typeface="Arial" pitchFamily="34" charset="0"/>
              </a:rPr>
              <a:t>Regulatory</a:t>
            </a:r>
          </a:p>
          <a:p>
            <a:pPr algn="ctr"/>
            <a:r>
              <a:rPr lang="en-GB" sz="1100" b="1">
                <a:solidFill>
                  <a:schemeClr val="accent1"/>
                </a:solidFill>
                <a:latin typeface="Arial" pitchFamily="34" charset="0"/>
              </a:rPr>
              <a:t> Compliance</a:t>
            </a:r>
          </a:p>
          <a:p>
            <a:pPr algn="ctr"/>
            <a:endParaRPr lang="en-GB" sz="1100" b="1">
              <a:solidFill>
                <a:schemeClr val="accent1"/>
              </a:solidFill>
              <a:latin typeface="Arial" pitchFamily="34" charset="0"/>
            </a:endParaRPr>
          </a:p>
          <a:p>
            <a:pPr algn="ctr"/>
            <a:r>
              <a:rPr lang="en-GB" sz="1100" b="1">
                <a:solidFill>
                  <a:schemeClr val="accent1"/>
                </a:solidFill>
                <a:latin typeface="Arial" pitchFamily="34" charset="0"/>
              </a:rPr>
              <a:t>Rating </a:t>
            </a:r>
          </a:p>
          <a:p>
            <a:pPr algn="ctr"/>
            <a:r>
              <a:rPr lang="en-GB" sz="1100" b="1">
                <a:solidFill>
                  <a:schemeClr val="accent1"/>
                </a:solidFill>
                <a:latin typeface="Arial" pitchFamily="34" charset="0"/>
              </a:rPr>
              <a:t>Agency</a:t>
            </a:r>
          </a:p>
          <a:p>
            <a:pPr algn="ctr"/>
            <a:r>
              <a:rPr lang="en-GB" sz="1100" b="1">
                <a:solidFill>
                  <a:schemeClr val="accent1"/>
                </a:solidFill>
                <a:latin typeface="Arial" pitchFamily="34" charset="0"/>
              </a:rPr>
              <a:t> Compliance</a:t>
            </a:r>
          </a:p>
          <a:p>
            <a:pPr algn="ctr"/>
            <a:endParaRPr lang="en-GB" sz="1100" b="1">
              <a:solidFill>
                <a:schemeClr val="accent1"/>
              </a:solidFill>
              <a:latin typeface="Arial" pitchFamily="34" charset="0"/>
            </a:endParaRPr>
          </a:p>
        </p:txBody>
      </p:sp>
      <p:sp>
        <p:nvSpPr>
          <p:cNvPr id="230406" name="Rectangle 6"/>
          <p:cNvSpPr>
            <a:spLocks noChangeArrowheads="1"/>
          </p:cNvSpPr>
          <p:nvPr/>
        </p:nvSpPr>
        <p:spPr bwMode="auto">
          <a:xfrm>
            <a:off x="3486150" y="2062163"/>
            <a:ext cx="2419350" cy="3979862"/>
          </a:xfrm>
          <a:prstGeom prst="rect">
            <a:avLst/>
          </a:prstGeom>
          <a:solidFill>
            <a:schemeClr val="bg1"/>
          </a:solidFill>
          <a:ln w="9525">
            <a:solidFill>
              <a:schemeClr val="accent2"/>
            </a:solidFill>
            <a:miter lim="800000"/>
            <a:headEnd/>
            <a:tailEnd/>
          </a:ln>
          <a:effectLst/>
        </p:spPr>
        <p:txBody>
          <a:bodyPr wrap="none" anchor="ctr"/>
          <a:lstStyle/>
          <a:p>
            <a:pPr algn="ctr"/>
            <a:r>
              <a:rPr lang="en-GB" sz="1100">
                <a:latin typeface="Arial" pitchFamily="34" charset="0"/>
              </a:rPr>
              <a:t>Reinsurance Concentration Risk</a:t>
            </a:r>
          </a:p>
          <a:p>
            <a:pPr algn="ctr"/>
            <a:r>
              <a:rPr lang="en-GB" sz="1100">
                <a:latin typeface="Arial" pitchFamily="34" charset="0"/>
              </a:rPr>
              <a:t>Management</a:t>
            </a:r>
          </a:p>
          <a:p>
            <a:pPr algn="ctr"/>
            <a:endParaRPr lang="en-GB" sz="1100">
              <a:latin typeface="Arial" pitchFamily="34" charset="0"/>
            </a:endParaRPr>
          </a:p>
          <a:p>
            <a:pPr algn="ctr"/>
            <a:r>
              <a:rPr lang="en-GB" sz="1100">
                <a:latin typeface="Arial" pitchFamily="34" charset="0"/>
              </a:rPr>
              <a:t>Long Term Guarantee </a:t>
            </a:r>
          </a:p>
          <a:p>
            <a:pPr algn="ctr"/>
            <a:r>
              <a:rPr lang="en-GB" sz="1100">
                <a:latin typeface="Arial" pitchFamily="34" charset="0"/>
              </a:rPr>
              <a:t>Management</a:t>
            </a:r>
          </a:p>
          <a:p>
            <a:pPr algn="ctr"/>
            <a:endParaRPr lang="en-GB" sz="1100">
              <a:latin typeface="Arial" pitchFamily="34" charset="0"/>
            </a:endParaRPr>
          </a:p>
          <a:p>
            <a:pPr algn="ctr"/>
            <a:r>
              <a:rPr lang="en-GB" sz="1100">
                <a:latin typeface="Arial" pitchFamily="34" charset="0"/>
              </a:rPr>
              <a:t>WP asset strategy and </a:t>
            </a:r>
          </a:p>
          <a:p>
            <a:pPr algn="ctr"/>
            <a:r>
              <a:rPr lang="en-GB" sz="1100">
                <a:latin typeface="Arial" pitchFamily="34" charset="0"/>
              </a:rPr>
              <a:t>eventual product</a:t>
            </a:r>
          </a:p>
          <a:p>
            <a:pPr algn="ctr"/>
            <a:r>
              <a:rPr lang="en-GB" sz="1100">
                <a:latin typeface="Arial" pitchFamily="34" charset="0"/>
              </a:rPr>
              <a:t>replacement</a:t>
            </a:r>
          </a:p>
          <a:p>
            <a:pPr algn="ctr"/>
            <a:endParaRPr lang="en-GB" sz="1100">
              <a:latin typeface="Arial" pitchFamily="34" charset="0"/>
            </a:endParaRPr>
          </a:p>
          <a:p>
            <a:pPr algn="ctr"/>
            <a:r>
              <a:rPr lang="en-GB" sz="1100">
                <a:latin typeface="Arial" pitchFamily="34" charset="0"/>
              </a:rPr>
              <a:t>Inflation protection</a:t>
            </a:r>
          </a:p>
          <a:p>
            <a:pPr algn="ctr"/>
            <a:r>
              <a:rPr lang="en-GB" sz="1100">
                <a:latin typeface="Arial" pitchFamily="34" charset="0"/>
              </a:rPr>
              <a:t>strategies</a:t>
            </a:r>
          </a:p>
          <a:p>
            <a:pPr algn="ctr"/>
            <a:endParaRPr lang="en-GB" sz="1100">
              <a:latin typeface="Arial" pitchFamily="34" charset="0"/>
            </a:endParaRPr>
          </a:p>
          <a:p>
            <a:pPr algn="ctr"/>
            <a:r>
              <a:rPr lang="en-GB" sz="1100">
                <a:latin typeface="Arial" pitchFamily="34" charset="0"/>
              </a:rPr>
              <a:t>Pension Fund Risk Solutions</a:t>
            </a:r>
          </a:p>
          <a:p>
            <a:pPr algn="ctr"/>
            <a:endParaRPr lang="en-GB" sz="1100">
              <a:latin typeface="Arial" pitchFamily="34" charset="0"/>
            </a:endParaRPr>
          </a:p>
          <a:p>
            <a:pPr algn="ctr"/>
            <a:r>
              <a:rPr lang="en-GB" sz="1100">
                <a:latin typeface="Arial" pitchFamily="34" charset="0"/>
              </a:rPr>
              <a:t>Capital Management </a:t>
            </a:r>
          </a:p>
          <a:p>
            <a:pPr algn="ctr"/>
            <a:r>
              <a:rPr lang="en-GB" sz="1100">
                <a:latin typeface="Arial" pitchFamily="34" charset="0"/>
              </a:rPr>
              <a:t>Advisory</a:t>
            </a:r>
          </a:p>
          <a:p>
            <a:pPr algn="ctr"/>
            <a:endParaRPr lang="en-GB" sz="1100">
              <a:latin typeface="Arial" pitchFamily="34" charset="0"/>
            </a:endParaRPr>
          </a:p>
          <a:p>
            <a:pPr algn="ctr"/>
            <a:r>
              <a:rPr lang="en-GB" sz="1100">
                <a:latin typeface="Arial" pitchFamily="34" charset="0"/>
              </a:rPr>
              <a:t>Retail Product Development</a:t>
            </a:r>
          </a:p>
          <a:p>
            <a:pPr algn="ctr"/>
            <a:endParaRPr lang="en-GB" sz="1100">
              <a:latin typeface="Arial" pitchFamily="34" charset="0"/>
            </a:endParaRPr>
          </a:p>
          <a:p>
            <a:pPr algn="ctr"/>
            <a:r>
              <a:rPr lang="en-GB" sz="1100">
                <a:latin typeface="Arial" pitchFamily="34" charset="0"/>
              </a:rPr>
              <a:t>Yield enhancement and</a:t>
            </a:r>
          </a:p>
          <a:p>
            <a:pPr algn="ctr"/>
            <a:r>
              <a:rPr lang="en-GB" sz="1100">
                <a:latin typeface="Arial" pitchFamily="34" charset="0"/>
              </a:rPr>
              <a:t>Cost minimisation</a:t>
            </a:r>
          </a:p>
        </p:txBody>
      </p:sp>
      <p:sp>
        <p:nvSpPr>
          <p:cNvPr id="230416" name="Rectangle 16"/>
          <p:cNvSpPr>
            <a:spLocks noChangeArrowheads="1"/>
          </p:cNvSpPr>
          <p:nvPr/>
        </p:nvSpPr>
        <p:spPr bwMode="auto">
          <a:xfrm>
            <a:off x="3894138" y="1757363"/>
            <a:ext cx="1620837" cy="304800"/>
          </a:xfrm>
          <a:prstGeom prst="rect">
            <a:avLst/>
          </a:prstGeom>
          <a:noFill/>
          <a:ln w="9525">
            <a:noFill/>
            <a:miter lim="800000"/>
            <a:headEnd/>
            <a:tailEnd/>
          </a:ln>
          <a:effectLst/>
        </p:spPr>
        <p:txBody>
          <a:bodyPr wrap="none">
            <a:spAutoFit/>
          </a:bodyPr>
          <a:lstStyle/>
          <a:p>
            <a:r>
              <a:rPr lang="en-GB" sz="1400" b="1">
                <a:solidFill>
                  <a:schemeClr val="tx2"/>
                </a:solidFill>
                <a:latin typeface="Arial" pitchFamily="34" charset="0"/>
              </a:rPr>
              <a:t>Insurance Issues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GB"/>
              <a:t>FINANCIAL MARKETS</a:t>
            </a:r>
          </a:p>
        </p:txBody>
      </p:sp>
      <p:sp>
        <p:nvSpPr>
          <p:cNvPr id="5" name="Date Placeholder 4"/>
          <p:cNvSpPr>
            <a:spLocks noGrp="1"/>
          </p:cNvSpPr>
          <p:nvPr>
            <p:ph type="dt" sz="half" idx="11"/>
          </p:nvPr>
        </p:nvSpPr>
        <p:spPr/>
        <p:txBody>
          <a:bodyPr/>
          <a:lstStyle/>
          <a:p>
            <a:r>
              <a:rPr lang="en-GB"/>
              <a:t>November 2003</a:t>
            </a:r>
          </a:p>
        </p:txBody>
      </p:sp>
      <p:sp>
        <p:nvSpPr>
          <p:cNvPr id="6" name="Slide Number Placeholder 5"/>
          <p:cNvSpPr>
            <a:spLocks noGrp="1"/>
          </p:cNvSpPr>
          <p:nvPr>
            <p:ph type="sldNum" sz="quarter" idx="12"/>
          </p:nvPr>
        </p:nvSpPr>
        <p:spPr/>
        <p:txBody>
          <a:bodyPr/>
          <a:lstStyle/>
          <a:p>
            <a:fld id="{CD94784D-529A-4289-B294-D5E6F1B989DC}" type="slidenum">
              <a:rPr lang="en-GB"/>
              <a:pPr/>
              <a:t>7</a:t>
            </a:fld>
            <a:endParaRPr lang="en-GB"/>
          </a:p>
        </p:txBody>
      </p:sp>
      <p:sp>
        <p:nvSpPr>
          <p:cNvPr id="339970" name="Rectangle 1026"/>
          <p:cNvSpPr>
            <a:spLocks noGrp="1" noChangeArrowheads="1"/>
          </p:cNvSpPr>
          <p:nvPr>
            <p:ph type="title"/>
          </p:nvPr>
        </p:nvSpPr>
        <p:spPr/>
        <p:txBody>
          <a:bodyPr/>
          <a:lstStyle/>
          <a:p>
            <a:r>
              <a:rPr lang="en-GB"/>
              <a:t>The Role of Derivatives</a:t>
            </a:r>
            <a:endParaRPr lang="en-GB" sz="2000">
              <a:solidFill>
                <a:schemeClr val="accent1"/>
              </a:solidFill>
            </a:endParaRPr>
          </a:p>
        </p:txBody>
      </p:sp>
      <p:sp>
        <p:nvSpPr>
          <p:cNvPr id="339971" name="Rectangle 1027"/>
          <p:cNvSpPr>
            <a:spLocks noGrp="1" noChangeArrowheads="1"/>
          </p:cNvSpPr>
          <p:nvPr>
            <p:ph type="body" idx="1"/>
          </p:nvPr>
        </p:nvSpPr>
        <p:spPr>
          <a:xfrm>
            <a:off x="1439863" y="1619250"/>
            <a:ext cx="7505700" cy="4724400"/>
          </a:xfrm>
        </p:spPr>
        <p:txBody>
          <a:bodyPr/>
          <a:lstStyle/>
          <a:p>
            <a:r>
              <a:rPr lang="en-GB"/>
              <a:t>Derivatives can feature as part of the solution for many of these issues:</a:t>
            </a:r>
          </a:p>
          <a:p>
            <a:pPr lvl="1"/>
            <a:r>
              <a:rPr lang="en-GB"/>
              <a:t>New product creation</a:t>
            </a:r>
          </a:p>
          <a:p>
            <a:pPr lvl="1"/>
            <a:r>
              <a:rPr lang="en-GB"/>
              <a:t>Hedging in a fair value environment</a:t>
            </a:r>
          </a:p>
          <a:p>
            <a:pPr lvl="1"/>
            <a:r>
              <a:rPr lang="en-GB"/>
              <a:t>Increasing emphasis on banking style risk management</a:t>
            </a:r>
          </a:p>
          <a:p>
            <a:pPr lvl="1"/>
            <a:r>
              <a:rPr lang="en-GB"/>
              <a:t>Yield enhancement</a:t>
            </a:r>
          </a:p>
          <a:p>
            <a:r>
              <a:rPr lang="en-GB"/>
              <a:t>The following slides illustrate the extent to which derivatives are used by all market participants by plotting the growth of the interest rate swap market since 1989.</a:t>
            </a:r>
          </a:p>
          <a:p>
            <a:r>
              <a:rPr lang="en-GB"/>
              <a:t>Interest rate swaps are used for illustration since they are the most common product used for interest rate risk management (just over 80% of the interest rate derivative market by outstanding notional amount).</a:t>
            </a:r>
          </a:p>
          <a:p>
            <a:r>
              <a:rPr lang="en-GB"/>
              <a:t>These slides highlight the importance of derivatives as an asset class and a risk management tool.</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0"/>
          </p:nvPr>
        </p:nvSpPr>
        <p:spPr/>
        <p:txBody>
          <a:bodyPr/>
          <a:lstStyle/>
          <a:p>
            <a:r>
              <a:rPr lang="en-GB"/>
              <a:t>FINANCIAL MARKETS</a:t>
            </a:r>
          </a:p>
        </p:txBody>
      </p:sp>
      <p:sp>
        <p:nvSpPr>
          <p:cNvPr id="6" name="Date Placeholder 5"/>
          <p:cNvSpPr>
            <a:spLocks noGrp="1"/>
          </p:cNvSpPr>
          <p:nvPr>
            <p:ph type="dt" sz="half" idx="11"/>
          </p:nvPr>
        </p:nvSpPr>
        <p:spPr/>
        <p:txBody>
          <a:bodyPr/>
          <a:lstStyle/>
          <a:p>
            <a:r>
              <a:rPr lang="en-GB"/>
              <a:t>November 2003</a:t>
            </a:r>
          </a:p>
        </p:txBody>
      </p:sp>
      <p:sp>
        <p:nvSpPr>
          <p:cNvPr id="7" name="Slide Number Placeholder 6"/>
          <p:cNvSpPr>
            <a:spLocks noGrp="1"/>
          </p:cNvSpPr>
          <p:nvPr>
            <p:ph type="sldNum" sz="quarter" idx="12"/>
          </p:nvPr>
        </p:nvSpPr>
        <p:spPr/>
        <p:txBody>
          <a:bodyPr/>
          <a:lstStyle/>
          <a:p>
            <a:fld id="{889B509C-4D96-4C03-A614-91D64E1B54E6}" type="slidenum">
              <a:rPr lang="en-GB"/>
              <a:pPr/>
              <a:t>8</a:t>
            </a:fld>
            <a:endParaRPr lang="en-GB"/>
          </a:p>
        </p:txBody>
      </p:sp>
      <p:sp>
        <p:nvSpPr>
          <p:cNvPr id="264199" name="Rectangle 7"/>
          <p:cNvSpPr>
            <a:spLocks noChangeArrowheads="1"/>
          </p:cNvSpPr>
          <p:nvPr/>
        </p:nvSpPr>
        <p:spPr bwMode="auto">
          <a:xfrm>
            <a:off x="1249363" y="360363"/>
            <a:ext cx="7505700" cy="658812"/>
          </a:xfrm>
          <a:prstGeom prst="rect">
            <a:avLst/>
          </a:prstGeom>
          <a:noFill/>
          <a:ln w="9525">
            <a:noFill/>
            <a:miter lim="800000"/>
            <a:headEnd/>
            <a:tailEnd/>
          </a:ln>
          <a:effectLst/>
        </p:spPr>
        <p:txBody>
          <a:bodyPr lIns="0" tIns="0" rIns="0" bIns="0"/>
          <a:lstStyle/>
          <a:p>
            <a:r>
              <a:rPr lang="en-GB">
                <a:solidFill>
                  <a:schemeClr val="tx2"/>
                </a:solidFill>
                <a:latin typeface="Arial" pitchFamily="34" charset="0"/>
              </a:rPr>
              <a:t>Interest Rate Swaps</a:t>
            </a:r>
            <a:br>
              <a:rPr lang="en-GB">
                <a:solidFill>
                  <a:schemeClr val="tx2"/>
                </a:solidFill>
                <a:latin typeface="Arial" pitchFamily="34" charset="0"/>
              </a:rPr>
            </a:br>
            <a:r>
              <a:rPr lang="en-GB" sz="1800">
                <a:solidFill>
                  <a:schemeClr val="accent1"/>
                </a:solidFill>
                <a:latin typeface="Arial" pitchFamily="34" charset="0"/>
              </a:rPr>
              <a:t>Market Growth</a:t>
            </a:r>
            <a:endParaRPr lang="en-GB">
              <a:solidFill>
                <a:schemeClr val="tx2"/>
              </a:solidFill>
              <a:latin typeface="Arial" pitchFamily="34" charset="0"/>
            </a:endParaRPr>
          </a:p>
        </p:txBody>
      </p:sp>
      <p:pic>
        <p:nvPicPr>
          <p:cNvPr id="264201" name="Picture 9"/>
          <p:cNvPicPr>
            <a:picLocks noChangeAspect="1" noChangeArrowheads="1"/>
          </p:cNvPicPr>
          <p:nvPr/>
        </p:nvPicPr>
        <p:blipFill>
          <a:blip r:embed="rId2"/>
          <a:srcRect/>
          <a:stretch>
            <a:fillRect/>
          </a:stretch>
        </p:blipFill>
        <p:spPr bwMode="auto">
          <a:xfrm>
            <a:off x="795338" y="1441450"/>
            <a:ext cx="7743825" cy="4600575"/>
          </a:xfrm>
          <a:prstGeom prst="rect">
            <a:avLst/>
          </a:prstGeom>
          <a:noFill/>
          <a:ln w="9525">
            <a:noFill/>
            <a:miter lim="800000"/>
            <a:headEnd/>
            <a:tailEnd/>
          </a:ln>
          <a:effectLst/>
        </p:spPr>
      </p:pic>
      <p:sp>
        <p:nvSpPr>
          <p:cNvPr id="264202" name="Text Box 10"/>
          <p:cNvSpPr txBox="1">
            <a:spLocks noChangeArrowheads="1"/>
          </p:cNvSpPr>
          <p:nvPr/>
        </p:nvSpPr>
        <p:spPr bwMode="auto">
          <a:xfrm>
            <a:off x="1093788" y="6042025"/>
            <a:ext cx="3859212" cy="214313"/>
          </a:xfrm>
          <a:prstGeom prst="rect">
            <a:avLst/>
          </a:prstGeom>
          <a:noFill/>
          <a:ln w="9525">
            <a:noFill/>
            <a:miter lim="800000"/>
            <a:headEnd/>
            <a:tailEnd/>
          </a:ln>
          <a:effectLst/>
        </p:spPr>
        <p:txBody>
          <a:bodyPr>
            <a:spAutoFit/>
          </a:bodyPr>
          <a:lstStyle/>
          <a:p>
            <a:pPr>
              <a:spcBef>
                <a:spcPct val="50000"/>
              </a:spcBef>
            </a:pPr>
            <a:r>
              <a:rPr lang="en-GB" sz="800">
                <a:latin typeface="Times New Roman" pitchFamily="18" charset="0"/>
              </a:rPr>
              <a:t>Sources: International Swaps &amp; Derivatives Association and BIS</a:t>
            </a: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0"/>
          </p:nvPr>
        </p:nvSpPr>
        <p:spPr/>
        <p:txBody>
          <a:bodyPr/>
          <a:lstStyle/>
          <a:p>
            <a:r>
              <a:rPr lang="en-GB"/>
              <a:t>FINANCIAL MARKETS</a:t>
            </a:r>
          </a:p>
        </p:txBody>
      </p:sp>
      <p:sp>
        <p:nvSpPr>
          <p:cNvPr id="6" name="Date Placeholder 5"/>
          <p:cNvSpPr>
            <a:spLocks noGrp="1"/>
          </p:cNvSpPr>
          <p:nvPr>
            <p:ph type="dt" sz="half" idx="11"/>
          </p:nvPr>
        </p:nvSpPr>
        <p:spPr/>
        <p:txBody>
          <a:bodyPr/>
          <a:lstStyle/>
          <a:p>
            <a:r>
              <a:rPr lang="en-GB"/>
              <a:t>November 2003</a:t>
            </a:r>
          </a:p>
        </p:txBody>
      </p:sp>
      <p:sp>
        <p:nvSpPr>
          <p:cNvPr id="7" name="Slide Number Placeholder 6"/>
          <p:cNvSpPr>
            <a:spLocks noGrp="1"/>
          </p:cNvSpPr>
          <p:nvPr>
            <p:ph type="sldNum" sz="quarter" idx="12"/>
          </p:nvPr>
        </p:nvSpPr>
        <p:spPr/>
        <p:txBody>
          <a:bodyPr/>
          <a:lstStyle/>
          <a:p>
            <a:fld id="{097CC114-D847-4CAE-A8E3-2E6171B33C17}" type="slidenum">
              <a:rPr lang="en-GB"/>
              <a:pPr/>
              <a:t>9</a:t>
            </a:fld>
            <a:endParaRPr lang="en-GB"/>
          </a:p>
        </p:txBody>
      </p:sp>
      <p:sp>
        <p:nvSpPr>
          <p:cNvPr id="334850" name="Rectangle 1026"/>
          <p:cNvSpPr>
            <a:spLocks noChangeArrowheads="1"/>
          </p:cNvSpPr>
          <p:nvPr/>
        </p:nvSpPr>
        <p:spPr bwMode="auto">
          <a:xfrm>
            <a:off x="1249363" y="360363"/>
            <a:ext cx="7505700" cy="658812"/>
          </a:xfrm>
          <a:prstGeom prst="rect">
            <a:avLst/>
          </a:prstGeom>
          <a:noFill/>
          <a:ln w="9525">
            <a:noFill/>
            <a:miter lim="800000"/>
            <a:headEnd/>
            <a:tailEnd/>
          </a:ln>
          <a:effectLst/>
        </p:spPr>
        <p:txBody>
          <a:bodyPr lIns="0" tIns="0" rIns="0" bIns="0"/>
          <a:lstStyle/>
          <a:p>
            <a:r>
              <a:rPr lang="en-GB">
                <a:solidFill>
                  <a:schemeClr val="tx2"/>
                </a:solidFill>
                <a:latin typeface="Arial" pitchFamily="34" charset="0"/>
              </a:rPr>
              <a:t>Interest Rate Swaps</a:t>
            </a:r>
            <a:br>
              <a:rPr lang="en-GB">
                <a:solidFill>
                  <a:schemeClr val="tx2"/>
                </a:solidFill>
                <a:latin typeface="Arial" pitchFamily="34" charset="0"/>
              </a:rPr>
            </a:br>
            <a:r>
              <a:rPr lang="en-GB" sz="1800">
                <a:solidFill>
                  <a:schemeClr val="accent1"/>
                </a:solidFill>
                <a:latin typeface="Arial" pitchFamily="34" charset="0"/>
              </a:rPr>
              <a:t>Comparison with UK domestic debt</a:t>
            </a:r>
            <a:endParaRPr lang="en-GB">
              <a:solidFill>
                <a:schemeClr val="tx2"/>
              </a:solidFill>
              <a:latin typeface="Arial" pitchFamily="34" charset="0"/>
            </a:endParaRPr>
          </a:p>
        </p:txBody>
      </p:sp>
      <p:sp>
        <p:nvSpPr>
          <p:cNvPr id="334851" name="Text Box 1027"/>
          <p:cNvSpPr txBox="1">
            <a:spLocks noChangeArrowheads="1"/>
          </p:cNvSpPr>
          <p:nvPr/>
        </p:nvSpPr>
        <p:spPr bwMode="auto">
          <a:xfrm>
            <a:off x="1093788" y="6042025"/>
            <a:ext cx="3859212" cy="214313"/>
          </a:xfrm>
          <a:prstGeom prst="rect">
            <a:avLst/>
          </a:prstGeom>
          <a:noFill/>
          <a:ln w="9525">
            <a:noFill/>
            <a:miter lim="800000"/>
            <a:headEnd/>
            <a:tailEnd/>
          </a:ln>
          <a:effectLst/>
        </p:spPr>
        <p:txBody>
          <a:bodyPr>
            <a:spAutoFit/>
          </a:bodyPr>
          <a:lstStyle/>
          <a:p>
            <a:pPr>
              <a:spcBef>
                <a:spcPct val="50000"/>
              </a:spcBef>
            </a:pPr>
            <a:r>
              <a:rPr lang="en-GB" sz="800">
                <a:latin typeface="Times New Roman" pitchFamily="18" charset="0"/>
              </a:rPr>
              <a:t>Sources: International Swaps &amp; Derivatives Association, BIS, DMO</a:t>
            </a:r>
          </a:p>
        </p:txBody>
      </p:sp>
      <p:pic>
        <p:nvPicPr>
          <p:cNvPr id="334852" name="Picture 1028"/>
          <p:cNvPicPr>
            <a:picLocks noChangeAspect="1" noChangeArrowheads="1"/>
          </p:cNvPicPr>
          <p:nvPr/>
        </p:nvPicPr>
        <p:blipFill>
          <a:blip r:embed="rId2"/>
          <a:srcRect/>
          <a:stretch>
            <a:fillRect/>
          </a:stretch>
        </p:blipFill>
        <p:spPr bwMode="auto">
          <a:xfrm>
            <a:off x="819150" y="1439863"/>
            <a:ext cx="7810500" cy="4591050"/>
          </a:xfrm>
          <a:prstGeom prst="rect">
            <a:avLst/>
          </a:prstGeom>
          <a:noFill/>
          <a:ln w="9525">
            <a:noFill/>
            <a:miter lim="800000"/>
            <a:headEnd/>
            <a:tailEnd/>
          </a:ln>
          <a:effectLst/>
        </p:spPr>
      </p:pic>
    </p:spTree>
  </p:cSld>
  <p:clrMapOvr>
    <a:masterClrMapping/>
  </p:clrMapOvr>
  <p:transition/>
</p:sld>
</file>

<file path=ppt/theme/theme1.xml><?xml version="1.0" encoding="utf-8"?>
<a:theme xmlns:a="http://schemas.openxmlformats.org/drawingml/2006/main" name="RBS Pitchbook Full">
  <a:themeElements>
    <a:clrScheme name="RBS Pitchbook Full 2">
      <a:dk1>
        <a:srgbClr val="000000"/>
      </a:dk1>
      <a:lt1>
        <a:srgbClr val="FFFFFF"/>
      </a:lt1>
      <a:dk2>
        <a:srgbClr val="000000"/>
      </a:dk2>
      <a:lt2>
        <a:srgbClr val="99CCCC"/>
      </a:lt2>
      <a:accent1>
        <a:srgbClr val="0099FF"/>
      </a:accent1>
      <a:accent2>
        <a:srgbClr val="99CCFF"/>
      </a:accent2>
      <a:accent3>
        <a:srgbClr val="FFFFFF"/>
      </a:accent3>
      <a:accent4>
        <a:srgbClr val="000000"/>
      </a:accent4>
      <a:accent5>
        <a:srgbClr val="AACAFF"/>
      </a:accent5>
      <a:accent6>
        <a:srgbClr val="8AB9E7"/>
      </a:accent6>
      <a:hlink>
        <a:srgbClr val="00005A"/>
      </a:hlink>
      <a:folHlink>
        <a:srgbClr val="999999"/>
      </a:folHlink>
    </a:clrScheme>
    <a:fontScheme name="RBS Pitchbook Ful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RBS Pitchbook Full 1">
        <a:dk1>
          <a:srgbClr val="99CCCC"/>
        </a:dk1>
        <a:lt1>
          <a:srgbClr val="FFFFFF"/>
        </a:lt1>
        <a:dk2>
          <a:srgbClr val="00005A"/>
        </a:dk2>
        <a:lt2>
          <a:srgbClr val="FFFFFF"/>
        </a:lt2>
        <a:accent1>
          <a:srgbClr val="0099FF"/>
        </a:accent1>
        <a:accent2>
          <a:srgbClr val="99CCFF"/>
        </a:accent2>
        <a:accent3>
          <a:srgbClr val="AAAAB5"/>
        </a:accent3>
        <a:accent4>
          <a:srgbClr val="DADADA"/>
        </a:accent4>
        <a:accent5>
          <a:srgbClr val="AACAFF"/>
        </a:accent5>
        <a:accent6>
          <a:srgbClr val="8AB9E7"/>
        </a:accent6>
        <a:hlink>
          <a:srgbClr val="339999"/>
        </a:hlink>
        <a:folHlink>
          <a:srgbClr val="999999"/>
        </a:folHlink>
      </a:clrScheme>
      <a:clrMap bg1="dk2" tx1="lt1" bg2="dk1" tx2="lt2" accent1="accent1" accent2="accent2" accent3="accent3" accent4="accent4" accent5="accent5" accent6="accent6" hlink="hlink" folHlink="folHlink"/>
    </a:extraClrScheme>
    <a:extraClrScheme>
      <a:clrScheme name="RBS Pitchbook Full 2">
        <a:dk1>
          <a:srgbClr val="000000"/>
        </a:dk1>
        <a:lt1>
          <a:srgbClr val="FFFFFF"/>
        </a:lt1>
        <a:dk2>
          <a:srgbClr val="000000"/>
        </a:dk2>
        <a:lt2>
          <a:srgbClr val="99CCCC"/>
        </a:lt2>
        <a:accent1>
          <a:srgbClr val="0099FF"/>
        </a:accent1>
        <a:accent2>
          <a:srgbClr val="99CCFF"/>
        </a:accent2>
        <a:accent3>
          <a:srgbClr val="FFFFFF"/>
        </a:accent3>
        <a:accent4>
          <a:srgbClr val="000000"/>
        </a:accent4>
        <a:accent5>
          <a:srgbClr val="AACAFF"/>
        </a:accent5>
        <a:accent6>
          <a:srgbClr val="8AB9E7"/>
        </a:accent6>
        <a:hlink>
          <a:srgbClr val="00005A"/>
        </a:hlink>
        <a:folHlink>
          <a:srgbClr val="99999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C:\WINNT\Profiles\havenhs\Application Data\Microsoft\Templates\RBS Pitchbook Full.pot</Template>
  <TotalTime>19365</TotalTime>
  <Words>3013</Words>
  <Application>Microsoft PowerPoint</Application>
  <PresentationFormat>On-screen Show (4:3)</PresentationFormat>
  <Paragraphs>426</Paragraphs>
  <Slides>29</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Times New Roman</vt:lpstr>
      <vt:lpstr>Arial</vt:lpstr>
      <vt:lpstr>Wingdings</vt:lpstr>
      <vt:lpstr>Lucida Console</vt:lpstr>
      <vt:lpstr>Wingdings 3</vt:lpstr>
      <vt:lpstr>RBS Pitchbook Full</vt:lpstr>
      <vt:lpstr>Life 2003 </vt:lpstr>
      <vt:lpstr>Agenda</vt:lpstr>
      <vt:lpstr>Section 1 </vt:lpstr>
      <vt:lpstr>A changing environment Background Regulatory, Agency &amp;  Accounting</vt:lpstr>
      <vt:lpstr>Regulatory &amp; Accounting Background Risk Management</vt:lpstr>
      <vt:lpstr>Insurers Requiring Specialist Solutions</vt:lpstr>
      <vt:lpstr>The Role of Derivatives</vt:lpstr>
      <vt:lpstr>Slide 8</vt:lpstr>
      <vt:lpstr>Slide 9</vt:lpstr>
      <vt:lpstr>Interest Rate Swaps Tenors</vt:lpstr>
      <vt:lpstr>Section 2 </vt:lpstr>
      <vt:lpstr>Uses of Derivatives Strategic &amp; Tactical</vt:lpstr>
      <vt:lpstr>Interest Rate Swaps Definition</vt:lpstr>
      <vt:lpstr>Duration Extension Interest Rate Swap Overlay</vt:lpstr>
      <vt:lpstr>Duration Management Further Strategies</vt:lpstr>
      <vt:lpstr>Annuity Fund Cashflow Matching </vt:lpstr>
      <vt:lpstr>Annuity Fund Cashflow Matching Potential range of mismatch</vt:lpstr>
      <vt:lpstr>Annuity Fund Cashflow Matching Additional Cash</vt:lpstr>
      <vt:lpstr>Inflation Swap Overlay Cashflow Matching for Annuity Funds</vt:lpstr>
      <vt:lpstr>Hedging Guarantees Swaptions and CMS floors</vt:lpstr>
      <vt:lpstr>CMS Floors  Example</vt:lpstr>
      <vt:lpstr>Receivers Swaptions &amp; CMS floors  CMS floor replication by receivers swaptions</vt:lpstr>
      <vt:lpstr>Section 3 </vt:lpstr>
      <vt:lpstr>Counterparty Credit Risk &amp; Collateral</vt:lpstr>
      <vt:lpstr>Common Collateral Terminology</vt:lpstr>
      <vt:lpstr>Collateral Call Example</vt:lpstr>
      <vt:lpstr>Derivative Contracts - Admissibility</vt:lpstr>
      <vt:lpstr>What does the Future Hold?</vt:lpstr>
      <vt:lpstr>Contacts</vt:lpstr>
    </vt:vector>
  </TitlesOfParts>
  <Company>RBS FM</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RBS Pitchbook Presentation Format</dc:title>
  <dc:creator>Sharon Havenhand</dc:creator>
  <cp:keywords>Template Pitchbook</cp:keywords>
  <dc:description>First Version for Rollout</dc:description>
  <cp:lastModifiedBy>plamen</cp:lastModifiedBy>
  <cp:revision>457</cp:revision>
  <dcterms:created xsi:type="dcterms:W3CDTF">2002-01-28T17:42:40Z</dcterms:created>
  <dcterms:modified xsi:type="dcterms:W3CDTF">2009-04-27T22:10:13Z</dcterms:modified>
  <cp:category>Marketing</cp:category>
</cp:coreProperties>
</file>