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hPDb91ls7fGkgyjhPHhym5Z7+J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8f1f7a46e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118f1f7a46e_0_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17c478b80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1217c478b80_0_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555c8560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g12555c8560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555c8560a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g12555c8560a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555c8560a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12555c8560a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555c8560a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12555c8560a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555c8560a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12555c8560a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555c8560a_0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12555c8560a_0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555c8560a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ZA"/>
              <a:t>IN THE DEPLOYMENT YOU DO THE TRAINING OF THE MACHINE (SUPERVISED LEARNING)</a:t>
            </a:r>
            <a:endParaRPr/>
          </a:p>
        </p:txBody>
      </p:sp>
      <p:sp>
        <p:nvSpPr>
          <p:cNvPr id="178" name="Google Shape;178;g12555c8560a_0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555c8560a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Font typeface="Calibri"/>
              <a:buChar char="-"/>
            </a:pPr>
            <a:r>
              <a:rPr lang="en-ZA" sz="1200">
                <a:solidFill>
                  <a:srgbClr val="363940"/>
                </a:solidFill>
                <a:highlight>
                  <a:srgbClr val="FFFFFF"/>
                </a:highlight>
              </a:rPr>
              <a:t>e-commerce websites like Amazon use clustering algorithms to implement a user-specific recommendation system</a:t>
            </a:r>
            <a:endParaRPr sz="1200">
              <a:solidFill>
                <a:srgbClr val="363940"/>
              </a:solidFill>
              <a:highlight>
                <a:srgbClr val="FFFFFF"/>
              </a:highlight>
            </a:endParaRPr>
          </a:p>
          <a:p>
            <a:pPr indent="-304800" lvl="0" marL="457200" rtl="0" algn="l">
              <a:lnSpc>
                <a:spcPct val="100000"/>
              </a:lnSpc>
              <a:spcBef>
                <a:spcPts val="0"/>
              </a:spcBef>
              <a:spcAft>
                <a:spcPts val="0"/>
              </a:spcAft>
              <a:buClr>
                <a:srgbClr val="363940"/>
              </a:buClr>
              <a:buSzPts val="1200"/>
              <a:buChar char="-"/>
            </a:pPr>
            <a:r>
              <a:rPr lang="en-ZA" sz="1200">
                <a:solidFill>
                  <a:srgbClr val="363940"/>
                </a:solidFill>
                <a:highlight>
                  <a:srgbClr val="FFFFFF"/>
                </a:highlight>
              </a:rPr>
              <a:t>you have a YouTube channel. You may have a lot of data about the subscribers of your channel. If you want to detect groups of similar subscribers, then you may need to run a clustering algorithm. </a:t>
            </a:r>
            <a:endParaRPr sz="1200">
              <a:solidFill>
                <a:srgbClr val="363940"/>
              </a:solidFill>
              <a:highlight>
                <a:srgbClr val="FFFFFF"/>
              </a:highlight>
            </a:endParaRPr>
          </a:p>
          <a:p>
            <a:pPr indent="-304800" lvl="0" marL="457200" rtl="0" algn="l">
              <a:lnSpc>
                <a:spcPct val="100000"/>
              </a:lnSpc>
              <a:spcBef>
                <a:spcPts val="0"/>
              </a:spcBef>
              <a:spcAft>
                <a:spcPts val="0"/>
              </a:spcAft>
              <a:buClr>
                <a:srgbClr val="363940"/>
              </a:buClr>
              <a:buSzPts val="1200"/>
              <a:buChar char="-"/>
            </a:pPr>
            <a:r>
              <a:rPr lang="en-ZA" sz="1200">
                <a:solidFill>
                  <a:srgbClr val="363940"/>
                </a:solidFill>
                <a:highlight>
                  <a:srgbClr val="FFFFFF"/>
                </a:highlight>
              </a:rPr>
              <a:t>you have a YouTube channel. You may have a lot of data about the subscribers of your channel. If you want to detect groups of similar subscribers, then you may need to run a clustering algorithm. </a:t>
            </a:r>
            <a:endParaRPr/>
          </a:p>
        </p:txBody>
      </p:sp>
      <p:sp>
        <p:nvSpPr>
          <p:cNvPr id="194" name="Google Shape;194;g12555c8560a_0_2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p:nvPr>
            <p:ph idx="2" type="pic"/>
          </p:nvPr>
        </p:nvSpPr>
        <p:spPr>
          <a:xfrm>
            <a:off x="3887391" y="987426"/>
            <a:ext cx="4629150" cy="4873625"/>
          </a:xfrm>
          <a:prstGeom prst="rect">
            <a:avLst/>
          </a:prstGeom>
          <a:noFill/>
          <a:ln>
            <a:noFill/>
          </a:ln>
        </p:spPr>
      </p:sp>
      <p:sp>
        <p:nvSpPr>
          <p:cNvPr id="64" name="Google Shape;64;p1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hyperlink" Target="https://www.aitude.com/supervised-vs-unsupervised-vs-reinforce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4572000" cy="68580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85" name="Google Shape;85;p1"/>
          <p:cNvPicPr preferRelativeResize="0"/>
          <p:nvPr/>
        </p:nvPicPr>
        <p:blipFill rotWithShape="1">
          <a:blip r:embed="rId3">
            <a:alphaModFix/>
          </a:blip>
          <a:srcRect b="0" l="0" r="0" t="0"/>
          <a:stretch/>
        </p:blipFill>
        <p:spPr>
          <a:xfrm>
            <a:off x="235132" y="137187"/>
            <a:ext cx="4188823" cy="571504"/>
          </a:xfrm>
          <a:prstGeom prst="rect">
            <a:avLst/>
          </a:prstGeom>
          <a:noFill/>
          <a:ln>
            <a:noFill/>
          </a:ln>
        </p:spPr>
      </p:pic>
      <p:sp>
        <p:nvSpPr>
          <p:cNvPr id="86" name="Google Shape;86;p1"/>
          <p:cNvSpPr txBox="1"/>
          <p:nvPr/>
        </p:nvSpPr>
        <p:spPr>
          <a:xfrm>
            <a:off x="200467" y="2775523"/>
            <a:ext cx="4188822" cy="15081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Arial"/>
              <a:buNone/>
            </a:pPr>
            <a:r>
              <a:rPr b="1" i="0" lang="en-ZA" sz="2300" u="none" cap="none" strike="noStrike">
                <a:solidFill>
                  <a:schemeClr val="lt1"/>
                </a:solidFill>
                <a:latin typeface="Roboto"/>
                <a:ea typeface="Roboto"/>
                <a:cs typeface="Roboto"/>
                <a:sym typeface="Roboto"/>
              </a:rPr>
              <a:t>PROFESSIONAL CERTIFICATE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1" i="0" lang="en-ZA" sz="2300" u="none" cap="none" strike="noStrike">
                <a:solidFill>
                  <a:schemeClr val="lt1"/>
                </a:solidFill>
                <a:latin typeface="Roboto"/>
                <a:ea typeface="Roboto"/>
                <a:cs typeface="Roboto"/>
                <a:sym typeface="Roboto"/>
              </a:rPr>
              <a:t>IN MACHINE LEARNING 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1" i="0" lang="en-ZA" sz="2300" u="none" cap="none" strike="noStrike">
                <a:solidFill>
                  <a:schemeClr val="lt1"/>
                </a:solidFill>
                <a:latin typeface="Roboto"/>
                <a:ea typeface="Roboto"/>
                <a:cs typeface="Roboto"/>
                <a:sym typeface="Roboto"/>
              </a:rPr>
              <a:t>ARTIFICIAL INTELLIGENCE</a:t>
            </a:r>
            <a:endParaRPr b="1" i="0" sz="23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300"/>
              <a:buFont typeface="Arial"/>
              <a:buNone/>
            </a:pPr>
            <a:r>
              <a:t/>
            </a:r>
            <a:endParaRPr b="1" i="0" sz="2300" u="none" cap="none" strike="noStrike">
              <a:solidFill>
                <a:schemeClr val="lt1"/>
              </a:solidFill>
              <a:latin typeface="Roboto"/>
              <a:ea typeface="Roboto"/>
              <a:cs typeface="Roboto"/>
              <a:sym typeface="Roboto"/>
            </a:endParaRPr>
          </a:p>
        </p:txBody>
      </p:sp>
      <p:sp>
        <p:nvSpPr>
          <p:cNvPr id="87" name="Google Shape;87;p1"/>
          <p:cNvSpPr/>
          <p:nvPr/>
        </p:nvSpPr>
        <p:spPr>
          <a:xfrm>
            <a:off x="0" y="6489577"/>
            <a:ext cx="4572000" cy="368423"/>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txBox="1"/>
          <p:nvPr/>
        </p:nvSpPr>
        <p:spPr>
          <a:xfrm>
            <a:off x="4767313" y="2775523"/>
            <a:ext cx="4376700" cy="11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Arial"/>
              <a:buNone/>
            </a:pPr>
            <a:r>
              <a:rPr b="1" i="0" lang="en-ZA" sz="2300" u="none" cap="none" strike="noStrike">
                <a:solidFill>
                  <a:srgbClr val="15284B"/>
                </a:solidFill>
                <a:latin typeface="Roboto"/>
                <a:ea typeface="Roboto"/>
                <a:cs typeface="Roboto"/>
                <a:sym typeface="Roboto"/>
              </a:rPr>
              <a:t>Office Hour #6 with </a:t>
            </a:r>
            <a:endParaRPr b="1" i="0" sz="2300" u="none" cap="none" strike="noStrike">
              <a:solidFill>
                <a:srgbClr val="15284B"/>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300"/>
              <a:buFont typeface="Arial"/>
              <a:buNone/>
            </a:pPr>
            <a:r>
              <a:rPr b="1" lang="en-ZA" sz="2300">
                <a:solidFill>
                  <a:srgbClr val="15284B"/>
                </a:solidFill>
                <a:latin typeface="Roboto"/>
                <a:ea typeface="Roboto"/>
                <a:cs typeface="Roboto"/>
                <a:sym typeface="Roboto"/>
              </a:rPr>
              <a:t>Ali Chaudhry</a:t>
            </a:r>
            <a:endParaRPr b="1" i="0" sz="2300" u="none" cap="none" strike="noStrike">
              <a:solidFill>
                <a:srgbClr val="15284B"/>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n-ZA" sz="2000">
                <a:solidFill>
                  <a:srgbClr val="15284B"/>
                </a:solidFill>
                <a:latin typeface="Roboto"/>
                <a:ea typeface="Roboto"/>
                <a:cs typeface="Roboto"/>
                <a:sym typeface="Roboto"/>
              </a:rPr>
              <a:t>Oct</a:t>
            </a:r>
            <a:r>
              <a:rPr b="0" i="0" lang="en-ZA" sz="2000" u="none" cap="none" strike="noStrike">
                <a:solidFill>
                  <a:srgbClr val="15284B"/>
                </a:solidFill>
                <a:latin typeface="Roboto"/>
                <a:ea typeface="Roboto"/>
                <a:cs typeface="Roboto"/>
                <a:sym typeface="Roboto"/>
              </a:rPr>
              <a:t> </a:t>
            </a:r>
            <a:r>
              <a:rPr lang="en-ZA" sz="2000">
                <a:solidFill>
                  <a:srgbClr val="15284B"/>
                </a:solidFill>
                <a:latin typeface="Roboto"/>
                <a:ea typeface="Roboto"/>
                <a:cs typeface="Roboto"/>
                <a:sym typeface="Roboto"/>
              </a:rPr>
              <a:t>13</a:t>
            </a:r>
            <a:r>
              <a:rPr b="0" i="0" lang="en-ZA" sz="2000" u="none" cap="none" strike="noStrike">
                <a:solidFill>
                  <a:srgbClr val="15284B"/>
                </a:solidFill>
                <a:latin typeface="Roboto"/>
                <a:ea typeface="Roboto"/>
                <a:cs typeface="Roboto"/>
                <a:sym typeface="Roboto"/>
              </a:rPr>
              <a:t>, 202</a:t>
            </a:r>
            <a:r>
              <a:rPr lang="en-ZA" sz="2000">
                <a:solidFill>
                  <a:srgbClr val="15284B"/>
                </a:solidFill>
                <a:latin typeface="Roboto"/>
                <a:ea typeface="Roboto"/>
                <a:cs typeface="Roboto"/>
                <a:sym typeface="Roboto"/>
              </a:rPr>
              <a:t>3</a:t>
            </a:r>
            <a:r>
              <a:rPr b="0" i="0" lang="en-ZA" sz="2000" u="none" cap="none" strike="noStrike">
                <a:solidFill>
                  <a:srgbClr val="15284B"/>
                </a:solidFill>
                <a:latin typeface="Roboto"/>
                <a:ea typeface="Roboto"/>
                <a:cs typeface="Roboto"/>
                <a:sym typeface="Roboto"/>
              </a:rPr>
              <a:t> at </a:t>
            </a:r>
            <a:r>
              <a:rPr lang="en-ZA" sz="2000">
                <a:solidFill>
                  <a:srgbClr val="15284B"/>
                </a:solidFill>
                <a:latin typeface="Roboto"/>
                <a:ea typeface="Roboto"/>
                <a:cs typeface="Roboto"/>
                <a:sym typeface="Roboto"/>
              </a:rPr>
              <a:t>2</a:t>
            </a:r>
            <a:r>
              <a:rPr b="0" i="0" lang="en-ZA" sz="2000" u="none" cap="none" strike="noStrike">
                <a:solidFill>
                  <a:srgbClr val="15284B"/>
                </a:solidFill>
                <a:latin typeface="Roboto"/>
                <a:ea typeface="Roboto"/>
                <a:cs typeface="Roboto"/>
                <a:sym typeface="Roboto"/>
              </a:rPr>
              <a:t> pm UTC</a:t>
            </a:r>
            <a:endParaRPr b="0" i="0" sz="2000" u="none" cap="none" strike="noStrike">
              <a:solidFill>
                <a:srgbClr val="15284B"/>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pSp>
        <p:nvGrpSpPr>
          <p:cNvPr id="209" name="Google Shape;209;g118f1f7a46e_0_198"/>
          <p:cNvGrpSpPr/>
          <p:nvPr/>
        </p:nvGrpSpPr>
        <p:grpSpPr>
          <a:xfrm>
            <a:off x="0" y="0"/>
            <a:ext cx="9144026" cy="1436645"/>
            <a:chOff x="0" y="0"/>
            <a:chExt cx="9144026" cy="1436645"/>
          </a:xfrm>
        </p:grpSpPr>
        <p:grpSp>
          <p:nvGrpSpPr>
            <p:cNvPr id="210" name="Google Shape;210;g118f1f7a46e_0_198"/>
            <p:cNvGrpSpPr/>
            <p:nvPr/>
          </p:nvGrpSpPr>
          <p:grpSpPr>
            <a:xfrm>
              <a:off x="0" y="0"/>
              <a:ext cx="9144026" cy="896700"/>
              <a:chOff x="0" y="0"/>
              <a:chExt cx="9144026" cy="896700"/>
            </a:xfrm>
          </p:grpSpPr>
          <p:sp>
            <p:nvSpPr>
              <p:cNvPr id="211" name="Google Shape;211;g118f1f7a46e_0_198"/>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212" name="Google Shape;212;g118f1f7a46e_0_198"/>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213" name="Google Shape;213;g118f1f7a46e_0_198"/>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214" name="Google Shape;214;g118f1f7a46e_0_198"/>
            <p:cNvGrpSpPr/>
            <p:nvPr/>
          </p:nvGrpSpPr>
          <p:grpSpPr>
            <a:xfrm>
              <a:off x="0" y="896645"/>
              <a:ext cx="9144000" cy="540000"/>
              <a:chOff x="0" y="896645"/>
              <a:chExt cx="9144000" cy="540000"/>
            </a:xfrm>
          </p:grpSpPr>
          <p:sp>
            <p:nvSpPr>
              <p:cNvPr id="215" name="Google Shape;215;g118f1f7a46e_0_198"/>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g118f1f7a46e_0_198"/>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Applications: Segmentation</a:t>
                </a:r>
                <a:endParaRPr b="0" i="0" sz="1400" u="none" cap="none" strike="noStrike">
                  <a:solidFill>
                    <a:srgbClr val="000000"/>
                  </a:solidFill>
                  <a:latin typeface="Arial"/>
                  <a:ea typeface="Arial"/>
                  <a:cs typeface="Arial"/>
                  <a:sym typeface="Arial"/>
                </a:endParaRPr>
              </a:p>
            </p:txBody>
          </p:sp>
        </p:grpSp>
      </p:grpSp>
      <p:pic>
        <p:nvPicPr>
          <p:cNvPr id="217" name="Google Shape;217;g118f1f7a46e_0_198"/>
          <p:cNvPicPr preferRelativeResize="0"/>
          <p:nvPr/>
        </p:nvPicPr>
        <p:blipFill rotWithShape="1">
          <a:blip r:embed="rId4">
            <a:alphaModFix/>
          </a:blip>
          <a:srcRect b="0" l="0" r="0" t="21807"/>
          <a:stretch/>
        </p:blipFill>
        <p:spPr>
          <a:xfrm>
            <a:off x="103725" y="2203900"/>
            <a:ext cx="9143975" cy="3613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grpSp>
        <p:nvGrpSpPr>
          <p:cNvPr id="222" name="Google Shape;222;g1217c478b80_0_63"/>
          <p:cNvGrpSpPr/>
          <p:nvPr/>
        </p:nvGrpSpPr>
        <p:grpSpPr>
          <a:xfrm>
            <a:off x="0" y="0"/>
            <a:ext cx="9144026" cy="1436645"/>
            <a:chOff x="0" y="0"/>
            <a:chExt cx="9144026" cy="1436645"/>
          </a:xfrm>
        </p:grpSpPr>
        <p:grpSp>
          <p:nvGrpSpPr>
            <p:cNvPr id="223" name="Google Shape;223;g1217c478b80_0_63"/>
            <p:cNvGrpSpPr/>
            <p:nvPr/>
          </p:nvGrpSpPr>
          <p:grpSpPr>
            <a:xfrm>
              <a:off x="0" y="0"/>
              <a:ext cx="9144026" cy="896700"/>
              <a:chOff x="0" y="0"/>
              <a:chExt cx="9144026" cy="896700"/>
            </a:xfrm>
          </p:grpSpPr>
          <p:sp>
            <p:nvSpPr>
              <p:cNvPr id="224" name="Google Shape;224;g1217c478b80_0_63"/>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225" name="Google Shape;225;g1217c478b80_0_63"/>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226" name="Google Shape;226;g1217c478b80_0_63"/>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227" name="Google Shape;227;g1217c478b80_0_63"/>
            <p:cNvGrpSpPr/>
            <p:nvPr/>
          </p:nvGrpSpPr>
          <p:grpSpPr>
            <a:xfrm>
              <a:off x="0" y="896645"/>
              <a:ext cx="9144000" cy="540000"/>
              <a:chOff x="0" y="896645"/>
              <a:chExt cx="9144000" cy="540000"/>
            </a:xfrm>
          </p:grpSpPr>
          <p:sp>
            <p:nvSpPr>
              <p:cNvPr id="228" name="Google Shape;228;g1217c478b80_0_63"/>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9" name="Google Shape;229;g1217c478b80_0_63"/>
              <p:cNvSpPr txBox="1"/>
              <p:nvPr/>
            </p:nvSpPr>
            <p:spPr>
              <a:xfrm>
                <a:off x="1117600" y="973814"/>
                <a:ext cx="71751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QUESTIONS?</a:t>
                </a:r>
                <a:endParaRPr b="0" i="0" sz="1400" u="none" cap="none" strike="noStrike">
                  <a:solidFill>
                    <a:srgbClr val="000000"/>
                  </a:solidFill>
                  <a:latin typeface="Arial"/>
                  <a:ea typeface="Arial"/>
                  <a:cs typeface="Arial"/>
                  <a:sym typeface="Arial"/>
                </a:endParaRPr>
              </a:p>
            </p:txBody>
          </p:sp>
        </p:grpSp>
      </p:grpSp>
      <p:sp>
        <p:nvSpPr>
          <p:cNvPr id="230" name="Google Shape;230;g1217c478b80_0_63"/>
          <p:cNvSpPr txBox="1"/>
          <p:nvPr/>
        </p:nvSpPr>
        <p:spPr>
          <a:xfrm>
            <a:off x="1665899" y="5698413"/>
            <a:ext cx="5812200" cy="1022400"/>
          </a:xfrm>
          <a:prstGeom prst="rect">
            <a:avLst/>
          </a:prstGeom>
          <a:noFill/>
          <a:ln>
            <a:noFill/>
          </a:ln>
        </p:spPr>
        <p:txBody>
          <a:bodyPr anchorCtr="0" anchor="t" bIns="0" lIns="0" spcFirstLastPara="1" rIns="0" wrap="square" tIns="0">
            <a:noAutofit/>
          </a:bodyPr>
          <a:lstStyle/>
          <a:p>
            <a:pPr indent="0" lvl="0" marL="0" marR="0" rtl="0" algn="ctr">
              <a:lnSpc>
                <a:spcPct val="128571"/>
              </a:lnSpc>
              <a:spcBef>
                <a:spcPts val="0"/>
              </a:spcBef>
              <a:spcAft>
                <a:spcPts val="0"/>
              </a:spcAft>
              <a:buClr>
                <a:srgbClr val="282828"/>
              </a:buClr>
              <a:buSzPts val="2800"/>
              <a:buFont typeface="Arial"/>
              <a:buNone/>
            </a:pPr>
            <a:r>
              <a:t/>
            </a:r>
            <a:endParaRPr b="0" i="0" sz="1400" u="none" cap="none" strike="noStrike">
              <a:solidFill>
                <a:srgbClr val="000000"/>
              </a:solidFill>
              <a:latin typeface="Arial"/>
              <a:ea typeface="Arial"/>
              <a:cs typeface="Arial"/>
              <a:sym typeface="Arial"/>
            </a:endParaRPr>
          </a:p>
        </p:txBody>
      </p:sp>
      <p:pic>
        <p:nvPicPr>
          <p:cNvPr id="231" name="Google Shape;231;g1217c478b80_0_63"/>
          <p:cNvPicPr preferRelativeResize="0"/>
          <p:nvPr/>
        </p:nvPicPr>
        <p:blipFill rotWithShape="1">
          <a:blip r:embed="rId4">
            <a:alphaModFix/>
          </a:blip>
          <a:srcRect b="0" l="0" r="0" t="0"/>
          <a:stretch/>
        </p:blipFill>
        <p:spPr>
          <a:xfrm>
            <a:off x="1528337" y="2087449"/>
            <a:ext cx="6087325" cy="34390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grpSp>
        <p:nvGrpSpPr>
          <p:cNvPr id="93" name="Google Shape;93;g12555c8560a_0_0"/>
          <p:cNvGrpSpPr/>
          <p:nvPr/>
        </p:nvGrpSpPr>
        <p:grpSpPr>
          <a:xfrm>
            <a:off x="-12" y="0"/>
            <a:ext cx="9144026" cy="1436645"/>
            <a:chOff x="0" y="0"/>
            <a:chExt cx="9144026" cy="1436645"/>
          </a:xfrm>
        </p:grpSpPr>
        <p:grpSp>
          <p:nvGrpSpPr>
            <p:cNvPr id="94" name="Google Shape;94;g12555c8560a_0_0"/>
            <p:cNvGrpSpPr/>
            <p:nvPr/>
          </p:nvGrpSpPr>
          <p:grpSpPr>
            <a:xfrm>
              <a:off x="0" y="0"/>
              <a:ext cx="9144026" cy="896700"/>
              <a:chOff x="0" y="0"/>
              <a:chExt cx="9144026" cy="896700"/>
            </a:xfrm>
          </p:grpSpPr>
          <p:sp>
            <p:nvSpPr>
              <p:cNvPr id="95" name="Google Shape;95;g12555c8560a_0_0"/>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96" name="Google Shape;96;g12555c8560a_0_0"/>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97" name="Google Shape;97;g12555c8560a_0_0"/>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98" name="Google Shape;98;g12555c8560a_0_0"/>
            <p:cNvGrpSpPr/>
            <p:nvPr/>
          </p:nvGrpSpPr>
          <p:grpSpPr>
            <a:xfrm>
              <a:off x="0" y="896645"/>
              <a:ext cx="9144000" cy="540000"/>
              <a:chOff x="0" y="896645"/>
              <a:chExt cx="9144000" cy="540000"/>
            </a:xfrm>
          </p:grpSpPr>
          <p:sp>
            <p:nvSpPr>
              <p:cNvPr id="99" name="Google Shape;99;g12555c8560a_0_0"/>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g12555c8560a_0_0"/>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TYPES of AI LEARNING METHODS</a:t>
                </a:r>
                <a:endParaRPr b="0" i="0" sz="1400" u="none" cap="none" strike="noStrike">
                  <a:solidFill>
                    <a:srgbClr val="000000"/>
                  </a:solidFill>
                  <a:latin typeface="Arial"/>
                  <a:ea typeface="Arial"/>
                  <a:cs typeface="Arial"/>
                  <a:sym typeface="Arial"/>
                </a:endParaRPr>
              </a:p>
            </p:txBody>
          </p:sp>
        </p:grpSp>
      </p:grpSp>
      <p:pic>
        <p:nvPicPr>
          <p:cNvPr id="101" name="Google Shape;101;g12555c8560a_0_0"/>
          <p:cNvPicPr preferRelativeResize="0"/>
          <p:nvPr/>
        </p:nvPicPr>
        <p:blipFill rotWithShape="1">
          <a:blip r:embed="rId4">
            <a:alphaModFix/>
          </a:blip>
          <a:srcRect b="7474" l="0" r="66978" t="0"/>
          <a:stretch/>
        </p:blipFill>
        <p:spPr>
          <a:xfrm>
            <a:off x="727600" y="1436650"/>
            <a:ext cx="1541400" cy="2138775"/>
          </a:xfrm>
          <a:prstGeom prst="rect">
            <a:avLst/>
          </a:prstGeom>
          <a:noFill/>
          <a:ln>
            <a:noFill/>
          </a:ln>
        </p:spPr>
      </p:pic>
      <p:pic>
        <p:nvPicPr>
          <p:cNvPr id="102" name="Google Shape;102;g12555c8560a_0_0"/>
          <p:cNvPicPr preferRelativeResize="0"/>
          <p:nvPr/>
        </p:nvPicPr>
        <p:blipFill rotWithShape="1">
          <a:blip r:embed="rId4">
            <a:alphaModFix/>
          </a:blip>
          <a:srcRect b="0" l="63183" r="0" t="0"/>
          <a:stretch/>
        </p:blipFill>
        <p:spPr>
          <a:xfrm>
            <a:off x="6864191" y="1496700"/>
            <a:ext cx="1589983" cy="2138775"/>
          </a:xfrm>
          <a:prstGeom prst="rect">
            <a:avLst/>
          </a:prstGeom>
          <a:noFill/>
          <a:ln>
            <a:noFill/>
          </a:ln>
        </p:spPr>
      </p:pic>
      <p:pic>
        <p:nvPicPr>
          <p:cNvPr id="103" name="Google Shape;103;g12555c8560a_0_0"/>
          <p:cNvPicPr preferRelativeResize="0"/>
          <p:nvPr/>
        </p:nvPicPr>
        <p:blipFill rotWithShape="1">
          <a:blip r:embed="rId4">
            <a:alphaModFix/>
          </a:blip>
          <a:srcRect b="0" l="33659" r="36605" t="0"/>
          <a:stretch/>
        </p:blipFill>
        <p:spPr>
          <a:xfrm>
            <a:off x="3815675" y="1496700"/>
            <a:ext cx="1349700" cy="2247925"/>
          </a:xfrm>
          <a:prstGeom prst="rect">
            <a:avLst/>
          </a:prstGeom>
          <a:noFill/>
          <a:ln>
            <a:noFill/>
          </a:ln>
        </p:spPr>
      </p:pic>
      <p:sp>
        <p:nvSpPr>
          <p:cNvPr id="104" name="Google Shape;104;g12555c8560a_0_0"/>
          <p:cNvSpPr txBox="1"/>
          <p:nvPr/>
        </p:nvSpPr>
        <p:spPr>
          <a:xfrm>
            <a:off x="189650" y="3744625"/>
            <a:ext cx="3000000" cy="2196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100"/>
              <a:buFont typeface="Arial"/>
              <a:buNone/>
            </a:pPr>
            <a:r>
              <a:rPr b="0" i="0" lang="en-ZA" sz="1100" u="none" cap="none" strike="noStrike">
                <a:solidFill>
                  <a:schemeClr val="dk1"/>
                </a:solidFill>
                <a:highlight>
                  <a:srgbClr val="FFFFFF"/>
                </a:highlight>
                <a:latin typeface="Arial"/>
                <a:ea typeface="Arial"/>
                <a:cs typeface="Arial"/>
                <a:sym typeface="Arial"/>
              </a:rPr>
              <a:t>If you’re learning a task under supervision, someone is present judging whether you’re getting the right answer. Similarly, in supervised learning, that means having a full set of labeled data while training an algorithm.</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2100"/>
              </a:spcBef>
              <a:spcAft>
                <a:spcPts val="2100"/>
              </a:spcAft>
              <a:buClr>
                <a:srgbClr val="000000"/>
              </a:buClr>
              <a:buSzPts val="1100"/>
              <a:buFont typeface="Arial"/>
              <a:buNone/>
            </a:pPr>
            <a:r>
              <a:rPr b="0" i="0" lang="en-ZA" sz="1100" u="none" cap="none" strike="noStrike">
                <a:solidFill>
                  <a:schemeClr val="dk1"/>
                </a:solidFill>
                <a:highlight>
                  <a:srgbClr val="FFFFFF"/>
                </a:highlight>
                <a:latin typeface="Arial"/>
                <a:ea typeface="Arial"/>
                <a:cs typeface="Arial"/>
                <a:sym typeface="Arial"/>
              </a:rPr>
              <a:t>Fully labeled means that each example in the training dataset is tagged with the answer the algorithm should come up with on its own.</a:t>
            </a:r>
            <a:r>
              <a:rPr b="0" i="0" lang="en-ZA" sz="1200" u="none" cap="none" strike="noStrike">
                <a:solidFill>
                  <a:schemeClr val="dk1"/>
                </a:solidFill>
                <a:highlight>
                  <a:srgbClr val="FFFFFF"/>
                </a:highlight>
                <a:latin typeface="Arial"/>
                <a:ea typeface="Arial"/>
                <a:cs typeface="Arial"/>
                <a:sym typeface="Arial"/>
              </a:rPr>
              <a:t> </a:t>
            </a:r>
            <a:endParaRPr b="0" i="0" sz="1200" u="none" cap="none" strike="noStrike">
              <a:solidFill>
                <a:schemeClr val="dk1"/>
              </a:solidFill>
              <a:highlight>
                <a:srgbClr val="FFFFFF"/>
              </a:highlight>
              <a:latin typeface="Arial"/>
              <a:ea typeface="Arial"/>
              <a:cs typeface="Arial"/>
              <a:sym typeface="Arial"/>
            </a:endParaRPr>
          </a:p>
        </p:txBody>
      </p:sp>
      <p:sp>
        <p:nvSpPr>
          <p:cNvPr id="105" name="Google Shape;105;g12555c8560a_0_0"/>
          <p:cNvSpPr txBox="1"/>
          <p:nvPr/>
        </p:nvSpPr>
        <p:spPr>
          <a:xfrm>
            <a:off x="3348750" y="3744625"/>
            <a:ext cx="3000000" cy="2375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100"/>
              <a:buFont typeface="Arial"/>
              <a:buNone/>
            </a:pPr>
            <a:r>
              <a:rPr b="0" i="0" lang="en-ZA" sz="1100" u="none" cap="none" strike="noStrike">
                <a:solidFill>
                  <a:schemeClr val="dk1"/>
                </a:solidFill>
                <a:highlight>
                  <a:srgbClr val="FFFFFF"/>
                </a:highlight>
                <a:latin typeface="Arial"/>
                <a:ea typeface="Arial"/>
                <a:cs typeface="Arial"/>
                <a:sym typeface="Arial"/>
              </a:rPr>
              <a:t>Clean, perfectly labeled datasets aren’t easy to come by. And sometimes, researchers are asking the algorithm questions they don’t know the answer to. That’s where unsupervised learning comes in.</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2100"/>
              </a:spcBef>
              <a:spcAft>
                <a:spcPts val="2100"/>
              </a:spcAft>
              <a:buClr>
                <a:srgbClr val="000000"/>
              </a:buClr>
              <a:buSzPts val="1100"/>
              <a:buFont typeface="Arial"/>
              <a:buNone/>
            </a:pPr>
            <a:r>
              <a:rPr b="0" i="0" lang="en-ZA" sz="1100" u="none" cap="none" strike="noStrike">
                <a:solidFill>
                  <a:schemeClr val="dk1"/>
                </a:solidFill>
                <a:highlight>
                  <a:srgbClr val="FFFFFF"/>
                </a:highlight>
                <a:latin typeface="Arial"/>
                <a:ea typeface="Arial"/>
                <a:cs typeface="Arial"/>
                <a:sym typeface="Arial"/>
              </a:rPr>
              <a:t>In unsupervised learning, a deep learning model is handed a dataset without explicit instructions on what to do with it. The training dataset is a collection of examples without a specific desired outcome or correct answer. </a:t>
            </a:r>
            <a:endParaRPr b="0" i="0" sz="1100" u="none" cap="none" strike="noStrike">
              <a:solidFill>
                <a:schemeClr val="dk1"/>
              </a:solidFill>
              <a:highlight>
                <a:srgbClr val="FFFFFF"/>
              </a:highlight>
              <a:latin typeface="Arial"/>
              <a:ea typeface="Arial"/>
              <a:cs typeface="Arial"/>
              <a:sym typeface="Arial"/>
            </a:endParaRPr>
          </a:p>
        </p:txBody>
      </p:sp>
      <p:sp>
        <p:nvSpPr>
          <p:cNvPr id="106" name="Google Shape;106;g12555c8560a_0_0"/>
          <p:cNvSpPr txBox="1"/>
          <p:nvPr/>
        </p:nvSpPr>
        <p:spPr>
          <a:xfrm>
            <a:off x="6507850" y="3779175"/>
            <a:ext cx="2452800" cy="1708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ZA" sz="1100" u="none" cap="none" strike="noStrike">
                <a:solidFill>
                  <a:schemeClr val="dk1"/>
                </a:solidFill>
                <a:highlight>
                  <a:srgbClr val="FFFFFF"/>
                </a:highlight>
                <a:latin typeface="Arial"/>
                <a:ea typeface="Arial"/>
                <a:cs typeface="Arial"/>
                <a:sym typeface="Arial"/>
              </a:rPr>
              <a:t>It is neither based on supervised learning nor unsupervised learning. Moreover, here the algorithms learn to react to an environment on their own. It is rapidly growing and moreover producing a variety of learning algorithms. These algorithms are useful in the field of Robotics, Gaming etc.</a:t>
            </a:r>
            <a:endParaRPr b="0" i="0" sz="1400" u="none" cap="none" strike="noStrike">
              <a:solidFill>
                <a:srgbClr val="000000"/>
              </a:solidFill>
              <a:latin typeface="Arial"/>
              <a:ea typeface="Arial"/>
              <a:cs typeface="Arial"/>
              <a:sym typeface="Arial"/>
            </a:endParaRPr>
          </a:p>
        </p:txBody>
      </p:sp>
      <p:sp>
        <p:nvSpPr>
          <p:cNvPr id="107" name="Google Shape;107;g12555c8560a_0_0"/>
          <p:cNvSpPr txBox="1"/>
          <p:nvPr/>
        </p:nvSpPr>
        <p:spPr>
          <a:xfrm>
            <a:off x="727600" y="6208675"/>
            <a:ext cx="5167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ZA" sz="1000" u="none" cap="none" strike="noStrike">
                <a:solidFill>
                  <a:srgbClr val="000000"/>
                </a:solidFill>
                <a:latin typeface="Arial"/>
                <a:ea typeface="Arial"/>
                <a:cs typeface="Arial"/>
                <a:sym typeface="Arial"/>
              </a:rPr>
              <a:t>Source:</a:t>
            </a:r>
            <a:r>
              <a:rPr b="0" i="0" lang="en-ZA" sz="1200" u="none" cap="none" strike="noStrike">
                <a:solidFill>
                  <a:srgbClr val="000000"/>
                </a:solidFill>
                <a:latin typeface="Arial"/>
                <a:ea typeface="Arial"/>
                <a:cs typeface="Arial"/>
                <a:sym typeface="Arial"/>
              </a:rPr>
              <a:t> </a:t>
            </a:r>
            <a:r>
              <a:rPr b="0" i="0" lang="en-ZA" sz="1100" u="sng" cap="none" strike="noStrike">
                <a:solidFill>
                  <a:schemeClr val="hlink"/>
                </a:solidFill>
                <a:latin typeface="Arial"/>
                <a:ea typeface="Arial"/>
                <a:cs typeface="Arial"/>
                <a:sym typeface="Arial"/>
                <a:hlinkClick r:id="rId5"/>
              </a:rPr>
              <a:t>https://www.aitude.com/supervised-vs-unsupervised-vs-reinforcement/</a:t>
            </a:r>
            <a:endParaRPr b="0" i="0" sz="1400" u="none" cap="none" strike="noStrike">
              <a:solidFill>
                <a:srgbClr val="000000"/>
              </a:solidFill>
              <a:latin typeface="Arial"/>
              <a:ea typeface="Arial"/>
              <a:cs typeface="Arial"/>
              <a:sym typeface="Arial"/>
            </a:endParaRPr>
          </a:p>
        </p:txBody>
      </p:sp>
      <p:sp>
        <p:nvSpPr>
          <p:cNvPr id="108" name="Google Shape;108;g12555c8560a_0_0"/>
          <p:cNvSpPr/>
          <p:nvPr/>
        </p:nvSpPr>
        <p:spPr>
          <a:xfrm>
            <a:off x="3318800" y="1464950"/>
            <a:ext cx="3189000" cy="474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pSp>
        <p:nvGrpSpPr>
          <p:cNvPr id="113" name="Google Shape;113;g12555c8560a_0_129"/>
          <p:cNvGrpSpPr/>
          <p:nvPr/>
        </p:nvGrpSpPr>
        <p:grpSpPr>
          <a:xfrm>
            <a:off x="0" y="0"/>
            <a:ext cx="9144026" cy="1436645"/>
            <a:chOff x="0" y="0"/>
            <a:chExt cx="9144026" cy="1436645"/>
          </a:xfrm>
        </p:grpSpPr>
        <p:grpSp>
          <p:nvGrpSpPr>
            <p:cNvPr id="114" name="Google Shape;114;g12555c8560a_0_129"/>
            <p:cNvGrpSpPr/>
            <p:nvPr/>
          </p:nvGrpSpPr>
          <p:grpSpPr>
            <a:xfrm>
              <a:off x="0" y="0"/>
              <a:ext cx="9144026" cy="896700"/>
              <a:chOff x="0" y="0"/>
              <a:chExt cx="9144026" cy="896700"/>
            </a:xfrm>
          </p:grpSpPr>
          <p:sp>
            <p:nvSpPr>
              <p:cNvPr id="115" name="Google Shape;115;g12555c8560a_0_129"/>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16" name="Google Shape;116;g12555c8560a_0_129"/>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17" name="Google Shape;117;g12555c8560a_0_129"/>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18" name="Google Shape;118;g12555c8560a_0_129"/>
            <p:cNvGrpSpPr/>
            <p:nvPr/>
          </p:nvGrpSpPr>
          <p:grpSpPr>
            <a:xfrm>
              <a:off x="0" y="896645"/>
              <a:ext cx="9144000" cy="540000"/>
              <a:chOff x="0" y="896645"/>
              <a:chExt cx="9144000" cy="540000"/>
            </a:xfrm>
          </p:grpSpPr>
          <p:sp>
            <p:nvSpPr>
              <p:cNvPr id="119" name="Google Shape;119;g12555c8560a_0_129"/>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g12555c8560a_0_129"/>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Unsupervised Learning Applications</a:t>
                </a:r>
                <a:endParaRPr b="0" i="0" sz="1400" u="none" cap="none" strike="noStrike">
                  <a:solidFill>
                    <a:srgbClr val="000000"/>
                  </a:solidFill>
                  <a:latin typeface="Arial"/>
                  <a:ea typeface="Arial"/>
                  <a:cs typeface="Arial"/>
                  <a:sym typeface="Arial"/>
                </a:endParaRPr>
              </a:p>
            </p:txBody>
          </p:sp>
        </p:grpSp>
      </p:grpSp>
      <p:sp>
        <p:nvSpPr>
          <p:cNvPr id="121" name="Google Shape;121;g12555c8560a_0_129"/>
          <p:cNvSpPr/>
          <p:nvPr/>
        </p:nvSpPr>
        <p:spPr>
          <a:xfrm>
            <a:off x="220400" y="1646450"/>
            <a:ext cx="3902100" cy="464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ZA" sz="1400" u="none" cap="none" strike="noStrike">
                <a:solidFill>
                  <a:srgbClr val="000000"/>
                </a:solidFill>
                <a:latin typeface="Arial"/>
                <a:ea typeface="Arial"/>
                <a:cs typeface="Arial"/>
                <a:sym typeface="Arial"/>
              </a:rPr>
              <a:t>CLUSTERING</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ZA" sz="1400" u="none" cap="none" strike="noStrike">
                <a:solidFill>
                  <a:srgbClr val="000000"/>
                </a:solidFill>
                <a:latin typeface="Arial"/>
                <a:ea typeface="Arial"/>
                <a:cs typeface="Arial"/>
                <a:sym typeface="Arial"/>
              </a:rPr>
              <a:t>Clustering is a data mining technique which groups unlabeled data based on their </a:t>
            </a:r>
            <a:r>
              <a:rPr b="0" i="0" lang="en-ZA" sz="1400" u="sng" cap="none" strike="noStrike">
                <a:solidFill>
                  <a:srgbClr val="000000"/>
                </a:solidFill>
                <a:latin typeface="Arial"/>
                <a:ea typeface="Arial"/>
                <a:cs typeface="Arial"/>
                <a:sym typeface="Arial"/>
              </a:rPr>
              <a:t>similarities</a:t>
            </a:r>
            <a:r>
              <a:rPr b="0" i="0" lang="en-ZA" sz="1400" u="none" cap="none" strike="noStrike">
                <a:solidFill>
                  <a:srgbClr val="000000"/>
                </a:solidFill>
                <a:latin typeface="Arial"/>
                <a:ea typeface="Arial"/>
                <a:cs typeface="Arial"/>
                <a:sym typeface="Arial"/>
              </a:rPr>
              <a:t> or </a:t>
            </a:r>
            <a:r>
              <a:rPr b="0" i="0" lang="en-ZA" sz="1400" u="sng" cap="none" strike="noStrike">
                <a:solidFill>
                  <a:srgbClr val="000000"/>
                </a:solidFill>
                <a:latin typeface="Arial"/>
                <a:ea typeface="Arial"/>
                <a:cs typeface="Arial"/>
                <a:sym typeface="Arial"/>
              </a:rPr>
              <a:t>differences.</a:t>
            </a:r>
            <a:r>
              <a:rPr b="0" i="0" lang="en-ZA" sz="1400" u="none" cap="none" strike="noStrike">
                <a:solidFill>
                  <a:srgbClr val="000000"/>
                </a:solidFill>
                <a:latin typeface="Arial"/>
                <a:ea typeface="Arial"/>
                <a:cs typeface="Arial"/>
                <a:sym typeface="Arial"/>
              </a:rPr>
              <a:t> Clustering algorithms are used to process raw, unclassified data objects into groups represented by structures or </a:t>
            </a:r>
            <a:r>
              <a:rPr b="0" i="0" lang="en-ZA" sz="1400" u="sng" cap="none" strike="noStrike">
                <a:solidFill>
                  <a:srgbClr val="000000"/>
                </a:solidFill>
                <a:latin typeface="Arial"/>
                <a:ea typeface="Arial"/>
                <a:cs typeface="Arial"/>
                <a:sym typeface="Arial"/>
              </a:rPr>
              <a:t>patterns</a:t>
            </a:r>
            <a:r>
              <a:rPr b="0" i="0" lang="en-ZA" sz="1400" u="none" cap="none" strike="noStrike">
                <a:solidFill>
                  <a:srgbClr val="000000"/>
                </a:solidFill>
                <a:latin typeface="Arial"/>
                <a:ea typeface="Arial"/>
                <a:cs typeface="Arial"/>
                <a:sym typeface="Arial"/>
              </a:rPr>
              <a:t> in the information.</a:t>
            </a:r>
            <a:r>
              <a:rPr b="1" i="0" lang="en-ZA" sz="1400" u="none" cap="none" strike="noStrike">
                <a:solidFill>
                  <a:srgbClr val="000000"/>
                </a:solidFill>
                <a:latin typeface="Arial"/>
                <a:ea typeface="Arial"/>
                <a:cs typeface="Arial"/>
                <a:sym typeface="Arial"/>
              </a:rPr>
              <a:t>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ZA" sz="1400" u="none" cap="none" strike="noStrike">
                <a:solidFill>
                  <a:srgbClr val="000000"/>
                </a:solidFill>
                <a:latin typeface="Arial"/>
                <a:ea typeface="Arial"/>
                <a:cs typeface="Arial"/>
                <a:sym typeface="Arial"/>
              </a:rPr>
              <a:t>K-means</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ZA" sz="1400" u="none" cap="none" strike="noStrike">
                <a:solidFill>
                  <a:srgbClr val="000000"/>
                </a:solidFill>
                <a:latin typeface="Arial"/>
                <a:ea typeface="Arial"/>
                <a:cs typeface="Arial"/>
                <a:sym typeface="Arial"/>
              </a:rPr>
              <a:t>Gaussian MIxture Model</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22" name="Google Shape;122;g12555c8560a_0_129"/>
          <p:cNvSpPr/>
          <p:nvPr/>
        </p:nvSpPr>
        <p:spPr>
          <a:xfrm>
            <a:off x="4628175" y="1646450"/>
            <a:ext cx="4161600" cy="464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ZA" sz="1400" u="none" cap="none" strike="noStrike">
                <a:solidFill>
                  <a:srgbClr val="000000"/>
                </a:solidFill>
                <a:latin typeface="Arial"/>
                <a:ea typeface="Arial"/>
                <a:cs typeface="Arial"/>
                <a:sym typeface="Arial"/>
              </a:rPr>
              <a:t>DIMENSIONAL REDUCTION</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ZA" sz="1400" u="none" cap="none" strike="noStrike">
                <a:solidFill>
                  <a:srgbClr val="000000"/>
                </a:solidFill>
                <a:latin typeface="Arial"/>
                <a:ea typeface="Arial"/>
                <a:cs typeface="Arial"/>
                <a:sym typeface="Arial"/>
              </a:rPr>
              <a:t>While more data generally yields more accurate results, it can also impact the performance of machine learning algorithms (e.g. overfitting) and it can also make it difficult to visualize datasets. Dimensionality reduction is a technique used when the number of features, or dimensions, in a given dataset is too high. It reduces the number of data inputs to a manageable size while also preserving the integrity of the dataset as much as possible. It is commonly used in the preprocessing data stage, and there are a few different dimensionality reduction methods that can be used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ZA" sz="1400" u="none" cap="none" strike="noStrike">
                <a:solidFill>
                  <a:srgbClr val="000000"/>
                </a:solidFill>
                <a:latin typeface="Arial"/>
                <a:ea typeface="Arial"/>
                <a:cs typeface="Arial"/>
                <a:sym typeface="Arial"/>
              </a:rPr>
              <a:t>Principal Component Analysis</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ZA" sz="1400" u="none" cap="none" strike="noStrike">
                <a:solidFill>
                  <a:srgbClr val="000000"/>
                </a:solidFill>
                <a:latin typeface="Arial"/>
                <a:ea typeface="Arial"/>
                <a:cs typeface="Arial"/>
                <a:sym typeface="Arial"/>
              </a:rPr>
              <a:t>Singular Value Decomposition</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pSp>
        <p:nvGrpSpPr>
          <p:cNvPr id="127" name="Google Shape;127;g12555c8560a_0_141"/>
          <p:cNvGrpSpPr/>
          <p:nvPr/>
        </p:nvGrpSpPr>
        <p:grpSpPr>
          <a:xfrm>
            <a:off x="0" y="0"/>
            <a:ext cx="9144026" cy="1436645"/>
            <a:chOff x="0" y="0"/>
            <a:chExt cx="9144026" cy="1436645"/>
          </a:xfrm>
        </p:grpSpPr>
        <p:grpSp>
          <p:nvGrpSpPr>
            <p:cNvPr id="128" name="Google Shape;128;g12555c8560a_0_141"/>
            <p:cNvGrpSpPr/>
            <p:nvPr/>
          </p:nvGrpSpPr>
          <p:grpSpPr>
            <a:xfrm>
              <a:off x="0" y="0"/>
              <a:ext cx="9144026" cy="896700"/>
              <a:chOff x="0" y="0"/>
              <a:chExt cx="9144026" cy="896700"/>
            </a:xfrm>
          </p:grpSpPr>
          <p:sp>
            <p:nvSpPr>
              <p:cNvPr id="129" name="Google Shape;129;g12555c8560a_0_141"/>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30" name="Google Shape;130;g12555c8560a_0_141"/>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31" name="Google Shape;131;g12555c8560a_0_141"/>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32" name="Google Shape;132;g12555c8560a_0_141"/>
            <p:cNvGrpSpPr/>
            <p:nvPr/>
          </p:nvGrpSpPr>
          <p:grpSpPr>
            <a:xfrm>
              <a:off x="0" y="896645"/>
              <a:ext cx="9144000" cy="540000"/>
              <a:chOff x="0" y="896645"/>
              <a:chExt cx="9144000" cy="540000"/>
            </a:xfrm>
          </p:grpSpPr>
          <p:sp>
            <p:nvSpPr>
              <p:cNvPr id="133" name="Google Shape;133;g12555c8560a_0_141"/>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g12555c8560a_0_141"/>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K-Means</a:t>
                </a:r>
                <a:endParaRPr b="0" i="0" sz="1400" u="none" cap="none" strike="noStrike">
                  <a:solidFill>
                    <a:srgbClr val="000000"/>
                  </a:solidFill>
                  <a:latin typeface="Arial"/>
                  <a:ea typeface="Arial"/>
                  <a:cs typeface="Arial"/>
                  <a:sym typeface="Arial"/>
                </a:endParaRPr>
              </a:p>
            </p:txBody>
          </p:sp>
        </p:grpSp>
      </p:grpSp>
      <p:pic>
        <p:nvPicPr>
          <p:cNvPr id="135" name="Google Shape;135;g12555c8560a_0_141"/>
          <p:cNvPicPr preferRelativeResize="0"/>
          <p:nvPr/>
        </p:nvPicPr>
        <p:blipFill rotWithShape="1">
          <a:blip r:embed="rId4">
            <a:alphaModFix/>
          </a:blip>
          <a:srcRect b="0" l="0" r="0" t="0"/>
          <a:stretch/>
        </p:blipFill>
        <p:spPr>
          <a:xfrm>
            <a:off x="1396950" y="1524245"/>
            <a:ext cx="5399710" cy="51165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pSp>
        <p:nvGrpSpPr>
          <p:cNvPr id="140" name="Google Shape;140;g12555c8560a_0_158"/>
          <p:cNvGrpSpPr/>
          <p:nvPr/>
        </p:nvGrpSpPr>
        <p:grpSpPr>
          <a:xfrm>
            <a:off x="0" y="0"/>
            <a:ext cx="9144026" cy="1436645"/>
            <a:chOff x="0" y="0"/>
            <a:chExt cx="9144026" cy="1436645"/>
          </a:xfrm>
        </p:grpSpPr>
        <p:grpSp>
          <p:nvGrpSpPr>
            <p:cNvPr id="141" name="Google Shape;141;g12555c8560a_0_158"/>
            <p:cNvGrpSpPr/>
            <p:nvPr/>
          </p:nvGrpSpPr>
          <p:grpSpPr>
            <a:xfrm>
              <a:off x="0" y="0"/>
              <a:ext cx="9144026" cy="896700"/>
              <a:chOff x="0" y="0"/>
              <a:chExt cx="9144026" cy="896700"/>
            </a:xfrm>
          </p:grpSpPr>
          <p:sp>
            <p:nvSpPr>
              <p:cNvPr id="142" name="Google Shape;142;g12555c8560a_0_158"/>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43" name="Google Shape;143;g12555c8560a_0_158"/>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44" name="Google Shape;144;g12555c8560a_0_158"/>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45" name="Google Shape;145;g12555c8560a_0_158"/>
            <p:cNvGrpSpPr/>
            <p:nvPr/>
          </p:nvGrpSpPr>
          <p:grpSpPr>
            <a:xfrm>
              <a:off x="0" y="896645"/>
              <a:ext cx="9144000" cy="540000"/>
              <a:chOff x="0" y="896645"/>
              <a:chExt cx="9144000" cy="540000"/>
            </a:xfrm>
          </p:grpSpPr>
          <p:sp>
            <p:nvSpPr>
              <p:cNvPr id="146" name="Google Shape;146;g12555c8560a_0_158"/>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g12555c8560a_0_158"/>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Gaussian Mixture Model</a:t>
                </a:r>
                <a:endParaRPr b="0" i="0" sz="1400" u="none" cap="none" strike="noStrike">
                  <a:solidFill>
                    <a:srgbClr val="000000"/>
                  </a:solidFill>
                  <a:latin typeface="Arial"/>
                  <a:ea typeface="Arial"/>
                  <a:cs typeface="Arial"/>
                  <a:sym typeface="Arial"/>
                </a:endParaRPr>
              </a:p>
            </p:txBody>
          </p:sp>
        </p:grpSp>
      </p:grpSp>
      <p:pic>
        <p:nvPicPr>
          <p:cNvPr id="148" name="Google Shape;148;g12555c8560a_0_158"/>
          <p:cNvPicPr preferRelativeResize="0"/>
          <p:nvPr/>
        </p:nvPicPr>
        <p:blipFill rotWithShape="1">
          <a:blip r:embed="rId4">
            <a:alphaModFix/>
          </a:blip>
          <a:srcRect b="0" l="0" r="0" t="0"/>
          <a:stretch/>
        </p:blipFill>
        <p:spPr>
          <a:xfrm>
            <a:off x="152400" y="1589045"/>
            <a:ext cx="8839201" cy="47970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pSp>
        <p:nvGrpSpPr>
          <p:cNvPr id="153" name="Google Shape;153;g12555c8560a_0_170"/>
          <p:cNvGrpSpPr/>
          <p:nvPr/>
        </p:nvGrpSpPr>
        <p:grpSpPr>
          <a:xfrm>
            <a:off x="0" y="0"/>
            <a:ext cx="9144026" cy="1436645"/>
            <a:chOff x="0" y="0"/>
            <a:chExt cx="9144026" cy="1436645"/>
          </a:xfrm>
        </p:grpSpPr>
        <p:grpSp>
          <p:nvGrpSpPr>
            <p:cNvPr id="154" name="Google Shape;154;g12555c8560a_0_170"/>
            <p:cNvGrpSpPr/>
            <p:nvPr/>
          </p:nvGrpSpPr>
          <p:grpSpPr>
            <a:xfrm>
              <a:off x="0" y="0"/>
              <a:ext cx="9144026" cy="896700"/>
              <a:chOff x="0" y="0"/>
              <a:chExt cx="9144026" cy="896700"/>
            </a:xfrm>
          </p:grpSpPr>
          <p:sp>
            <p:nvSpPr>
              <p:cNvPr id="155" name="Google Shape;155;g12555c8560a_0_170"/>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56" name="Google Shape;156;g12555c8560a_0_170"/>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57" name="Google Shape;157;g12555c8560a_0_170"/>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58" name="Google Shape;158;g12555c8560a_0_170"/>
            <p:cNvGrpSpPr/>
            <p:nvPr/>
          </p:nvGrpSpPr>
          <p:grpSpPr>
            <a:xfrm>
              <a:off x="0" y="896645"/>
              <a:ext cx="9144000" cy="540000"/>
              <a:chOff x="0" y="896645"/>
              <a:chExt cx="9144000" cy="540000"/>
            </a:xfrm>
          </p:grpSpPr>
          <p:sp>
            <p:nvSpPr>
              <p:cNvPr id="159" name="Google Shape;159;g12555c8560a_0_170"/>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g12555c8560a_0_170"/>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Example</a:t>
                </a:r>
                <a:endParaRPr b="0" i="0" sz="1400" u="none" cap="none" strike="noStrike">
                  <a:solidFill>
                    <a:srgbClr val="000000"/>
                  </a:solidFill>
                  <a:latin typeface="Arial"/>
                  <a:ea typeface="Arial"/>
                  <a:cs typeface="Arial"/>
                  <a:sym typeface="Arial"/>
                </a:endParaRPr>
              </a:p>
            </p:txBody>
          </p:sp>
        </p:grpSp>
      </p:grpSp>
      <p:pic>
        <p:nvPicPr>
          <p:cNvPr id="161" name="Google Shape;161;g12555c8560a_0_170"/>
          <p:cNvPicPr preferRelativeResize="0"/>
          <p:nvPr/>
        </p:nvPicPr>
        <p:blipFill rotWithShape="1">
          <a:blip r:embed="rId4">
            <a:alphaModFix/>
          </a:blip>
          <a:srcRect b="0" l="0" r="0" t="0"/>
          <a:stretch/>
        </p:blipFill>
        <p:spPr>
          <a:xfrm>
            <a:off x="152400" y="1589045"/>
            <a:ext cx="8839202" cy="42804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pSp>
        <p:nvGrpSpPr>
          <p:cNvPr id="166" name="Google Shape;166;g12555c8560a_0_206"/>
          <p:cNvGrpSpPr/>
          <p:nvPr/>
        </p:nvGrpSpPr>
        <p:grpSpPr>
          <a:xfrm>
            <a:off x="0" y="0"/>
            <a:ext cx="9144026" cy="1436645"/>
            <a:chOff x="0" y="0"/>
            <a:chExt cx="9144026" cy="1436645"/>
          </a:xfrm>
        </p:grpSpPr>
        <p:grpSp>
          <p:nvGrpSpPr>
            <p:cNvPr id="167" name="Google Shape;167;g12555c8560a_0_206"/>
            <p:cNvGrpSpPr/>
            <p:nvPr/>
          </p:nvGrpSpPr>
          <p:grpSpPr>
            <a:xfrm>
              <a:off x="0" y="0"/>
              <a:ext cx="9144026" cy="896700"/>
              <a:chOff x="0" y="0"/>
              <a:chExt cx="9144026" cy="896700"/>
            </a:xfrm>
          </p:grpSpPr>
          <p:sp>
            <p:nvSpPr>
              <p:cNvPr id="168" name="Google Shape;168;g12555c8560a_0_206"/>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69" name="Google Shape;169;g12555c8560a_0_206"/>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70" name="Google Shape;170;g12555c8560a_0_206"/>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71" name="Google Shape;171;g12555c8560a_0_206"/>
            <p:cNvGrpSpPr/>
            <p:nvPr/>
          </p:nvGrpSpPr>
          <p:grpSpPr>
            <a:xfrm>
              <a:off x="0" y="896645"/>
              <a:ext cx="9144000" cy="540000"/>
              <a:chOff x="0" y="896645"/>
              <a:chExt cx="9144000" cy="540000"/>
            </a:xfrm>
          </p:grpSpPr>
          <p:sp>
            <p:nvSpPr>
              <p:cNvPr id="172" name="Google Shape;172;g12555c8560a_0_206"/>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 name="Google Shape;173;g12555c8560a_0_206"/>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Principal Component Analysis</a:t>
                </a:r>
                <a:endParaRPr b="0" i="0" sz="1400" u="none" cap="none" strike="noStrike">
                  <a:solidFill>
                    <a:srgbClr val="000000"/>
                  </a:solidFill>
                  <a:latin typeface="Arial"/>
                  <a:ea typeface="Arial"/>
                  <a:cs typeface="Arial"/>
                  <a:sym typeface="Arial"/>
                </a:endParaRPr>
              </a:p>
            </p:txBody>
          </p:sp>
        </p:grpSp>
      </p:grpSp>
      <p:sp>
        <p:nvSpPr>
          <p:cNvPr id="174" name="Google Shape;174;g12555c8560a_0_206"/>
          <p:cNvSpPr txBox="1"/>
          <p:nvPr/>
        </p:nvSpPr>
        <p:spPr>
          <a:xfrm>
            <a:off x="256000" y="1537200"/>
            <a:ext cx="3681900" cy="475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n-ZA" sz="1350" u="none" cap="none" strike="noStrike">
                <a:solidFill>
                  <a:schemeClr val="dk1"/>
                </a:solidFill>
                <a:highlight>
                  <a:srgbClr val="FFFFFF"/>
                </a:highlight>
                <a:latin typeface="Arial"/>
                <a:ea typeface="Arial"/>
                <a:cs typeface="Arial"/>
                <a:sym typeface="Arial"/>
              </a:rPr>
              <a:t>PCA is a very flexible tool and allows analysis of datasets that may contain, for example, multicollinearity, missing values, categorical data, and imprecise measurements. The goal is to extract the important information from the data and to express this information as a set of summary indices called </a:t>
            </a:r>
            <a:r>
              <a:rPr b="1" i="0" lang="en-ZA" sz="1350" u="none" cap="none" strike="noStrike">
                <a:solidFill>
                  <a:schemeClr val="dk1"/>
                </a:solidFill>
                <a:highlight>
                  <a:srgbClr val="FFFFFF"/>
                </a:highlight>
                <a:latin typeface="Arial"/>
                <a:ea typeface="Arial"/>
                <a:cs typeface="Arial"/>
                <a:sym typeface="Arial"/>
              </a:rPr>
              <a:t>principal components (orthogonal to each other)</a:t>
            </a:r>
            <a:endParaRPr b="1" i="0" sz="135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ZA" sz="1350" u="sng" cap="none" strike="noStrike">
                <a:solidFill>
                  <a:schemeClr val="dk1"/>
                </a:solidFill>
                <a:highlight>
                  <a:srgbClr val="FFFFFF"/>
                </a:highlight>
                <a:latin typeface="Arial"/>
                <a:ea typeface="Arial"/>
                <a:cs typeface="Arial"/>
                <a:sym typeface="Arial"/>
              </a:rPr>
              <a:t>E</a:t>
            </a:r>
            <a:r>
              <a:rPr lang="en-ZA" sz="1350" u="sng">
                <a:solidFill>
                  <a:schemeClr val="dk1"/>
                </a:solidFill>
                <a:highlight>
                  <a:srgbClr val="FFFFFF"/>
                </a:highlight>
              </a:rPr>
              <a:t>xample</a:t>
            </a:r>
            <a:r>
              <a:rPr b="0" i="0" lang="en-ZA" sz="1350" u="sng" cap="none" strike="noStrike">
                <a:solidFill>
                  <a:schemeClr val="dk1"/>
                </a:solidFill>
                <a:highlight>
                  <a:srgbClr val="FFFFFF"/>
                </a:highlight>
                <a:latin typeface="Arial"/>
                <a:ea typeface="Arial"/>
                <a:cs typeface="Arial"/>
                <a:sym typeface="Arial"/>
              </a:rPr>
              <a:t> in picture:</a:t>
            </a:r>
            <a:endParaRPr b="0" i="0" sz="1350" u="sng"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en-ZA" sz="1350" u="none" cap="none" strike="noStrike">
                <a:solidFill>
                  <a:schemeClr val="dk1"/>
                </a:solidFill>
                <a:highlight>
                  <a:srgbClr val="FFFFFF"/>
                </a:highlight>
                <a:latin typeface="Arial"/>
                <a:ea typeface="Arial"/>
                <a:cs typeface="Arial"/>
                <a:sym typeface="Arial"/>
              </a:rPr>
              <a:t>The green line has been constructed using mathematical optimization to maximize the variance between the data points as much as possible along that line. We call this line our first principal component. Naturally, the points on the line are still closer to each other than in the original 2D space because you are losing a dimension to distinguish them. But in many cases, the simplification achieved by dimensionality reduction outweighs the loss in information, and the loss can be partly or fully reconstructed.</a:t>
            </a:r>
            <a:endParaRPr b="0" i="0" sz="1350" u="none" cap="none" strike="noStrike">
              <a:solidFill>
                <a:schemeClr val="dk1"/>
              </a:solidFill>
              <a:highlight>
                <a:srgbClr val="FFFFFF"/>
              </a:highlight>
              <a:latin typeface="Arial"/>
              <a:ea typeface="Arial"/>
              <a:cs typeface="Arial"/>
              <a:sym typeface="Arial"/>
            </a:endParaRPr>
          </a:p>
        </p:txBody>
      </p:sp>
      <p:pic>
        <p:nvPicPr>
          <p:cNvPr id="175" name="Google Shape;175;g12555c8560a_0_206"/>
          <p:cNvPicPr preferRelativeResize="0"/>
          <p:nvPr/>
        </p:nvPicPr>
        <p:blipFill rotWithShape="1">
          <a:blip r:embed="rId4">
            <a:alphaModFix/>
          </a:blip>
          <a:srcRect b="0" l="0" r="0" t="0"/>
          <a:stretch/>
        </p:blipFill>
        <p:spPr>
          <a:xfrm>
            <a:off x="4090300" y="1589045"/>
            <a:ext cx="4901299" cy="4336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pSp>
        <p:nvGrpSpPr>
          <p:cNvPr id="180" name="Google Shape;180;g12555c8560a_0_257"/>
          <p:cNvGrpSpPr/>
          <p:nvPr/>
        </p:nvGrpSpPr>
        <p:grpSpPr>
          <a:xfrm>
            <a:off x="0" y="0"/>
            <a:ext cx="9144050" cy="1436645"/>
            <a:chOff x="0" y="0"/>
            <a:chExt cx="9144050" cy="1436645"/>
          </a:xfrm>
        </p:grpSpPr>
        <p:grpSp>
          <p:nvGrpSpPr>
            <p:cNvPr id="181" name="Google Shape;181;g12555c8560a_0_257"/>
            <p:cNvGrpSpPr/>
            <p:nvPr/>
          </p:nvGrpSpPr>
          <p:grpSpPr>
            <a:xfrm>
              <a:off x="0" y="0"/>
              <a:ext cx="9144026" cy="896700"/>
              <a:chOff x="0" y="0"/>
              <a:chExt cx="9144026" cy="896700"/>
            </a:xfrm>
          </p:grpSpPr>
          <p:sp>
            <p:nvSpPr>
              <p:cNvPr id="182" name="Google Shape;182;g12555c8560a_0_257"/>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83" name="Google Shape;183;g12555c8560a_0_257"/>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84" name="Google Shape;184;g12555c8560a_0_257"/>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85" name="Google Shape;185;g12555c8560a_0_257"/>
            <p:cNvGrpSpPr/>
            <p:nvPr/>
          </p:nvGrpSpPr>
          <p:grpSpPr>
            <a:xfrm>
              <a:off x="0" y="896645"/>
              <a:ext cx="9144050" cy="540000"/>
              <a:chOff x="0" y="896645"/>
              <a:chExt cx="9144050" cy="540000"/>
            </a:xfrm>
          </p:grpSpPr>
          <p:sp>
            <p:nvSpPr>
              <p:cNvPr id="186" name="Google Shape;186;g12555c8560a_0_257"/>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g12555c8560a_0_257"/>
              <p:cNvSpPr txBox="1"/>
              <p:nvPr/>
            </p:nvSpPr>
            <p:spPr>
              <a:xfrm>
                <a:off x="50" y="972875"/>
                <a:ext cx="91440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DISCUSSION</a:t>
                </a:r>
                <a:endParaRPr b="0" i="0" sz="1400" u="none" cap="none" strike="noStrike">
                  <a:solidFill>
                    <a:srgbClr val="000000"/>
                  </a:solidFill>
                  <a:latin typeface="Arial"/>
                  <a:ea typeface="Arial"/>
                  <a:cs typeface="Arial"/>
                  <a:sym typeface="Arial"/>
                </a:endParaRPr>
              </a:p>
            </p:txBody>
          </p:sp>
        </p:grpSp>
      </p:grpSp>
      <p:sp>
        <p:nvSpPr>
          <p:cNvPr id="188" name="Google Shape;188;g12555c8560a_0_257"/>
          <p:cNvSpPr txBox="1"/>
          <p:nvPr/>
        </p:nvSpPr>
        <p:spPr>
          <a:xfrm>
            <a:off x="2227475" y="1964125"/>
            <a:ext cx="52563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189" name="Google Shape;189;g12555c8560a_0_257"/>
          <p:cNvSpPr txBox="1"/>
          <p:nvPr/>
        </p:nvSpPr>
        <p:spPr>
          <a:xfrm>
            <a:off x="954850" y="1942575"/>
            <a:ext cx="6528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0" name="Google Shape;190;g12555c8560a_0_257"/>
          <p:cNvSpPr txBox="1"/>
          <p:nvPr/>
        </p:nvSpPr>
        <p:spPr>
          <a:xfrm>
            <a:off x="318575" y="1832825"/>
            <a:ext cx="70335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ZA" sz="2800" u="none" cap="none" strike="noStrike">
                <a:solidFill>
                  <a:srgbClr val="000000"/>
                </a:solidFill>
                <a:latin typeface="Calibri"/>
                <a:ea typeface="Calibri"/>
                <a:cs typeface="Calibri"/>
                <a:sym typeface="Calibri"/>
              </a:rPr>
              <a:t>Discuss with you team what could be potential applications of </a:t>
            </a:r>
            <a:r>
              <a:rPr b="1" i="0" lang="en-ZA" sz="2800" u="none" cap="none" strike="noStrike">
                <a:solidFill>
                  <a:srgbClr val="ED7D31"/>
                </a:solidFill>
                <a:latin typeface="Calibri"/>
                <a:ea typeface="Calibri"/>
                <a:cs typeface="Calibri"/>
                <a:sym typeface="Calibri"/>
              </a:rPr>
              <a:t>Unsupervised Learning</a:t>
            </a:r>
            <a:endParaRPr b="1" i="0" sz="2800" u="none" cap="none" strike="noStrike">
              <a:solidFill>
                <a:srgbClr val="ED7D3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ED7D3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ZA" sz="2800" u="none" cap="none" strike="noStrike">
                <a:solidFill>
                  <a:schemeClr val="dk1"/>
                </a:solidFill>
                <a:latin typeface="Calibri"/>
                <a:ea typeface="Calibri"/>
                <a:cs typeface="Calibri"/>
                <a:sym typeface="Calibri"/>
              </a:rPr>
              <a:t>Present the key points of your discussion back to the class</a:t>
            </a:r>
            <a:endParaRPr b="0" i="0" sz="2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pic>
        <p:nvPicPr>
          <p:cNvPr id="191" name="Google Shape;191;g12555c8560a_0_257"/>
          <p:cNvPicPr preferRelativeResize="0"/>
          <p:nvPr/>
        </p:nvPicPr>
        <p:blipFill rotWithShape="1">
          <a:blip r:embed="rId4">
            <a:alphaModFix/>
          </a:blip>
          <a:srcRect b="0" l="0" r="0" t="0"/>
          <a:stretch/>
        </p:blipFill>
        <p:spPr>
          <a:xfrm>
            <a:off x="4289150" y="4302975"/>
            <a:ext cx="4070660" cy="238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pSp>
        <p:nvGrpSpPr>
          <p:cNvPr id="196" name="Google Shape;196;g12555c8560a_0_241"/>
          <p:cNvGrpSpPr/>
          <p:nvPr/>
        </p:nvGrpSpPr>
        <p:grpSpPr>
          <a:xfrm>
            <a:off x="0" y="0"/>
            <a:ext cx="9144026" cy="1436645"/>
            <a:chOff x="0" y="0"/>
            <a:chExt cx="9144026" cy="1436645"/>
          </a:xfrm>
        </p:grpSpPr>
        <p:grpSp>
          <p:nvGrpSpPr>
            <p:cNvPr id="197" name="Google Shape;197;g12555c8560a_0_241"/>
            <p:cNvGrpSpPr/>
            <p:nvPr/>
          </p:nvGrpSpPr>
          <p:grpSpPr>
            <a:xfrm>
              <a:off x="0" y="0"/>
              <a:ext cx="9144026" cy="896700"/>
              <a:chOff x="0" y="0"/>
              <a:chExt cx="9144026" cy="896700"/>
            </a:xfrm>
          </p:grpSpPr>
          <p:sp>
            <p:nvSpPr>
              <p:cNvPr id="198" name="Google Shape;198;g12555c8560a_0_241"/>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99" name="Google Shape;199;g12555c8560a_0_241"/>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200" name="Google Shape;200;g12555c8560a_0_241"/>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201" name="Google Shape;201;g12555c8560a_0_241"/>
            <p:cNvGrpSpPr/>
            <p:nvPr/>
          </p:nvGrpSpPr>
          <p:grpSpPr>
            <a:xfrm>
              <a:off x="0" y="896645"/>
              <a:ext cx="9144000" cy="540000"/>
              <a:chOff x="0" y="896645"/>
              <a:chExt cx="9144000" cy="540000"/>
            </a:xfrm>
          </p:grpSpPr>
          <p:sp>
            <p:nvSpPr>
              <p:cNvPr id="202" name="Google Shape;202;g12555c8560a_0_241"/>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3" name="Google Shape;203;g12555c8560a_0_241"/>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Unsupervised Learning Applications</a:t>
                </a:r>
                <a:endParaRPr b="0" i="0" sz="1400" u="none" cap="none" strike="noStrike">
                  <a:solidFill>
                    <a:srgbClr val="000000"/>
                  </a:solidFill>
                  <a:latin typeface="Arial"/>
                  <a:ea typeface="Arial"/>
                  <a:cs typeface="Arial"/>
                  <a:sym typeface="Arial"/>
                </a:endParaRPr>
              </a:p>
            </p:txBody>
          </p:sp>
        </p:grpSp>
      </p:grpSp>
      <p:sp>
        <p:nvSpPr>
          <p:cNvPr id="204" name="Google Shape;204;g12555c8560a_0_241"/>
          <p:cNvSpPr txBox="1"/>
          <p:nvPr/>
        </p:nvSpPr>
        <p:spPr>
          <a:xfrm>
            <a:off x="531525" y="1542725"/>
            <a:ext cx="6171000" cy="414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ZA" sz="2300" u="none" cap="none" strike="noStrike">
                <a:solidFill>
                  <a:schemeClr val="accent2"/>
                </a:solidFill>
                <a:highlight>
                  <a:srgbClr val="FFFFFF"/>
                </a:highlight>
                <a:latin typeface="Arial"/>
                <a:ea typeface="Arial"/>
                <a:cs typeface="Arial"/>
                <a:sym typeface="Arial"/>
              </a:rPr>
              <a:t>Clustering</a:t>
            </a:r>
            <a:endParaRPr b="1" i="0" sz="2300" u="none" cap="none" strike="noStrike">
              <a:solidFill>
                <a:schemeClr val="accent2"/>
              </a:solidFill>
              <a:highlight>
                <a:srgbClr val="FFFFFF"/>
              </a:highlight>
              <a:latin typeface="Arial"/>
              <a:ea typeface="Arial"/>
              <a:cs typeface="Arial"/>
              <a:sym typeface="Arial"/>
            </a:endParaRPr>
          </a:p>
          <a:p>
            <a:pPr indent="-387350" lvl="0" marL="457200" marR="0" rtl="0" algn="l">
              <a:lnSpc>
                <a:spcPct val="100000"/>
              </a:lnSpc>
              <a:spcBef>
                <a:spcPts val="0"/>
              </a:spcBef>
              <a:spcAft>
                <a:spcPts val="0"/>
              </a:spcAft>
              <a:buClr>
                <a:srgbClr val="000000"/>
              </a:buClr>
              <a:buSzPts val="2500"/>
              <a:buFont typeface="Calibri"/>
              <a:buChar char="-"/>
            </a:pPr>
            <a:r>
              <a:rPr b="0" i="0" lang="en-ZA" sz="2300" u="none" cap="none" strike="noStrike">
                <a:solidFill>
                  <a:srgbClr val="363940"/>
                </a:solidFill>
                <a:highlight>
                  <a:srgbClr val="FFFFFF"/>
                </a:highlight>
                <a:latin typeface="Arial"/>
                <a:ea typeface="Arial"/>
                <a:cs typeface="Arial"/>
                <a:sym typeface="Arial"/>
              </a:rPr>
              <a:t>CUSTOMER and MARKET SEGMENTATION </a:t>
            </a:r>
            <a:endParaRPr b="0" i="0" sz="2300" u="none" cap="none" strike="noStrike">
              <a:solidFill>
                <a:srgbClr val="363940"/>
              </a:solidFill>
              <a:highlight>
                <a:srgbClr val="FFFFFF"/>
              </a:highlight>
              <a:latin typeface="Arial"/>
              <a:ea typeface="Arial"/>
              <a:cs typeface="Arial"/>
              <a:sym typeface="Arial"/>
            </a:endParaRPr>
          </a:p>
          <a:p>
            <a:pPr indent="-374650" lvl="0" marL="457200" marR="0" rtl="0" algn="l">
              <a:lnSpc>
                <a:spcPct val="100000"/>
              </a:lnSpc>
              <a:spcBef>
                <a:spcPts val="0"/>
              </a:spcBef>
              <a:spcAft>
                <a:spcPts val="0"/>
              </a:spcAft>
              <a:buClr>
                <a:srgbClr val="363940"/>
              </a:buClr>
              <a:buSzPts val="2300"/>
              <a:buFont typeface="Arial"/>
              <a:buChar char="-"/>
            </a:pPr>
            <a:r>
              <a:rPr b="0" i="0" lang="en-ZA" sz="2300" u="none" cap="none" strike="noStrike">
                <a:solidFill>
                  <a:srgbClr val="363940"/>
                </a:solidFill>
                <a:highlight>
                  <a:srgbClr val="FFFFFF"/>
                </a:highlight>
                <a:latin typeface="Arial"/>
                <a:ea typeface="Arial"/>
                <a:cs typeface="Arial"/>
                <a:sym typeface="Arial"/>
              </a:rPr>
              <a:t>ANOMALY DETECTION (Fraud, maintenance)</a:t>
            </a:r>
            <a:endParaRPr b="0" i="0" sz="2300" u="none" cap="none" strike="noStrike">
              <a:solidFill>
                <a:srgbClr val="363940"/>
              </a:solidFill>
              <a:highlight>
                <a:srgbClr val="FFFFFF"/>
              </a:highlight>
              <a:latin typeface="Arial"/>
              <a:ea typeface="Arial"/>
              <a:cs typeface="Arial"/>
              <a:sym typeface="Arial"/>
            </a:endParaRPr>
          </a:p>
          <a:p>
            <a:pPr indent="-374650" lvl="0" marL="457200" marR="0" rtl="0" algn="l">
              <a:lnSpc>
                <a:spcPct val="100000"/>
              </a:lnSpc>
              <a:spcBef>
                <a:spcPts val="0"/>
              </a:spcBef>
              <a:spcAft>
                <a:spcPts val="0"/>
              </a:spcAft>
              <a:buClr>
                <a:srgbClr val="363940"/>
              </a:buClr>
              <a:buSzPts val="2300"/>
              <a:buFont typeface="Arial"/>
              <a:buChar char="-"/>
            </a:pPr>
            <a:r>
              <a:rPr b="0" i="0" lang="en-ZA" sz="2300" u="none" cap="none" strike="noStrike">
                <a:solidFill>
                  <a:srgbClr val="363940"/>
                </a:solidFill>
                <a:highlight>
                  <a:srgbClr val="FFFFFF"/>
                </a:highlight>
                <a:latin typeface="Arial"/>
                <a:ea typeface="Arial"/>
                <a:cs typeface="Arial"/>
                <a:sym typeface="Arial"/>
              </a:rPr>
              <a:t>HEALTHCARE (diagnose cancer at earlier stage)</a:t>
            </a:r>
            <a:endParaRPr b="0" i="0" sz="2300" u="none" cap="none" strike="noStrike">
              <a:solidFill>
                <a:srgbClr val="36394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1" i="0" sz="2300" u="none" cap="none" strike="noStrike">
              <a:solidFill>
                <a:srgbClr val="ED7D3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1" i="0" lang="en-ZA" sz="2300" u="none" cap="none" strike="noStrike">
                <a:solidFill>
                  <a:srgbClr val="ED7D31"/>
                </a:solidFill>
                <a:highlight>
                  <a:srgbClr val="FFFFFF"/>
                </a:highlight>
                <a:latin typeface="Arial"/>
                <a:ea typeface="Arial"/>
                <a:cs typeface="Arial"/>
                <a:sym typeface="Arial"/>
              </a:rPr>
              <a:t>Association</a:t>
            </a:r>
            <a:endParaRPr b="1" i="0" sz="2300" u="none" cap="none" strike="noStrike">
              <a:solidFill>
                <a:srgbClr val="ED7D31"/>
              </a:solidFill>
              <a:highlight>
                <a:srgbClr val="FFFFFF"/>
              </a:highlight>
              <a:latin typeface="Arial"/>
              <a:ea typeface="Arial"/>
              <a:cs typeface="Arial"/>
              <a:sym typeface="Arial"/>
            </a:endParaRPr>
          </a:p>
          <a:p>
            <a:pPr indent="-387350" lvl="0" marL="457200" marR="0" rtl="0" algn="l">
              <a:lnSpc>
                <a:spcPct val="100000"/>
              </a:lnSpc>
              <a:spcBef>
                <a:spcPts val="0"/>
              </a:spcBef>
              <a:spcAft>
                <a:spcPts val="0"/>
              </a:spcAft>
              <a:buClr>
                <a:schemeClr val="dk1"/>
              </a:buClr>
              <a:buSzPts val="2500"/>
              <a:buFont typeface="Calibri"/>
              <a:buChar char="-"/>
            </a:pPr>
            <a:r>
              <a:rPr b="0" i="0" lang="en-ZA" sz="2300" u="none" cap="none" strike="noStrike">
                <a:solidFill>
                  <a:srgbClr val="363940"/>
                </a:solidFill>
                <a:highlight>
                  <a:srgbClr val="FFFFFF"/>
                </a:highlight>
                <a:latin typeface="Arial"/>
                <a:ea typeface="Arial"/>
                <a:cs typeface="Arial"/>
                <a:sym typeface="Arial"/>
              </a:rPr>
              <a:t>PRODUCT RECOMMENDATIONS</a:t>
            </a:r>
            <a:endParaRPr b="0" i="0" sz="2300" u="none" cap="none" strike="noStrike">
              <a:solidFill>
                <a:srgbClr val="363940"/>
              </a:solidFill>
              <a:highlight>
                <a:srgbClr val="FFFFFF"/>
              </a:highlight>
              <a:latin typeface="Arial"/>
              <a:ea typeface="Arial"/>
              <a:cs typeface="Arial"/>
              <a:sym typeface="Arial"/>
            </a:endParaRPr>
          </a:p>
          <a:p>
            <a:pPr indent="-374650" lvl="0" marL="457200" marR="0" rtl="0" algn="l">
              <a:lnSpc>
                <a:spcPct val="100000"/>
              </a:lnSpc>
              <a:spcBef>
                <a:spcPts val="0"/>
              </a:spcBef>
              <a:spcAft>
                <a:spcPts val="0"/>
              </a:spcAft>
              <a:buClr>
                <a:srgbClr val="363940"/>
              </a:buClr>
              <a:buSzPts val="2300"/>
              <a:buFont typeface="Arial"/>
              <a:buChar char="-"/>
            </a:pPr>
            <a:r>
              <a:rPr b="0" i="0" lang="en-ZA" sz="2300" u="none" cap="none" strike="noStrike">
                <a:solidFill>
                  <a:srgbClr val="363940"/>
                </a:solidFill>
                <a:highlight>
                  <a:srgbClr val="FFFFFF"/>
                </a:highlight>
                <a:latin typeface="Arial"/>
                <a:ea typeface="Arial"/>
                <a:cs typeface="Arial"/>
                <a:sym typeface="Arial"/>
              </a:rPr>
              <a:t>TARGETED MARKETING</a:t>
            </a:r>
            <a:endParaRPr b="0" i="0" sz="2300" u="none" cap="none" strike="noStrike">
              <a:solidFill>
                <a:srgbClr val="363940"/>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2021-10-12T07:16:46Z</dcterms:created>
  <dc:creator>Craig Alexander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0x010100E57726F767DD7244ACBD9ADC2CE245B2</vt:lpwstr>
  </property>
</Properties>
</file>