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0ReQ0ywCTupMxzAmbwtJF+RLO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ygreatlearning.com/blog/multinomial-logistic-regress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3288135c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ZA" sz="1500">
                <a:solidFill>
                  <a:srgbClr val="202124"/>
                </a:solidFill>
                <a:highlight>
                  <a:srgbClr val="FFFFFF"/>
                </a:highlight>
              </a:rPr>
              <a:t>Principal component analysis</a:t>
            </a:r>
            <a:endParaRPr sz="1500">
              <a:solidFill>
                <a:srgbClr val="202124"/>
              </a:solidFill>
              <a:highlight>
                <a:srgbClr val="FFFFFF"/>
              </a:highlight>
            </a:endParaRPr>
          </a:p>
          <a:p>
            <a:pPr indent="0" lvl="0" marL="0" rtl="0" algn="l">
              <a:lnSpc>
                <a:spcPct val="100000"/>
              </a:lnSpc>
              <a:spcBef>
                <a:spcPts val="0"/>
              </a:spcBef>
              <a:spcAft>
                <a:spcPts val="0"/>
              </a:spcAft>
              <a:buSzPts val="1100"/>
              <a:buNone/>
            </a:pPr>
            <a:r>
              <a:t/>
            </a:r>
            <a:endParaRPr/>
          </a:p>
        </p:txBody>
      </p:sp>
      <p:sp>
        <p:nvSpPr>
          <p:cNvPr id="196" name="Google Shape;196;g133288135c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3288135cf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ZA" sz="1200">
                <a:solidFill>
                  <a:srgbClr val="222222"/>
                </a:solidFill>
                <a:highlight>
                  <a:srgbClr val="FFFFFF"/>
                </a:highlight>
              </a:rPr>
              <a:t>Nominal variable is a variable that has two or more categories but it does not have any meaningful ordering in them. For example, (a) 3 types of cuisine i.e. Indian, Continental and Italian. (b) 5 categories of transport i.e. Bus, Car, Train, Ship and Airplane.Ordinal variable are variables that also can have two or more categories but they can be ordered or ranked among themselves. For example, Grades in an exam i.e. A-excellent, B-Good, C-Needs Improvement and D-Fail. When ordinal dependent variable is present, one can think of ordinal logistic regression.Continuous variables are numeric variables that can have infinite number of values within the specified range values. For example, age of a person, number of hours students study, income of an person.</a:t>
            </a:r>
            <a:endParaRPr sz="1200">
              <a:solidFill>
                <a:srgbClr val="222222"/>
              </a:solidFill>
              <a:highlight>
                <a:srgbClr val="FFFFFF"/>
              </a:highlight>
            </a:endParaRPr>
          </a:p>
          <a:p>
            <a:pPr indent="0" lvl="0" marL="0" rtl="0" algn="l">
              <a:lnSpc>
                <a:spcPct val="115000"/>
              </a:lnSpc>
              <a:spcBef>
                <a:spcPts val="2000"/>
              </a:spcBef>
              <a:spcAft>
                <a:spcPts val="0"/>
              </a:spcAft>
              <a:buSzPts val="1100"/>
              <a:buNone/>
            </a:pPr>
            <a:r>
              <a:rPr lang="en-ZA" sz="1200">
                <a:solidFill>
                  <a:srgbClr val="222222"/>
                </a:solidFill>
                <a:highlight>
                  <a:srgbClr val="FFFFFF"/>
                </a:highlight>
              </a:rPr>
              <a:t>Multicollinearity occurs when two or more independent variables are highly correlated with each other. This makes it difficult to understand how much every independent variable contributes to the category of dependent variable. Also makes it difficult to understand the importance of different variables.</a:t>
            </a:r>
            <a:endParaRPr sz="1200">
              <a:solidFill>
                <a:srgbClr val="222222"/>
              </a:solidFill>
              <a:highlight>
                <a:srgbClr val="FFFFFF"/>
              </a:highlight>
            </a:endParaRPr>
          </a:p>
          <a:p>
            <a:pPr indent="0" lvl="0" marL="0" rtl="0" algn="l">
              <a:lnSpc>
                <a:spcPct val="115000"/>
              </a:lnSpc>
              <a:spcBef>
                <a:spcPts val="2000"/>
              </a:spcBef>
              <a:spcAft>
                <a:spcPts val="0"/>
              </a:spcAft>
              <a:buSzPts val="1100"/>
              <a:buNone/>
            </a:pPr>
            <a:r>
              <a:rPr lang="en-ZA" sz="1200">
                <a:solidFill>
                  <a:srgbClr val="222222"/>
                </a:solidFill>
                <a:highlight>
                  <a:srgbClr val="FFFFFF"/>
                </a:highlight>
              </a:rPr>
              <a:t>Mutually exclusive means when there are two or more categories, no observation falls into more than one category of dependent variable.</a:t>
            </a:r>
            <a:endParaRPr sz="1200">
              <a:solidFill>
                <a:srgbClr val="222222"/>
              </a:solidFill>
              <a:highlight>
                <a:srgbClr val="FFFFFF"/>
              </a:highlight>
            </a:endParaRPr>
          </a:p>
          <a:p>
            <a:pPr indent="0" lvl="0" marL="0" rtl="0" algn="l">
              <a:lnSpc>
                <a:spcPct val="115000"/>
              </a:lnSpc>
              <a:spcBef>
                <a:spcPts val="2000"/>
              </a:spcBef>
              <a:spcAft>
                <a:spcPts val="0"/>
              </a:spcAft>
              <a:buSzPts val="1100"/>
              <a:buNone/>
            </a:pPr>
            <a:r>
              <a:rPr lang="en-ZA" sz="1200">
                <a:solidFill>
                  <a:srgbClr val="222222"/>
                </a:solidFill>
                <a:highlight>
                  <a:srgbClr val="FFFFFF"/>
                </a:highlight>
              </a:rPr>
              <a:t>The categories are exhaustive means that every observation must fall into some category of dependent variable.</a:t>
            </a:r>
            <a:endParaRPr sz="1200">
              <a:solidFill>
                <a:srgbClr val="222222"/>
              </a:solidFill>
              <a:highlight>
                <a:srgbClr val="FFFFFF"/>
              </a:highlight>
            </a:endParaRPr>
          </a:p>
          <a:p>
            <a:pPr indent="0" lvl="0" marL="0" rtl="0" algn="l">
              <a:lnSpc>
                <a:spcPct val="115000"/>
              </a:lnSpc>
              <a:spcBef>
                <a:spcPts val="2000"/>
              </a:spcBef>
              <a:spcAft>
                <a:spcPts val="0"/>
              </a:spcAft>
              <a:buSzPts val="1100"/>
              <a:buNone/>
            </a:pPr>
            <a:r>
              <a:t/>
            </a:r>
            <a:endParaRPr sz="1200">
              <a:solidFill>
                <a:srgbClr val="222222"/>
              </a:solidFill>
              <a:highlight>
                <a:srgbClr val="FFFFFF"/>
              </a:highlight>
            </a:endParaRPr>
          </a:p>
          <a:p>
            <a:pPr indent="0" lvl="0" marL="0" rtl="0" algn="l">
              <a:lnSpc>
                <a:spcPct val="115000"/>
              </a:lnSpc>
              <a:spcBef>
                <a:spcPts val="2000"/>
              </a:spcBef>
              <a:spcAft>
                <a:spcPts val="0"/>
              </a:spcAft>
              <a:buSzPts val="1100"/>
              <a:buNone/>
            </a:pPr>
            <a:r>
              <a:t/>
            </a:r>
            <a:endParaRPr sz="1200">
              <a:solidFill>
                <a:srgbClr val="222222"/>
              </a:solidFill>
              <a:highlight>
                <a:srgbClr val="FFFFFF"/>
              </a:highlight>
            </a:endParaRPr>
          </a:p>
          <a:p>
            <a:pPr indent="0" lvl="0" marL="0" rtl="0" algn="l">
              <a:lnSpc>
                <a:spcPct val="115000"/>
              </a:lnSpc>
              <a:spcBef>
                <a:spcPts val="2000"/>
              </a:spcBef>
              <a:spcAft>
                <a:spcPts val="0"/>
              </a:spcAft>
              <a:buSzPts val="1100"/>
              <a:buNone/>
            </a:pPr>
            <a:r>
              <a:rPr lang="en-ZA" sz="1200">
                <a:solidFill>
                  <a:srgbClr val="222222"/>
                </a:solidFill>
                <a:highlight>
                  <a:srgbClr val="FFFFFF"/>
                </a:highlight>
              </a:rPr>
              <a:t>Ordinal variables should be treated as either continuous or nominal.</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t/>
            </a:r>
            <a:endParaRPr sz="1200">
              <a:solidFill>
                <a:srgbClr val="222222"/>
              </a:solidFill>
              <a:highlight>
                <a:srgbClr val="FFFFFF"/>
              </a:highlight>
            </a:endParaRPr>
          </a:p>
          <a:p>
            <a:pPr indent="0" lvl="0" marL="0" rtl="0" algn="l">
              <a:lnSpc>
                <a:spcPct val="100000"/>
              </a:lnSpc>
              <a:spcBef>
                <a:spcPts val="2000"/>
              </a:spcBef>
              <a:spcAft>
                <a:spcPts val="0"/>
              </a:spcAft>
              <a:buSzPts val="1100"/>
              <a:buNone/>
            </a:pPr>
            <a:r>
              <a:t/>
            </a:r>
            <a:endParaRPr/>
          </a:p>
        </p:txBody>
      </p:sp>
      <p:sp>
        <p:nvSpPr>
          <p:cNvPr id="209" name="Google Shape;209;g133288135cf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3288135cf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ZA"/>
              <a:t>Kmodel: </a:t>
            </a:r>
            <a:r>
              <a:rPr lang="en-ZA" sz="1200">
                <a:solidFill>
                  <a:srgbClr val="222222"/>
                </a:solidFill>
                <a:highlight>
                  <a:srgbClr val="FFFFFF"/>
                </a:highlight>
              </a:rPr>
              <a:t>This is the simplest approach where k models will be built for k classes as a set of independent binomial logistic regression. For Example, there are three classes in nominal dependent variable i.e., A, B and C. Firstly, Build three models separately i.e. Class A vs Class B &amp; C, Class B vs Class A &amp; C and Class C vs Class A &amp; B. During First model, (Class A vs Class B &amp; C): Class A will be 1 and Class B&amp;C will be 0. In second model (Class B vs Class A &amp; C): Class B will be 1 and Class A&amp;C will be 0 and in third model (Class C vs Class A &amp; B): Class C will be 1 and Class A&amp;B will be 0. Next develop the equation to calculate three Probabilities i.e. P(A), P(B) and P(C), very similar to the logistic regression equation. Predicting the class of any record/observations, based on the independent input variables, will be the class that has highest probability. For a record, if P(A) &gt; P(B) and P(A) &gt; P(C), then the dependent target class = Class A.</a:t>
            </a:r>
            <a:endParaRPr sz="1200">
              <a:solidFill>
                <a:srgbClr val="222222"/>
              </a:solidFill>
              <a:highlight>
                <a:srgbClr val="FFFFFF"/>
              </a:highlight>
            </a:endParaRPr>
          </a:p>
          <a:p>
            <a:pPr indent="0" lvl="0" marL="0" rtl="0" algn="l">
              <a:lnSpc>
                <a:spcPct val="100000"/>
              </a:lnSpc>
              <a:spcBef>
                <a:spcPts val="0"/>
              </a:spcBef>
              <a:spcAft>
                <a:spcPts val="0"/>
              </a:spcAft>
              <a:buSzPts val="1100"/>
              <a:buNone/>
            </a:pPr>
            <a:r>
              <a:t/>
            </a:r>
            <a:endParaRPr sz="1200">
              <a:solidFill>
                <a:srgbClr val="222222"/>
              </a:solidFill>
              <a:highlight>
                <a:srgbClr val="FFFFFF"/>
              </a:highlight>
            </a:endParaRPr>
          </a:p>
          <a:p>
            <a:pPr indent="0" lvl="0" marL="0" rtl="0" algn="l">
              <a:lnSpc>
                <a:spcPct val="100000"/>
              </a:lnSpc>
              <a:spcBef>
                <a:spcPts val="0"/>
              </a:spcBef>
              <a:spcAft>
                <a:spcPts val="0"/>
              </a:spcAft>
              <a:buSzPts val="1100"/>
              <a:buNone/>
            </a:pPr>
            <a:r>
              <a:rPr lang="en-ZA" sz="1200">
                <a:solidFill>
                  <a:srgbClr val="222222"/>
                </a:solidFill>
                <a:highlight>
                  <a:srgbClr val="FFFFFF"/>
                </a:highlight>
              </a:rPr>
              <a:t>Simultaneous models; For K classes/possible outcomes, we will develop K-1 models as a set of independent binary regressions, in which one outcome/class is chosen as “Reference/Pivot” class and all the other K-1 outcomes/classes are separately regressed against the pivot outcome.</a:t>
            </a:r>
            <a:endParaRPr sz="1200">
              <a:solidFill>
                <a:srgbClr val="22222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ZA" sz="1200">
                <a:solidFill>
                  <a:srgbClr val="222222"/>
                </a:solidFill>
                <a:highlight>
                  <a:srgbClr val="FFFFFF"/>
                </a:highlight>
              </a:rPr>
              <a:t>When K = two, one model will be developed and multinomial logistic regression is equal to logistic regression.</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ZA" sz="1200">
                <a:solidFill>
                  <a:srgbClr val="222222"/>
                </a:solidFill>
                <a:highlight>
                  <a:srgbClr val="FFFFFF"/>
                </a:highlight>
              </a:rPr>
              <a:t>For two classes i.e. Class A and Class B, one logistic regression model will be developed and the equation for probability is as follows:</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ZA" sz="1200">
                <a:solidFill>
                  <a:srgbClr val="222222"/>
                </a:solidFill>
                <a:highlight>
                  <a:srgbClr val="FFFFFF"/>
                </a:highlight>
              </a:rPr>
              <a:t>If the value of p &gt;= 0.5, then the record is classified as class A, else class B will be the possible target outcome.</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ZA" sz="1200">
                <a:solidFill>
                  <a:srgbClr val="222222"/>
                </a:solidFill>
                <a:highlight>
                  <a:srgbClr val="FFFFFF"/>
                </a:highlight>
              </a:rPr>
              <a:t>For Multi-class dependent variables i.e. for K classes, K-1 Logistic Regression models will be developed. Let’s say there are three classes in dependent variable/Possible outcomes i.e. Class A, B and C.</a:t>
            </a:r>
            <a:endParaRPr sz="1200">
              <a:solidFill>
                <a:srgbClr val="222222"/>
              </a:solidFill>
              <a:highlight>
                <a:srgbClr val="FFFFFF"/>
              </a:highlight>
            </a:endParaRPr>
          </a:p>
          <a:p>
            <a:pPr indent="0" lvl="0" marL="0" rtl="0" algn="l">
              <a:lnSpc>
                <a:spcPct val="115000"/>
              </a:lnSpc>
              <a:spcBef>
                <a:spcPts val="2000"/>
              </a:spcBef>
              <a:spcAft>
                <a:spcPts val="0"/>
              </a:spcAft>
              <a:buSzPts val="1100"/>
              <a:buNone/>
            </a:pPr>
            <a:r>
              <a:rPr lang="en-ZA" sz="1200">
                <a:solidFill>
                  <a:srgbClr val="222222"/>
                </a:solidFill>
                <a:highlight>
                  <a:srgbClr val="FFFFFF"/>
                </a:highlight>
              </a:rPr>
              <a:t>Since there are three classes, two logistic regression models will be developed and let’s consider Class C has the reference or pivot class.</a:t>
            </a:r>
            <a:endParaRPr sz="1200">
              <a:solidFill>
                <a:srgbClr val="222222"/>
              </a:solidFill>
              <a:highlight>
                <a:srgbClr val="FFFFFF"/>
              </a:highlight>
            </a:endParaRPr>
          </a:p>
          <a:p>
            <a:pPr indent="0" lvl="0" marL="0" rtl="0" algn="l">
              <a:lnSpc>
                <a:spcPct val="115000"/>
              </a:lnSpc>
              <a:spcBef>
                <a:spcPts val="2000"/>
              </a:spcBef>
              <a:spcAft>
                <a:spcPts val="0"/>
              </a:spcAft>
              <a:buSzPts val="1100"/>
              <a:buNone/>
            </a:pPr>
            <a:r>
              <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ZA" u="sng">
                <a:solidFill>
                  <a:schemeClr val="hlink"/>
                </a:solidFill>
                <a:hlinkClick r:id="rId2"/>
              </a:rPr>
              <a:t>https://www.mygreatlearning.com/blog/multinomial-logistic-regression/</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ZA" sz="1200">
                <a:solidFill>
                  <a:srgbClr val="222222"/>
                </a:solidFill>
                <a:highlight>
                  <a:srgbClr val="FFFFFF"/>
                </a:highlight>
              </a:rPr>
              <a:t>First Model will be developed for Class A and the reference class is C, the probability equation is as follows:</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ZA" sz="1200">
                <a:solidFill>
                  <a:srgbClr val="222222"/>
                </a:solidFill>
                <a:highlight>
                  <a:srgbClr val="FFFFFF"/>
                </a:highlight>
              </a:rPr>
              <a:t>Develop second logistic regression model for class B with class C as reference class, then the probability equation is as follows:</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ZA" sz="1200">
                <a:solidFill>
                  <a:srgbClr val="222222"/>
                </a:solidFill>
                <a:highlight>
                  <a:srgbClr val="FFFFFF"/>
                </a:highlight>
              </a:rPr>
              <a:t>Once probability of class C is calculated, probabilities of class A and class B can be calculated using the earlier equations.</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ZA" sz="1200">
                <a:solidFill>
                  <a:srgbClr val="222222"/>
                </a:solidFill>
                <a:highlight>
                  <a:srgbClr val="FFFFFF"/>
                </a:highlight>
              </a:rPr>
              <a:t>Same logic can be applied to k classes where k-1 logistic regression models should be developed.</a:t>
            </a:r>
            <a:endParaRPr sz="1200">
              <a:solidFill>
                <a:srgbClr val="222222"/>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ZA" sz="1200">
                <a:solidFill>
                  <a:srgbClr val="222222"/>
                </a:solidFill>
                <a:highlight>
                  <a:srgbClr val="FFFFFF"/>
                </a:highlight>
              </a:rPr>
              <a:t>There are other approaches for solving the multinomial logistic regression problems.</a:t>
            </a:r>
            <a:endParaRPr sz="1200">
              <a:solidFill>
                <a:srgbClr val="222222"/>
              </a:solidFill>
              <a:highlight>
                <a:srgbClr val="FFFFFF"/>
              </a:highlight>
            </a:endParaRPr>
          </a:p>
          <a:p>
            <a:pPr indent="0" lvl="0" marL="0" rtl="0" algn="l">
              <a:lnSpc>
                <a:spcPct val="100000"/>
              </a:lnSpc>
              <a:spcBef>
                <a:spcPts val="2000"/>
              </a:spcBef>
              <a:spcAft>
                <a:spcPts val="0"/>
              </a:spcAft>
              <a:buSzPts val="1100"/>
              <a:buNone/>
            </a:pPr>
            <a:r>
              <a:t/>
            </a:r>
            <a:endParaRPr sz="1200">
              <a:solidFill>
                <a:srgbClr val="222222"/>
              </a:solidFill>
              <a:highlight>
                <a:srgbClr val="FFFFFF"/>
              </a:highlight>
            </a:endParaRPr>
          </a:p>
        </p:txBody>
      </p:sp>
      <p:sp>
        <p:nvSpPr>
          <p:cNvPr id="222" name="Google Shape;222;g133288135cf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17c478b80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1217c478b80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38142ab6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2a38142ab6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d27aecb4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12d27aecb4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4192f17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244192f179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4192f179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244192f1799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4192f179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44192f1799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3288135c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133288135c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383600b90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13383600b90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383600b90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13383600b90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p:nvPr>
            <p:ph idx="2" type="pic"/>
          </p:nvPr>
        </p:nvSpPr>
        <p:spPr>
          <a:xfrm>
            <a:off x="3887391" y="987426"/>
            <a:ext cx="4629150" cy="4873625"/>
          </a:xfrm>
          <a:prstGeom prst="rect">
            <a:avLst/>
          </a:prstGeom>
          <a:noFill/>
          <a:ln>
            <a:noFill/>
          </a:ln>
        </p:spPr>
      </p:sp>
      <p:sp>
        <p:nvSpPr>
          <p:cNvPr id="64" name="Google Shape;64;p1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Z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hyperlink" Target="https://www.techtarget.com/searchcio/definition/e-commerce" TargetMode="External"/><Relationship Id="rId5" Type="http://schemas.openxmlformats.org/officeDocument/2006/relationships/hyperlink" Target="https://activewizards.com/blog/5-real-world-examples-of-logistic-regression-applic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4572000" cy="68580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85" name="Google Shape;85;p1"/>
          <p:cNvPicPr preferRelativeResize="0"/>
          <p:nvPr/>
        </p:nvPicPr>
        <p:blipFill rotWithShape="1">
          <a:blip r:embed="rId3">
            <a:alphaModFix/>
          </a:blip>
          <a:srcRect b="0" l="0" r="0" t="0"/>
          <a:stretch/>
        </p:blipFill>
        <p:spPr>
          <a:xfrm>
            <a:off x="235132" y="137187"/>
            <a:ext cx="4188823" cy="571504"/>
          </a:xfrm>
          <a:prstGeom prst="rect">
            <a:avLst/>
          </a:prstGeom>
          <a:noFill/>
          <a:ln>
            <a:noFill/>
          </a:ln>
        </p:spPr>
      </p:pic>
      <p:sp>
        <p:nvSpPr>
          <p:cNvPr id="86" name="Google Shape;86;p1"/>
          <p:cNvSpPr txBox="1"/>
          <p:nvPr/>
        </p:nvSpPr>
        <p:spPr>
          <a:xfrm>
            <a:off x="200467" y="2775523"/>
            <a:ext cx="4188822" cy="15081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lt1"/>
                </a:solidFill>
                <a:latin typeface="Roboto"/>
                <a:ea typeface="Roboto"/>
                <a:cs typeface="Roboto"/>
                <a:sym typeface="Roboto"/>
              </a:rPr>
              <a:t>PROFESSIONAL CERTIFICATE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lt1"/>
                </a:solidFill>
                <a:latin typeface="Roboto"/>
                <a:ea typeface="Roboto"/>
                <a:cs typeface="Roboto"/>
                <a:sym typeface="Roboto"/>
              </a:rPr>
              <a:t>IN MACHINE LEARNING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chemeClr val="lt1"/>
                </a:solidFill>
                <a:latin typeface="Roboto"/>
                <a:ea typeface="Roboto"/>
                <a:cs typeface="Roboto"/>
                <a:sym typeface="Roboto"/>
              </a:rPr>
              <a:t>ARTIFICIAL INTELLIGENCE</a:t>
            </a:r>
            <a:endParaRPr b="1" i="0" sz="23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chemeClr val="lt1"/>
              </a:solidFill>
              <a:latin typeface="Roboto"/>
              <a:ea typeface="Roboto"/>
              <a:cs typeface="Roboto"/>
              <a:sym typeface="Roboto"/>
            </a:endParaRPr>
          </a:p>
        </p:txBody>
      </p:sp>
      <p:sp>
        <p:nvSpPr>
          <p:cNvPr id="87" name="Google Shape;87;p1"/>
          <p:cNvSpPr/>
          <p:nvPr/>
        </p:nvSpPr>
        <p:spPr>
          <a:xfrm>
            <a:off x="0" y="6489577"/>
            <a:ext cx="4572000" cy="368423"/>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4767313" y="2775523"/>
            <a:ext cx="43767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n-ZA" sz="2300" u="none" cap="none" strike="noStrike">
                <a:solidFill>
                  <a:srgbClr val="15284B"/>
                </a:solidFill>
                <a:latin typeface="Roboto"/>
                <a:ea typeface="Roboto"/>
                <a:cs typeface="Roboto"/>
                <a:sym typeface="Roboto"/>
              </a:rPr>
              <a:t>Office Hour #13 with </a:t>
            </a:r>
            <a:endParaRPr b="1" i="0" sz="2300" u="none" cap="none" strike="noStrike">
              <a:solidFill>
                <a:srgbClr val="15284B"/>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300"/>
              <a:buFont typeface="Arial"/>
              <a:buNone/>
            </a:pPr>
            <a:r>
              <a:rPr b="1" lang="en-ZA" sz="2300">
                <a:solidFill>
                  <a:srgbClr val="15284B"/>
                </a:solidFill>
                <a:latin typeface="Roboto"/>
                <a:ea typeface="Roboto"/>
                <a:cs typeface="Roboto"/>
                <a:sym typeface="Roboto"/>
              </a:rPr>
              <a:t>Ali Chaudhry</a:t>
            </a:r>
            <a:endParaRPr b="1" i="0" sz="2300" u="none" cap="none" strike="noStrike">
              <a:solidFill>
                <a:srgbClr val="15284B"/>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n-ZA" sz="2000">
                <a:solidFill>
                  <a:srgbClr val="15284B"/>
                </a:solidFill>
                <a:latin typeface="Roboto"/>
                <a:ea typeface="Roboto"/>
                <a:cs typeface="Roboto"/>
                <a:sym typeface="Roboto"/>
              </a:rPr>
              <a:t>Dec</a:t>
            </a:r>
            <a:r>
              <a:rPr b="0" i="0" lang="en-ZA" sz="2000" u="none" cap="none" strike="noStrike">
                <a:solidFill>
                  <a:srgbClr val="15284B"/>
                </a:solidFill>
                <a:latin typeface="Roboto"/>
                <a:ea typeface="Roboto"/>
                <a:cs typeface="Roboto"/>
                <a:sym typeface="Roboto"/>
              </a:rPr>
              <a:t> 0</a:t>
            </a:r>
            <a:r>
              <a:rPr lang="en-ZA" sz="2000">
                <a:solidFill>
                  <a:srgbClr val="15284B"/>
                </a:solidFill>
                <a:latin typeface="Roboto"/>
                <a:ea typeface="Roboto"/>
                <a:cs typeface="Roboto"/>
                <a:sym typeface="Roboto"/>
              </a:rPr>
              <a:t>8</a:t>
            </a:r>
            <a:r>
              <a:rPr b="0" i="0" lang="en-ZA" sz="2000" u="none" cap="none" strike="noStrike">
                <a:solidFill>
                  <a:srgbClr val="15284B"/>
                </a:solidFill>
                <a:latin typeface="Roboto"/>
                <a:ea typeface="Roboto"/>
                <a:cs typeface="Roboto"/>
                <a:sym typeface="Roboto"/>
              </a:rPr>
              <a:t>, 202</a:t>
            </a:r>
            <a:r>
              <a:rPr lang="en-ZA" sz="2000">
                <a:solidFill>
                  <a:srgbClr val="15284B"/>
                </a:solidFill>
                <a:latin typeface="Roboto"/>
                <a:ea typeface="Roboto"/>
                <a:cs typeface="Roboto"/>
                <a:sym typeface="Roboto"/>
              </a:rPr>
              <a:t>3</a:t>
            </a:r>
            <a:r>
              <a:rPr b="0" i="0" lang="en-ZA" sz="2000" u="none" cap="none" strike="noStrike">
                <a:solidFill>
                  <a:srgbClr val="15284B"/>
                </a:solidFill>
                <a:latin typeface="Roboto"/>
                <a:ea typeface="Roboto"/>
                <a:cs typeface="Roboto"/>
                <a:sym typeface="Roboto"/>
              </a:rPr>
              <a:t> at </a:t>
            </a:r>
            <a:r>
              <a:rPr lang="en-ZA" sz="2000">
                <a:solidFill>
                  <a:srgbClr val="15284B"/>
                </a:solidFill>
                <a:latin typeface="Roboto"/>
                <a:ea typeface="Roboto"/>
                <a:cs typeface="Roboto"/>
                <a:sym typeface="Roboto"/>
              </a:rPr>
              <a:t>3</a:t>
            </a:r>
            <a:r>
              <a:rPr b="0" i="0" lang="en-ZA" sz="2000" u="none" cap="none" strike="noStrike">
                <a:solidFill>
                  <a:srgbClr val="15284B"/>
                </a:solidFill>
                <a:latin typeface="Roboto"/>
                <a:ea typeface="Roboto"/>
                <a:cs typeface="Roboto"/>
                <a:sym typeface="Roboto"/>
              </a:rPr>
              <a:t> pm UTC</a:t>
            </a:r>
            <a:endParaRPr b="0" i="0" sz="2000" u="none" cap="none" strike="noStrike">
              <a:solidFill>
                <a:srgbClr val="15284B"/>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g133288135cf_0_30"/>
          <p:cNvGrpSpPr/>
          <p:nvPr/>
        </p:nvGrpSpPr>
        <p:grpSpPr>
          <a:xfrm>
            <a:off x="0" y="0"/>
            <a:ext cx="9144026" cy="1436645"/>
            <a:chOff x="0" y="0"/>
            <a:chExt cx="9144026" cy="1436645"/>
          </a:xfrm>
        </p:grpSpPr>
        <p:grpSp>
          <p:nvGrpSpPr>
            <p:cNvPr id="199" name="Google Shape;199;g133288135cf_0_30"/>
            <p:cNvGrpSpPr/>
            <p:nvPr/>
          </p:nvGrpSpPr>
          <p:grpSpPr>
            <a:xfrm>
              <a:off x="0" y="0"/>
              <a:ext cx="9144026" cy="896700"/>
              <a:chOff x="0" y="0"/>
              <a:chExt cx="9144026" cy="896700"/>
            </a:xfrm>
          </p:grpSpPr>
          <p:sp>
            <p:nvSpPr>
              <p:cNvPr id="200" name="Google Shape;200;g133288135cf_0_30"/>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01" name="Google Shape;201;g133288135cf_0_30"/>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02" name="Google Shape;202;g133288135cf_0_30"/>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03" name="Google Shape;203;g133288135cf_0_30"/>
            <p:cNvGrpSpPr/>
            <p:nvPr/>
          </p:nvGrpSpPr>
          <p:grpSpPr>
            <a:xfrm>
              <a:off x="0" y="896645"/>
              <a:ext cx="9144000" cy="540000"/>
              <a:chOff x="0" y="896645"/>
              <a:chExt cx="9144000" cy="540000"/>
            </a:xfrm>
          </p:grpSpPr>
          <p:sp>
            <p:nvSpPr>
              <p:cNvPr id="204" name="Google Shape;204;g133288135cf_0_30"/>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g133288135cf_0_30"/>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 Logistic Regression Many Features</a:t>
                </a:r>
                <a:endParaRPr b="0" i="0" sz="1400" u="none" cap="none" strike="noStrike">
                  <a:solidFill>
                    <a:srgbClr val="000000"/>
                  </a:solidFill>
                  <a:latin typeface="Arial"/>
                  <a:ea typeface="Arial"/>
                  <a:cs typeface="Arial"/>
                  <a:sym typeface="Arial"/>
                </a:endParaRPr>
              </a:p>
            </p:txBody>
          </p:sp>
        </p:grpSp>
      </p:grpSp>
      <p:sp>
        <p:nvSpPr>
          <p:cNvPr id="206" name="Google Shape;206;g133288135cf_0_30"/>
          <p:cNvSpPr txBox="1"/>
          <p:nvPr/>
        </p:nvSpPr>
        <p:spPr>
          <a:xfrm>
            <a:off x="286700" y="1855950"/>
            <a:ext cx="8163600" cy="188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ZA" sz="1400" u="none" cap="none" strike="noStrike">
                <a:solidFill>
                  <a:srgbClr val="000000"/>
                </a:solidFill>
                <a:latin typeface="Arial"/>
                <a:ea typeface="Arial"/>
                <a:cs typeface="Arial"/>
                <a:sym typeface="Arial"/>
              </a:rPr>
              <a:t>Techniques to Reduce the Number of Features</a:t>
            </a:r>
            <a:endParaRPr b="0" i="0" sz="1400" u="none" cap="none" strike="noStrike">
              <a:solidFill>
                <a:srgbClr val="000000"/>
              </a:solidFill>
              <a:latin typeface="Arial"/>
              <a:ea typeface="Arial"/>
              <a:cs typeface="Arial"/>
              <a:sym typeface="Arial"/>
            </a:endParaRPr>
          </a:p>
          <a:p>
            <a:pPr indent="-301625" lvl="0" marL="749300" marR="0" rtl="0" algn="l">
              <a:lnSpc>
                <a:spcPct val="115000"/>
              </a:lnSpc>
              <a:spcBef>
                <a:spcPts val="0"/>
              </a:spcBef>
              <a:spcAft>
                <a:spcPts val="0"/>
              </a:spcAft>
              <a:buClr>
                <a:srgbClr val="232629"/>
              </a:buClr>
              <a:buSzPts val="1150"/>
              <a:buFont typeface="Arial"/>
              <a:buAutoNum type="arabicPeriod"/>
            </a:pPr>
            <a:r>
              <a:rPr b="1" i="0" lang="en-ZA" sz="1150" u="none" cap="none" strike="noStrike">
                <a:solidFill>
                  <a:srgbClr val="000000"/>
                </a:solidFill>
                <a:highlight>
                  <a:srgbClr val="FFFFFF"/>
                </a:highlight>
                <a:latin typeface="Arial"/>
                <a:ea typeface="Arial"/>
                <a:cs typeface="Arial"/>
                <a:sym typeface="Arial"/>
              </a:rPr>
              <a:t>PCA</a:t>
            </a:r>
            <a:r>
              <a:rPr b="0" i="0" lang="en-ZA" sz="1150" u="none" cap="none" strike="noStrike">
                <a:solidFill>
                  <a:srgbClr val="232629"/>
                </a:solidFill>
                <a:highlight>
                  <a:srgbClr val="FFFFFF"/>
                </a:highlight>
                <a:latin typeface="Arial"/>
                <a:ea typeface="Arial"/>
                <a:cs typeface="Arial"/>
                <a:sym typeface="Arial"/>
              </a:rPr>
              <a:t>: this creates "new" linear combinations of your data where each preceding component explains as much variance in the data as possible. The disadvantage here is that because the components are combinations of your original variables you lose some interpretability with your regression model. It should however produce very good accuracy. </a:t>
            </a:r>
            <a:endParaRPr b="0" i="0" sz="1150" u="none" cap="none" strike="noStrike">
              <a:solidFill>
                <a:srgbClr val="232629"/>
              </a:solidFill>
              <a:highlight>
                <a:srgbClr val="FFFFFF"/>
              </a:highlight>
              <a:latin typeface="Arial"/>
              <a:ea typeface="Arial"/>
              <a:cs typeface="Arial"/>
              <a:sym typeface="Arial"/>
            </a:endParaRPr>
          </a:p>
          <a:p>
            <a:pPr indent="-301625" lvl="0" marL="749300" marR="0" rtl="0" algn="l">
              <a:lnSpc>
                <a:spcPct val="115000"/>
              </a:lnSpc>
              <a:spcBef>
                <a:spcPts val="0"/>
              </a:spcBef>
              <a:spcAft>
                <a:spcPts val="0"/>
              </a:spcAft>
              <a:buClr>
                <a:srgbClr val="232629"/>
              </a:buClr>
              <a:buSzPts val="1150"/>
              <a:buFont typeface="Arial"/>
              <a:buAutoNum type="arabicPeriod"/>
            </a:pPr>
            <a:r>
              <a:rPr b="1" i="0" lang="en-ZA" sz="1150" u="none" cap="none" strike="noStrike">
                <a:solidFill>
                  <a:srgbClr val="232629"/>
                </a:solidFill>
                <a:highlight>
                  <a:srgbClr val="FFFFFF"/>
                </a:highlight>
                <a:latin typeface="Arial"/>
                <a:ea typeface="Arial"/>
                <a:cs typeface="Arial"/>
                <a:sym typeface="Arial"/>
              </a:rPr>
              <a:t>Lasso Regression</a:t>
            </a:r>
            <a:r>
              <a:rPr b="0" i="0" lang="en-ZA" sz="1150" u="none" cap="none" strike="noStrike">
                <a:solidFill>
                  <a:srgbClr val="232629"/>
                </a:solidFill>
                <a:highlight>
                  <a:srgbClr val="FFFFFF"/>
                </a:highlight>
                <a:latin typeface="Arial"/>
                <a:ea typeface="Arial"/>
                <a:cs typeface="Arial"/>
                <a:sym typeface="Arial"/>
              </a:rPr>
              <a:t> uses an </a:t>
            </a:r>
            <a:r>
              <a:rPr b="0" i="0" lang="en-ZA" sz="1300" u="none" cap="none" strike="noStrike">
                <a:solidFill>
                  <a:srgbClr val="232629"/>
                </a:solidFill>
                <a:highlight>
                  <a:srgbClr val="FFFFFF"/>
                </a:highlight>
                <a:latin typeface="Arial"/>
                <a:ea typeface="Arial"/>
                <a:cs typeface="Arial"/>
                <a:sym typeface="Arial"/>
              </a:rPr>
              <a:t>L</a:t>
            </a:r>
            <a:r>
              <a:rPr b="0" i="0" lang="en-ZA" sz="900" u="none" cap="none" strike="noStrike">
                <a:solidFill>
                  <a:srgbClr val="232629"/>
                </a:solidFill>
                <a:highlight>
                  <a:srgbClr val="FFFFFF"/>
                </a:highlight>
                <a:latin typeface="Arial"/>
                <a:ea typeface="Arial"/>
                <a:cs typeface="Arial"/>
                <a:sym typeface="Arial"/>
              </a:rPr>
              <a:t>1 </a:t>
            </a:r>
            <a:r>
              <a:rPr b="0" i="0" lang="en-ZA" sz="1150" u="none" cap="none" strike="noStrike">
                <a:solidFill>
                  <a:srgbClr val="232629"/>
                </a:solidFill>
                <a:highlight>
                  <a:srgbClr val="FFFFFF"/>
                </a:highlight>
                <a:latin typeface="Arial"/>
                <a:ea typeface="Arial"/>
                <a:cs typeface="Arial"/>
                <a:sym typeface="Arial"/>
              </a:rPr>
              <a:t>penalization norm that shrinks the coefficients of features effectively eliminating some of them.You can include this </a:t>
            </a:r>
            <a:r>
              <a:rPr b="0" i="0" lang="en-ZA" sz="1300" u="none" cap="none" strike="noStrike">
                <a:solidFill>
                  <a:srgbClr val="232629"/>
                </a:solidFill>
                <a:highlight>
                  <a:srgbClr val="FFFFFF"/>
                </a:highlight>
                <a:latin typeface="Arial"/>
                <a:ea typeface="Arial"/>
                <a:cs typeface="Arial"/>
                <a:sym typeface="Arial"/>
              </a:rPr>
              <a:t>L</a:t>
            </a:r>
            <a:r>
              <a:rPr b="0" i="0" lang="en-ZA" sz="900" u="none" cap="none" strike="noStrike">
                <a:solidFill>
                  <a:srgbClr val="232629"/>
                </a:solidFill>
                <a:highlight>
                  <a:srgbClr val="FFFFFF"/>
                </a:highlight>
                <a:latin typeface="Arial"/>
                <a:ea typeface="Arial"/>
                <a:cs typeface="Arial"/>
                <a:sym typeface="Arial"/>
              </a:rPr>
              <a:t>1 </a:t>
            </a:r>
            <a:r>
              <a:rPr b="0" i="0" lang="en-ZA" sz="1150" u="none" cap="none" strike="noStrike">
                <a:solidFill>
                  <a:srgbClr val="232629"/>
                </a:solidFill>
                <a:highlight>
                  <a:srgbClr val="FFFFFF"/>
                </a:highlight>
                <a:latin typeface="Arial"/>
                <a:ea typeface="Arial"/>
                <a:cs typeface="Arial"/>
                <a:sym typeface="Arial"/>
              </a:rPr>
              <a:t>norm into your logistic regression model. It seems Note: Lasso will not explicitly set variable coefficients to zero, but will shrink them allowing you to select the largest coefficients.</a:t>
            </a:r>
            <a:endParaRPr b="0" i="0" sz="1150" u="none" cap="none" strike="noStrike">
              <a:solidFill>
                <a:srgbClr val="232629"/>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g133288135cf_0_41"/>
          <p:cNvGrpSpPr/>
          <p:nvPr/>
        </p:nvGrpSpPr>
        <p:grpSpPr>
          <a:xfrm>
            <a:off x="0" y="0"/>
            <a:ext cx="9144026" cy="1436645"/>
            <a:chOff x="0" y="0"/>
            <a:chExt cx="9144026" cy="1436645"/>
          </a:xfrm>
        </p:grpSpPr>
        <p:grpSp>
          <p:nvGrpSpPr>
            <p:cNvPr id="212" name="Google Shape;212;g133288135cf_0_41"/>
            <p:cNvGrpSpPr/>
            <p:nvPr/>
          </p:nvGrpSpPr>
          <p:grpSpPr>
            <a:xfrm>
              <a:off x="0" y="0"/>
              <a:ext cx="9144026" cy="896700"/>
              <a:chOff x="0" y="0"/>
              <a:chExt cx="9144026" cy="896700"/>
            </a:xfrm>
          </p:grpSpPr>
          <p:sp>
            <p:nvSpPr>
              <p:cNvPr id="213" name="Google Shape;213;g133288135cf_0_41"/>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14" name="Google Shape;214;g133288135cf_0_41"/>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15" name="Google Shape;215;g133288135cf_0_41"/>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16" name="Google Shape;216;g133288135cf_0_41"/>
            <p:cNvGrpSpPr/>
            <p:nvPr/>
          </p:nvGrpSpPr>
          <p:grpSpPr>
            <a:xfrm>
              <a:off x="0" y="896645"/>
              <a:ext cx="9144000" cy="540000"/>
              <a:chOff x="0" y="896645"/>
              <a:chExt cx="9144000" cy="540000"/>
            </a:xfrm>
          </p:grpSpPr>
          <p:sp>
            <p:nvSpPr>
              <p:cNvPr id="217" name="Google Shape;217;g133288135cf_0_41"/>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g133288135cf_0_41"/>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Multi-Class Logistic Regression</a:t>
                </a:r>
                <a:endParaRPr b="0" i="0" sz="1400" u="none" cap="none" strike="noStrike">
                  <a:solidFill>
                    <a:srgbClr val="000000"/>
                  </a:solidFill>
                  <a:latin typeface="Arial"/>
                  <a:ea typeface="Arial"/>
                  <a:cs typeface="Arial"/>
                  <a:sym typeface="Arial"/>
                </a:endParaRPr>
              </a:p>
            </p:txBody>
          </p:sp>
        </p:grpSp>
      </p:grpSp>
      <p:sp>
        <p:nvSpPr>
          <p:cNvPr id="219" name="Google Shape;219;g133288135cf_0_41"/>
          <p:cNvSpPr txBox="1"/>
          <p:nvPr/>
        </p:nvSpPr>
        <p:spPr>
          <a:xfrm>
            <a:off x="211900" y="1571750"/>
            <a:ext cx="8135700" cy="53103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1" lang="en-ZA" sz="1900" u="none" cap="none" strike="noStrike">
                <a:solidFill>
                  <a:srgbClr val="292929"/>
                </a:solidFill>
                <a:highlight>
                  <a:srgbClr val="FFFFFF"/>
                </a:highlight>
                <a:latin typeface="Georgia"/>
                <a:ea typeface="Georgia"/>
                <a:cs typeface="Georgia"/>
                <a:sym typeface="Georgia"/>
              </a:rPr>
              <a:t>Eg.</a:t>
            </a:r>
            <a:r>
              <a:rPr b="0" i="0" lang="en-ZA" sz="1900" u="none" cap="none" strike="noStrike">
                <a:solidFill>
                  <a:srgbClr val="292929"/>
                </a:solidFill>
                <a:highlight>
                  <a:srgbClr val="FFFFFF"/>
                </a:highlight>
                <a:latin typeface="Georgia"/>
                <a:ea typeface="Georgia"/>
                <a:cs typeface="Georgia"/>
                <a:sym typeface="Georgia"/>
              </a:rPr>
              <a:t> If we have to predict whether the weather is sunny, rainy, or windy, we are dealing with a Multi-class problem. We turn this problem into three binary classification problem i.e whether it is sunny or not, whether it is rainy or not and whether it is windy or not. We run all three classifications </a:t>
            </a:r>
            <a:r>
              <a:rPr b="1" i="0" lang="en-ZA" sz="1900" u="none" cap="none" strike="noStrike">
                <a:solidFill>
                  <a:srgbClr val="292929"/>
                </a:solidFill>
                <a:highlight>
                  <a:srgbClr val="FFFFFF"/>
                </a:highlight>
                <a:latin typeface="Georgia"/>
                <a:ea typeface="Georgia"/>
                <a:cs typeface="Georgia"/>
                <a:sym typeface="Georgia"/>
              </a:rPr>
              <a:t>independently</a:t>
            </a:r>
            <a:r>
              <a:rPr b="0" i="0" lang="en-ZA" sz="1900" u="none" cap="none" strike="noStrike">
                <a:solidFill>
                  <a:srgbClr val="292929"/>
                </a:solidFill>
                <a:highlight>
                  <a:srgbClr val="FFFFFF"/>
                </a:highlight>
                <a:latin typeface="Georgia"/>
                <a:ea typeface="Georgia"/>
                <a:cs typeface="Georgia"/>
                <a:sym typeface="Georgia"/>
              </a:rPr>
              <a:t> on input. The classification for which the value of probability is maximum relative to others, is the solution.</a:t>
            </a:r>
            <a:endParaRPr b="0" i="0" sz="19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500"/>
              <a:buFont typeface="Arial"/>
              <a:buNone/>
            </a:pPr>
            <a:r>
              <a:t/>
            </a:r>
            <a:endParaRPr b="0" i="0" sz="19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1700"/>
              </a:spcBef>
              <a:spcAft>
                <a:spcPts val="0"/>
              </a:spcAft>
              <a:buClr>
                <a:srgbClr val="000000"/>
              </a:buClr>
              <a:buSzPts val="1600"/>
              <a:buFont typeface="Arial"/>
              <a:buNone/>
            </a:pPr>
            <a:r>
              <a:rPr b="1" i="1" lang="en-ZA" sz="2000" u="none" cap="none" strike="noStrike">
                <a:solidFill>
                  <a:srgbClr val="292929"/>
                </a:solidFill>
                <a:highlight>
                  <a:srgbClr val="FFFFFF"/>
                </a:highlight>
                <a:latin typeface="Georgia"/>
                <a:ea typeface="Georgia"/>
                <a:cs typeface="Georgia"/>
                <a:sym typeface="Georgia"/>
              </a:rPr>
              <a:t>Assumptions:</a:t>
            </a:r>
            <a:endParaRPr b="1" i="1" sz="2000" u="none" cap="none" strike="noStrike">
              <a:solidFill>
                <a:srgbClr val="292929"/>
              </a:solidFill>
              <a:highlight>
                <a:srgbClr val="FFFFFF"/>
              </a:highlight>
              <a:latin typeface="Georgia"/>
              <a:ea typeface="Georgia"/>
              <a:cs typeface="Georgia"/>
              <a:sym typeface="Georgia"/>
            </a:endParaRPr>
          </a:p>
          <a:p>
            <a:pPr indent="0" lvl="0" marL="0" marR="0" rtl="0" algn="l">
              <a:lnSpc>
                <a:spcPct val="100000"/>
              </a:lnSpc>
              <a:spcBef>
                <a:spcPts val="1700"/>
              </a:spcBef>
              <a:spcAft>
                <a:spcPts val="0"/>
              </a:spcAft>
              <a:buClr>
                <a:srgbClr val="000000"/>
              </a:buClr>
              <a:buSzPts val="1200"/>
              <a:buFont typeface="Arial"/>
              <a:buNone/>
            </a:pPr>
            <a:r>
              <a:rPr b="0" i="0" lang="en-ZA" sz="1600" u="none" cap="none" strike="noStrike">
                <a:solidFill>
                  <a:srgbClr val="222222"/>
                </a:solidFill>
                <a:highlight>
                  <a:srgbClr val="FFFFFF"/>
                </a:highlight>
                <a:latin typeface="Arial"/>
                <a:ea typeface="Arial"/>
                <a:cs typeface="Arial"/>
                <a:sym typeface="Arial"/>
              </a:rPr>
              <a:t>The Dependent variable should be either nominal or ordinal variable.</a:t>
            </a:r>
            <a:endParaRPr b="0" i="0" sz="16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200"/>
              <a:buFont typeface="Arial"/>
              <a:buNone/>
            </a:pPr>
            <a:r>
              <a:rPr b="0" i="0" lang="en-ZA" sz="1600" u="none" cap="none" strike="noStrike">
                <a:solidFill>
                  <a:srgbClr val="222222"/>
                </a:solidFill>
                <a:highlight>
                  <a:srgbClr val="FFFFFF"/>
                </a:highlight>
                <a:latin typeface="Arial"/>
                <a:ea typeface="Arial"/>
                <a:cs typeface="Arial"/>
                <a:sym typeface="Arial"/>
              </a:rPr>
              <a:t>Set of one or more Independent variables can be continuous, ordinal or nominal.</a:t>
            </a:r>
            <a:endParaRPr b="0" i="0" sz="16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200"/>
              <a:buFont typeface="Arial"/>
              <a:buNone/>
            </a:pPr>
            <a:r>
              <a:rPr b="0" i="0" lang="en-ZA" sz="1600" u="none" cap="none" strike="noStrike">
                <a:solidFill>
                  <a:srgbClr val="FF9900"/>
                </a:solidFill>
                <a:highlight>
                  <a:srgbClr val="FFFFFF"/>
                </a:highlight>
                <a:latin typeface="Arial"/>
                <a:ea typeface="Arial"/>
                <a:cs typeface="Arial"/>
                <a:sym typeface="Arial"/>
              </a:rPr>
              <a:t>The Observations and dependent variables must be mutually exclusive and exhaustive.</a:t>
            </a:r>
            <a:endParaRPr b="0" i="0" sz="1600" u="none" cap="none" strike="noStrike">
              <a:solidFill>
                <a:srgbClr val="FF9900"/>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200"/>
              <a:buFont typeface="Arial"/>
              <a:buNone/>
            </a:pPr>
            <a:r>
              <a:rPr b="0" i="0" lang="en-ZA" sz="1600" u="none" cap="none" strike="noStrike">
                <a:solidFill>
                  <a:srgbClr val="FF9900"/>
                </a:solidFill>
                <a:highlight>
                  <a:srgbClr val="FFFFFF"/>
                </a:highlight>
                <a:latin typeface="Arial"/>
                <a:ea typeface="Arial"/>
                <a:cs typeface="Arial"/>
                <a:sym typeface="Arial"/>
              </a:rPr>
              <a:t>No Multicollinearity between Independent variables.</a:t>
            </a:r>
            <a:endParaRPr b="0" i="0" sz="1600" u="none" cap="none" strike="noStrike">
              <a:solidFill>
                <a:srgbClr val="FF9900"/>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200"/>
              <a:buFont typeface="Arial"/>
              <a:buNone/>
            </a:pPr>
            <a:r>
              <a:rPr b="0" i="0" lang="en-ZA" sz="1600" u="none" cap="none" strike="noStrike">
                <a:solidFill>
                  <a:srgbClr val="222222"/>
                </a:solidFill>
                <a:highlight>
                  <a:srgbClr val="FFFFFF"/>
                </a:highlight>
                <a:latin typeface="Arial"/>
                <a:ea typeface="Arial"/>
                <a:cs typeface="Arial"/>
                <a:sym typeface="Arial"/>
              </a:rPr>
              <a:t>There should be no Outliers in the data points.</a:t>
            </a:r>
            <a:endParaRPr b="0" i="0" sz="16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g133288135cf_0_66"/>
          <p:cNvGrpSpPr/>
          <p:nvPr/>
        </p:nvGrpSpPr>
        <p:grpSpPr>
          <a:xfrm>
            <a:off x="0" y="0"/>
            <a:ext cx="9144026" cy="1436645"/>
            <a:chOff x="0" y="0"/>
            <a:chExt cx="9144026" cy="1436645"/>
          </a:xfrm>
        </p:grpSpPr>
        <p:grpSp>
          <p:nvGrpSpPr>
            <p:cNvPr id="225" name="Google Shape;225;g133288135cf_0_66"/>
            <p:cNvGrpSpPr/>
            <p:nvPr/>
          </p:nvGrpSpPr>
          <p:grpSpPr>
            <a:xfrm>
              <a:off x="0" y="0"/>
              <a:ext cx="9144026" cy="896700"/>
              <a:chOff x="0" y="0"/>
              <a:chExt cx="9144026" cy="896700"/>
            </a:xfrm>
          </p:grpSpPr>
          <p:sp>
            <p:nvSpPr>
              <p:cNvPr id="226" name="Google Shape;226;g133288135cf_0_66"/>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27" name="Google Shape;227;g133288135cf_0_66"/>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28" name="Google Shape;228;g133288135cf_0_66"/>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29" name="Google Shape;229;g133288135cf_0_66"/>
            <p:cNvGrpSpPr/>
            <p:nvPr/>
          </p:nvGrpSpPr>
          <p:grpSpPr>
            <a:xfrm>
              <a:off x="0" y="896645"/>
              <a:ext cx="9144000" cy="540000"/>
              <a:chOff x="0" y="896645"/>
              <a:chExt cx="9144000" cy="540000"/>
            </a:xfrm>
          </p:grpSpPr>
          <p:sp>
            <p:nvSpPr>
              <p:cNvPr id="230" name="Google Shape;230;g133288135cf_0_66"/>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g133288135cf_0_66"/>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Multi-Class Logistic Regression</a:t>
                </a:r>
                <a:endParaRPr b="0" i="0" sz="1400" u="none" cap="none" strike="noStrike">
                  <a:solidFill>
                    <a:srgbClr val="000000"/>
                  </a:solidFill>
                  <a:latin typeface="Arial"/>
                  <a:ea typeface="Arial"/>
                  <a:cs typeface="Arial"/>
                  <a:sym typeface="Arial"/>
                </a:endParaRPr>
              </a:p>
            </p:txBody>
          </p:sp>
        </p:grpSp>
      </p:grpSp>
      <p:sp>
        <p:nvSpPr>
          <p:cNvPr id="232" name="Google Shape;232;g133288135cf_0_66"/>
          <p:cNvSpPr txBox="1"/>
          <p:nvPr/>
        </p:nvSpPr>
        <p:spPr>
          <a:xfrm>
            <a:off x="107650" y="1524650"/>
            <a:ext cx="8135700" cy="2211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1700"/>
              </a:spcBef>
              <a:spcAft>
                <a:spcPts val="0"/>
              </a:spcAft>
              <a:buClr>
                <a:srgbClr val="000000"/>
              </a:buClr>
              <a:buSzPts val="1200"/>
              <a:buFont typeface="Arial"/>
              <a:buNone/>
            </a:pPr>
            <a:r>
              <a:rPr b="1" i="0" lang="en-ZA" sz="1200" u="none" cap="none" strike="noStrike">
                <a:solidFill>
                  <a:srgbClr val="222222"/>
                </a:solidFill>
                <a:highlight>
                  <a:srgbClr val="FFFFFF"/>
                </a:highlight>
                <a:latin typeface="Arial"/>
                <a:ea typeface="Arial"/>
                <a:cs typeface="Arial"/>
                <a:sym typeface="Arial"/>
              </a:rPr>
              <a:t>K models for K classes</a:t>
            </a:r>
            <a:endParaRPr b="1" i="0" sz="12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200"/>
              <a:buFont typeface="Arial"/>
              <a:buNone/>
            </a:pPr>
            <a:r>
              <a:t/>
            </a:r>
            <a:endParaRPr b="1" i="0" sz="12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200"/>
              <a:buFont typeface="Arial"/>
              <a:buNone/>
            </a:pPr>
            <a:r>
              <a:t/>
            </a:r>
            <a:endParaRPr b="1" i="0" sz="12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200"/>
              <a:buFont typeface="Arial"/>
              <a:buNone/>
            </a:pPr>
            <a:r>
              <a:t/>
            </a:r>
            <a:endParaRPr b="1" i="0" sz="1200" u="none" cap="none" strike="noStrike">
              <a:solidFill>
                <a:srgbClr val="222222"/>
              </a:solidFill>
              <a:highlight>
                <a:srgbClr val="FFFFFF"/>
              </a:highlight>
              <a:latin typeface="Arial"/>
              <a:ea typeface="Arial"/>
              <a:cs typeface="Arial"/>
              <a:sym typeface="Arial"/>
            </a:endParaRPr>
          </a:p>
          <a:p>
            <a:pPr indent="0" lvl="0" marL="457200" marR="0" rtl="0" algn="l">
              <a:lnSpc>
                <a:spcPct val="100000"/>
              </a:lnSpc>
              <a:spcBef>
                <a:spcPts val="1700"/>
              </a:spcBef>
              <a:spcAft>
                <a:spcPts val="0"/>
              </a:spcAft>
              <a:buClr>
                <a:srgbClr val="000000"/>
              </a:buClr>
              <a:buSzPts val="1200"/>
              <a:buFont typeface="Arial"/>
              <a:buNone/>
            </a:pPr>
            <a:r>
              <a:t/>
            </a:r>
            <a:endParaRPr b="0" i="0" sz="12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292929"/>
              </a:solidFill>
              <a:highlight>
                <a:srgbClr val="FFFFFF"/>
              </a:highlight>
              <a:latin typeface="Georgia"/>
              <a:ea typeface="Georgia"/>
              <a:cs typeface="Georgia"/>
              <a:sym typeface="Georgia"/>
            </a:endParaRPr>
          </a:p>
        </p:txBody>
      </p:sp>
      <p:pic>
        <p:nvPicPr>
          <p:cNvPr descr="Multinomial Logistic Regression" id="233" name="Google Shape;233;g133288135cf_0_66"/>
          <p:cNvPicPr preferRelativeResize="0"/>
          <p:nvPr/>
        </p:nvPicPr>
        <p:blipFill rotWithShape="1">
          <a:blip r:embed="rId4">
            <a:alphaModFix/>
          </a:blip>
          <a:srcRect b="0" l="0" r="0" t="0"/>
          <a:stretch/>
        </p:blipFill>
        <p:spPr>
          <a:xfrm>
            <a:off x="207800" y="1884600"/>
            <a:ext cx="8936200" cy="272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g1217c478b80_0_63"/>
          <p:cNvGrpSpPr/>
          <p:nvPr/>
        </p:nvGrpSpPr>
        <p:grpSpPr>
          <a:xfrm>
            <a:off x="0" y="0"/>
            <a:ext cx="9144026" cy="1436645"/>
            <a:chOff x="0" y="0"/>
            <a:chExt cx="9144026" cy="1436645"/>
          </a:xfrm>
        </p:grpSpPr>
        <p:grpSp>
          <p:nvGrpSpPr>
            <p:cNvPr id="239" name="Google Shape;239;g1217c478b80_0_63"/>
            <p:cNvGrpSpPr/>
            <p:nvPr/>
          </p:nvGrpSpPr>
          <p:grpSpPr>
            <a:xfrm>
              <a:off x="0" y="0"/>
              <a:ext cx="9144026" cy="896700"/>
              <a:chOff x="0" y="0"/>
              <a:chExt cx="9144026" cy="896700"/>
            </a:xfrm>
          </p:grpSpPr>
          <p:sp>
            <p:nvSpPr>
              <p:cNvPr id="240" name="Google Shape;240;g1217c478b80_0_63"/>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241" name="Google Shape;241;g1217c478b80_0_63"/>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242" name="Google Shape;242;g1217c478b80_0_63"/>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43" name="Google Shape;243;g1217c478b80_0_63"/>
            <p:cNvGrpSpPr/>
            <p:nvPr/>
          </p:nvGrpSpPr>
          <p:grpSpPr>
            <a:xfrm>
              <a:off x="0" y="896645"/>
              <a:ext cx="9144000" cy="540000"/>
              <a:chOff x="0" y="896645"/>
              <a:chExt cx="9144000" cy="540000"/>
            </a:xfrm>
          </p:grpSpPr>
          <p:sp>
            <p:nvSpPr>
              <p:cNvPr id="244" name="Google Shape;244;g1217c478b80_0_63"/>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g1217c478b80_0_63"/>
              <p:cNvSpPr txBox="1"/>
              <p:nvPr/>
            </p:nvSpPr>
            <p:spPr>
              <a:xfrm>
                <a:off x="1117600" y="973814"/>
                <a:ext cx="71751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QUESTIONS?</a:t>
                </a:r>
                <a:endParaRPr b="0" i="0" sz="1400" u="none" cap="none" strike="noStrike">
                  <a:solidFill>
                    <a:srgbClr val="000000"/>
                  </a:solidFill>
                  <a:latin typeface="Arial"/>
                  <a:ea typeface="Arial"/>
                  <a:cs typeface="Arial"/>
                  <a:sym typeface="Arial"/>
                </a:endParaRPr>
              </a:p>
            </p:txBody>
          </p:sp>
        </p:grpSp>
      </p:grpSp>
      <p:sp>
        <p:nvSpPr>
          <p:cNvPr id="246" name="Google Shape;246;g1217c478b80_0_63"/>
          <p:cNvSpPr txBox="1"/>
          <p:nvPr/>
        </p:nvSpPr>
        <p:spPr>
          <a:xfrm>
            <a:off x="1665899" y="5698413"/>
            <a:ext cx="5812200" cy="1022400"/>
          </a:xfrm>
          <a:prstGeom prst="rect">
            <a:avLst/>
          </a:prstGeom>
          <a:noFill/>
          <a:ln>
            <a:noFill/>
          </a:ln>
        </p:spPr>
        <p:txBody>
          <a:bodyPr anchorCtr="0" anchor="t" bIns="0" lIns="0" spcFirstLastPara="1" rIns="0" wrap="square" tIns="0">
            <a:noAutofit/>
          </a:bodyPr>
          <a:lstStyle/>
          <a:p>
            <a:pPr indent="0" lvl="0" marL="0" marR="0" rtl="0" algn="ctr">
              <a:lnSpc>
                <a:spcPct val="128571"/>
              </a:lnSpc>
              <a:spcBef>
                <a:spcPts val="0"/>
              </a:spcBef>
              <a:spcAft>
                <a:spcPts val="0"/>
              </a:spcAft>
              <a:buClr>
                <a:srgbClr val="282828"/>
              </a:buClr>
              <a:buSzPts val="2800"/>
              <a:buFont typeface="Arial"/>
              <a:buNone/>
            </a:pPr>
            <a:r>
              <a:t/>
            </a:r>
            <a:endParaRPr b="0" i="0" sz="1400" u="none" cap="none" strike="noStrike">
              <a:solidFill>
                <a:srgbClr val="000000"/>
              </a:solidFill>
              <a:latin typeface="Arial"/>
              <a:ea typeface="Arial"/>
              <a:cs typeface="Arial"/>
              <a:sym typeface="Arial"/>
            </a:endParaRPr>
          </a:p>
        </p:txBody>
      </p:sp>
      <p:pic>
        <p:nvPicPr>
          <p:cNvPr id="247" name="Google Shape;247;g1217c478b80_0_63"/>
          <p:cNvPicPr preferRelativeResize="0"/>
          <p:nvPr/>
        </p:nvPicPr>
        <p:blipFill rotWithShape="1">
          <a:blip r:embed="rId4">
            <a:alphaModFix/>
          </a:blip>
          <a:srcRect b="0" l="0" r="0" t="0"/>
          <a:stretch/>
        </p:blipFill>
        <p:spPr>
          <a:xfrm>
            <a:off x="1528337" y="2087449"/>
            <a:ext cx="6087325" cy="34390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g2a38142ab6c_0_0"/>
          <p:cNvGrpSpPr/>
          <p:nvPr/>
        </p:nvGrpSpPr>
        <p:grpSpPr>
          <a:xfrm>
            <a:off x="0" y="0"/>
            <a:ext cx="9144026" cy="896700"/>
            <a:chOff x="0" y="0"/>
            <a:chExt cx="9144026" cy="896700"/>
          </a:xfrm>
        </p:grpSpPr>
        <p:sp>
          <p:nvSpPr>
            <p:cNvPr id="94" name="Google Shape;94;g2a38142ab6c_0_0"/>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95" name="Google Shape;95;g2a38142ab6c_0_0"/>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96" name="Google Shape;96;g2a38142ab6c_0_0"/>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7" name="Google Shape;97;g2a38142ab6c_0_0"/>
          <p:cNvSpPr txBox="1"/>
          <p:nvPr/>
        </p:nvSpPr>
        <p:spPr>
          <a:xfrm>
            <a:off x="2319300" y="896700"/>
            <a:ext cx="6824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ZA" sz="2400">
                <a:solidFill>
                  <a:schemeClr val="accent2"/>
                </a:solidFill>
                <a:latin typeface="Calibri"/>
                <a:ea typeface="Calibri"/>
                <a:cs typeface="Calibri"/>
                <a:sym typeface="Calibri"/>
              </a:rPr>
              <a:t>               ML Fundamentals </a:t>
            </a:r>
            <a:endParaRPr b="1" i="0" sz="2400" u="none" cap="none" strike="noStrike">
              <a:solidFill>
                <a:schemeClr val="accent2"/>
              </a:solidFill>
              <a:latin typeface="Calibri"/>
              <a:ea typeface="Calibri"/>
              <a:cs typeface="Calibri"/>
              <a:sym typeface="Calibri"/>
            </a:endParaRPr>
          </a:p>
        </p:txBody>
      </p:sp>
      <p:pic>
        <p:nvPicPr>
          <p:cNvPr id="98" name="Google Shape;98;g2a38142ab6c_0_0"/>
          <p:cNvPicPr preferRelativeResize="0"/>
          <p:nvPr/>
        </p:nvPicPr>
        <p:blipFill rotWithShape="1">
          <a:blip r:embed="rId4">
            <a:alphaModFix/>
          </a:blip>
          <a:srcRect b="0" l="4199" r="16119" t="5660"/>
          <a:stretch/>
        </p:blipFill>
        <p:spPr>
          <a:xfrm>
            <a:off x="1374175" y="2060400"/>
            <a:ext cx="6824699" cy="4529626"/>
          </a:xfrm>
          <a:prstGeom prst="rect">
            <a:avLst/>
          </a:prstGeom>
          <a:noFill/>
          <a:ln>
            <a:noFill/>
          </a:ln>
        </p:spPr>
      </p:pic>
      <p:sp>
        <p:nvSpPr>
          <p:cNvPr id="99" name="Google Shape;99;g2a38142ab6c_0_0"/>
          <p:cNvSpPr/>
          <p:nvPr/>
        </p:nvSpPr>
        <p:spPr>
          <a:xfrm>
            <a:off x="6249650" y="3888775"/>
            <a:ext cx="1706100" cy="11934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g12d27aecb44_0_0"/>
          <p:cNvGrpSpPr/>
          <p:nvPr/>
        </p:nvGrpSpPr>
        <p:grpSpPr>
          <a:xfrm>
            <a:off x="0" y="0"/>
            <a:ext cx="9144026" cy="1436645"/>
            <a:chOff x="0" y="0"/>
            <a:chExt cx="9144026" cy="1436645"/>
          </a:xfrm>
        </p:grpSpPr>
        <p:grpSp>
          <p:nvGrpSpPr>
            <p:cNvPr id="105" name="Google Shape;105;g12d27aecb44_0_0"/>
            <p:cNvGrpSpPr/>
            <p:nvPr/>
          </p:nvGrpSpPr>
          <p:grpSpPr>
            <a:xfrm>
              <a:off x="0" y="0"/>
              <a:ext cx="9144026" cy="896700"/>
              <a:chOff x="0" y="0"/>
              <a:chExt cx="9144026" cy="896700"/>
            </a:xfrm>
          </p:grpSpPr>
          <p:sp>
            <p:nvSpPr>
              <p:cNvPr id="106" name="Google Shape;106;g12d27aecb44_0_0"/>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07" name="Google Shape;107;g12d27aecb44_0_0"/>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08" name="Google Shape;108;g12d27aecb44_0_0"/>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09" name="Google Shape;109;g12d27aecb44_0_0"/>
            <p:cNvGrpSpPr/>
            <p:nvPr/>
          </p:nvGrpSpPr>
          <p:grpSpPr>
            <a:xfrm>
              <a:off x="0" y="896645"/>
              <a:ext cx="9144000" cy="540000"/>
              <a:chOff x="0" y="896645"/>
              <a:chExt cx="9144000" cy="540000"/>
            </a:xfrm>
          </p:grpSpPr>
          <p:sp>
            <p:nvSpPr>
              <p:cNvPr id="110" name="Google Shape;110;g12d27aecb44_0_0"/>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g12d27aecb44_0_0"/>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L</a:t>
                </a:r>
                <a:r>
                  <a:rPr b="1" lang="en-ZA" sz="2100">
                    <a:solidFill>
                      <a:srgbClr val="15284B"/>
                    </a:solidFill>
                    <a:latin typeface="Roboto"/>
                    <a:ea typeface="Roboto"/>
                    <a:cs typeface="Roboto"/>
                    <a:sym typeface="Roboto"/>
                  </a:rPr>
                  <a:t>inear</a:t>
                </a:r>
                <a:r>
                  <a:rPr b="1" i="0" lang="en-ZA" sz="2100" u="none" cap="none" strike="noStrike">
                    <a:solidFill>
                      <a:srgbClr val="15284B"/>
                    </a:solidFill>
                    <a:latin typeface="Roboto"/>
                    <a:ea typeface="Roboto"/>
                    <a:cs typeface="Roboto"/>
                    <a:sym typeface="Roboto"/>
                  </a:rPr>
                  <a:t> Regression</a:t>
                </a:r>
                <a:endParaRPr b="0" i="0" sz="1400" u="none" cap="none" strike="noStrike">
                  <a:solidFill>
                    <a:srgbClr val="000000"/>
                  </a:solidFill>
                  <a:latin typeface="Arial"/>
                  <a:ea typeface="Arial"/>
                  <a:cs typeface="Arial"/>
                  <a:sym typeface="Arial"/>
                </a:endParaRPr>
              </a:p>
            </p:txBody>
          </p:sp>
        </p:grpSp>
      </p:grpSp>
      <p:pic>
        <p:nvPicPr>
          <p:cNvPr id="112" name="Google Shape;112;g12d27aecb44_0_0"/>
          <p:cNvPicPr preferRelativeResize="0"/>
          <p:nvPr/>
        </p:nvPicPr>
        <p:blipFill rotWithShape="1">
          <a:blip r:embed="rId4">
            <a:alphaModFix/>
          </a:blip>
          <a:srcRect b="0" l="0" r="0" t="0"/>
          <a:stretch/>
        </p:blipFill>
        <p:spPr>
          <a:xfrm>
            <a:off x="204755" y="2252650"/>
            <a:ext cx="8734489" cy="3267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g244192f1799_0_0"/>
          <p:cNvGrpSpPr/>
          <p:nvPr/>
        </p:nvGrpSpPr>
        <p:grpSpPr>
          <a:xfrm>
            <a:off x="0" y="0"/>
            <a:ext cx="9144026" cy="1436645"/>
            <a:chOff x="0" y="0"/>
            <a:chExt cx="9144026" cy="1436645"/>
          </a:xfrm>
        </p:grpSpPr>
        <p:grpSp>
          <p:nvGrpSpPr>
            <p:cNvPr id="118" name="Google Shape;118;g244192f1799_0_0"/>
            <p:cNvGrpSpPr/>
            <p:nvPr/>
          </p:nvGrpSpPr>
          <p:grpSpPr>
            <a:xfrm>
              <a:off x="0" y="0"/>
              <a:ext cx="9144026" cy="896700"/>
              <a:chOff x="0" y="0"/>
              <a:chExt cx="9144026" cy="896700"/>
            </a:xfrm>
          </p:grpSpPr>
          <p:sp>
            <p:nvSpPr>
              <p:cNvPr id="119" name="Google Shape;119;g244192f1799_0_0"/>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20" name="Google Shape;120;g244192f1799_0_0"/>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21" name="Google Shape;121;g244192f1799_0_0"/>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22" name="Google Shape;122;g244192f1799_0_0"/>
            <p:cNvGrpSpPr/>
            <p:nvPr/>
          </p:nvGrpSpPr>
          <p:grpSpPr>
            <a:xfrm>
              <a:off x="0" y="896645"/>
              <a:ext cx="9144000" cy="540000"/>
              <a:chOff x="0" y="896645"/>
              <a:chExt cx="9144000" cy="540000"/>
            </a:xfrm>
          </p:grpSpPr>
          <p:sp>
            <p:nvSpPr>
              <p:cNvPr id="123" name="Google Shape;123;g244192f1799_0_0"/>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g244192f1799_0_0"/>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Logistic Regression</a:t>
                </a:r>
                <a:endParaRPr b="0" i="0" sz="1400" u="none" cap="none" strike="noStrike">
                  <a:solidFill>
                    <a:srgbClr val="000000"/>
                  </a:solidFill>
                  <a:latin typeface="Arial"/>
                  <a:ea typeface="Arial"/>
                  <a:cs typeface="Arial"/>
                  <a:sym typeface="Arial"/>
                </a:endParaRPr>
              </a:p>
            </p:txBody>
          </p:sp>
        </p:grpSp>
      </p:grpSp>
      <p:pic>
        <p:nvPicPr>
          <p:cNvPr descr="Chart&#10;&#10;Description automatically generated" id="125" name="Google Shape;125;g244192f1799_0_0"/>
          <p:cNvPicPr preferRelativeResize="0"/>
          <p:nvPr/>
        </p:nvPicPr>
        <p:blipFill rotWithShape="1">
          <a:blip r:embed="rId4">
            <a:alphaModFix/>
          </a:blip>
          <a:srcRect b="0" l="0" r="0" t="0"/>
          <a:stretch/>
        </p:blipFill>
        <p:spPr>
          <a:xfrm>
            <a:off x="964377" y="1926415"/>
            <a:ext cx="7824845" cy="43767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g244192f1799_0_14"/>
          <p:cNvGrpSpPr/>
          <p:nvPr/>
        </p:nvGrpSpPr>
        <p:grpSpPr>
          <a:xfrm>
            <a:off x="0" y="0"/>
            <a:ext cx="9144026" cy="1436645"/>
            <a:chOff x="0" y="0"/>
            <a:chExt cx="9144026" cy="1436645"/>
          </a:xfrm>
        </p:grpSpPr>
        <p:grpSp>
          <p:nvGrpSpPr>
            <p:cNvPr id="131" name="Google Shape;131;g244192f1799_0_14"/>
            <p:cNvGrpSpPr/>
            <p:nvPr/>
          </p:nvGrpSpPr>
          <p:grpSpPr>
            <a:xfrm>
              <a:off x="0" y="0"/>
              <a:ext cx="9144026" cy="896700"/>
              <a:chOff x="0" y="0"/>
              <a:chExt cx="9144026" cy="896700"/>
            </a:xfrm>
          </p:grpSpPr>
          <p:sp>
            <p:nvSpPr>
              <p:cNvPr id="132" name="Google Shape;132;g244192f1799_0_14"/>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33" name="Google Shape;133;g244192f1799_0_14"/>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34" name="Google Shape;134;g244192f1799_0_14"/>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35" name="Google Shape;135;g244192f1799_0_14"/>
            <p:cNvGrpSpPr/>
            <p:nvPr/>
          </p:nvGrpSpPr>
          <p:grpSpPr>
            <a:xfrm>
              <a:off x="0" y="896645"/>
              <a:ext cx="9144000" cy="540000"/>
              <a:chOff x="0" y="896645"/>
              <a:chExt cx="9144000" cy="540000"/>
            </a:xfrm>
          </p:grpSpPr>
          <p:sp>
            <p:nvSpPr>
              <p:cNvPr id="136" name="Google Shape;136;g244192f1799_0_14"/>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g244192f1799_0_14"/>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Logistic Regression</a:t>
                </a:r>
                <a:endParaRPr b="0" i="0" sz="1400" u="none" cap="none" strike="noStrike">
                  <a:solidFill>
                    <a:srgbClr val="000000"/>
                  </a:solidFill>
                  <a:latin typeface="Arial"/>
                  <a:ea typeface="Arial"/>
                  <a:cs typeface="Arial"/>
                  <a:sym typeface="Arial"/>
                </a:endParaRPr>
              </a:p>
            </p:txBody>
          </p:sp>
        </p:grpSp>
      </p:grpSp>
      <p:pic>
        <p:nvPicPr>
          <p:cNvPr descr="Chart, timeline&#10;&#10;Description automatically generated with medium confidence" id="138" name="Google Shape;138;g244192f1799_0_14"/>
          <p:cNvPicPr preferRelativeResize="0"/>
          <p:nvPr/>
        </p:nvPicPr>
        <p:blipFill rotWithShape="1">
          <a:blip r:embed="rId4">
            <a:alphaModFix/>
          </a:blip>
          <a:srcRect b="0" l="0" r="0" t="0"/>
          <a:stretch/>
        </p:blipFill>
        <p:spPr>
          <a:xfrm>
            <a:off x="1190599" y="1793065"/>
            <a:ext cx="6915201" cy="43386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g244192f1799_0_28"/>
          <p:cNvGrpSpPr/>
          <p:nvPr/>
        </p:nvGrpSpPr>
        <p:grpSpPr>
          <a:xfrm>
            <a:off x="0" y="0"/>
            <a:ext cx="9144026" cy="1436645"/>
            <a:chOff x="0" y="0"/>
            <a:chExt cx="9144026" cy="1436645"/>
          </a:xfrm>
        </p:grpSpPr>
        <p:grpSp>
          <p:nvGrpSpPr>
            <p:cNvPr id="144" name="Google Shape;144;g244192f1799_0_28"/>
            <p:cNvGrpSpPr/>
            <p:nvPr/>
          </p:nvGrpSpPr>
          <p:grpSpPr>
            <a:xfrm>
              <a:off x="0" y="0"/>
              <a:ext cx="9144026" cy="896700"/>
              <a:chOff x="0" y="0"/>
              <a:chExt cx="9144026" cy="896700"/>
            </a:xfrm>
          </p:grpSpPr>
          <p:sp>
            <p:nvSpPr>
              <p:cNvPr id="145" name="Google Shape;145;g244192f1799_0_28"/>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46" name="Google Shape;146;g244192f1799_0_28"/>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47" name="Google Shape;147;g244192f1799_0_28"/>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48" name="Google Shape;148;g244192f1799_0_28"/>
            <p:cNvGrpSpPr/>
            <p:nvPr/>
          </p:nvGrpSpPr>
          <p:grpSpPr>
            <a:xfrm>
              <a:off x="0" y="896645"/>
              <a:ext cx="9144000" cy="540000"/>
              <a:chOff x="0" y="896645"/>
              <a:chExt cx="9144000" cy="540000"/>
            </a:xfrm>
          </p:grpSpPr>
          <p:sp>
            <p:nvSpPr>
              <p:cNvPr id="149" name="Google Shape;149;g244192f1799_0_28"/>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44192f1799_0_28"/>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Logistic Regression</a:t>
                </a:r>
                <a:endParaRPr b="0" i="0" sz="1400" u="none" cap="none" strike="noStrike">
                  <a:solidFill>
                    <a:srgbClr val="000000"/>
                  </a:solidFill>
                  <a:latin typeface="Arial"/>
                  <a:ea typeface="Arial"/>
                  <a:cs typeface="Arial"/>
                  <a:sym typeface="Arial"/>
                </a:endParaRPr>
              </a:p>
            </p:txBody>
          </p:sp>
        </p:grpSp>
      </p:grpSp>
      <p:pic>
        <p:nvPicPr>
          <p:cNvPr descr="Chart&#10;&#10;Description automatically generated" id="151" name="Google Shape;151;g244192f1799_0_28"/>
          <p:cNvPicPr preferRelativeResize="0"/>
          <p:nvPr/>
        </p:nvPicPr>
        <p:blipFill rotWithShape="1">
          <a:blip r:embed="rId4">
            <a:alphaModFix/>
          </a:blip>
          <a:srcRect b="0" l="0" r="0" t="0"/>
          <a:stretch/>
        </p:blipFill>
        <p:spPr>
          <a:xfrm>
            <a:off x="420050" y="1690251"/>
            <a:ext cx="8410200" cy="474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pSp>
        <p:nvGrpSpPr>
          <p:cNvPr id="156" name="Google Shape;156;g133288135cf_0_8"/>
          <p:cNvGrpSpPr/>
          <p:nvPr/>
        </p:nvGrpSpPr>
        <p:grpSpPr>
          <a:xfrm>
            <a:off x="0" y="0"/>
            <a:ext cx="9144026" cy="1436645"/>
            <a:chOff x="0" y="0"/>
            <a:chExt cx="9144026" cy="1436645"/>
          </a:xfrm>
        </p:grpSpPr>
        <p:grpSp>
          <p:nvGrpSpPr>
            <p:cNvPr id="157" name="Google Shape;157;g133288135cf_0_8"/>
            <p:cNvGrpSpPr/>
            <p:nvPr/>
          </p:nvGrpSpPr>
          <p:grpSpPr>
            <a:xfrm>
              <a:off x="0" y="0"/>
              <a:ext cx="9144026" cy="896700"/>
              <a:chOff x="0" y="0"/>
              <a:chExt cx="9144026" cy="896700"/>
            </a:xfrm>
          </p:grpSpPr>
          <p:sp>
            <p:nvSpPr>
              <p:cNvPr id="158" name="Google Shape;158;g133288135cf_0_8"/>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59" name="Google Shape;159;g133288135cf_0_8"/>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60" name="Google Shape;160;g133288135cf_0_8"/>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61" name="Google Shape;161;g133288135cf_0_8"/>
            <p:cNvGrpSpPr/>
            <p:nvPr/>
          </p:nvGrpSpPr>
          <p:grpSpPr>
            <a:xfrm>
              <a:off x="0" y="896645"/>
              <a:ext cx="9144000" cy="540000"/>
              <a:chOff x="0" y="896645"/>
              <a:chExt cx="9144000" cy="540000"/>
            </a:xfrm>
          </p:grpSpPr>
          <p:sp>
            <p:nvSpPr>
              <p:cNvPr id="162" name="Google Shape;162;g133288135cf_0_8"/>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g133288135cf_0_8"/>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100"/>
                  <a:buFont typeface="Arial"/>
                  <a:buNone/>
                </a:pPr>
                <a:r>
                  <a:rPr b="1" i="0" lang="en-ZA" sz="2100" u="none" cap="none" strike="noStrike">
                    <a:solidFill>
                      <a:srgbClr val="15284B"/>
                    </a:solidFill>
                    <a:latin typeface="Roboto"/>
                    <a:ea typeface="Roboto"/>
                    <a:cs typeface="Roboto"/>
                    <a:sym typeface="Roboto"/>
                  </a:rPr>
                  <a:t>Prepare Data for Logistic Regression</a:t>
                </a:r>
                <a:endParaRPr b="0" i="0" sz="1400" u="none" cap="none" strike="noStrike">
                  <a:solidFill>
                    <a:srgbClr val="000000"/>
                  </a:solidFill>
                  <a:latin typeface="Arial"/>
                  <a:ea typeface="Arial"/>
                  <a:cs typeface="Arial"/>
                  <a:sym typeface="Arial"/>
                </a:endParaRPr>
              </a:p>
            </p:txBody>
          </p:sp>
        </p:grpSp>
      </p:grpSp>
      <p:sp>
        <p:nvSpPr>
          <p:cNvPr id="164" name="Google Shape;164;g133288135cf_0_8"/>
          <p:cNvSpPr txBox="1"/>
          <p:nvPr/>
        </p:nvSpPr>
        <p:spPr>
          <a:xfrm>
            <a:off x="82400" y="1924950"/>
            <a:ext cx="8235900" cy="48132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15000"/>
              </a:lnSpc>
              <a:spcBef>
                <a:spcPts val="0"/>
              </a:spcBef>
              <a:spcAft>
                <a:spcPts val="0"/>
              </a:spcAft>
              <a:buClr>
                <a:srgbClr val="555555"/>
              </a:buClr>
              <a:buSzPts val="1550"/>
              <a:buFont typeface="Arial"/>
              <a:buChar char="●"/>
            </a:pPr>
            <a:r>
              <a:rPr b="1" i="0" lang="en-ZA" sz="1550" u="none" cap="none" strike="noStrike">
                <a:solidFill>
                  <a:srgbClr val="555555"/>
                </a:solidFill>
                <a:highlight>
                  <a:srgbClr val="FFFFFF"/>
                </a:highlight>
                <a:latin typeface="Arial"/>
                <a:ea typeface="Arial"/>
                <a:cs typeface="Arial"/>
                <a:sym typeface="Arial"/>
              </a:rPr>
              <a:t>Binary Output Variable</a:t>
            </a:r>
            <a:r>
              <a:rPr b="0" i="0" lang="en-ZA" sz="1550" u="none" cap="none" strike="noStrike">
                <a:solidFill>
                  <a:srgbClr val="555555"/>
                </a:solidFill>
                <a:highlight>
                  <a:srgbClr val="FFFFFF"/>
                </a:highlight>
                <a:latin typeface="Arial"/>
                <a:ea typeface="Arial"/>
                <a:cs typeface="Arial"/>
                <a:sym typeface="Arial"/>
              </a:rPr>
              <a:t>: Logistic regression is intended for binary (two-class) classification problems. It will predict the probability of an instance belonging to the default class, which can be snapped into a 0 or 1 classification.</a:t>
            </a:r>
            <a:endParaRPr b="0" i="0" sz="1550" u="none" cap="none" strike="noStrike">
              <a:solidFill>
                <a:srgbClr val="555555"/>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555555"/>
              </a:buClr>
              <a:buSzPts val="1550"/>
              <a:buFont typeface="Arial"/>
              <a:buChar char="●"/>
            </a:pPr>
            <a:r>
              <a:rPr b="1" i="0" lang="en-ZA" sz="1550" u="none" cap="none" strike="noStrike">
                <a:solidFill>
                  <a:srgbClr val="555555"/>
                </a:solidFill>
                <a:highlight>
                  <a:srgbClr val="FFFFFF"/>
                </a:highlight>
                <a:latin typeface="Arial"/>
                <a:ea typeface="Arial"/>
                <a:cs typeface="Arial"/>
                <a:sym typeface="Arial"/>
              </a:rPr>
              <a:t>Remove Noise</a:t>
            </a:r>
            <a:r>
              <a:rPr b="0" i="0" lang="en-ZA" sz="1550" u="none" cap="none" strike="noStrike">
                <a:solidFill>
                  <a:srgbClr val="555555"/>
                </a:solidFill>
                <a:highlight>
                  <a:srgbClr val="FFFFFF"/>
                </a:highlight>
                <a:latin typeface="Arial"/>
                <a:ea typeface="Arial"/>
                <a:cs typeface="Arial"/>
                <a:sym typeface="Arial"/>
              </a:rPr>
              <a:t>: Logistic regression assumes no error in the output variable (y), consider removing outliers and possibly misclassified instances from your training data.</a:t>
            </a:r>
            <a:endParaRPr b="0" i="0" sz="1550" u="none" cap="none" strike="noStrike">
              <a:solidFill>
                <a:srgbClr val="555555"/>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555555"/>
              </a:buClr>
              <a:buSzPts val="1550"/>
              <a:buFont typeface="Arial"/>
              <a:buChar char="●"/>
            </a:pPr>
            <a:r>
              <a:rPr b="1" i="0" lang="en-ZA" sz="1550" u="none" cap="none" strike="noStrike">
                <a:solidFill>
                  <a:srgbClr val="555555"/>
                </a:solidFill>
                <a:highlight>
                  <a:srgbClr val="FFFFFF"/>
                </a:highlight>
                <a:latin typeface="Arial"/>
                <a:ea typeface="Arial"/>
                <a:cs typeface="Arial"/>
                <a:sym typeface="Arial"/>
              </a:rPr>
              <a:t>Gaussian Distribution</a:t>
            </a:r>
            <a:r>
              <a:rPr b="0" i="0" lang="en-ZA" sz="1550" u="none" cap="none" strike="noStrike">
                <a:solidFill>
                  <a:srgbClr val="555555"/>
                </a:solidFill>
                <a:highlight>
                  <a:srgbClr val="FFFFFF"/>
                </a:highlight>
                <a:latin typeface="Arial"/>
                <a:ea typeface="Arial"/>
                <a:cs typeface="Arial"/>
                <a:sym typeface="Arial"/>
              </a:rPr>
              <a:t>: Logistic regression is a linear algorithm (with a non-linear transform on output). It does assume a linear relationship between the input variables with the output. Data transforms of your input variables that better expose this linear relationship can result in a more accurate model. For example, you can use log, root, Box-Cox and other univariate transforms to better expose this relationship.</a:t>
            </a:r>
            <a:endParaRPr b="0" i="0" sz="1550" u="none" cap="none" strike="noStrike">
              <a:solidFill>
                <a:srgbClr val="555555"/>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555555"/>
              </a:buClr>
              <a:buSzPts val="1550"/>
              <a:buFont typeface="Arial"/>
              <a:buChar char="●"/>
            </a:pPr>
            <a:r>
              <a:rPr b="1" i="0" lang="en-ZA" sz="1550" u="none" cap="none" strike="noStrike">
                <a:solidFill>
                  <a:srgbClr val="555555"/>
                </a:solidFill>
                <a:highlight>
                  <a:srgbClr val="FFFFFF"/>
                </a:highlight>
                <a:latin typeface="Arial"/>
                <a:ea typeface="Arial"/>
                <a:cs typeface="Arial"/>
                <a:sym typeface="Arial"/>
              </a:rPr>
              <a:t>Remove Correlated Inputs</a:t>
            </a:r>
            <a:r>
              <a:rPr b="0" i="0" lang="en-ZA" sz="1550" u="none" cap="none" strike="noStrike">
                <a:solidFill>
                  <a:srgbClr val="555555"/>
                </a:solidFill>
                <a:highlight>
                  <a:srgbClr val="FFFFFF"/>
                </a:highlight>
                <a:latin typeface="Arial"/>
                <a:ea typeface="Arial"/>
                <a:cs typeface="Arial"/>
                <a:sym typeface="Arial"/>
              </a:rPr>
              <a:t>: Like linear regression, the model can overfit if you have multiple highly-correlated inputs. Consider calculating the pairwise correlations between all inputs and removing highly correlated inputs.</a:t>
            </a:r>
            <a:endParaRPr b="0" i="0" sz="1550" u="none" cap="none" strike="noStrike">
              <a:solidFill>
                <a:srgbClr val="555555"/>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555555"/>
              </a:buClr>
              <a:buSzPts val="1550"/>
              <a:buFont typeface="Arial"/>
              <a:buChar char="●"/>
            </a:pPr>
            <a:r>
              <a:rPr b="1" i="0" lang="en-ZA" sz="1550" u="none" cap="none" strike="noStrike">
                <a:solidFill>
                  <a:srgbClr val="555555"/>
                </a:solidFill>
                <a:highlight>
                  <a:srgbClr val="FFFFFF"/>
                </a:highlight>
                <a:latin typeface="Arial"/>
                <a:ea typeface="Arial"/>
                <a:cs typeface="Arial"/>
                <a:sym typeface="Arial"/>
              </a:rPr>
              <a:t>Fail to Converge</a:t>
            </a:r>
            <a:r>
              <a:rPr b="0" i="0" lang="en-ZA" sz="1550" u="none" cap="none" strike="noStrike">
                <a:solidFill>
                  <a:srgbClr val="555555"/>
                </a:solidFill>
                <a:highlight>
                  <a:srgbClr val="FFFFFF"/>
                </a:highlight>
                <a:latin typeface="Arial"/>
                <a:ea typeface="Arial"/>
                <a:cs typeface="Arial"/>
                <a:sym typeface="Arial"/>
              </a:rPr>
              <a:t>: It is possible for the expected likelihood estimation process that learns the coefficients to fail to converge. This can happen if there are many highly correlated inputs in your data or the data is very sparse (e.g. lots of zeros in your input data).</a:t>
            </a:r>
            <a:endParaRPr b="0" i="0" sz="1550" u="none" cap="none" strike="noStrike">
              <a:solidFill>
                <a:srgbClr val="555555"/>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g13383600b90_0_157"/>
          <p:cNvGrpSpPr/>
          <p:nvPr/>
        </p:nvGrpSpPr>
        <p:grpSpPr>
          <a:xfrm>
            <a:off x="0" y="0"/>
            <a:ext cx="9144026" cy="1436645"/>
            <a:chOff x="0" y="0"/>
            <a:chExt cx="9144026" cy="1436645"/>
          </a:xfrm>
        </p:grpSpPr>
        <p:grpSp>
          <p:nvGrpSpPr>
            <p:cNvPr id="170" name="Google Shape;170;g13383600b90_0_157"/>
            <p:cNvGrpSpPr/>
            <p:nvPr/>
          </p:nvGrpSpPr>
          <p:grpSpPr>
            <a:xfrm>
              <a:off x="0" y="0"/>
              <a:ext cx="9144026" cy="896700"/>
              <a:chOff x="0" y="0"/>
              <a:chExt cx="9144026" cy="896700"/>
            </a:xfrm>
          </p:grpSpPr>
          <p:sp>
            <p:nvSpPr>
              <p:cNvPr id="171" name="Google Shape;171;g13383600b90_0_157"/>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72" name="Google Shape;172;g13383600b90_0_157"/>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73" name="Google Shape;173;g13383600b90_0_157"/>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74" name="Google Shape;174;g13383600b90_0_157"/>
            <p:cNvGrpSpPr/>
            <p:nvPr/>
          </p:nvGrpSpPr>
          <p:grpSpPr>
            <a:xfrm>
              <a:off x="0" y="896645"/>
              <a:ext cx="9144000" cy="540000"/>
              <a:chOff x="0" y="896645"/>
              <a:chExt cx="9144000" cy="540000"/>
            </a:xfrm>
          </p:grpSpPr>
          <p:sp>
            <p:nvSpPr>
              <p:cNvPr id="175" name="Google Shape;175;g13383600b90_0_157"/>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g13383600b90_0_157"/>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100"/>
                  <a:buFont typeface="Arial"/>
                  <a:buNone/>
                </a:pPr>
                <a:r>
                  <a:rPr b="1" i="0" lang="en-ZA" sz="2100" u="none" cap="none" strike="noStrike">
                    <a:solidFill>
                      <a:srgbClr val="15284B"/>
                    </a:solidFill>
                    <a:latin typeface="Roboto"/>
                    <a:ea typeface="Roboto"/>
                    <a:cs typeface="Roboto"/>
                    <a:sym typeface="Roboto"/>
                  </a:rPr>
                  <a:t>Group Discussion</a:t>
                </a:r>
                <a:endParaRPr b="0" i="0" sz="1400" u="none" cap="none" strike="noStrike">
                  <a:solidFill>
                    <a:srgbClr val="000000"/>
                  </a:solidFill>
                  <a:latin typeface="Arial"/>
                  <a:ea typeface="Arial"/>
                  <a:cs typeface="Arial"/>
                  <a:sym typeface="Arial"/>
                </a:endParaRPr>
              </a:p>
            </p:txBody>
          </p:sp>
        </p:grpSp>
      </p:grpSp>
      <p:sp>
        <p:nvSpPr>
          <p:cNvPr id="177" name="Google Shape;177;g13383600b90_0_157"/>
          <p:cNvSpPr txBox="1"/>
          <p:nvPr/>
        </p:nvSpPr>
        <p:spPr>
          <a:xfrm>
            <a:off x="457000" y="2556175"/>
            <a:ext cx="3463500" cy="231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1" i="0" lang="en-ZA" sz="2400" u="none" cap="none" strike="noStrike">
                <a:solidFill>
                  <a:srgbClr val="161616"/>
                </a:solidFill>
                <a:highlight>
                  <a:srgbClr val="FFFFFF"/>
                </a:highlight>
                <a:latin typeface="Arial"/>
                <a:ea typeface="Arial"/>
                <a:cs typeface="Arial"/>
                <a:sym typeface="Arial"/>
              </a:rPr>
              <a:t>What can be applications of logistic regressions?</a:t>
            </a:r>
            <a:endParaRPr b="0" i="0" sz="2400" u="none" cap="none" strike="noStrike">
              <a:solidFill>
                <a:srgbClr val="161616"/>
              </a:solidFill>
              <a:highlight>
                <a:srgbClr val="FFFFFF"/>
              </a:highlight>
              <a:latin typeface="Arial"/>
              <a:ea typeface="Arial"/>
              <a:cs typeface="Arial"/>
              <a:sym typeface="Arial"/>
            </a:endParaRPr>
          </a:p>
          <a:p>
            <a:pPr indent="0" lvl="0" marL="457200" marR="0" rtl="0" algn="l">
              <a:lnSpc>
                <a:spcPct val="115000"/>
              </a:lnSpc>
              <a:spcBef>
                <a:spcPts val="1800"/>
              </a:spcBef>
              <a:spcAft>
                <a:spcPts val="0"/>
              </a:spcAft>
              <a:buClr>
                <a:srgbClr val="000000"/>
              </a:buClr>
              <a:buSzPts val="1200"/>
              <a:buFont typeface="Arial"/>
              <a:buNone/>
            </a:pPr>
            <a:r>
              <a:t/>
            </a:r>
            <a:endParaRPr b="0" i="0" sz="1200" u="none" cap="none" strike="noStrike">
              <a:solidFill>
                <a:srgbClr val="161616"/>
              </a:solidFill>
              <a:highlight>
                <a:srgbClr val="FFFFFF"/>
              </a:highlight>
              <a:latin typeface="Arial"/>
              <a:ea typeface="Arial"/>
              <a:cs typeface="Arial"/>
              <a:sym typeface="Arial"/>
            </a:endParaRPr>
          </a:p>
          <a:p>
            <a:pPr indent="0" lvl="0" marL="0" marR="0" rtl="0" algn="l">
              <a:lnSpc>
                <a:spcPct val="100000"/>
              </a:lnSpc>
              <a:spcBef>
                <a:spcPts val="1800"/>
              </a:spcBef>
              <a:spcAft>
                <a:spcPts val="0"/>
              </a:spcAft>
              <a:buClr>
                <a:srgbClr val="000000"/>
              </a:buClr>
              <a:buSzPts val="1200"/>
              <a:buFont typeface="Arial"/>
              <a:buNone/>
            </a:pPr>
            <a:r>
              <a:rPr b="0" i="0" lang="en-ZA" sz="1200" u="none" cap="none" strike="noStrike">
                <a:solidFill>
                  <a:srgbClr val="161616"/>
                </a:solidFill>
                <a:highlight>
                  <a:srgbClr val="FFFFFF"/>
                </a:highlight>
                <a:latin typeface="Arial"/>
                <a:ea typeface="Arial"/>
                <a:cs typeface="Arial"/>
                <a:sym typeface="Arial"/>
              </a:rPr>
              <a:t>.</a:t>
            </a:r>
            <a:endParaRPr b="0" i="1" sz="900" u="none" cap="none" strike="noStrike">
              <a:solidFill>
                <a:srgbClr val="292929"/>
              </a:solidFill>
              <a:highlight>
                <a:srgbClr val="FFFFFF"/>
              </a:highlight>
              <a:latin typeface="Georgia"/>
              <a:ea typeface="Georgia"/>
              <a:cs typeface="Georgia"/>
              <a:sym typeface="Georgia"/>
            </a:endParaRPr>
          </a:p>
        </p:txBody>
      </p:sp>
      <p:sp>
        <p:nvSpPr>
          <p:cNvPr id="178" name="Google Shape;178;g13383600b90_0_157"/>
          <p:cNvSpPr txBox="1"/>
          <p:nvPr/>
        </p:nvSpPr>
        <p:spPr>
          <a:xfrm>
            <a:off x="4163200" y="1556375"/>
            <a:ext cx="429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g13383600b90_0_157"/>
          <p:cNvPicPr preferRelativeResize="0"/>
          <p:nvPr/>
        </p:nvPicPr>
        <p:blipFill rotWithShape="1">
          <a:blip r:embed="rId4">
            <a:alphaModFix/>
          </a:blip>
          <a:srcRect b="0" l="0" r="0" t="0"/>
          <a:stretch/>
        </p:blipFill>
        <p:spPr>
          <a:xfrm>
            <a:off x="4132982" y="1436650"/>
            <a:ext cx="5011019" cy="542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g13383600b90_0_58"/>
          <p:cNvGrpSpPr/>
          <p:nvPr/>
        </p:nvGrpSpPr>
        <p:grpSpPr>
          <a:xfrm>
            <a:off x="0" y="0"/>
            <a:ext cx="9144026" cy="1436645"/>
            <a:chOff x="0" y="0"/>
            <a:chExt cx="9144026" cy="1436645"/>
          </a:xfrm>
        </p:grpSpPr>
        <p:grpSp>
          <p:nvGrpSpPr>
            <p:cNvPr id="185" name="Google Shape;185;g13383600b90_0_58"/>
            <p:cNvGrpSpPr/>
            <p:nvPr/>
          </p:nvGrpSpPr>
          <p:grpSpPr>
            <a:xfrm>
              <a:off x="0" y="0"/>
              <a:ext cx="9144026" cy="896700"/>
              <a:chOff x="0" y="0"/>
              <a:chExt cx="9144026" cy="896700"/>
            </a:xfrm>
          </p:grpSpPr>
          <p:sp>
            <p:nvSpPr>
              <p:cNvPr id="186" name="Google Shape;186;g13383600b90_0_58"/>
              <p:cNvSpPr/>
              <p:nvPr/>
            </p:nvSpPr>
            <p:spPr>
              <a:xfrm>
                <a:off x="0" y="0"/>
                <a:ext cx="9144000" cy="896700"/>
              </a:xfrm>
              <a:prstGeom prst="rect">
                <a:avLst/>
              </a:prstGeom>
              <a:solidFill>
                <a:srgbClr val="1528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Text, logo&#10;&#10;Description automatically generated" id="187" name="Google Shape;187;g13383600b90_0_58"/>
              <p:cNvPicPr preferRelativeResize="0"/>
              <p:nvPr/>
            </p:nvPicPr>
            <p:blipFill rotWithShape="1">
              <a:blip r:embed="rId3">
                <a:alphaModFix/>
              </a:blip>
              <a:srcRect b="0" l="0" r="0" t="0"/>
              <a:stretch/>
            </p:blipFill>
            <p:spPr>
              <a:xfrm>
                <a:off x="235132" y="137187"/>
                <a:ext cx="4188822" cy="571504"/>
              </a:xfrm>
              <a:prstGeom prst="rect">
                <a:avLst/>
              </a:prstGeom>
              <a:noFill/>
              <a:ln>
                <a:noFill/>
              </a:ln>
            </p:spPr>
          </p:pic>
          <p:sp>
            <p:nvSpPr>
              <p:cNvPr id="188" name="Google Shape;188;g13383600b90_0_58"/>
              <p:cNvSpPr/>
              <p:nvPr/>
            </p:nvSpPr>
            <p:spPr>
              <a:xfrm>
                <a:off x="8815526" y="0"/>
                <a:ext cx="328500" cy="896700"/>
              </a:xfrm>
              <a:prstGeom prst="rect">
                <a:avLst/>
              </a:prstGeom>
              <a:solidFill>
                <a:srgbClr val="C4820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189" name="Google Shape;189;g13383600b90_0_58"/>
            <p:cNvGrpSpPr/>
            <p:nvPr/>
          </p:nvGrpSpPr>
          <p:grpSpPr>
            <a:xfrm>
              <a:off x="0" y="896645"/>
              <a:ext cx="9144000" cy="540000"/>
              <a:chOff x="0" y="896645"/>
              <a:chExt cx="9144000" cy="540000"/>
            </a:xfrm>
          </p:grpSpPr>
          <p:sp>
            <p:nvSpPr>
              <p:cNvPr id="190" name="Google Shape;190;g13383600b90_0_58"/>
              <p:cNvSpPr/>
              <p:nvPr/>
            </p:nvSpPr>
            <p:spPr>
              <a:xfrm>
                <a:off x="0" y="896645"/>
                <a:ext cx="9144000" cy="540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g13383600b90_0_58"/>
              <p:cNvSpPr txBox="1"/>
              <p:nvPr/>
            </p:nvSpPr>
            <p:spPr>
              <a:xfrm>
                <a:off x="405646" y="972869"/>
                <a:ext cx="83328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100"/>
                  <a:buFont typeface="Arial"/>
                  <a:buNone/>
                </a:pPr>
                <a:r>
                  <a:rPr b="1" i="0" lang="en-ZA" sz="2100" u="none" cap="none" strike="noStrike">
                    <a:solidFill>
                      <a:srgbClr val="15284B"/>
                    </a:solidFill>
                    <a:latin typeface="Roboto"/>
                    <a:ea typeface="Roboto"/>
                    <a:cs typeface="Roboto"/>
                    <a:sym typeface="Roboto"/>
                  </a:rPr>
                  <a:t>Logistic Regression Applications</a:t>
                </a:r>
                <a:endParaRPr b="0" i="0" sz="1400" u="none" cap="none" strike="noStrike">
                  <a:solidFill>
                    <a:srgbClr val="000000"/>
                  </a:solidFill>
                  <a:latin typeface="Arial"/>
                  <a:ea typeface="Arial"/>
                  <a:cs typeface="Arial"/>
                  <a:sym typeface="Arial"/>
                </a:endParaRPr>
              </a:p>
            </p:txBody>
          </p:sp>
        </p:grpSp>
      </p:grpSp>
      <p:sp>
        <p:nvSpPr>
          <p:cNvPr id="192" name="Google Shape;192;g13383600b90_0_58"/>
          <p:cNvSpPr txBox="1"/>
          <p:nvPr/>
        </p:nvSpPr>
        <p:spPr>
          <a:xfrm>
            <a:off x="330000" y="1743375"/>
            <a:ext cx="8441400" cy="38928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3800"/>
              </a:spcBef>
              <a:spcAft>
                <a:spcPts val="0"/>
              </a:spcAft>
              <a:buClr>
                <a:srgbClr val="000000"/>
              </a:buClr>
              <a:buSzPts val="1700"/>
              <a:buFont typeface="Arial"/>
              <a:buChar char="●"/>
            </a:pPr>
            <a:r>
              <a:rPr b="1" i="0" lang="en-ZA" sz="1700" u="none" cap="none" strike="noStrike">
                <a:solidFill>
                  <a:srgbClr val="333333"/>
                </a:solidFill>
                <a:highlight>
                  <a:srgbClr val="FFFFFF"/>
                </a:highlight>
                <a:latin typeface="Verdana"/>
                <a:ea typeface="Verdana"/>
                <a:cs typeface="Verdana"/>
                <a:sym typeface="Verdana"/>
              </a:rPr>
              <a:t>Credit scoring</a:t>
            </a:r>
            <a:r>
              <a:rPr b="1" i="0" lang="en-ZA" sz="1700" u="none" cap="none" strike="noStrike">
                <a:solidFill>
                  <a:srgbClr val="555555"/>
                </a:solidFill>
                <a:highlight>
                  <a:srgbClr val="FFFFFF"/>
                </a:highlight>
                <a:latin typeface="Arial"/>
                <a:ea typeface="Arial"/>
                <a:cs typeface="Arial"/>
                <a:sym typeface="Arial"/>
              </a:rPr>
              <a:t>: </a:t>
            </a:r>
            <a:r>
              <a:rPr b="0" i="0" lang="en-ZA" sz="1700" u="none" cap="none" strike="noStrike">
                <a:solidFill>
                  <a:srgbClr val="555555"/>
                </a:solidFill>
                <a:highlight>
                  <a:srgbClr val="FFFFFF"/>
                </a:highlight>
                <a:latin typeface="Arial"/>
                <a:ea typeface="Arial"/>
                <a:cs typeface="Arial"/>
                <a:sym typeface="Arial"/>
              </a:rPr>
              <a:t>It’s difficult if you have more than 15 variables in your model. For logistic regression, it is easy to find out which variables affect the final result of the predictions more and which ones less. It is also possible to find the optimal number of features and eliminate redundant variables with methods like recursive feature elimination</a:t>
            </a:r>
            <a:endParaRPr b="0" i="0" sz="1700" u="none" cap="none" strike="noStrike">
              <a:solidFill>
                <a:srgbClr val="555555"/>
              </a:solidFill>
              <a:highlight>
                <a:srgbClr val="FFFFFF"/>
              </a:highlight>
              <a:latin typeface="Arial"/>
              <a:ea typeface="Arial"/>
              <a:cs typeface="Arial"/>
              <a:sym typeface="Arial"/>
            </a:endParaRPr>
          </a:p>
          <a:p>
            <a:pPr indent="-336550" lvl="0" marL="457200" marR="0" rtl="0" algn="l">
              <a:lnSpc>
                <a:spcPct val="115000"/>
              </a:lnSpc>
              <a:spcBef>
                <a:spcPts val="0"/>
              </a:spcBef>
              <a:spcAft>
                <a:spcPts val="0"/>
              </a:spcAft>
              <a:buClr>
                <a:srgbClr val="555555"/>
              </a:buClr>
              <a:buSzPts val="1700"/>
              <a:buFont typeface="Arial"/>
              <a:buChar char="●"/>
            </a:pPr>
            <a:r>
              <a:rPr b="0" i="0" lang="en-ZA" sz="1700" u="none" cap="none" strike="noStrike">
                <a:solidFill>
                  <a:srgbClr val="555555"/>
                </a:solidFill>
                <a:highlight>
                  <a:srgbClr val="FFFFFF"/>
                </a:highlight>
                <a:latin typeface="Arial"/>
                <a:ea typeface="Arial"/>
                <a:cs typeface="Arial"/>
                <a:sym typeface="Arial"/>
              </a:rPr>
              <a:t>An</a:t>
            </a:r>
            <a:r>
              <a:rPr b="1" i="0" lang="en-ZA" sz="1700" u="none" cap="none" strike="noStrike">
                <a:solidFill>
                  <a:srgbClr val="555555"/>
                </a:solidFill>
                <a:highlight>
                  <a:srgbClr val="FFFFFF"/>
                </a:highlight>
                <a:latin typeface="Arial"/>
                <a:ea typeface="Arial"/>
                <a:cs typeface="Arial"/>
                <a:sym typeface="Arial"/>
              </a:rPr>
              <a:t> </a:t>
            </a:r>
            <a:r>
              <a:rPr b="1" i="0" lang="en-ZA" sz="1700" u="none" cap="none" strike="noStrike">
                <a:solidFill>
                  <a:srgbClr val="555555"/>
                </a:solidFill>
                <a:highlight>
                  <a:srgbClr val="FFFFFF"/>
                </a:highlight>
                <a:uFill>
                  <a:noFill/>
                </a:uFill>
                <a:latin typeface="Arial"/>
                <a:ea typeface="Arial"/>
                <a:cs typeface="Arial"/>
                <a:sym typeface="Arial"/>
                <a:hlinkClick r:id="rId4">
                  <a:extLst>
                    <a:ext uri="{A12FA001-AC4F-418D-AE19-62706E023703}">
                      <ahyp:hlinkClr val="tx"/>
                    </a:ext>
                  </a:extLst>
                </a:hlinkClick>
              </a:rPr>
              <a:t>e-commerce</a:t>
            </a:r>
            <a:r>
              <a:rPr b="0" i="0" lang="en-ZA" sz="1700" u="none" cap="none" strike="noStrike">
                <a:solidFill>
                  <a:srgbClr val="555555"/>
                </a:solidFill>
                <a:highlight>
                  <a:srgbClr val="FFFFFF"/>
                </a:highlight>
                <a:latin typeface="Arial"/>
                <a:ea typeface="Arial"/>
                <a:cs typeface="Arial"/>
                <a:sym typeface="Arial"/>
              </a:rPr>
              <a:t> company that mails expensive promotional offers to customers, for example, would like to know whether a particular customer is likely to respond to the offers or not: i.e., whether that consumer will be a "responder" or a "non-responder." In marketing, this is called propensity to respond modeling.</a:t>
            </a:r>
            <a:endParaRPr b="0" i="0" sz="1700" u="none" cap="none" strike="noStrike">
              <a:solidFill>
                <a:srgbClr val="555555"/>
              </a:solidFill>
              <a:highlight>
                <a:srgbClr val="FFFFFF"/>
              </a:highlight>
              <a:latin typeface="Arial"/>
              <a:ea typeface="Arial"/>
              <a:cs typeface="Arial"/>
              <a:sym typeface="Arial"/>
            </a:endParaRPr>
          </a:p>
          <a:p>
            <a:pPr indent="-336550" lvl="0" marL="457200" marR="0" rtl="0" algn="l">
              <a:lnSpc>
                <a:spcPct val="120000"/>
              </a:lnSpc>
              <a:spcBef>
                <a:spcPts val="0"/>
              </a:spcBef>
              <a:spcAft>
                <a:spcPts val="0"/>
              </a:spcAft>
              <a:buClr>
                <a:srgbClr val="555555"/>
              </a:buClr>
              <a:buSzPts val="1700"/>
              <a:buFont typeface="Arial"/>
              <a:buChar char="●"/>
            </a:pPr>
            <a:r>
              <a:rPr b="1" i="0" lang="en-ZA" sz="1700" u="none" cap="none" strike="noStrike">
                <a:solidFill>
                  <a:srgbClr val="555555"/>
                </a:solidFill>
                <a:highlight>
                  <a:srgbClr val="FFFFFF"/>
                </a:highlight>
                <a:latin typeface="Arial"/>
                <a:ea typeface="Arial"/>
                <a:cs typeface="Arial"/>
                <a:sym typeface="Arial"/>
              </a:rPr>
              <a:t>Healthcare</a:t>
            </a:r>
            <a:r>
              <a:rPr b="0" i="0" lang="en-ZA" sz="1700" u="none" cap="none" strike="noStrike">
                <a:solidFill>
                  <a:srgbClr val="555555"/>
                </a:solidFill>
                <a:highlight>
                  <a:srgbClr val="FFFFFF"/>
                </a:highlight>
                <a:latin typeface="Arial"/>
                <a:ea typeface="Arial"/>
                <a:cs typeface="Arial"/>
                <a:sym typeface="Arial"/>
              </a:rPr>
              <a:t>: discrimination between type 1 and type 2 diabetes in young adult</a:t>
            </a:r>
            <a:endParaRPr b="0" i="0" sz="1700" u="none" cap="none" strike="noStrike">
              <a:solidFill>
                <a:srgbClr val="555555"/>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350"/>
              <a:buFont typeface="Arial"/>
              <a:buNone/>
            </a:pPr>
            <a:r>
              <a:t/>
            </a:r>
            <a:endParaRPr b="0" i="0" sz="1350" u="none" cap="none" strike="noStrike">
              <a:solidFill>
                <a:srgbClr val="222222"/>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350"/>
              <a:buFont typeface="Arial"/>
              <a:buNone/>
            </a:pPr>
            <a:r>
              <a:t/>
            </a:r>
            <a:endParaRPr b="0" i="0" sz="1350" u="none" cap="none" strike="noStrike">
              <a:solidFill>
                <a:srgbClr val="222222"/>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350"/>
              <a:buFont typeface="Arial"/>
              <a:buNone/>
            </a:pPr>
            <a:r>
              <a:rPr b="0" i="0" lang="en-ZA" sz="1350" u="none" cap="none" strike="noStrike">
                <a:solidFill>
                  <a:srgbClr val="222222"/>
                </a:solidFill>
                <a:highlight>
                  <a:srgbClr val="FFFFFF"/>
                </a:highlight>
                <a:latin typeface="Arial"/>
                <a:ea typeface="Arial"/>
                <a:cs typeface="Arial"/>
                <a:sym typeface="Arial"/>
              </a:rPr>
              <a:t>More details: </a:t>
            </a:r>
            <a:r>
              <a:rPr b="0" i="0" lang="en-ZA" sz="1100" u="sng" cap="none" strike="noStrike">
                <a:solidFill>
                  <a:schemeClr val="hlink"/>
                </a:solidFill>
                <a:latin typeface="Arial"/>
                <a:ea typeface="Arial"/>
                <a:cs typeface="Arial"/>
                <a:sym typeface="Arial"/>
                <a:hlinkClick r:id="rId5"/>
              </a:rPr>
              <a:t>https://activewizards.com/blog/5-real-world-examples-of-logistic-regression-application</a:t>
            </a:r>
            <a:endParaRPr b="0" i="0" sz="1350" u="none" cap="none" strike="noStrike">
              <a:solidFill>
                <a:srgbClr val="222222"/>
              </a:solidFill>
              <a:highlight>
                <a:srgbClr val="FFFFFF"/>
              </a:highlight>
              <a:latin typeface="Arial"/>
              <a:ea typeface="Arial"/>
              <a:cs typeface="Arial"/>
              <a:sym typeface="Arial"/>
            </a:endParaRPr>
          </a:p>
        </p:txBody>
      </p:sp>
      <p:sp>
        <p:nvSpPr>
          <p:cNvPr id="193" name="Google Shape;193;g13383600b90_0_58"/>
          <p:cNvSpPr txBox="1"/>
          <p:nvPr/>
        </p:nvSpPr>
        <p:spPr>
          <a:xfrm>
            <a:off x="4163200" y="1556375"/>
            <a:ext cx="429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2021-10-12T07:16:46Z</dcterms:created>
  <dc:creator>Craig Alexander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0x010100E57726F767DD7244ACBD9ADC2CE245B2</vt:lpwstr>
  </property>
</Properties>
</file>