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www.ibm.com/cloud/learn/natural-language-processing" TargetMode="External"/><Relationship Id="rId4" Type="http://schemas.openxmlformats.org/officeDocument/2006/relationships/hyperlink" Target="https://www.ibm.com/blogs/watson/2020/11/nlp-vs-nlu-vs-nlg-the-differences-between-three-natural-language-processing-concept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defRPr sz="1100" u="sng">
                <a:solidFill>
                  <a:srgbClr val="2200CC"/>
                </a:solidFill>
              </a:defRPr>
            </a:pPr>
            <a:r>
              <a:rPr>
                <a:solidFill>
                  <a:srgbClr val="0563C1"/>
                </a:solidFill>
                <a:uFill>
                  <a:solidFill>
                    <a:srgbClr val="0563C1"/>
                  </a:solidFill>
                </a:uFill>
                <a:hlinkClick r:id="rId3" invalidUrl="" action="" tgtFrame="" tooltip="" history="1" highlightClick="0" endSnd="0"/>
              </a:rPr>
              <a:t>What is Natural Language Processing? | IBM</a:t>
            </a:r>
            <a:endParaRPr>
              <a:solidFill>
                <a:srgbClr val="1D2129"/>
              </a:solidFill>
              <a:latin typeface="Ubuntu"/>
              <a:ea typeface="Ubuntu"/>
              <a:cs typeface="Ubuntu"/>
              <a:sym typeface="Ubuntu"/>
            </a:endParaRPr>
          </a:p>
          <a:p>
            <a:pPr>
              <a:defRPr sz="1100" u="sng">
                <a:solidFill>
                  <a:srgbClr val="2200CC"/>
                </a:solidFill>
              </a:defRPr>
            </a:pPr>
            <a:r>
              <a:rPr>
                <a:solidFill>
                  <a:srgbClr val="0563C1"/>
                </a:solidFill>
                <a:uFill>
                  <a:solidFill>
                    <a:srgbClr val="0563C1"/>
                  </a:solidFill>
                </a:uFill>
                <a:hlinkClick r:id="rId4" invalidUrl="" action="" tgtFrame="" tooltip="" history="1" highlightClick="0" endSnd="0"/>
              </a:rPr>
              <a:t>NLP vs. NLU vs. NLG: the differences between three natural language processing concepts - Watson Blog (ibm.com)</a:t>
            </a:r>
            <a:endParaRPr>
              <a:solidFill>
                <a:srgbClr val="1D2129"/>
              </a:solidFill>
              <a:latin typeface="Ubuntu"/>
              <a:ea typeface="Ubuntu"/>
              <a:cs typeface="Ubuntu"/>
              <a:sym typeface="Ubuntu"/>
            </a:endParaRPr>
          </a:p>
          <a:p>
            <a:pPr>
              <a:defRPr sz="1100"/>
            </a:pPr>
            <a:endParaRPr>
              <a:solidFill>
                <a:srgbClr val="1D2129"/>
              </a:solidFill>
              <a:latin typeface="Ubuntu"/>
              <a:ea typeface="Ubuntu"/>
              <a:cs typeface="Ubuntu"/>
              <a:sym typeface="Ubuntu"/>
            </a:endParaR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85800" y="1122362"/>
            <a:ext cx="77724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143000" y="3602037"/>
            <a:ext cx="6858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2396331" y="57943"/>
            <a:ext cx="4351338" cy="78867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4623594" y="2285207"/>
            <a:ext cx="5811839" cy="1971676"/>
          </a:xfrm>
          <a:prstGeom prst="rect">
            <a:avLst/>
          </a:prstGeom>
        </p:spPr>
        <p:txBody>
          <a:bodyPr/>
          <a:lstStyle/>
          <a:p>
            <a:pPr/>
            <a:r>
              <a:t>Title Text</a:t>
            </a:r>
          </a:p>
        </p:txBody>
      </p:sp>
      <p:sp>
        <p:nvSpPr>
          <p:cNvPr id="105" name="Body Level One…"/>
          <p:cNvSpPr txBox="1"/>
          <p:nvPr>
            <p:ph type="body" idx="1"/>
          </p:nvPr>
        </p:nvSpPr>
        <p:spPr>
          <a:xfrm rot="5400000">
            <a:off x="623093" y="370681"/>
            <a:ext cx="5811839" cy="58007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623887" y="1709739"/>
            <a:ext cx="7886701"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623887" y="4589464"/>
            <a:ext cx="7886701"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628650" y="1825625"/>
            <a:ext cx="38862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2;p10"/>
          <p:cNvSpPr txBox="1"/>
          <p:nvPr>
            <p:ph type="body" sz="half" idx="21"/>
          </p:nvPr>
        </p:nvSpPr>
        <p:spPr>
          <a:xfrm>
            <a:off x="4629150" y="1825625"/>
            <a:ext cx="3886200" cy="4351338"/>
          </a:xfrm>
          <a:prstGeom prst="rect">
            <a:avLst/>
          </a:prstGeom>
        </p:spPr>
        <p:txBody>
          <a:bodyPr/>
          <a:lstStyle/>
          <a:p>
            <a:pPr/>
          </a:p>
        </p:txBody>
      </p:sp>
      <p:sp>
        <p:nvSpPr>
          <p:cNvPr id="41"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629841" y="365125"/>
            <a:ext cx="7886701" cy="1325564"/>
          </a:xfrm>
          <a:prstGeom prst="rect">
            <a:avLst/>
          </a:prstGeom>
        </p:spPr>
        <p:txBody>
          <a:bodyPr/>
          <a:lstStyle/>
          <a:p>
            <a:pPr/>
            <a:r>
              <a:t>Title Text</a:t>
            </a:r>
          </a:p>
        </p:txBody>
      </p:sp>
      <p:sp>
        <p:nvSpPr>
          <p:cNvPr id="49" name="Body Level One…"/>
          <p:cNvSpPr txBox="1"/>
          <p:nvPr>
            <p:ph type="body" sz="quarter" idx="1"/>
          </p:nvPr>
        </p:nvSpPr>
        <p:spPr>
          <a:xfrm>
            <a:off x="629841" y="1681163"/>
            <a:ext cx="3868341" cy="823913"/>
          </a:xfrm>
          <a:prstGeom prst="rect">
            <a:avLst/>
          </a:prstGeom>
        </p:spPr>
        <p:txBody>
          <a:bodyPr anchor="b"/>
          <a:lstStyle>
            <a:lvl1pPr marL="228600" indent="0">
              <a:buClrTx/>
              <a:buSzTx/>
              <a:buFontTx/>
              <a:buNone/>
              <a:defRPr b="1" sz="2400"/>
            </a:lvl1pPr>
            <a:lvl2pPr marL="228600" indent="457200">
              <a:buClrTx/>
              <a:buSzTx/>
              <a:buFontTx/>
              <a:buNone/>
              <a:defRPr b="1" sz="2400"/>
            </a:lvl2pPr>
            <a:lvl3pPr marL="228600" indent="914400">
              <a:buClrTx/>
              <a:buSzTx/>
              <a:buFontTx/>
              <a:buNone/>
              <a:defRPr b="1" sz="2400"/>
            </a:lvl3pPr>
            <a:lvl4pPr marL="228600" indent="1371600">
              <a:buClrTx/>
              <a:buSzTx/>
              <a:buFontTx/>
              <a:buNone/>
              <a:defRPr b="1" sz="2400"/>
            </a:lvl4pPr>
            <a:lvl5pPr marL="228600" indent="18288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39;p11"/>
          <p:cNvSpPr txBox="1"/>
          <p:nvPr>
            <p:ph type="body" sz="half" idx="21"/>
          </p:nvPr>
        </p:nvSpPr>
        <p:spPr>
          <a:xfrm>
            <a:off x="629841" y="2505075"/>
            <a:ext cx="3868341" cy="3684588"/>
          </a:xfrm>
          <a:prstGeom prst="rect">
            <a:avLst/>
          </a:prstGeom>
        </p:spPr>
        <p:txBody>
          <a:bodyPr/>
          <a:lstStyle/>
          <a:p>
            <a:pPr/>
          </a:p>
        </p:txBody>
      </p:sp>
      <p:sp>
        <p:nvSpPr>
          <p:cNvPr id="51" name="Google Shape;40;p11"/>
          <p:cNvSpPr txBox="1"/>
          <p:nvPr>
            <p:ph type="body" sz="quarter" idx="22"/>
          </p:nvPr>
        </p:nvSpPr>
        <p:spPr>
          <a:xfrm>
            <a:off x="4629150" y="1681163"/>
            <a:ext cx="3887392" cy="823913"/>
          </a:xfrm>
          <a:prstGeom prst="rect">
            <a:avLst/>
          </a:prstGeom>
        </p:spPr>
        <p:txBody>
          <a:bodyPr anchor="b"/>
          <a:lstStyle/>
          <a:p>
            <a:pPr marL="228600" indent="0">
              <a:buClrTx/>
              <a:buSzTx/>
              <a:buFontTx/>
              <a:buNone/>
              <a:defRPr b="1" sz="2400"/>
            </a:pPr>
          </a:p>
        </p:txBody>
      </p:sp>
      <p:sp>
        <p:nvSpPr>
          <p:cNvPr id="52" name="Google Shape;41;p11"/>
          <p:cNvSpPr txBox="1"/>
          <p:nvPr>
            <p:ph type="body" sz="half" idx="23"/>
          </p:nvPr>
        </p:nvSpPr>
        <p:spPr>
          <a:xfrm>
            <a:off x="4629150" y="2505075"/>
            <a:ext cx="3887392" cy="3684588"/>
          </a:xfrm>
          <a:prstGeom prst="rect">
            <a:avLst/>
          </a:prstGeom>
        </p:spPr>
        <p:txBody>
          <a:bodyPr/>
          <a:lstStyle/>
          <a:p>
            <a:pPr/>
          </a:p>
        </p:txBody>
      </p:sp>
      <p:sp>
        <p:nvSpPr>
          <p:cNvPr id="53"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629841" y="457200"/>
            <a:ext cx="2949178"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3887391" y="987425"/>
            <a:ext cx="4629151" cy="4873626"/>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57;p14"/>
          <p:cNvSpPr txBox="1"/>
          <p:nvPr>
            <p:ph type="body" sz="quarter" idx="21"/>
          </p:nvPr>
        </p:nvSpPr>
        <p:spPr>
          <a:xfrm>
            <a:off x="629840" y="2057400"/>
            <a:ext cx="2949180" cy="3811588"/>
          </a:xfrm>
          <a:prstGeom prst="rect">
            <a:avLst/>
          </a:prstGeom>
        </p:spPr>
        <p:txBody>
          <a:bodyPr/>
          <a:lstStyle/>
          <a:p>
            <a:pPr marL="228600" indent="0">
              <a:buClrTx/>
              <a:buSzTx/>
              <a:buFontTx/>
              <a:buNone/>
              <a:defRPr sz="1600"/>
            </a:pPr>
          </a:p>
        </p:txBody>
      </p:sp>
      <p:sp>
        <p:nvSpPr>
          <p:cNvPr id="78"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629841" y="457200"/>
            <a:ext cx="2949178" cy="1600200"/>
          </a:xfrm>
          <a:prstGeom prst="rect">
            <a:avLst/>
          </a:prstGeom>
        </p:spPr>
        <p:txBody>
          <a:bodyPr anchor="b"/>
          <a:lstStyle>
            <a:lvl1pPr>
              <a:defRPr sz="3200"/>
            </a:lvl1pPr>
          </a:lstStyle>
          <a:p>
            <a:pPr/>
            <a:r>
              <a:t>Title Text</a:t>
            </a:r>
          </a:p>
        </p:txBody>
      </p:sp>
      <p:sp>
        <p:nvSpPr>
          <p:cNvPr id="86" name="Google Shape;63;p15"/>
          <p:cNvSpPr/>
          <p:nvPr>
            <p:ph type="pic" sz="half" idx="21"/>
          </p:nvPr>
        </p:nvSpPr>
        <p:spPr>
          <a:xfrm>
            <a:off x="3887391" y="987425"/>
            <a:ext cx="4629151" cy="4873626"/>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629841" y="2057400"/>
            <a:ext cx="2949178"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xfrm>
            <a:off x="8256766" y="6414781"/>
            <a:ext cx="258585" cy="248266"/>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28650" y="365125"/>
            <a:ext cx="7886700" cy="132556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628650" y="1825625"/>
            <a:ext cx="78867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256766" y="6414781"/>
            <a:ext cx="258585" cy="248266"/>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towardsdatascience.com/the-most-common-evaluation-metrics-in-nlp-ced6a763ac8b"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educba.com/deep-learning-for-nlp/" TargetMode="External"/><Relationship Id="rId4"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www.ibm.com/products/watson-assistant" TargetMode="External"/><Relationship Id="rId4" Type="http://schemas.openxmlformats.org/officeDocument/2006/relationships/hyperlink" Target="https://www.ibm.com/cloud/learn/chatbots-explained" TargetMode="External"/><Relationship Id="rId5" Type="http://schemas.openxmlformats.org/officeDocument/2006/relationships/hyperlink" Target="https://www.ibm.com/cloud/learn/natural-language-processing"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www.ibm.com/cloud/watson-natural-language-understanding" TargetMode="External"/><Relationship Id="rId5"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s://medium.com/mlearning-ai/nlp-tokenization-stemming-lemmatization-and-part-of-speech-tagging-9088ac068768"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hyperlink" Target="https://medium.com/mlearning-ai/nlp-tokenization-stemming-lemmatization-and-part-of-speech-tagging-9088ac068768"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hyperlink" Target="https://medium.com/swlh/bag-of-words-in-machine-learning-13c1de579d2d"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hyperlink" Target="https://medium.com/geekculture/text-feature-extraction-2-3-tf-idf-model-c3a8f7a92bc9"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84;p1"/>
          <p:cNvSpPr/>
          <p:nvPr/>
        </p:nvSpPr>
        <p:spPr>
          <a:xfrm>
            <a:off x="0" y="0"/>
            <a:ext cx="4572000" cy="6858000"/>
          </a:xfrm>
          <a:prstGeom prst="rect">
            <a:avLst/>
          </a:prstGeom>
          <a:solidFill>
            <a:srgbClr val="15284B"/>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pic>
        <p:nvPicPr>
          <p:cNvPr id="116" name="Google Shape;85;p1" descr="Google Shape;85;p1"/>
          <p:cNvPicPr>
            <a:picLocks noChangeAspect="1"/>
          </p:cNvPicPr>
          <p:nvPr/>
        </p:nvPicPr>
        <p:blipFill>
          <a:blip r:embed="rId2">
            <a:extLst/>
          </a:blip>
          <a:stretch>
            <a:fillRect/>
          </a:stretch>
        </p:blipFill>
        <p:spPr>
          <a:xfrm>
            <a:off x="235131" y="137186"/>
            <a:ext cx="4188824" cy="571506"/>
          </a:xfrm>
          <a:prstGeom prst="rect">
            <a:avLst/>
          </a:prstGeom>
          <a:ln w="12700">
            <a:miter lim="400000"/>
          </a:ln>
        </p:spPr>
      </p:pic>
      <p:sp>
        <p:nvSpPr>
          <p:cNvPr id="117" name="Google Shape;86;p1"/>
          <p:cNvSpPr txBox="1"/>
          <p:nvPr/>
        </p:nvSpPr>
        <p:spPr>
          <a:xfrm>
            <a:off x="246191" y="2775523"/>
            <a:ext cx="4097373" cy="2225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300">
                <a:solidFill>
                  <a:srgbClr val="FFFFFF"/>
                </a:solidFill>
                <a:latin typeface="Roboto"/>
                <a:ea typeface="Roboto"/>
                <a:cs typeface="Roboto"/>
                <a:sym typeface="Roboto"/>
              </a:defRPr>
            </a:pPr>
            <a:r>
              <a:t>PROFESSIONAL CERTIFICATE</a:t>
            </a:r>
          </a:p>
          <a:p>
            <a:pPr>
              <a:defRPr b="1" sz="2300">
                <a:solidFill>
                  <a:srgbClr val="FFFFFF"/>
                </a:solidFill>
                <a:latin typeface="Roboto"/>
                <a:ea typeface="Roboto"/>
                <a:cs typeface="Roboto"/>
                <a:sym typeface="Roboto"/>
              </a:defRPr>
            </a:pPr>
            <a:r>
              <a:t>IN MACHINE LEARNING AND </a:t>
            </a:r>
          </a:p>
          <a:p>
            <a:pPr>
              <a:defRPr b="1" sz="2300">
                <a:solidFill>
                  <a:srgbClr val="FFFFFF"/>
                </a:solidFill>
                <a:latin typeface="Roboto"/>
                <a:ea typeface="Roboto"/>
                <a:cs typeface="Roboto"/>
                <a:sym typeface="Roboto"/>
              </a:defRPr>
            </a:pPr>
            <a:r>
              <a:t>ARTIFICIAL INTELLIGENCE</a:t>
            </a:r>
          </a:p>
        </p:txBody>
      </p:sp>
      <p:sp>
        <p:nvSpPr>
          <p:cNvPr id="118" name="Google Shape;87;p1"/>
          <p:cNvSpPr/>
          <p:nvPr/>
        </p:nvSpPr>
        <p:spPr>
          <a:xfrm>
            <a:off x="0" y="6489577"/>
            <a:ext cx="4572000" cy="368424"/>
          </a:xfrm>
          <a:prstGeom prst="rect">
            <a:avLst/>
          </a:prstGeom>
          <a:solidFill>
            <a:srgbClr val="C4820E"/>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19" name="Google Shape;88;p1"/>
          <p:cNvSpPr txBox="1"/>
          <p:nvPr/>
        </p:nvSpPr>
        <p:spPr>
          <a:xfrm>
            <a:off x="4813037" y="2775523"/>
            <a:ext cx="4285251" cy="11582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300">
                <a:solidFill>
                  <a:srgbClr val="15284B"/>
                </a:solidFill>
                <a:latin typeface="Roboto"/>
                <a:ea typeface="Roboto"/>
                <a:cs typeface="Roboto"/>
                <a:sym typeface="Roboto"/>
              </a:defRPr>
            </a:pPr>
            <a:r>
              <a:t>Office Hour #18 with </a:t>
            </a:r>
          </a:p>
          <a:p>
            <a:pPr>
              <a:defRPr b="1" sz="2300">
                <a:solidFill>
                  <a:srgbClr val="15284B"/>
                </a:solidFill>
                <a:latin typeface="Roboto"/>
                <a:ea typeface="Roboto"/>
                <a:cs typeface="Roboto"/>
                <a:sym typeface="Roboto"/>
              </a:defRPr>
            </a:pPr>
            <a:r>
              <a:t>Ali Chaudhry</a:t>
            </a:r>
          </a:p>
          <a:p>
            <a:pPr>
              <a:defRPr sz="2000">
                <a:solidFill>
                  <a:srgbClr val="15284B"/>
                </a:solidFill>
                <a:latin typeface="Roboto"/>
                <a:ea typeface="Roboto"/>
                <a:cs typeface="Roboto"/>
                <a:sym typeface="Roboto"/>
              </a:defRPr>
            </a:pPr>
            <a:r>
              <a:rPr b="1" sz="2300"/>
              <a:t> </a:t>
            </a:r>
            <a:r>
              <a:t>2 Feb, 2024 at 3pm UTC</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2" name="Google Shape;199;g13fbb355a67_0_140"/>
          <p:cNvGrpSpPr/>
          <p:nvPr/>
        </p:nvGrpSpPr>
        <p:grpSpPr>
          <a:xfrm>
            <a:off x="0" y="-1"/>
            <a:ext cx="9144027" cy="1436646"/>
            <a:chOff x="0" y="0"/>
            <a:chExt cx="9144026" cy="1436645"/>
          </a:xfrm>
        </p:grpSpPr>
        <p:grpSp>
          <p:nvGrpSpPr>
            <p:cNvPr id="208" name="Google Shape;200;g13fbb355a67_0_140"/>
            <p:cNvGrpSpPr/>
            <p:nvPr/>
          </p:nvGrpSpPr>
          <p:grpSpPr>
            <a:xfrm>
              <a:off x="0" y="-1"/>
              <a:ext cx="9144027" cy="896701"/>
              <a:chOff x="0" y="0"/>
              <a:chExt cx="9144026" cy="896700"/>
            </a:xfrm>
          </p:grpSpPr>
          <p:sp>
            <p:nvSpPr>
              <p:cNvPr id="205" name="Google Shape;201;g13fbb355a67_0_140"/>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206" name="Google Shape;202;g13fbb355a67_0_140" descr="Google Shape;202;g13fbb355a67_0_140"/>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207" name="Google Shape;203;g13fbb355a67_0_140"/>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grpSp>
          <p:nvGrpSpPr>
            <p:cNvPr id="211" name="Google Shape;204;g13fbb355a67_0_140"/>
            <p:cNvGrpSpPr/>
            <p:nvPr/>
          </p:nvGrpSpPr>
          <p:grpSpPr>
            <a:xfrm>
              <a:off x="0" y="896645"/>
              <a:ext cx="9144001" cy="540000"/>
              <a:chOff x="0" y="0"/>
              <a:chExt cx="9144000" cy="539999"/>
            </a:xfrm>
          </p:grpSpPr>
          <p:sp>
            <p:nvSpPr>
              <p:cNvPr id="209" name="Google Shape;205;g13fbb355a67_0_140"/>
              <p:cNvSpPr/>
              <p:nvPr/>
            </p:nvSpPr>
            <p:spPr>
              <a:xfrm>
                <a:off x="0" y="0"/>
                <a:ext cx="9144000"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sp>
            <p:nvSpPr>
              <p:cNvPr id="210" name="Google Shape;206;g13fbb355a67_0_140"/>
              <p:cNvSpPr txBox="1"/>
              <p:nvPr/>
            </p:nvSpPr>
            <p:spPr>
              <a:xfrm>
                <a:off x="1163324" y="77168"/>
                <a:ext cx="7083652" cy="408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2100">
                    <a:solidFill>
                      <a:srgbClr val="15284B"/>
                    </a:solidFill>
                    <a:latin typeface="Roboto"/>
                    <a:ea typeface="Roboto"/>
                    <a:cs typeface="Roboto"/>
                    <a:sym typeface="Roboto"/>
                  </a:defRPr>
                </a:lvl1pPr>
              </a:lstStyle>
              <a:p>
                <a:pPr/>
                <a:r>
                  <a:t>Evaluation Metrics</a:t>
                </a:r>
              </a:p>
            </p:txBody>
          </p:sp>
        </p:grpSp>
      </p:grpSp>
      <p:sp>
        <p:nvSpPr>
          <p:cNvPr id="213" name="Google Shape;208;g13fbb355a67_0_140"/>
          <p:cNvSpPr txBox="1"/>
          <p:nvPr/>
        </p:nvSpPr>
        <p:spPr>
          <a:xfrm>
            <a:off x="510288" y="1590899"/>
            <a:ext cx="7409099" cy="38416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749300" indent="-323850">
              <a:lnSpc>
                <a:spcPct val="190909"/>
              </a:lnSpc>
              <a:spcBef>
                <a:spcPts val="3200"/>
              </a:spcBef>
              <a:buClr>
                <a:srgbClr val="292929"/>
              </a:buClr>
              <a:buSzPts val="1500"/>
              <a:buFont typeface="Georgia"/>
              <a:buChar char="●"/>
              <a:defRPr sz="1500">
                <a:solidFill>
                  <a:srgbClr val="292929"/>
                </a:solidFill>
                <a:latin typeface="Georgia"/>
                <a:ea typeface="Georgia"/>
                <a:cs typeface="Georgia"/>
                <a:sym typeface="Georgia"/>
              </a:defRPr>
            </a:pPr>
            <a:r>
              <a:t>Intrinsic Evaluation — Focuses on intermediary objectives (i.e. the performance of an NLP component on a defined subtask)</a:t>
            </a:r>
          </a:p>
          <a:p>
            <a:pPr marL="749300" indent="-323850">
              <a:lnSpc>
                <a:spcPct val="190909"/>
              </a:lnSpc>
              <a:buClr>
                <a:srgbClr val="292929"/>
              </a:buClr>
              <a:buSzPts val="1500"/>
              <a:buFont typeface="Georgia"/>
              <a:buChar char="●"/>
              <a:defRPr sz="1500">
                <a:solidFill>
                  <a:srgbClr val="292929"/>
                </a:solidFill>
                <a:latin typeface="Georgia"/>
                <a:ea typeface="Georgia"/>
                <a:cs typeface="Georgia"/>
                <a:sym typeface="Georgia"/>
              </a:defRPr>
            </a:pPr>
            <a:r>
              <a:t>Extrinsic Evaluation — Focuses on the performance of the final objective (i.e. the performance of the component on the complete application)</a:t>
            </a:r>
          </a:p>
          <a:p>
            <a:pPr>
              <a:lnSpc>
                <a:spcPct val="218180"/>
              </a:lnSpc>
              <a:spcBef>
                <a:spcPts val="3000"/>
              </a:spcBef>
              <a:defRPr sz="1500">
                <a:solidFill>
                  <a:srgbClr val="292929"/>
                </a:solidFill>
                <a:latin typeface="Georgia"/>
                <a:ea typeface="Georgia"/>
                <a:cs typeface="Georgia"/>
                <a:sym typeface="Georgia"/>
              </a:defRPr>
            </a:pPr>
            <a:r>
              <a:t>Stakeholders typically care about extrinsic evaluation since they’d want to know how good the model is at solving the business problem at hand. However, it’s still important to have intrinsic evaluation metrics in order for the AI team to measure how they are doing. </a:t>
            </a:r>
          </a:p>
        </p:txBody>
      </p:sp>
      <p:sp>
        <p:nvSpPr>
          <p:cNvPr id="214" name="Google Shape;209;g13fbb355a67_0_140">
            <a:hlinkClick r:id="rId3" invalidUrl="" action="" tgtFrame="" tooltip="" history="1" highlightClick="0" endSnd="0"/>
          </p:cNvPr>
          <p:cNvSpPr/>
          <p:nvPr/>
        </p:nvSpPr>
        <p:spPr>
          <a:xfrm>
            <a:off x="8147807" y="6029389"/>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3" name="Google Shape;214;g1217c478b80_0_63"/>
          <p:cNvGrpSpPr/>
          <p:nvPr/>
        </p:nvGrpSpPr>
        <p:grpSpPr>
          <a:xfrm>
            <a:off x="0" y="-1"/>
            <a:ext cx="9144027" cy="1436646"/>
            <a:chOff x="0" y="0"/>
            <a:chExt cx="9144026" cy="1436645"/>
          </a:xfrm>
        </p:grpSpPr>
        <p:grpSp>
          <p:nvGrpSpPr>
            <p:cNvPr id="219" name="Google Shape;215;g1217c478b80_0_63"/>
            <p:cNvGrpSpPr/>
            <p:nvPr/>
          </p:nvGrpSpPr>
          <p:grpSpPr>
            <a:xfrm>
              <a:off x="0" y="-1"/>
              <a:ext cx="9144027" cy="896701"/>
              <a:chOff x="0" y="0"/>
              <a:chExt cx="9144026" cy="896700"/>
            </a:xfrm>
          </p:grpSpPr>
          <p:sp>
            <p:nvSpPr>
              <p:cNvPr id="216" name="Google Shape;216;g1217c478b80_0_63"/>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217" name="Google Shape;217;g1217c478b80_0_63" descr="Google Shape;217;g1217c478b80_0_63"/>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218" name="Google Shape;218;g1217c478b80_0_63"/>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grpSp>
          <p:nvGrpSpPr>
            <p:cNvPr id="222" name="Google Shape;219;g1217c478b80_0_63"/>
            <p:cNvGrpSpPr/>
            <p:nvPr/>
          </p:nvGrpSpPr>
          <p:grpSpPr>
            <a:xfrm>
              <a:off x="0" y="896645"/>
              <a:ext cx="9144001" cy="540000"/>
              <a:chOff x="0" y="0"/>
              <a:chExt cx="9144000" cy="539999"/>
            </a:xfrm>
          </p:grpSpPr>
          <p:sp>
            <p:nvSpPr>
              <p:cNvPr id="220" name="Google Shape;220;g1217c478b80_0_63"/>
              <p:cNvSpPr/>
              <p:nvPr/>
            </p:nvSpPr>
            <p:spPr>
              <a:xfrm>
                <a:off x="0" y="0"/>
                <a:ext cx="9144000"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sp>
            <p:nvSpPr>
              <p:cNvPr id="221" name="Google Shape;221;g1217c478b80_0_63"/>
              <p:cNvSpPr txBox="1"/>
              <p:nvPr/>
            </p:nvSpPr>
            <p:spPr>
              <a:xfrm>
                <a:off x="1163324" y="77168"/>
                <a:ext cx="7083652" cy="408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2100">
                    <a:solidFill>
                      <a:srgbClr val="15284B"/>
                    </a:solidFill>
                    <a:latin typeface="Roboto"/>
                    <a:ea typeface="Roboto"/>
                    <a:cs typeface="Roboto"/>
                    <a:sym typeface="Roboto"/>
                  </a:defRPr>
                </a:lvl1pPr>
              </a:lstStyle>
              <a:p>
                <a:pPr/>
                <a:r>
                  <a:t>Deep Learning and NLP</a:t>
                </a:r>
              </a:p>
            </p:txBody>
          </p:sp>
        </p:grpSp>
      </p:grpSp>
      <p:sp>
        <p:nvSpPr>
          <p:cNvPr id="224" name="Google Shape;223;g1217c478b80_0_63">
            <a:hlinkClick r:id="rId3" invalidUrl="" action="" tgtFrame="" tooltip="" history="1" highlightClick="0" endSnd="0"/>
          </p:cNvPr>
          <p:cNvSpPr/>
          <p:nvPr/>
        </p:nvSpPr>
        <p:spPr>
          <a:xfrm>
            <a:off x="8086556" y="977739"/>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pic>
        <p:nvPicPr>
          <p:cNvPr id="225" name="Google Shape;224;g1217c478b80_0_63" descr="Google Shape;224;g1217c478b80_0_63"/>
          <p:cNvPicPr>
            <a:picLocks noChangeAspect="1"/>
          </p:cNvPicPr>
          <p:nvPr/>
        </p:nvPicPr>
        <p:blipFill>
          <a:blip r:embed="rId4">
            <a:extLst/>
          </a:blip>
          <a:stretch>
            <a:fillRect/>
          </a:stretch>
        </p:blipFill>
        <p:spPr>
          <a:xfrm>
            <a:off x="499374" y="1632750"/>
            <a:ext cx="8246601" cy="50509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4" name="Google Shape;229;g13fbb355a67_0_155"/>
          <p:cNvGrpSpPr/>
          <p:nvPr/>
        </p:nvGrpSpPr>
        <p:grpSpPr>
          <a:xfrm>
            <a:off x="0" y="-1"/>
            <a:ext cx="9144027" cy="1436646"/>
            <a:chOff x="0" y="0"/>
            <a:chExt cx="9144026" cy="1436645"/>
          </a:xfrm>
        </p:grpSpPr>
        <p:grpSp>
          <p:nvGrpSpPr>
            <p:cNvPr id="230" name="Google Shape;230;g13fbb355a67_0_155"/>
            <p:cNvGrpSpPr/>
            <p:nvPr/>
          </p:nvGrpSpPr>
          <p:grpSpPr>
            <a:xfrm>
              <a:off x="0" y="-1"/>
              <a:ext cx="9144027" cy="896701"/>
              <a:chOff x="0" y="0"/>
              <a:chExt cx="9144026" cy="896700"/>
            </a:xfrm>
          </p:grpSpPr>
          <p:sp>
            <p:nvSpPr>
              <p:cNvPr id="227" name="Google Shape;231;g13fbb355a67_0_155"/>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228" name="Google Shape;232;g13fbb355a67_0_155" descr="Google Shape;232;g13fbb355a67_0_155"/>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229" name="Google Shape;233;g13fbb355a67_0_155"/>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grpSp>
          <p:nvGrpSpPr>
            <p:cNvPr id="233" name="Google Shape;234;g13fbb355a67_0_155"/>
            <p:cNvGrpSpPr/>
            <p:nvPr/>
          </p:nvGrpSpPr>
          <p:grpSpPr>
            <a:xfrm>
              <a:off x="0" y="896645"/>
              <a:ext cx="9144001" cy="540000"/>
              <a:chOff x="0" y="0"/>
              <a:chExt cx="9144000" cy="539999"/>
            </a:xfrm>
          </p:grpSpPr>
          <p:sp>
            <p:nvSpPr>
              <p:cNvPr id="231" name="Google Shape;235;g13fbb355a67_0_155"/>
              <p:cNvSpPr/>
              <p:nvPr/>
            </p:nvSpPr>
            <p:spPr>
              <a:xfrm>
                <a:off x="0" y="0"/>
                <a:ext cx="9144000"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sp>
            <p:nvSpPr>
              <p:cNvPr id="232" name="Google Shape;236;g13fbb355a67_0_155"/>
              <p:cNvSpPr txBox="1"/>
              <p:nvPr/>
            </p:nvSpPr>
            <p:spPr>
              <a:xfrm>
                <a:off x="1163324" y="77168"/>
                <a:ext cx="7083652" cy="408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2100">
                    <a:solidFill>
                      <a:srgbClr val="15284B"/>
                    </a:solidFill>
                    <a:latin typeface="Roboto"/>
                    <a:ea typeface="Roboto"/>
                    <a:cs typeface="Roboto"/>
                    <a:sym typeface="Roboto"/>
                  </a:defRPr>
                </a:lvl1pPr>
              </a:lstStyle>
              <a:p>
                <a:pPr/>
                <a:r>
                  <a:t>Group Discussion</a:t>
                </a:r>
              </a:p>
            </p:txBody>
          </p:sp>
        </p:grpSp>
      </p:grpSp>
      <p:sp>
        <p:nvSpPr>
          <p:cNvPr id="235" name="Google Shape;238;g13fbb355a67_0_155"/>
          <p:cNvSpPr txBox="1"/>
          <p:nvPr/>
        </p:nvSpPr>
        <p:spPr>
          <a:xfrm>
            <a:off x="1928799" y="2643200"/>
            <a:ext cx="5143501" cy="52627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700">
                <a:latin typeface="Calibri"/>
                <a:ea typeface="Calibri"/>
                <a:cs typeface="Calibri"/>
                <a:sym typeface="Calibri"/>
              </a:defRPr>
            </a:lvl1pPr>
          </a:lstStyle>
          <a:p>
            <a:pPr/>
            <a:r>
              <a:t>What can be applications of NLP?</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4" name="Google Shape;243;g13fbb355a67_0_170"/>
          <p:cNvGrpSpPr/>
          <p:nvPr/>
        </p:nvGrpSpPr>
        <p:grpSpPr>
          <a:xfrm>
            <a:off x="0" y="-1"/>
            <a:ext cx="9144027" cy="1436646"/>
            <a:chOff x="0" y="0"/>
            <a:chExt cx="9144026" cy="1436645"/>
          </a:xfrm>
        </p:grpSpPr>
        <p:grpSp>
          <p:nvGrpSpPr>
            <p:cNvPr id="240" name="Google Shape;244;g13fbb355a67_0_170"/>
            <p:cNvGrpSpPr/>
            <p:nvPr/>
          </p:nvGrpSpPr>
          <p:grpSpPr>
            <a:xfrm>
              <a:off x="0" y="-1"/>
              <a:ext cx="9144027" cy="896701"/>
              <a:chOff x="0" y="0"/>
              <a:chExt cx="9144026" cy="896700"/>
            </a:xfrm>
          </p:grpSpPr>
          <p:sp>
            <p:nvSpPr>
              <p:cNvPr id="237" name="Google Shape;245;g13fbb355a67_0_170"/>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238" name="Google Shape;246;g13fbb355a67_0_170" descr="Google Shape;246;g13fbb355a67_0_170"/>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239" name="Google Shape;247;g13fbb355a67_0_170"/>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grpSp>
          <p:nvGrpSpPr>
            <p:cNvPr id="243" name="Google Shape;248;g13fbb355a67_0_170"/>
            <p:cNvGrpSpPr/>
            <p:nvPr/>
          </p:nvGrpSpPr>
          <p:grpSpPr>
            <a:xfrm>
              <a:off x="0" y="896645"/>
              <a:ext cx="9144001" cy="540000"/>
              <a:chOff x="0" y="0"/>
              <a:chExt cx="9144000" cy="539999"/>
            </a:xfrm>
          </p:grpSpPr>
          <p:sp>
            <p:nvSpPr>
              <p:cNvPr id="241" name="Google Shape;249;g13fbb355a67_0_170"/>
              <p:cNvSpPr/>
              <p:nvPr/>
            </p:nvSpPr>
            <p:spPr>
              <a:xfrm>
                <a:off x="0" y="0"/>
                <a:ext cx="9144000"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sp>
            <p:nvSpPr>
              <p:cNvPr id="242" name="Google Shape;250;g13fbb355a67_0_170"/>
              <p:cNvSpPr txBox="1"/>
              <p:nvPr/>
            </p:nvSpPr>
            <p:spPr>
              <a:xfrm>
                <a:off x="1163324" y="77168"/>
                <a:ext cx="7083652" cy="408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2100">
                    <a:solidFill>
                      <a:srgbClr val="15284B"/>
                    </a:solidFill>
                    <a:latin typeface="Roboto"/>
                    <a:ea typeface="Roboto"/>
                    <a:cs typeface="Roboto"/>
                    <a:sym typeface="Roboto"/>
                  </a:defRPr>
                </a:lvl1pPr>
              </a:lstStyle>
              <a:p>
                <a:pPr/>
                <a:r>
                  <a:t>NLP Applications</a:t>
                </a:r>
              </a:p>
            </p:txBody>
          </p:sp>
        </p:grpSp>
      </p:grpSp>
      <p:sp>
        <p:nvSpPr>
          <p:cNvPr id="245" name="Google Shape;252;g13fbb355a67_0_170"/>
          <p:cNvSpPr txBox="1"/>
          <p:nvPr/>
        </p:nvSpPr>
        <p:spPr>
          <a:xfrm>
            <a:off x="71449" y="1436650"/>
            <a:ext cx="8786702" cy="49236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298450">
              <a:lnSpc>
                <a:spcPct val="115000"/>
              </a:lnSpc>
              <a:spcBef>
                <a:spcPts val="1800"/>
              </a:spcBef>
              <a:buClr>
                <a:srgbClr val="525252"/>
              </a:buClr>
              <a:buSzPts val="1100"/>
              <a:buFont typeface="Arial"/>
              <a:buChar char="●"/>
              <a:defRPr b="1" sz="1100">
                <a:solidFill>
                  <a:srgbClr val="525252"/>
                </a:solidFill>
              </a:defRPr>
            </a:pPr>
            <a:r>
              <a:t>Spam detection</a:t>
            </a:r>
            <a:r>
              <a:rPr b="0"/>
              <a:t>: You may not think of spam detection as an NLP solution, but the best spam detection technologies use NLP's text classification capabilities to scan emails for language that often indicates spam or phishing. These indicators can include overuse of financial terms, characteristic bad grammar, threatening language, inappropriate urgency, misspelled company names, and more. Spam detection is one of a handful of NLP problems that experts consider 'mostly solved' (although you may argue that this doesn’t match your email experience).</a:t>
            </a:r>
          </a:p>
          <a:p>
            <a:pPr marL="457200" indent="-298450">
              <a:lnSpc>
                <a:spcPct val="115000"/>
              </a:lnSpc>
              <a:buClr>
                <a:srgbClr val="525252"/>
              </a:buClr>
              <a:buSzPts val="1100"/>
              <a:buFont typeface="Arial"/>
              <a:buChar char="●"/>
              <a:defRPr b="1" sz="1100">
                <a:solidFill>
                  <a:srgbClr val="525252"/>
                </a:solidFill>
              </a:defRPr>
            </a:pPr>
            <a:r>
              <a:t>Machine translation</a:t>
            </a:r>
            <a:r>
              <a:rPr b="0"/>
              <a:t>: Google Translate is an example of widely available NLP technology at work. Truly useful machine translation involves more than replacing words in one language with words of another.  Effective translation has to capture accurately the meaning and tone of the input language and translate it to text with the same meaning and desired impact in the output language. Machine translation tools are making good progress in terms of accuracy. A great way to test any machine translation tool is to translate text to one language and then back to the original. An oft-cited classic example: Not long ago, translating “</a:t>
            </a:r>
            <a:r>
              <a:rPr b="0" i="1"/>
              <a:t>The spirit is willing but the flesh is weak”</a:t>
            </a:r>
            <a:r>
              <a:rPr b="0"/>
              <a:t> from English to Russian and back yielded “</a:t>
            </a:r>
            <a:r>
              <a:rPr b="0" i="1"/>
              <a:t>The vodka is good but the meat is rotten</a:t>
            </a:r>
            <a:r>
              <a:rPr b="0"/>
              <a:t>.” Today, the result is “</a:t>
            </a:r>
            <a:r>
              <a:rPr b="0" i="1"/>
              <a:t>The spirit desires, but the flesh is weak</a:t>
            </a:r>
            <a:r>
              <a:rPr b="0"/>
              <a:t>,” which isn’t perfect, but inspires much more confidence in the English-to-Russian translation.</a:t>
            </a:r>
          </a:p>
          <a:p>
            <a:pPr marL="457200" indent="-298450">
              <a:lnSpc>
                <a:spcPct val="115000"/>
              </a:lnSpc>
              <a:buClr>
                <a:srgbClr val="525252"/>
              </a:buClr>
              <a:buSzPts val="1100"/>
              <a:buFont typeface="Arial"/>
              <a:buChar char="●"/>
              <a:defRPr b="1" sz="1100">
                <a:solidFill>
                  <a:srgbClr val="525252"/>
                </a:solidFill>
              </a:defRPr>
            </a:pPr>
            <a:r>
              <a:t>Virtual agents and chatbots:</a:t>
            </a:r>
            <a:r>
              <a:rPr b="0"/>
              <a:t> </a:t>
            </a:r>
            <a:r>
              <a:rPr b="0" u="sng">
                <a:solidFill>
                  <a:srgbClr val="0563C1"/>
                </a:solidFill>
                <a:uFill>
                  <a:solidFill>
                    <a:srgbClr val="0563C1"/>
                  </a:solidFill>
                </a:uFill>
                <a:hlinkClick r:id="rId3" invalidUrl="" action="" tgtFrame="" tooltip="" history="1" highlightClick="0" endSnd="0"/>
              </a:rPr>
              <a:t>Virtual agents</a:t>
            </a:r>
            <a:r>
              <a:rPr b="0"/>
              <a:t> such as Apple's Siri and Amazon's Alexa use speech recognition to recognize patterns in voice commands and natural language generation to respond with appropriate action or helpful comments. </a:t>
            </a:r>
            <a:r>
              <a:rPr b="0" u="sng">
                <a:solidFill>
                  <a:srgbClr val="0563C1"/>
                </a:solidFill>
                <a:uFill>
                  <a:solidFill>
                    <a:srgbClr val="0563C1"/>
                  </a:solidFill>
                </a:uFill>
                <a:hlinkClick r:id="rId4" invalidUrl="" action="" tgtFrame="" tooltip="" history="1" highlightClick="0" endSnd="0"/>
              </a:rPr>
              <a:t>Chatbots</a:t>
            </a:r>
            <a:r>
              <a:rPr b="0"/>
              <a:t> perform the same magic in response to typed text entries. The best of these also learn to recognize contextual clues about human requests and use them to provide even better responses or options over time. The next enhancement for these applications is question answering, the ability to respond to our questions—anticipated or not—with relevant and helpful answers in their own words.</a:t>
            </a:r>
          </a:p>
          <a:p>
            <a:pPr marL="457200" indent="-298450">
              <a:lnSpc>
                <a:spcPct val="115000"/>
              </a:lnSpc>
              <a:buClr>
                <a:srgbClr val="525252"/>
              </a:buClr>
              <a:buSzPts val="1100"/>
              <a:buFont typeface="Arial"/>
              <a:buChar char="●"/>
              <a:defRPr b="1" sz="1100">
                <a:solidFill>
                  <a:srgbClr val="525252"/>
                </a:solidFill>
              </a:defRPr>
            </a:pPr>
            <a:r>
              <a:t>Social media sentiment analysis:</a:t>
            </a:r>
            <a:r>
              <a:rPr b="0"/>
              <a:t> NLP has become an essential business tool for uncovering hidden data insights from social media channels. Sentiment analysis can analyze language used in social media posts, responses, reviews, and more to extract attitudes and emotions in response to products, promotions, and events–information companies can use in product designs, advertising campaigns, and more.</a:t>
            </a:r>
          </a:p>
          <a:p>
            <a:pPr marL="457200" indent="-298450">
              <a:lnSpc>
                <a:spcPct val="115000"/>
              </a:lnSpc>
              <a:buClr>
                <a:srgbClr val="525252"/>
              </a:buClr>
              <a:buSzPts val="1100"/>
              <a:buFont typeface="Arial"/>
              <a:buChar char="●"/>
              <a:defRPr b="1" sz="1100">
                <a:solidFill>
                  <a:srgbClr val="525252"/>
                </a:solidFill>
              </a:defRPr>
            </a:pPr>
            <a:r>
              <a:t>Text summarization: </a:t>
            </a:r>
            <a:r>
              <a:rPr b="0"/>
              <a:t>Text summarization uses NLP techniques to digest huge volumes of digital text and create summaries and synopses for indexes, research databases, or busy readers who don't have time to read full text. The best text summarization applications use semantic reasoning and natural language generation (NLG) to add useful context and conclusions to summaries.</a:t>
            </a:r>
          </a:p>
        </p:txBody>
      </p:sp>
      <p:sp>
        <p:nvSpPr>
          <p:cNvPr id="246" name="Google Shape;253;g13fbb355a67_0_170">
            <a:hlinkClick r:id="rId5" invalidUrl="" action="" tgtFrame="" tooltip="" history="1" highlightClick="0" endSnd="0"/>
          </p:cNvPr>
          <p:cNvSpPr/>
          <p:nvPr/>
        </p:nvSpPr>
        <p:spPr>
          <a:xfrm>
            <a:off x="7614732" y="781639"/>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5" name="Google Shape;258;g13fbb355a67_0_126"/>
          <p:cNvGrpSpPr/>
          <p:nvPr/>
        </p:nvGrpSpPr>
        <p:grpSpPr>
          <a:xfrm>
            <a:off x="0" y="-1"/>
            <a:ext cx="9144027" cy="1436646"/>
            <a:chOff x="0" y="0"/>
            <a:chExt cx="9144026" cy="1436645"/>
          </a:xfrm>
        </p:grpSpPr>
        <p:grpSp>
          <p:nvGrpSpPr>
            <p:cNvPr id="251" name="Google Shape;259;g13fbb355a67_0_126"/>
            <p:cNvGrpSpPr/>
            <p:nvPr/>
          </p:nvGrpSpPr>
          <p:grpSpPr>
            <a:xfrm>
              <a:off x="0" y="-1"/>
              <a:ext cx="9144027" cy="896701"/>
              <a:chOff x="0" y="0"/>
              <a:chExt cx="9144026" cy="896700"/>
            </a:xfrm>
          </p:grpSpPr>
          <p:sp>
            <p:nvSpPr>
              <p:cNvPr id="248" name="Google Shape;260;g13fbb355a67_0_126"/>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249" name="Google Shape;261;g13fbb355a67_0_126" descr="Google Shape;261;g13fbb355a67_0_126"/>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250" name="Google Shape;262;g13fbb355a67_0_126"/>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grpSp>
          <p:nvGrpSpPr>
            <p:cNvPr id="254" name="Google Shape;263;g13fbb355a67_0_126"/>
            <p:cNvGrpSpPr/>
            <p:nvPr/>
          </p:nvGrpSpPr>
          <p:grpSpPr>
            <a:xfrm>
              <a:off x="0" y="896645"/>
              <a:ext cx="9144001" cy="540000"/>
              <a:chOff x="0" y="0"/>
              <a:chExt cx="9144000" cy="539999"/>
            </a:xfrm>
          </p:grpSpPr>
          <p:sp>
            <p:nvSpPr>
              <p:cNvPr id="252" name="Google Shape;264;g13fbb355a67_0_126"/>
              <p:cNvSpPr/>
              <p:nvPr/>
            </p:nvSpPr>
            <p:spPr>
              <a:xfrm>
                <a:off x="0" y="0"/>
                <a:ext cx="9144000"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sp>
            <p:nvSpPr>
              <p:cNvPr id="253" name="Google Shape;265;g13fbb355a67_0_126"/>
              <p:cNvSpPr txBox="1"/>
              <p:nvPr/>
            </p:nvSpPr>
            <p:spPr>
              <a:xfrm>
                <a:off x="1163324" y="77168"/>
                <a:ext cx="7083652" cy="408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lvl1pPr algn="ctr">
                  <a:defRPr b="1" sz="2100">
                    <a:solidFill>
                      <a:srgbClr val="15284B"/>
                    </a:solidFill>
                    <a:latin typeface="Roboto"/>
                    <a:ea typeface="Roboto"/>
                    <a:cs typeface="Roboto"/>
                    <a:sym typeface="Roboto"/>
                  </a:defRPr>
                </a:lvl1pPr>
              </a:lstStyle>
              <a:p>
                <a:pPr/>
                <a:r>
                  <a:t>QUESTIONS?</a:t>
                </a:r>
              </a:p>
            </p:txBody>
          </p:sp>
        </p:grpSp>
      </p:grpSp>
      <p:pic>
        <p:nvPicPr>
          <p:cNvPr id="256" name="Google Shape;267;g13fbb355a67_0_126" descr="Google Shape;267;g13fbb355a67_0_126"/>
          <p:cNvPicPr>
            <a:picLocks noChangeAspect="1"/>
          </p:cNvPicPr>
          <p:nvPr/>
        </p:nvPicPr>
        <p:blipFill>
          <a:blip r:embed="rId3">
            <a:extLst/>
          </a:blip>
          <a:stretch>
            <a:fillRect/>
          </a:stretch>
        </p:blipFill>
        <p:spPr>
          <a:xfrm>
            <a:off x="1528337" y="2087448"/>
            <a:ext cx="6087325" cy="343900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 name="Google Shape;93;g12d27aecb44_0_0"/>
          <p:cNvGrpSpPr/>
          <p:nvPr/>
        </p:nvGrpSpPr>
        <p:grpSpPr>
          <a:xfrm>
            <a:off x="0" y="-1"/>
            <a:ext cx="9144027" cy="1436646"/>
            <a:chOff x="0" y="0"/>
            <a:chExt cx="9144026" cy="1436645"/>
          </a:xfrm>
        </p:grpSpPr>
        <p:grpSp>
          <p:nvGrpSpPr>
            <p:cNvPr id="124" name="Google Shape;94;g12d27aecb44_0_0"/>
            <p:cNvGrpSpPr/>
            <p:nvPr/>
          </p:nvGrpSpPr>
          <p:grpSpPr>
            <a:xfrm>
              <a:off x="0" y="-1"/>
              <a:ext cx="9144027" cy="896701"/>
              <a:chOff x="0" y="0"/>
              <a:chExt cx="9144026" cy="896700"/>
            </a:xfrm>
          </p:grpSpPr>
          <p:sp>
            <p:nvSpPr>
              <p:cNvPr id="121" name="Google Shape;95;g12d27aecb44_0_0"/>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22" name="Google Shape;96;g12d27aecb44_0_0" descr="Google Shape;96;g12d27aecb44_0_0"/>
              <p:cNvPicPr>
                <a:picLocks noChangeAspect="1"/>
              </p:cNvPicPr>
              <p:nvPr/>
            </p:nvPicPr>
            <p:blipFill>
              <a:blip r:embed="rId3">
                <a:extLst/>
              </a:blip>
              <a:stretch>
                <a:fillRect/>
              </a:stretch>
            </p:blipFill>
            <p:spPr>
              <a:xfrm>
                <a:off x="235132" y="137186"/>
                <a:ext cx="4188823" cy="571505"/>
              </a:xfrm>
              <a:prstGeom prst="rect">
                <a:avLst/>
              </a:prstGeom>
              <a:ln w="12700" cap="flat">
                <a:noFill/>
                <a:miter lim="400000"/>
              </a:ln>
              <a:effectLst/>
            </p:spPr>
          </p:pic>
          <p:sp>
            <p:nvSpPr>
              <p:cNvPr id="123" name="Google Shape;97;g12d27aecb44_0_0"/>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25" name="Google Shape;98;g12d27aecb44_0_0"/>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27" name="Google Shape;99;g12d27aecb44_0_0"/>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Natural Language Processing</a:t>
            </a:r>
          </a:p>
        </p:txBody>
      </p:sp>
      <p:sp>
        <p:nvSpPr>
          <p:cNvPr id="128" name="Google Shape;100;g12d27aecb44_0_0"/>
          <p:cNvSpPr txBox="1"/>
          <p:nvPr/>
        </p:nvSpPr>
        <p:spPr>
          <a:xfrm>
            <a:off x="173499" y="1561425"/>
            <a:ext cx="8174402" cy="2468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100">
                <a:solidFill>
                  <a:srgbClr val="262626"/>
                </a:solidFill>
              </a:defRPr>
            </a:pPr>
            <a:r>
              <a:t>Natural language processing strives to build machines that understand and respond to text or voice data—and respond with text or speech of their own—in much the same way humans do.</a:t>
            </a:r>
          </a:p>
          <a:p>
            <a:pPr/>
            <a:endParaRPr sz="2100">
              <a:solidFill>
                <a:srgbClr val="262626"/>
              </a:solidFill>
            </a:endParaRPr>
          </a:p>
          <a:p>
            <a:pPr>
              <a:lnSpc>
                <a:spcPct val="115000"/>
              </a:lnSpc>
              <a:defRPr b="1" sz="1300">
                <a:latin typeface="Georgia"/>
                <a:ea typeface="Georgia"/>
                <a:cs typeface="Georgia"/>
                <a:sym typeface="Georgia"/>
              </a:defRPr>
            </a:pPr>
            <a:r>
              <a:rPr u="sng">
                <a:solidFill>
                  <a:srgbClr val="0563C1"/>
                </a:solidFill>
                <a:uFill>
                  <a:solidFill>
                    <a:srgbClr val="0563C1"/>
                  </a:solidFill>
                </a:uFill>
                <a:hlinkClick r:id="rId4" invalidUrl="" action="" tgtFrame="" tooltip="" history="1" highlightClick="0" endSnd="0"/>
              </a:rPr>
              <a:t>Natural language understanding (NLU)</a:t>
            </a:r>
            <a:r>
              <a:rPr b="0">
                <a:solidFill>
                  <a:srgbClr val="323232"/>
                </a:solidFill>
              </a:rPr>
              <a:t> focuses on machine reading comprehension through grammar and context, enabling it to determine the intended meaning of a sentence.</a:t>
            </a:r>
            <a:endParaRPr>
              <a:solidFill>
                <a:srgbClr val="323232"/>
              </a:solidFill>
            </a:endParaRPr>
          </a:p>
          <a:p>
            <a:pPr>
              <a:lnSpc>
                <a:spcPct val="115000"/>
              </a:lnSpc>
              <a:defRPr b="1" sz="1300">
                <a:solidFill>
                  <a:srgbClr val="323232"/>
                </a:solidFill>
                <a:latin typeface="Georgia"/>
                <a:ea typeface="Georgia"/>
                <a:cs typeface="Georgia"/>
                <a:sym typeface="Georgia"/>
              </a:defRPr>
            </a:pPr>
            <a:r>
              <a:t>Natural language generation (NLG) </a:t>
            </a:r>
            <a:r>
              <a:rPr b="0"/>
              <a:t>focuses on text generation, or the construction of text in English or other languages, by a machine and based on a given dataset.</a:t>
            </a:r>
          </a:p>
        </p:txBody>
      </p:sp>
      <p:pic>
        <p:nvPicPr>
          <p:cNvPr id="129" name="Google Shape;101;g12d27aecb44_0_0" descr="Google Shape;101;g12d27aecb44_0_0"/>
          <p:cNvPicPr>
            <a:picLocks noChangeAspect="1"/>
          </p:cNvPicPr>
          <p:nvPr/>
        </p:nvPicPr>
        <p:blipFill>
          <a:blip r:embed="rId5">
            <a:extLst/>
          </a:blip>
          <a:stretch>
            <a:fillRect/>
          </a:stretch>
        </p:blipFill>
        <p:spPr>
          <a:xfrm>
            <a:off x="2162849" y="3869825"/>
            <a:ext cx="5480949" cy="290722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8" name="Google Shape;106;g13fbb355a67_0_6"/>
          <p:cNvGrpSpPr/>
          <p:nvPr/>
        </p:nvGrpSpPr>
        <p:grpSpPr>
          <a:xfrm>
            <a:off x="0" y="-1"/>
            <a:ext cx="9144027" cy="1436646"/>
            <a:chOff x="0" y="0"/>
            <a:chExt cx="9144026" cy="1436645"/>
          </a:xfrm>
        </p:grpSpPr>
        <p:grpSp>
          <p:nvGrpSpPr>
            <p:cNvPr id="136" name="Google Shape;107;g13fbb355a67_0_6"/>
            <p:cNvGrpSpPr/>
            <p:nvPr/>
          </p:nvGrpSpPr>
          <p:grpSpPr>
            <a:xfrm>
              <a:off x="0" y="-1"/>
              <a:ext cx="9144027" cy="896701"/>
              <a:chOff x="0" y="0"/>
              <a:chExt cx="9144026" cy="896700"/>
            </a:xfrm>
          </p:grpSpPr>
          <p:sp>
            <p:nvSpPr>
              <p:cNvPr id="133" name="Google Shape;108;g13fbb355a67_0_6"/>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34" name="Google Shape;109;g13fbb355a67_0_6" descr="Google Shape;109;g13fbb355a67_0_6"/>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35" name="Google Shape;110;g13fbb355a67_0_6"/>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37" name="Google Shape;111;g13fbb355a67_0_6"/>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39" name="Google Shape;112;g13fbb355a67_0_6"/>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Tokenization</a:t>
            </a:r>
          </a:p>
        </p:txBody>
      </p:sp>
      <p:sp>
        <p:nvSpPr>
          <p:cNvPr id="140" name="Google Shape;113;g13fbb355a67_0_6"/>
          <p:cNvSpPr txBox="1"/>
          <p:nvPr/>
        </p:nvSpPr>
        <p:spPr>
          <a:xfrm>
            <a:off x="816424" y="1500199"/>
            <a:ext cx="7582501" cy="212632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100">
                <a:solidFill>
                  <a:srgbClr val="292929"/>
                </a:solidFill>
                <a:latin typeface="Courier New"/>
                <a:ea typeface="Courier New"/>
                <a:cs typeface="Courier New"/>
                <a:sym typeface="Courier New"/>
              </a:defRPr>
            </a:pPr>
            <a:r>
              <a:t>Tokenization</a:t>
            </a:r>
            <a:r>
              <a:rPr sz="1500">
                <a:latin typeface="Georgia"/>
                <a:ea typeface="Georgia"/>
                <a:cs typeface="Georgia"/>
                <a:sym typeface="Georgia"/>
              </a:rPr>
              <a:t> is the process of breaking down the given text in natural language processing into the smallest unit in a sentence called a token. Punctuation marks, words, and numbers can be considered tokens. </a:t>
            </a:r>
            <a:endParaRPr sz="1500">
              <a:latin typeface="Georgia"/>
              <a:ea typeface="Georgia"/>
              <a:cs typeface="Georgia"/>
              <a:sym typeface="Georgia"/>
            </a:endParaRPr>
          </a:p>
          <a:p>
            <a:pPr/>
            <a:endParaRPr sz="1500">
              <a:solidFill>
                <a:srgbClr val="292929"/>
              </a:solidFill>
              <a:latin typeface="Georgia"/>
              <a:ea typeface="Georgia"/>
              <a:cs typeface="Georgia"/>
              <a:sym typeface="Georgia"/>
            </a:endParaRPr>
          </a:p>
          <a:p>
            <a:pPr>
              <a:defRPr sz="1500">
                <a:solidFill>
                  <a:srgbClr val="292929"/>
                </a:solidFill>
                <a:latin typeface="Georgia"/>
                <a:ea typeface="Georgia"/>
                <a:cs typeface="Georgia"/>
                <a:sym typeface="Georgia"/>
              </a:defRPr>
            </a:pPr>
            <a:r>
              <a:t>Why do we need </a:t>
            </a:r>
            <a:r>
              <a:rPr sz="1100">
                <a:latin typeface="Courier New"/>
                <a:ea typeface="Courier New"/>
                <a:cs typeface="Courier New"/>
                <a:sym typeface="Courier New"/>
              </a:rPr>
              <a:t>Tokenization</a:t>
            </a:r>
            <a:r>
              <a:t>? We may want to find the frequencies of the words in the entire text by dividing the given text into tokens. Then, models can be made on these frequencies. Or we may want to tag tokens by word type. </a:t>
            </a:r>
          </a:p>
          <a:p>
            <a:pPr/>
            <a:endParaRPr sz="1500">
              <a:solidFill>
                <a:srgbClr val="292929"/>
              </a:solidFill>
              <a:latin typeface="Georgia"/>
              <a:ea typeface="Georgia"/>
              <a:cs typeface="Georgia"/>
              <a:sym typeface="Georgia"/>
            </a:endParaRPr>
          </a:p>
          <a:p>
            <a:pPr>
              <a:defRPr sz="1500">
                <a:solidFill>
                  <a:srgbClr val="292929"/>
                </a:solidFill>
                <a:latin typeface="Georgia"/>
                <a:ea typeface="Georgia"/>
                <a:cs typeface="Georgia"/>
                <a:sym typeface="Georgia"/>
              </a:defRPr>
            </a:pPr>
            <a:r>
              <a:t>The NLTK library is used in Python</a:t>
            </a:r>
          </a:p>
        </p:txBody>
      </p:sp>
      <p:pic>
        <p:nvPicPr>
          <p:cNvPr id="141" name="Google Shape;114;g13fbb355a67_0_6" descr="Google Shape;114;g13fbb355a67_0_6"/>
          <p:cNvPicPr>
            <a:picLocks noChangeAspect="1"/>
          </p:cNvPicPr>
          <p:nvPr/>
        </p:nvPicPr>
        <p:blipFill>
          <a:blip r:embed="rId3">
            <a:extLst/>
          </a:blip>
          <a:stretch>
            <a:fillRect/>
          </a:stretch>
        </p:blipFill>
        <p:spPr>
          <a:xfrm>
            <a:off x="2428175" y="3694724"/>
            <a:ext cx="5465446" cy="302110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8" name="Google Shape;119;g13fbb355a67_0_24"/>
          <p:cNvGrpSpPr/>
          <p:nvPr/>
        </p:nvGrpSpPr>
        <p:grpSpPr>
          <a:xfrm>
            <a:off x="0" y="-1"/>
            <a:ext cx="9144027" cy="1436646"/>
            <a:chOff x="0" y="0"/>
            <a:chExt cx="9144026" cy="1436645"/>
          </a:xfrm>
        </p:grpSpPr>
        <p:grpSp>
          <p:nvGrpSpPr>
            <p:cNvPr id="146" name="Google Shape;120;g13fbb355a67_0_24"/>
            <p:cNvGrpSpPr/>
            <p:nvPr/>
          </p:nvGrpSpPr>
          <p:grpSpPr>
            <a:xfrm>
              <a:off x="0" y="-1"/>
              <a:ext cx="9144027" cy="896701"/>
              <a:chOff x="0" y="0"/>
              <a:chExt cx="9144026" cy="896700"/>
            </a:xfrm>
          </p:grpSpPr>
          <p:sp>
            <p:nvSpPr>
              <p:cNvPr id="143" name="Google Shape;121;g13fbb355a67_0_24"/>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44" name="Google Shape;122;g13fbb355a67_0_24" descr="Google Shape;122;g13fbb355a67_0_24"/>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45" name="Google Shape;123;g13fbb355a67_0_24"/>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47" name="Google Shape;124;g13fbb355a67_0_24"/>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49" name="Google Shape;125;g13fbb355a67_0_24"/>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Stemming</a:t>
            </a:r>
          </a:p>
        </p:txBody>
      </p:sp>
      <p:sp>
        <p:nvSpPr>
          <p:cNvPr id="150" name="Google Shape;126;g13fbb355a67_0_24"/>
          <p:cNvSpPr txBox="1"/>
          <p:nvPr/>
        </p:nvSpPr>
        <p:spPr>
          <a:xfrm>
            <a:off x="520475" y="1500199"/>
            <a:ext cx="8521501" cy="3776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1300"/>
              </a:spcBef>
              <a:defRPr b="1" i="1" sz="1500">
                <a:solidFill>
                  <a:srgbClr val="292929"/>
                </a:solidFill>
                <a:latin typeface="Georgia"/>
                <a:ea typeface="Georgia"/>
                <a:cs typeface="Georgia"/>
                <a:sym typeface="Georgia"/>
              </a:defRPr>
            </a:pPr>
            <a:r>
              <a:t>Stemming</a:t>
            </a:r>
            <a:r>
              <a:rPr b="0" i="0"/>
              <a:t> is the process of finding the root of words. </a:t>
            </a:r>
            <a:r>
              <a:rPr b="0" sz="1600"/>
              <a:t>With stemming, words are reduced to their word stems. A word stem need not be the same root as a dictionary-based morphological root, it just is an equal to or smaller form of the word.</a:t>
            </a:r>
            <a:endParaRPr sz="1600"/>
          </a:p>
          <a:p>
            <a:pPr>
              <a:spcBef>
                <a:spcPts val="1300"/>
              </a:spcBef>
              <a:defRPr sz="1500">
                <a:solidFill>
                  <a:srgbClr val="292929"/>
                </a:solidFill>
                <a:latin typeface="Georgia"/>
                <a:ea typeface="Georgia"/>
                <a:cs typeface="Georgia"/>
                <a:sym typeface="Georgia"/>
              </a:defRPr>
            </a:pPr>
            <a:r>
              <a:t>When you are breaking down words with stemming, you can sometimes see that finding roots is erroneous and absurd. Because Stemming works rule-based, it cuts the suffixes in words according to a certain rule. This reveals inconsistencies regarding stemming. Overstemming and understemming.</a:t>
            </a:r>
          </a:p>
          <a:p>
            <a:pPr>
              <a:spcBef>
                <a:spcPts val="3000"/>
              </a:spcBef>
              <a:defRPr b="1" i="1" sz="1500">
                <a:solidFill>
                  <a:srgbClr val="292929"/>
                </a:solidFill>
                <a:latin typeface="Georgia"/>
                <a:ea typeface="Georgia"/>
                <a:cs typeface="Georgia"/>
                <a:sym typeface="Georgia"/>
              </a:defRPr>
            </a:pPr>
            <a:r>
              <a:t>Overstemming</a:t>
            </a:r>
            <a:r>
              <a:rPr b="0" i="0"/>
              <a:t> occurs when words are over-truncated. In such cases, the meaning of the word may be distorted or have no meaning.</a:t>
            </a:r>
          </a:p>
          <a:p>
            <a:pPr>
              <a:spcBef>
                <a:spcPts val="3000"/>
              </a:spcBef>
              <a:defRPr b="1" i="1" sz="1500">
                <a:solidFill>
                  <a:srgbClr val="292929"/>
                </a:solidFill>
                <a:latin typeface="Georgia"/>
                <a:ea typeface="Georgia"/>
                <a:cs typeface="Georgia"/>
                <a:sym typeface="Georgia"/>
              </a:defRPr>
            </a:pPr>
            <a:r>
              <a:t>Understemming </a:t>
            </a:r>
            <a:r>
              <a:rPr b="0" i="0"/>
              <a:t>occurs when two words are stemmed from the same root that is not of different stems.</a:t>
            </a:r>
          </a:p>
        </p:txBody>
      </p:sp>
      <p:pic>
        <p:nvPicPr>
          <p:cNvPr id="151" name="Google Shape;127;g13fbb355a67_0_24" descr="Google Shape;127;g13fbb355a67_0_24"/>
          <p:cNvPicPr>
            <a:picLocks noChangeAspect="1"/>
          </p:cNvPicPr>
          <p:nvPr/>
        </p:nvPicPr>
        <p:blipFill>
          <a:blip r:embed="rId3">
            <a:extLst/>
          </a:blip>
          <a:srcRect l="0" t="23242" r="0" b="0"/>
          <a:stretch>
            <a:fillRect/>
          </a:stretch>
        </p:blipFill>
        <p:spPr>
          <a:xfrm>
            <a:off x="2499624" y="4990424"/>
            <a:ext cx="3771901" cy="1966651"/>
          </a:xfrm>
          <a:prstGeom prst="rect">
            <a:avLst/>
          </a:prstGeom>
          <a:ln w="12700">
            <a:miter lim="400000"/>
          </a:ln>
        </p:spPr>
      </p:pic>
      <p:sp>
        <p:nvSpPr>
          <p:cNvPr id="152" name="Google Shape;128;g13fbb355a67_0_24">
            <a:hlinkClick r:id="rId4" invalidUrl="" action="" tgtFrame="" tooltip="" history="1" highlightClick="0" endSnd="0"/>
          </p:cNvPr>
          <p:cNvSpPr/>
          <p:nvPr/>
        </p:nvSpPr>
        <p:spPr>
          <a:xfrm>
            <a:off x="595882" y="5595264"/>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 name="Google Shape;133;g13fbb355a67_0_38"/>
          <p:cNvGrpSpPr/>
          <p:nvPr/>
        </p:nvGrpSpPr>
        <p:grpSpPr>
          <a:xfrm>
            <a:off x="0" y="-1"/>
            <a:ext cx="9144027" cy="1436646"/>
            <a:chOff x="0" y="0"/>
            <a:chExt cx="9144026" cy="1436645"/>
          </a:xfrm>
        </p:grpSpPr>
        <p:grpSp>
          <p:nvGrpSpPr>
            <p:cNvPr id="157" name="Google Shape;134;g13fbb355a67_0_38"/>
            <p:cNvGrpSpPr/>
            <p:nvPr/>
          </p:nvGrpSpPr>
          <p:grpSpPr>
            <a:xfrm>
              <a:off x="0" y="-1"/>
              <a:ext cx="9144027" cy="896701"/>
              <a:chOff x="0" y="0"/>
              <a:chExt cx="9144026" cy="896700"/>
            </a:xfrm>
          </p:grpSpPr>
          <p:sp>
            <p:nvSpPr>
              <p:cNvPr id="154" name="Google Shape;135;g13fbb355a67_0_38"/>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55" name="Google Shape;136;g13fbb355a67_0_38" descr="Google Shape;136;g13fbb355a67_0_38"/>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56" name="Google Shape;137;g13fbb355a67_0_38"/>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58" name="Google Shape;138;g13fbb355a67_0_38"/>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60" name="Google Shape;139;g13fbb355a67_0_38"/>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Lemmatization</a:t>
            </a:r>
          </a:p>
        </p:txBody>
      </p:sp>
      <p:sp>
        <p:nvSpPr>
          <p:cNvPr id="161" name="Google Shape;140;g13fbb355a67_0_38"/>
          <p:cNvSpPr txBox="1"/>
          <p:nvPr/>
        </p:nvSpPr>
        <p:spPr>
          <a:xfrm>
            <a:off x="520475" y="1500199"/>
            <a:ext cx="8521501" cy="320788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1300"/>
              </a:spcBef>
              <a:defRPr sz="1500">
                <a:solidFill>
                  <a:srgbClr val="292929"/>
                </a:solidFill>
                <a:latin typeface="Georgia"/>
                <a:ea typeface="Georgia"/>
                <a:cs typeface="Georgia"/>
                <a:sym typeface="Georgia"/>
              </a:defRPr>
            </a:pPr>
            <a:r>
              <a:t>Lemmatization is the process of finding the form of the related word in the dictionary. It is different from Stemming. It involves longer processes to calculate than Stemming. </a:t>
            </a:r>
          </a:p>
          <a:p>
            <a:pPr>
              <a:spcBef>
                <a:spcPts val="1300"/>
              </a:spcBef>
              <a:defRPr i="1" sz="1600">
                <a:solidFill>
                  <a:srgbClr val="292929"/>
                </a:solidFill>
                <a:latin typeface="Georgia"/>
                <a:ea typeface="Georgia"/>
                <a:cs typeface="Georgia"/>
                <a:sym typeface="Georgia"/>
              </a:defRPr>
            </a:pPr>
            <a:r>
              <a:t>The aim of lemmatization, like stemming, is to reduce inflectional forms to a common base form. As opposed to stemming, lemmatization does not simply chop off inflections. Instead, it uses lexical knowledge bases to get the correct base forms of words.</a:t>
            </a:r>
          </a:p>
          <a:p>
            <a:pPr>
              <a:spcBef>
                <a:spcPts val="3200"/>
              </a:spcBef>
              <a:defRPr i="1" sz="1200">
                <a:solidFill>
                  <a:srgbClr val="292929"/>
                </a:solidFill>
                <a:latin typeface="Courier New"/>
                <a:ea typeface="Courier New"/>
                <a:cs typeface="Courier New"/>
                <a:sym typeface="Courier New"/>
              </a:defRPr>
            </a:pPr>
            <a:r>
              <a:t>NLTK</a:t>
            </a:r>
            <a:r>
              <a:rPr sz="1600">
                <a:latin typeface="Georgia"/>
                <a:ea typeface="Georgia"/>
                <a:cs typeface="Georgia"/>
                <a:sym typeface="Georgia"/>
              </a:rPr>
              <a:t> provides </a:t>
            </a:r>
            <a:r>
              <a:t>WordNetLemmatizer</a:t>
            </a:r>
            <a:r>
              <a:rPr sz="1600">
                <a:latin typeface="Georgia"/>
                <a:ea typeface="Georgia"/>
                <a:cs typeface="Georgia"/>
                <a:sym typeface="Georgia"/>
              </a:rPr>
              <a:t> class which is a thin wrapper around the </a:t>
            </a:r>
            <a:r>
              <a:t>wordnet</a:t>
            </a:r>
            <a:r>
              <a:rPr sz="1600">
                <a:latin typeface="Georgia"/>
                <a:ea typeface="Georgia"/>
                <a:cs typeface="Georgia"/>
                <a:sym typeface="Georgia"/>
              </a:rPr>
              <a:t> corpus. This class uses </a:t>
            </a:r>
            <a:r>
              <a:t>morphy()</a:t>
            </a:r>
            <a:r>
              <a:rPr sz="1600">
                <a:latin typeface="Georgia"/>
                <a:ea typeface="Georgia"/>
                <a:cs typeface="Georgia"/>
                <a:sym typeface="Georgia"/>
              </a:rPr>
              <a:t>function to the </a:t>
            </a:r>
            <a:r>
              <a:t>WordNet CorpusReader</a:t>
            </a:r>
            <a:r>
              <a:rPr sz="1600">
                <a:latin typeface="Georgia"/>
                <a:ea typeface="Georgia"/>
                <a:cs typeface="Georgia"/>
                <a:sym typeface="Georgia"/>
              </a:rPr>
              <a:t>class to find a </a:t>
            </a:r>
            <a:r>
              <a:t>lemma</a:t>
            </a:r>
            <a:r>
              <a:rPr sz="1600">
                <a:latin typeface="Georgia"/>
                <a:ea typeface="Georgia"/>
                <a:cs typeface="Georgia"/>
                <a:sym typeface="Georgia"/>
              </a:rPr>
              <a:t>.</a:t>
            </a:r>
            <a:endParaRPr sz="1600">
              <a:latin typeface="Georgia"/>
              <a:ea typeface="Georgia"/>
              <a:cs typeface="Georgia"/>
              <a:sym typeface="Georgia"/>
            </a:endParaRPr>
          </a:p>
          <a:p>
            <a:pPr>
              <a:spcBef>
                <a:spcPts val="3000"/>
              </a:spcBef>
            </a:pPr>
            <a:endParaRPr b="1" i="1" sz="1500">
              <a:solidFill>
                <a:srgbClr val="292929"/>
              </a:solidFill>
              <a:latin typeface="Georgia"/>
              <a:ea typeface="Georgia"/>
              <a:cs typeface="Georgia"/>
              <a:sym typeface="Georgia"/>
            </a:endParaRPr>
          </a:p>
        </p:txBody>
      </p:sp>
      <p:pic>
        <p:nvPicPr>
          <p:cNvPr id="162" name="Google Shape;141;g13fbb355a67_0_38" descr="Google Shape;141;g13fbb355a67_0_38"/>
          <p:cNvPicPr>
            <a:picLocks noChangeAspect="1"/>
          </p:cNvPicPr>
          <p:nvPr/>
        </p:nvPicPr>
        <p:blipFill>
          <a:blip r:embed="rId3">
            <a:extLst/>
          </a:blip>
          <a:stretch>
            <a:fillRect/>
          </a:stretch>
        </p:blipFill>
        <p:spPr>
          <a:xfrm>
            <a:off x="3023974" y="4812862"/>
            <a:ext cx="3362326" cy="1743076"/>
          </a:xfrm>
          <a:prstGeom prst="rect">
            <a:avLst/>
          </a:prstGeom>
          <a:ln w="12700">
            <a:miter lim="400000"/>
          </a:ln>
        </p:spPr>
      </p:pic>
      <p:sp>
        <p:nvSpPr>
          <p:cNvPr id="163" name="Google Shape;142;g13fbb355a67_0_38">
            <a:hlinkClick r:id="rId4" invalidUrl="" action="" tgtFrame="" tooltip="" history="1" highlightClick="0" endSnd="0"/>
          </p:cNvPr>
          <p:cNvSpPr/>
          <p:nvPr/>
        </p:nvSpPr>
        <p:spPr>
          <a:xfrm>
            <a:off x="657107" y="5457889"/>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0" name="Google Shape;147;g13fbb355a67_0_54"/>
          <p:cNvGrpSpPr/>
          <p:nvPr/>
        </p:nvGrpSpPr>
        <p:grpSpPr>
          <a:xfrm>
            <a:off x="0" y="-1"/>
            <a:ext cx="9144027" cy="1436646"/>
            <a:chOff x="0" y="0"/>
            <a:chExt cx="9144026" cy="1436645"/>
          </a:xfrm>
        </p:grpSpPr>
        <p:grpSp>
          <p:nvGrpSpPr>
            <p:cNvPr id="168" name="Google Shape;148;g13fbb355a67_0_54"/>
            <p:cNvGrpSpPr/>
            <p:nvPr/>
          </p:nvGrpSpPr>
          <p:grpSpPr>
            <a:xfrm>
              <a:off x="0" y="-1"/>
              <a:ext cx="9144027" cy="896701"/>
              <a:chOff x="0" y="0"/>
              <a:chExt cx="9144026" cy="896700"/>
            </a:xfrm>
          </p:grpSpPr>
          <p:sp>
            <p:nvSpPr>
              <p:cNvPr id="165" name="Google Shape;149;g13fbb355a67_0_54"/>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66" name="Google Shape;150;g13fbb355a67_0_54" descr="Google Shape;150;g13fbb355a67_0_54"/>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67" name="Google Shape;151;g13fbb355a67_0_54"/>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69" name="Google Shape;152;g13fbb355a67_0_54"/>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71" name="Google Shape;153;g13fbb355a67_0_54"/>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Feature Extraction</a:t>
            </a:r>
          </a:p>
        </p:txBody>
      </p:sp>
      <p:sp>
        <p:nvSpPr>
          <p:cNvPr id="172" name="Google Shape;154;g13fbb355a67_0_54"/>
          <p:cNvSpPr txBox="1"/>
          <p:nvPr/>
        </p:nvSpPr>
        <p:spPr>
          <a:xfrm>
            <a:off x="520475" y="1500199"/>
            <a:ext cx="8521501" cy="421939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3200"/>
              </a:spcBef>
              <a:defRPr sz="1300">
                <a:solidFill>
                  <a:srgbClr val="273239"/>
                </a:solidFill>
              </a:defRPr>
            </a:pPr>
            <a:r>
              <a:t>Basic feature extraction techniques in NLP is used to analyse the similarities between pieces of text.</a:t>
            </a:r>
          </a:p>
          <a:p>
            <a:pPr>
              <a:spcBef>
                <a:spcPts val="3200"/>
              </a:spcBef>
            </a:pPr>
            <a:endParaRPr sz="1300">
              <a:solidFill>
                <a:srgbClr val="273239"/>
              </a:solidFill>
            </a:endParaRPr>
          </a:p>
          <a:p>
            <a:pPr>
              <a:lnSpc>
                <a:spcPct val="115000"/>
              </a:lnSpc>
              <a:defRPr b="1" sz="1300">
                <a:solidFill>
                  <a:srgbClr val="273239"/>
                </a:solidFill>
              </a:defRPr>
            </a:pPr>
            <a:r>
              <a:t>Need of feature extraction techniques</a:t>
            </a:r>
            <a:r>
              <a:rPr b="0"/>
              <a:t> Machine Learning algorithms learn from a pre-defined set of features from the training data to produce output for the test data. But the main problem in working with language processing is that machine learning algorithms cannot work on the raw text directly. So, we need some feature extraction techniques to convert text into a matrix(or vector) of features. Some of the most popular methods of feature extraction are :</a:t>
            </a:r>
          </a:p>
          <a:p>
            <a:pPr marL="685800" indent="-311150">
              <a:lnSpc>
                <a:spcPct val="158000"/>
              </a:lnSpc>
              <a:spcBef>
                <a:spcPts val="800"/>
              </a:spcBef>
              <a:buClr>
                <a:srgbClr val="273239"/>
              </a:buClr>
              <a:buSzPts val="1300"/>
              <a:buFont typeface="Arial"/>
              <a:buChar char="●"/>
              <a:defRPr sz="1300">
                <a:solidFill>
                  <a:srgbClr val="273239"/>
                </a:solidFill>
              </a:defRPr>
            </a:pPr>
            <a:r>
              <a:t>Bag-of-Words</a:t>
            </a:r>
          </a:p>
          <a:p>
            <a:pPr marL="685800" indent="-311150">
              <a:lnSpc>
                <a:spcPct val="158000"/>
              </a:lnSpc>
              <a:buClr>
                <a:srgbClr val="273239"/>
              </a:buClr>
              <a:buSzPts val="1300"/>
              <a:buFont typeface="Arial"/>
              <a:buChar char="●"/>
              <a:defRPr sz="1300">
                <a:solidFill>
                  <a:srgbClr val="273239"/>
                </a:solidFill>
              </a:defRPr>
            </a:pPr>
            <a:r>
              <a:t>TF-IDF</a:t>
            </a:r>
          </a:p>
          <a:p>
            <a:pPr>
              <a:spcBef>
                <a:spcPts val="3600"/>
              </a:spcBef>
            </a:pPr>
            <a:endParaRPr sz="1300">
              <a:solidFill>
                <a:srgbClr val="273239"/>
              </a:solidFill>
            </a:endParaRPr>
          </a:p>
          <a:p>
            <a:pPr>
              <a:spcBef>
                <a:spcPts val="3000"/>
              </a:spcBef>
            </a:pPr>
            <a:endParaRPr b="1" i="1" sz="1500">
              <a:solidFill>
                <a:srgbClr val="292929"/>
              </a:solidFill>
              <a:latin typeface="Georgia"/>
              <a:ea typeface="Georgia"/>
              <a:cs typeface="Georgia"/>
              <a:sym typeface="Georgia"/>
            </a:endParaRPr>
          </a:p>
        </p:txBody>
      </p:sp>
      <p:pic>
        <p:nvPicPr>
          <p:cNvPr id="173" name="Google Shape;155;g13fbb355a67_0_54" descr="Google Shape;155;g13fbb355a67_0_54"/>
          <p:cNvPicPr>
            <a:picLocks noChangeAspect="1"/>
          </p:cNvPicPr>
          <p:nvPr/>
        </p:nvPicPr>
        <p:blipFill>
          <a:blip r:embed="rId3">
            <a:extLst/>
          </a:blip>
          <a:stretch>
            <a:fillRect/>
          </a:stretch>
        </p:blipFill>
        <p:spPr>
          <a:xfrm>
            <a:off x="152400" y="5516400"/>
            <a:ext cx="8839200" cy="101070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0" name="Google Shape;160;g13fbb355a67_0_69"/>
          <p:cNvGrpSpPr/>
          <p:nvPr/>
        </p:nvGrpSpPr>
        <p:grpSpPr>
          <a:xfrm>
            <a:off x="0" y="-1"/>
            <a:ext cx="9144027" cy="1436646"/>
            <a:chOff x="0" y="0"/>
            <a:chExt cx="9144026" cy="1436645"/>
          </a:xfrm>
        </p:grpSpPr>
        <p:grpSp>
          <p:nvGrpSpPr>
            <p:cNvPr id="178" name="Google Shape;161;g13fbb355a67_0_69"/>
            <p:cNvGrpSpPr/>
            <p:nvPr/>
          </p:nvGrpSpPr>
          <p:grpSpPr>
            <a:xfrm>
              <a:off x="0" y="-1"/>
              <a:ext cx="9144027" cy="896701"/>
              <a:chOff x="0" y="0"/>
              <a:chExt cx="9144026" cy="896700"/>
            </a:xfrm>
          </p:grpSpPr>
          <p:sp>
            <p:nvSpPr>
              <p:cNvPr id="175" name="Google Shape;162;g13fbb355a67_0_69"/>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76" name="Google Shape;163;g13fbb355a67_0_69" descr="Google Shape;163;g13fbb355a67_0_69"/>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77" name="Google Shape;164;g13fbb355a67_0_69"/>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79" name="Google Shape;165;g13fbb355a67_0_69"/>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81" name="Google Shape;166;g13fbb355a67_0_69"/>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Bag of Words (BoW)</a:t>
            </a:r>
          </a:p>
        </p:txBody>
      </p:sp>
      <p:sp>
        <p:nvSpPr>
          <p:cNvPr id="182" name="Google Shape;167;g13fbb355a67_0_69"/>
          <p:cNvSpPr txBox="1"/>
          <p:nvPr/>
        </p:nvSpPr>
        <p:spPr>
          <a:xfrm>
            <a:off x="520475" y="1500199"/>
            <a:ext cx="8521501" cy="747077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58000"/>
              </a:lnSpc>
              <a:defRPr sz="1500">
                <a:solidFill>
                  <a:srgbClr val="292929"/>
                </a:solidFill>
                <a:latin typeface="Georgia"/>
                <a:ea typeface="Georgia"/>
                <a:cs typeface="Georgia"/>
                <a:sym typeface="Georgia"/>
              </a:defRPr>
            </a:pPr>
            <a:r>
              <a:t>Machine learning models require numerical data as input. We call these numerical representations “vectors”. So if you’re working with text you’ll need to convert the text into a vector before feeding it to a model. We call it a bag of words to emphasize the fact that the order of words is not taken into account</a:t>
            </a:r>
          </a:p>
          <a:p>
            <a:pPr>
              <a:lnSpc>
                <a:spcPct val="158000"/>
              </a:lnSpc>
              <a:spcBef>
                <a:spcPts val="3600"/>
              </a:spcBef>
              <a:defRPr sz="1500">
                <a:solidFill>
                  <a:srgbClr val="292929"/>
                </a:solidFill>
                <a:latin typeface="Georgia"/>
                <a:ea typeface="Georgia"/>
                <a:cs typeface="Georgia"/>
                <a:sym typeface="Georgia"/>
              </a:defRPr>
            </a:pPr>
            <a:r>
              <a:t>l</a:t>
            </a:r>
            <a:r>
              <a:rPr sz="1300">
                <a:solidFill>
                  <a:srgbClr val="273239"/>
                </a:solidFill>
                <a:latin typeface="+mn-lt"/>
                <a:ea typeface="+mn-ea"/>
                <a:cs typeface="+mn-cs"/>
                <a:sym typeface="Arial"/>
              </a:rPr>
              <a:t>et’s suppose, we have a hotel review text. Let’s consider 3 of these reviews, which are as follows, and the relative matrix of features  :</a:t>
            </a:r>
            <a:endParaRPr sz="1300">
              <a:solidFill>
                <a:srgbClr val="273239"/>
              </a:solidFill>
            </a:endParaRPr>
          </a:p>
          <a:p>
            <a:pPr marL="914400" marR="228600" indent="-311150">
              <a:lnSpc>
                <a:spcPct val="158000"/>
              </a:lnSpc>
              <a:spcBef>
                <a:spcPts val="3600"/>
              </a:spcBef>
              <a:buClr>
                <a:srgbClr val="273239"/>
              </a:buClr>
              <a:buSzPts val="1300"/>
              <a:buAutoNum type="arabicPeriod" startAt="1"/>
              <a:defRPr i="1" sz="1300">
                <a:solidFill>
                  <a:srgbClr val="273239"/>
                </a:solidFill>
              </a:defRPr>
            </a:pPr>
            <a:r>
              <a:t>good movie</a:t>
            </a:r>
          </a:p>
          <a:p>
            <a:pPr marL="914400" marR="228600" indent="-311150">
              <a:lnSpc>
                <a:spcPct val="158000"/>
              </a:lnSpc>
              <a:buClr>
                <a:srgbClr val="273239"/>
              </a:buClr>
              <a:buSzPts val="1300"/>
              <a:buAutoNum type="arabicPeriod" startAt="1"/>
              <a:defRPr i="1" sz="1300">
                <a:solidFill>
                  <a:srgbClr val="273239"/>
                </a:solidFill>
              </a:defRPr>
            </a:pPr>
            <a:r>
              <a:t>not a good movie</a:t>
            </a:r>
          </a:p>
          <a:p>
            <a:pPr marL="914400" marR="228600" indent="-311150">
              <a:lnSpc>
                <a:spcPct val="158000"/>
              </a:lnSpc>
              <a:buClr>
                <a:srgbClr val="273239"/>
              </a:buClr>
              <a:buSzPts val="1300"/>
              <a:buAutoNum type="arabicPeriod" startAt="1"/>
              <a:defRPr i="1" sz="1300">
                <a:solidFill>
                  <a:srgbClr val="273239"/>
                </a:solidFill>
              </a:defRPr>
            </a:pPr>
            <a:r>
              <a:t>did not like</a:t>
            </a:r>
          </a:p>
          <a:p>
            <a:pPr marR="228600">
              <a:lnSpc>
                <a:spcPct val="158000"/>
              </a:lnSpc>
              <a:spcBef>
                <a:spcPts val="5400"/>
              </a:spcBef>
              <a:defRPr i="1" sz="1300">
                <a:solidFill>
                  <a:srgbClr val="273239"/>
                </a:solidFill>
              </a:defRPr>
            </a:pPr>
            <a:r>
              <a:t>For each review we can now create a vector. Eg. input “good movie”; Output [1 1 0 0 0 0]</a:t>
            </a:r>
          </a:p>
          <a:p>
            <a:pPr>
              <a:lnSpc>
                <a:spcPct val="158000"/>
              </a:lnSpc>
              <a:spcBef>
                <a:spcPts val="5400"/>
              </a:spcBef>
            </a:pPr>
            <a:endParaRPr sz="1500">
              <a:solidFill>
                <a:srgbClr val="292929"/>
              </a:solidFill>
              <a:latin typeface="Georgia"/>
              <a:ea typeface="Georgia"/>
              <a:cs typeface="Georgia"/>
              <a:sym typeface="Georgia"/>
            </a:endParaRPr>
          </a:p>
          <a:p>
            <a:pPr>
              <a:spcBef>
                <a:spcPts val="3600"/>
              </a:spcBef>
            </a:pPr>
            <a:endParaRPr sz="1300">
              <a:solidFill>
                <a:srgbClr val="273239"/>
              </a:solidFill>
            </a:endParaRPr>
          </a:p>
          <a:p>
            <a:pPr>
              <a:spcBef>
                <a:spcPts val="3000"/>
              </a:spcBef>
            </a:pPr>
            <a:endParaRPr b="1" i="1" sz="1500">
              <a:solidFill>
                <a:srgbClr val="292929"/>
              </a:solidFill>
              <a:latin typeface="Georgia"/>
              <a:ea typeface="Georgia"/>
              <a:cs typeface="Georgia"/>
              <a:sym typeface="Georgia"/>
            </a:endParaRPr>
          </a:p>
        </p:txBody>
      </p:sp>
      <p:pic>
        <p:nvPicPr>
          <p:cNvPr id="183" name="Google Shape;168;g13fbb355a67_0_69" descr="Google Shape;168;g13fbb355a67_0_69"/>
          <p:cNvPicPr>
            <a:picLocks noChangeAspect="1"/>
          </p:cNvPicPr>
          <p:nvPr/>
        </p:nvPicPr>
        <p:blipFill>
          <a:blip r:embed="rId3">
            <a:extLst/>
          </a:blip>
          <a:stretch>
            <a:fillRect/>
          </a:stretch>
        </p:blipFill>
        <p:spPr>
          <a:xfrm>
            <a:off x="5094349" y="3912496"/>
            <a:ext cx="3198351" cy="2219651"/>
          </a:xfrm>
          <a:prstGeom prst="rect">
            <a:avLst/>
          </a:prstGeom>
          <a:ln w="12700">
            <a:miter lim="400000"/>
          </a:ln>
        </p:spPr>
      </p:pic>
      <p:sp>
        <p:nvSpPr>
          <p:cNvPr id="184" name="Google Shape;169;g13fbb355a67_0_69">
            <a:hlinkClick r:id="rId4" invalidUrl="" action="" tgtFrame="" tooltip="" history="1" highlightClick="0" endSnd="0"/>
          </p:cNvPr>
          <p:cNvSpPr/>
          <p:nvPr/>
        </p:nvSpPr>
        <p:spPr>
          <a:xfrm>
            <a:off x="8147807" y="6029389"/>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1" name="Google Shape;174;g13fbb355a67_0_86"/>
          <p:cNvGrpSpPr/>
          <p:nvPr/>
        </p:nvGrpSpPr>
        <p:grpSpPr>
          <a:xfrm>
            <a:off x="0" y="-1"/>
            <a:ext cx="9144027" cy="1436646"/>
            <a:chOff x="0" y="0"/>
            <a:chExt cx="9144026" cy="1436645"/>
          </a:xfrm>
        </p:grpSpPr>
        <p:grpSp>
          <p:nvGrpSpPr>
            <p:cNvPr id="189" name="Google Shape;175;g13fbb355a67_0_86"/>
            <p:cNvGrpSpPr/>
            <p:nvPr/>
          </p:nvGrpSpPr>
          <p:grpSpPr>
            <a:xfrm>
              <a:off x="0" y="-1"/>
              <a:ext cx="9144027" cy="896701"/>
              <a:chOff x="0" y="0"/>
              <a:chExt cx="9144026" cy="896700"/>
            </a:xfrm>
          </p:grpSpPr>
          <p:sp>
            <p:nvSpPr>
              <p:cNvPr id="186" name="Google Shape;176;g13fbb355a67_0_86"/>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87" name="Google Shape;177;g13fbb355a67_0_86" descr="Google Shape;177;g13fbb355a67_0_86"/>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88" name="Google Shape;178;g13fbb355a67_0_86"/>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90" name="Google Shape;179;g13fbb355a67_0_86"/>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192" name="Google Shape;180;g13fbb355a67_0_86"/>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TF-IDF</a:t>
            </a:r>
          </a:p>
        </p:txBody>
      </p:sp>
      <p:sp>
        <p:nvSpPr>
          <p:cNvPr id="193" name="Google Shape;181;g13fbb355a67_0_86"/>
          <p:cNvSpPr txBox="1"/>
          <p:nvPr/>
        </p:nvSpPr>
        <p:spPr>
          <a:xfrm>
            <a:off x="520475" y="1500199"/>
            <a:ext cx="8521501" cy="2760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4000"/>
              </a:spcBef>
              <a:defRPr b="1" sz="1500">
                <a:solidFill>
                  <a:srgbClr val="292929"/>
                </a:solidFill>
              </a:defRPr>
            </a:pPr>
            <a:r>
              <a:t>Aim</a:t>
            </a:r>
          </a:p>
          <a:p>
            <a:pPr>
              <a:spcBef>
                <a:spcPts val="1300"/>
              </a:spcBef>
              <a:defRPr sz="1500">
                <a:solidFill>
                  <a:srgbClr val="292929"/>
                </a:solidFill>
                <a:latin typeface="Georgia"/>
                <a:ea typeface="Georgia"/>
                <a:cs typeface="Georgia"/>
                <a:sym typeface="Georgia"/>
              </a:defRPr>
            </a:pPr>
            <a:r>
              <a:t>The TF-IDF technique gives you the relevant term. This relevant term is the one by which the whole context can be understood instead of reading the whole text.</a:t>
            </a:r>
          </a:p>
          <a:p>
            <a:pPr>
              <a:spcBef>
                <a:spcPts val="4000"/>
              </a:spcBef>
              <a:defRPr b="1" sz="1500">
                <a:solidFill>
                  <a:srgbClr val="292929"/>
                </a:solidFill>
              </a:defRPr>
            </a:pPr>
            <a:r>
              <a:t>Intuition</a:t>
            </a:r>
          </a:p>
          <a:p>
            <a:pPr marL="749300" indent="-323850">
              <a:spcBef>
                <a:spcPts val="1400"/>
              </a:spcBef>
              <a:buClr>
                <a:srgbClr val="292929"/>
              </a:buClr>
              <a:buSzPts val="1500"/>
              <a:buFont typeface="Georgia"/>
              <a:buChar char="●"/>
              <a:defRPr sz="1500">
                <a:solidFill>
                  <a:srgbClr val="292929"/>
                </a:solidFill>
                <a:latin typeface="Georgia"/>
                <a:ea typeface="Georgia"/>
                <a:cs typeface="Georgia"/>
                <a:sym typeface="Georgia"/>
              </a:defRPr>
            </a:pPr>
            <a:r>
              <a:t>The word occurring multiple times implies its importance (TF).</a:t>
            </a:r>
          </a:p>
          <a:p>
            <a:pPr marL="749300" indent="-323850">
              <a:buClr>
                <a:srgbClr val="292929"/>
              </a:buClr>
              <a:buSzPts val="1500"/>
              <a:buFont typeface="Georgia"/>
              <a:buChar char="●"/>
              <a:defRPr sz="1500">
                <a:solidFill>
                  <a:srgbClr val="292929"/>
                </a:solidFill>
                <a:latin typeface="Georgia"/>
                <a:ea typeface="Georgia"/>
                <a:cs typeface="Georgia"/>
                <a:sym typeface="Georgia"/>
              </a:defRPr>
            </a:pPr>
            <a:r>
              <a:t>But at the same time if it appears across multiple docs too frequently then it may not be relevant (IDF). These words we can refer to as stopwords such as the, this, etc.</a:t>
            </a:r>
          </a:p>
        </p:txBody>
      </p:sp>
      <p:sp>
        <p:nvSpPr>
          <p:cNvPr id="194" name="Google Shape;182;g13fbb355a67_0_86">
            <a:hlinkClick r:id="rId3" invalidUrl="" action="" tgtFrame="" tooltip="" history="1" highlightClick="0" endSnd="0"/>
          </p:cNvPr>
          <p:cNvSpPr/>
          <p:nvPr/>
        </p:nvSpPr>
        <p:spPr>
          <a:xfrm>
            <a:off x="8147807" y="6029389"/>
            <a:ext cx="757536" cy="5549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344"/>
                </a:moveTo>
                <a:lnTo>
                  <a:pt x="8268" y="7344"/>
                </a:lnTo>
                <a:lnTo>
                  <a:pt x="8268" y="0"/>
                </a:lnTo>
                <a:lnTo>
                  <a:pt x="13332" y="0"/>
                </a:lnTo>
                <a:lnTo>
                  <a:pt x="13332" y="7344"/>
                </a:lnTo>
                <a:lnTo>
                  <a:pt x="21600" y="7344"/>
                </a:lnTo>
                <a:lnTo>
                  <a:pt x="21600" y="14256"/>
                </a:lnTo>
                <a:lnTo>
                  <a:pt x="13332" y="14256"/>
                </a:lnTo>
                <a:lnTo>
                  <a:pt x="13332" y="21600"/>
                </a:lnTo>
                <a:lnTo>
                  <a:pt x="8268" y="21600"/>
                </a:lnTo>
                <a:lnTo>
                  <a:pt x="8268" y="14256"/>
                </a:lnTo>
                <a:lnTo>
                  <a:pt x="0" y="14256"/>
                </a:lnTo>
                <a:close/>
              </a:path>
            </a:pathLst>
          </a:custGeom>
          <a:solidFill>
            <a:schemeClr val="accent6"/>
          </a:solidFill>
          <a:ln>
            <a:solidFill>
              <a:srgbClr val="44546A"/>
            </a:solidFill>
          </a:ln>
        </p:spPr>
        <p:txBody>
          <a:bodyPr lIns="0" tIns="0" rIns="0" bIns="0"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1" name="Google Shape;187;g13fbb355a67_0_114"/>
          <p:cNvGrpSpPr/>
          <p:nvPr/>
        </p:nvGrpSpPr>
        <p:grpSpPr>
          <a:xfrm>
            <a:off x="0" y="-1"/>
            <a:ext cx="9144027" cy="1436646"/>
            <a:chOff x="0" y="0"/>
            <a:chExt cx="9144026" cy="1436645"/>
          </a:xfrm>
        </p:grpSpPr>
        <p:grpSp>
          <p:nvGrpSpPr>
            <p:cNvPr id="199" name="Google Shape;188;g13fbb355a67_0_114"/>
            <p:cNvGrpSpPr/>
            <p:nvPr/>
          </p:nvGrpSpPr>
          <p:grpSpPr>
            <a:xfrm>
              <a:off x="0" y="-1"/>
              <a:ext cx="9144027" cy="896701"/>
              <a:chOff x="0" y="0"/>
              <a:chExt cx="9144026" cy="896700"/>
            </a:xfrm>
          </p:grpSpPr>
          <p:sp>
            <p:nvSpPr>
              <p:cNvPr id="196" name="Google Shape;189;g13fbb355a67_0_114"/>
              <p:cNvSpPr/>
              <p:nvPr/>
            </p:nvSpPr>
            <p:spPr>
              <a:xfrm>
                <a:off x="0" y="-1"/>
                <a:ext cx="9144001" cy="896701"/>
              </a:xfrm>
              <a:prstGeom prst="rect">
                <a:avLst/>
              </a:prstGeom>
              <a:solidFill>
                <a:srgbClr val="15284B"/>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pic>
            <p:nvPicPr>
              <p:cNvPr id="197" name="Google Shape;190;g13fbb355a67_0_114" descr="Google Shape;190;g13fbb355a67_0_114"/>
              <p:cNvPicPr>
                <a:picLocks noChangeAspect="1"/>
              </p:cNvPicPr>
              <p:nvPr/>
            </p:nvPicPr>
            <p:blipFill>
              <a:blip r:embed="rId2">
                <a:extLst/>
              </a:blip>
              <a:stretch>
                <a:fillRect/>
              </a:stretch>
            </p:blipFill>
            <p:spPr>
              <a:xfrm>
                <a:off x="235132" y="137186"/>
                <a:ext cx="4188823" cy="571505"/>
              </a:xfrm>
              <a:prstGeom prst="rect">
                <a:avLst/>
              </a:prstGeom>
              <a:ln w="12700" cap="flat">
                <a:noFill/>
                <a:miter lim="400000"/>
              </a:ln>
              <a:effectLst/>
            </p:spPr>
          </p:pic>
          <p:sp>
            <p:nvSpPr>
              <p:cNvPr id="198" name="Google Shape;191;g13fbb355a67_0_114"/>
              <p:cNvSpPr/>
              <p:nvPr/>
            </p:nvSpPr>
            <p:spPr>
              <a:xfrm>
                <a:off x="8815526" y="-1"/>
                <a:ext cx="328501" cy="896701"/>
              </a:xfrm>
              <a:prstGeom prst="rect">
                <a:avLst/>
              </a:prstGeom>
              <a:solidFill>
                <a:srgbClr val="C4820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200" name="Google Shape;192;g13fbb355a67_0_114"/>
            <p:cNvSpPr/>
            <p:nvPr/>
          </p:nvSpPr>
          <p:spPr>
            <a:xfrm>
              <a:off x="0" y="896645"/>
              <a:ext cx="9144001" cy="540000"/>
            </a:xfrm>
            <a:prstGeom prst="rect">
              <a:avLst/>
            </a:prstGeom>
            <a:solidFill>
              <a:srgbClr val="EEEEEE"/>
            </a:solidFill>
            <a:ln w="12700" cap="flat">
              <a:noFill/>
              <a:miter lim="400000"/>
            </a:ln>
            <a:effectLst/>
          </p:spPr>
          <p:txBody>
            <a:bodyPr wrap="square" lIns="0" tIns="0" rIns="0" bIns="0" numCol="1" anchor="ctr">
              <a:noAutofit/>
            </a:bodyPr>
            <a:lstStyle/>
            <a:p>
              <a:pPr algn="ctr">
                <a:defRPr sz="1800">
                  <a:solidFill>
                    <a:srgbClr val="FFFFFF"/>
                  </a:solidFill>
                  <a:latin typeface="Calibri"/>
                  <a:ea typeface="Calibri"/>
                  <a:cs typeface="Calibri"/>
                  <a:sym typeface="Calibri"/>
                </a:defRPr>
              </a:pPr>
            </a:p>
          </p:txBody>
        </p:sp>
      </p:grpSp>
      <p:sp>
        <p:nvSpPr>
          <p:cNvPr id="202" name="Google Shape;193;g13fbb355a67_0_114"/>
          <p:cNvSpPr txBox="1"/>
          <p:nvPr/>
        </p:nvSpPr>
        <p:spPr>
          <a:xfrm>
            <a:off x="1163324" y="973814"/>
            <a:ext cx="7083652" cy="4089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2100">
                <a:solidFill>
                  <a:srgbClr val="15284B"/>
                </a:solidFill>
                <a:latin typeface="Roboto"/>
                <a:ea typeface="Roboto"/>
                <a:cs typeface="Roboto"/>
                <a:sym typeface="Roboto"/>
              </a:defRPr>
            </a:lvl1pPr>
          </a:lstStyle>
          <a:p>
            <a:pPr/>
            <a:r>
              <a:t>TF-IDF</a:t>
            </a:r>
          </a:p>
        </p:txBody>
      </p:sp>
      <p:sp>
        <p:nvSpPr>
          <p:cNvPr id="203" name="Google Shape;194;g13fbb355a67_0_114"/>
          <p:cNvSpPr txBox="1"/>
          <p:nvPr/>
        </p:nvSpPr>
        <p:spPr>
          <a:xfrm>
            <a:off x="306149" y="1500200"/>
            <a:ext cx="8735702" cy="6545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spcBef>
                <a:spcPts val="1700"/>
              </a:spcBef>
              <a:defRPr sz="1500">
                <a:solidFill>
                  <a:srgbClr val="292929"/>
                </a:solidFill>
                <a:latin typeface="Georgia"/>
                <a:ea typeface="Georgia"/>
                <a:cs typeface="Georgia"/>
                <a:sym typeface="Georgia"/>
              </a:defRPr>
            </a:pPr>
            <a:r>
              <a:t>corpus =”She is wonderful” ; “She is lovely”</a:t>
            </a:r>
          </a:p>
          <a:p>
            <a:pPr>
              <a:spcBef>
                <a:spcPts val="3200"/>
              </a:spcBef>
              <a:defRPr b="1" sz="1500">
                <a:solidFill>
                  <a:srgbClr val="292929"/>
                </a:solidFill>
                <a:latin typeface="Georgia"/>
                <a:ea typeface="Georgia"/>
                <a:cs typeface="Georgia"/>
                <a:sym typeface="Georgia"/>
              </a:defRPr>
            </a:pPr>
            <a:r>
              <a:t>Compute TF</a:t>
            </a:r>
            <a:r>
              <a:rPr b="0"/>
              <a:t>: Refer to equation 1 … TF_doc2 (“is”) = ⅓                    TF_doc2(“lovely”) = 1/3</a:t>
            </a:r>
          </a:p>
          <a:p>
            <a:pPr>
              <a:spcBef>
                <a:spcPts val="3000"/>
              </a:spcBef>
              <a:defRPr b="1" sz="1500">
                <a:solidFill>
                  <a:srgbClr val="292929"/>
                </a:solidFill>
                <a:latin typeface="Georgia"/>
                <a:ea typeface="Georgia"/>
                <a:cs typeface="Georgia"/>
                <a:sym typeface="Georgia"/>
              </a:defRPr>
            </a:pPr>
            <a:r>
              <a:t>Compute IDF</a:t>
            </a:r>
            <a:r>
              <a:rPr b="0"/>
              <a:t>: Refer to equation-3 …IDF(“is”) = log (2/2) = 0           IDF(“lovely”) = log (2/1) = 0.30</a:t>
            </a:r>
          </a:p>
          <a:p>
            <a:pPr>
              <a:spcBef>
                <a:spcPts val="3000"/>
              </a:spcBef>
              <a:defRPr sz="1500">
                <a:solidFill>
                  <a:srgbClr val="292929"/>
                </a:solidFill>
                <a:latin typeface="Georgia"/>
                <a:ea typeface="Georgia"/>
                <a:cs typeface="Georgia"/>
                <a:sym typeface="Georgia"/>
              </a:defRPr>
            </a:pPr>
            <a:r>
              <a:t>As can be seen clearly that the weightage of “is” is less than the “lovely”. Thus lovely seems more relevant.</a:t>
            </a:r>
          </a:p>
          <a:p>
            <a:pPr>
              <a:spcBef>
                <a:spcPts val="3000"/>
              </a:spcBef>
              <a:defRPr b="1" sz="1500">
                <a:solidFill>
                  <a:srgbClr val="292929"/>
                </a:solidFill>
                <a:latin typeface="Georgia"/>
                <a:ea typeface="Georgia"/>
                <a:cs typeface="Georgia"/>
                <a:sym typeface="Georgia"/>
              </a:defRPr>
            </a:pPr>
            <a:r>
              <a:t>Dot product of TF and IDF word:</a:t>
            </a:r>
          </a:p>
          <a:p>
            <a:pPr>
              <a:spcBef>
                <a:spcPts val="3000"/>
              </a:spcBef>
              <a:defRPr sz="1500">
                <a:solidFill>
                  <a:srgbClr val="292929"/>
                </a:solidFill>
                <a:latin typeface="Georgia"/>
                <a:ea typeface="Georgia"/>
                <a:cs typeface="Georgia"/>
                <a:sym typeface="Georgia"/>
              </a:defRPr>
            </a:pPr>
            <a:r>
              <a:t>TF-IDF (“is”) = TF . IDF = (1/3) * 0 = 0   TF-IDF (“lovely”) = (1/3) * 0.3 = 0.09</a:t>
            </a:r>
          </a:p>
          <a:p>
            <a:pPr>
              <a:spcBef>
                <a:spcPts val="3000"/>
              </a:spcBef>
              <a:defRPr sz="1500">
                <a:solidFill>
                  <a:srgbClr val="292929"/>
                </a:solidFill>
                <a:latin typeface="Georgia"/>
                <a:ea typeface="Georgia"/>
                <a:cs typeface="Georgia"/>
                <a:sym typeface="Georgia"/>
              </a:defRPr>
            </a:pPr>
            <a:r>
              <a:t>The results showed that the word “is” is irrelevant while “lovely” holds some importance. Reading just the word “lovely” differentiates the sentence.</a:t>
            </a:r>
          </a:p>
          <a:p>
            <a:pPr>
              <a:spcBef>
                <a:spcPts val="1700"/>
              </a:spcBef>
            </a:pPr>
            <a:endParaRPr sz="1500">
              <a:solidFill>
                <a:srgbClr val="292929"/>
              </a:solidFill>
              <a:latin typeface="Georgia"/>
              <a:ea typeface="Georgia"/>
              <a:cs typeface="Georgia"/>
              <a:sym typeface="Georgia"/>
            </a:endParaRPr>
          </a:p>
          <a:p>
            <a:pPr/>
            <a:endParaRPr sz="1500">
              <a:solidFill>
                <a:srgbClr val="292929"/>
              </a:solidFill>
              <a:latin typeface="Georgia"/>
              <a:ea typeface="Georgia"/>
              <a:cs typeface="Georgia"/>
              <a:sym typeface="Georgia"/>
            </a:endParaRPr>
          </a:p>
          <a:p>
            <a:pPr>
              <a:spcBef>
                <a:spcPts val="3600"/>
              </a:spcBef>
            </a:pPr>
            <a:endParaRPr sz="1300">
              <a:solidFill>
                <a:srgbClr val="273239"/>
              </a:solidFill>
            </a:endParaRPr>
          </a:p>
          <a:p>
            <a:pPr>
              <a:spcBef>
                <a:spcPts val="3000"/>
              </a:spcBef>
            </a:pPr>
            <a:endParaRPr b="1" i="1" sz="1500">
              <a:solidFill>
                <a:srgbClr val="292929"/>
              </a:solidFill>
              <a:latin typeface="Georgia"/>
              <a:ea typeface="Georgia"/>
              <a:cs typeface="Georgia"/>
              <a:sym typeface="Georgia"/>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