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58" r:id="rId6"/>
    <p:sldId id="259" r:id="rId7"/>
    <p:sldId id="260" r:id="rId8"/>
    <p:sldId id="261" r:id="rId9"/>
    <p:sldId id="281" r:id="rId10"/>
    <p:sldId id="282" r:id="rId11"/>
    <p:sldId id="283" r:id="rId12"/>
    <p:sldId id="284" r:id="rId13"/>
    <p:sldId id="285" r:id="rId14"/>
    <p:sldId id="272"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a:t>SPRINT BURNDOWN</a:t>
            </a:r>
            <a:r>
              <a:rPr lang="es-CO" baseline="0"/>
              <a:t> CHART</a:t>
            </a:r>
            <a:endParaRPr lang="es-CO"/>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scatterChart>
        <c:scatterStyle val="lineMarker"/>
        <c:varyColors val="0"/>
        <c:ser>
          <c:idx val="0"/>
          <c:order val="0"/>
          <c:tx>
            <c:v>Real</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Hoja1!$I$5:$I$9</c:f>
              <c:numCache>
                <c:formatCode>General</c:formatCode>
                <c:ptCount val="5"/>
                <c:pt idx="0">
                  <c:v>0</c:v>
                </c:pt>
                <c:pt idx="1">
                  <c:v>1</c:v>
                </c:pt>
                <c:pt idx="2">
                  <c:v>2</c:v>
                </c:pt>
                <c:pt idx="3">
                  <c:v>3</c:v>
                </c:pt>
                <c:pt idx="4">
                  <c:v>4</c:v>
                </c:pt>
              </c:numCache>
            </c:numRef>
          </c:xVal>
          <c:yVal>
            <c:numRef>
              <c:f>Hoja1!$J$5:$J$9</c:f>
              <c:numCache>
                <c:formatCode>General</c:formatCode>
                <c:ptCount val="5"/>
                <c:pt idx="0">
                  <c:v>120</c:v>
                </c:pt>
                <c:pt idx="1">
                  <c:v>80</c:v>
                </c:pt>
                <c:pt idx="2">
                  <c:v>50</c:v>
                </c:pt>
                <c:pt idx="3">
                  <c:v>10</c:v>
                </c:pt>
                <c:pt idx="4">
                  <c:v>0</c:v>
                </c:pt>
              </c:numCache>
            </c:numRef>
          </c:yVal>
          <c:smooth val="0"/>
          <c:extLst>
            <c:ext xmlns:c16="http://schemas.microsoft.com/office/drawing/2014/chart" uri="{C3380CC4-5D6E-409C-BE32-E72D297353CC}">
              <c16:uniqueId val="{00000000-034E-4DEE-8FD3-0EE76D4B4C1D}"/>
            </c:ext>
          </c:extLst>
        </c:ser>
        <c:ser>
          <c:idx val="1"/>
          <c:order val="1"/>
          <c:tx>
            <c:v>Esperado</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Hoja1!$I$5:$I$9</c:f>
              <c:numCache>
                <c:formatCode>General</c:formatCode>
                <c:ptCount val="5"/>
                <c:pt idx="0">
                  <c:v>0</c:v>
                </c:pt>
                <c:pt idx="1">
                  <c:v>1</c:v>
                </c:pt>
                <c:pt idx="2">
                  <c:v>2</c:v>
                </c:pt>
                <c:pt idx="3">
                  <c:v>3</c:v>
                </c:pt>
                <c:pt idx="4">
                  <c:v>4</c:v>
                </c:pt>
              </c:numCache>
            </c:numRef>
          </c:xVal>
          <c:yVal>
            <c:numRef>
              <c:f>Hoja1!$K$5:$K$9</c:f>
              <c:numCache>
                <c:formatCode>General</c:formatCode>
                <c:ptCount val="5"/>
                <c:pt idx="0">
                  <c:v>120</c:v>
                </c:pt>
                <c:pt idx="1">
                  <c:v>90</c:v>
                </c:pt>
                <c:pt idx="2">
                  <c:v>60</c:v>
                </c:pt>
                <c:pt idx="3">
                  <c:v>30</c:v>
                </c:pt>
                <c:pt idx="4">
                  <c:v>0</c:v>
                </c:pt>
              </c:numCache>
            </c:numRef>
          </c:yVal>
          <c:smooth val="0"/>
          <c:extLst>
            <c:ext xmlns:c16="http://schemas.microsoft.com/office/drawing/2014/chart" uri="{C3380CC4-5D6E-409C-BE32-E72D297353CC}">
              <c16:uniqueId val="{00000001-034E-4DEE-8FD3-0EE76D4B4C1D}"/>
            </c:ext>
          </c:extLst>
        </c:ser>
        <c:dLbls>
          <c:showLegendKey val="0"/>
          <c:showVal val="0"/>
          <c:showCatName val="0"/>
          <c:showSerName val="0"/>
          <c:showPercent val="0"/>
          <c:showBubbleSize val="0"/>
        </c:dLbls>
        <c:axId val="1775738208"/>
        <c:axId val="1775740704"/>
      </c:scatterChart>
      <c:valAx>
        <c:axId val="1775738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75740704"/>
        <c:crosses val="autoZero"/>
        <c:crossBetween val="midCat"/>
      </c:valAx>
      <c:valAx>
        <c:axId val="177574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7573820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dirty="0"/>
              <a:t>BURNDOWN</a:t>
            </a:r>
            <a:r>
              <a:rPr lang="es-CO" baseline="0" dirty="0"/>
              <a:t> CHART</a:t>
            </a:r>
            <a:endParaRPr lang="es-CO"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scatterChart>
        <c:scatterStyle val="lineMarker"/>
        <c:varyColors val="0"/>
        <c:ser>
          <c:idx val="0"/>
          <c:order val="0"/>
          <c:tx>
            <c:v>Real</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Hoja1!$L$5:$L$10</c:f>
              <c:numCache>
                <c:formatCode>General</c:formatCode>
                <c:ptCount val="6"/>
                <c:pt idx="0">
                  <c:v>0</c:v>
                </c:pt>
                <c:pt idx="1">
                  <c:v>1</c:v>
                </c:pt>
                <c:pt idx="2">
                  <c:v>2</c:v>
                </c:pt>
                <c:pt idx="3">
                  <c:v>3</c:v>
                </c:pt>
                <c:pt idx="4">
                  <c:v>3.5</c:v>
                </c:pt>
                <c:pt idx="5">
                  <c:v>4</c:v>
                </c:pt>
              </c:numCache>
            </c:numRef>
          </c:xVal>
          <c:yVal>
            <c:numRef>
              <c:f>Hoja1!$M$5:$M$10</c:f>
              <c:numCache>
                <c:formatCode>General</c:formatCode>
                <c:ptCount val="6"/>
                <c:pt idx="0">
                  <c:v>200</c:v>
                </c:pt>
                <c:pt idx="1">
                  <c:v>160</c:v>
                </c:pt>
                <c:pt idx="2">
                  <c:v>120</c:v>
                </c:pt>
                <c:pt idx="3">
                  <c:v>50</c:v>
                </c:pt>
                <c:pt idx="4">
                  <c:v>70</c:v>
                </c:pt>
                <c:pt idx="5">
                  <c:v>0</c:v>
                </c:pt>
              </c:numCache>
            </c:numRef>
          </c:yVal>
          <c:smooth val="0"/>
          <c:extLst>
            <c:ext xmlns:c16="http://schemas.microsoft.com/office/drawing/2014/chart" uri="{C3380CC4-5D6E-409C-BE32-E72D297353CC}">
              <c16:uniqueId val="{00000000-13C3-495A-9F95-3C8B6737BF75}"/>
            </c:ext>
          </c:extLst>
        </c:ser>
        <c:ser>
          <c:idx val="1"/>
          <c:order val="1"/>
          <c:tx>
            <c:v>Esperado</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Hoja1!$L$5:$L$11</c:f>
              <c:numCache>
                <c:formatCode>General</c:formatCode>
                <c:ptCount val="7"/>
                <c:pt idx="0">
                  <c:v>0</c:v>
                </c:pt>
                <c:pt idx="1">
                  <c:v>1</c:v>
                </c:pt>
                <c:pt idx="2">
                  <c:v>2</c:v>
                </c:pt>
                <c:pt idx="3">
                  <c:v>3</c:v>
                </c:pt>
                <c:pt idx="4">
                  <c:v>3.5</c:v>
                </c:pt>
                <c:pt idx="5">
                  <c:v>4</c:v>
                </c:pt>
              </c:numCache>
            </c:numRef>
          </c:xVal>
          <c:yVal>
            <c:numRef>
              <c:f>Hoja1!$N$5:$N$10</c:f>
              <c:numCache>
                <c:formatCode>General</c:formatCode>
                <c:ptCount val="6"/>
                <c:pt idx="0">
                  <c:v>200</c:v>
                </c:pt>
                <c:pt idx="1">
                  <c:v>150</c:v>
                </c:pt>
                <c:pt idx="2">
                  <c:v>100</c:v>
                </c:pt>
                <c:pt idx="3">
                  <c:v>50</c:v>
                </c:pt>
                <c:pt idx="4">
                  <c:v>25</c:v>
                </c:pt>
                <c:pt idx="5">
                  <c:v>0</c:v>
                </c:pt>
              </c:numCache>
            </c:numRef>
          </c:yVal>
          <c:smooth val="0"/>
          <c:extLst>
            <c:ext xmlns:c16="http://schemas.microsoft.com/office/drawing/2014/chart" uri="{C3380CC4-5D6E-409C-BE32-E72D297353CC}">
              <c16:uniqueId val="{00000001-13C3-495A-9F95-3C8B6737BF75}"/>
            </c:ext>
          </c:extLst>
        </c:ser>
        <c:dLbls>
          <c:showLegendKey val="0"/>
          <c:showVal val="0"/>
          <c:showCatName val="0"/>
          <c:showSerName val="0"/>
          <c:showPercent val="0"/>
          <c:showBubbleSize val="0"/>
        </c:dLbls>
        <c:axId val="1775744864"/>
        <c:axId val="1775741952"/>
      </c:scatterChart>
      <c:valAx>
        <c:axId val="1775744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dirty="0" err="1"/>
                  <a:t>Sprints</a:t>
                </a:r>
                <a:endParaRPr lang="es-CO"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75741952"/>
        <c:crosses val="autoZero"/>
        <c:crossBetween val="midCat"/>
      </c:valAx>
      <c:valAx>
        <c:axId val="1775741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dirty="0" err="1"/>
                  <a:t>Story</a:t>
                </a:r>
                <a:r>
                  <a:rPr lang="es-CO" baseline="0" dirty="0"/>
                  <a:t> </a:t>
                </a:r>
                <a:r>
                  <a:rPr lang="es-CO" baseline="0" dirty="0" err="1"/>
                  <a:t>Points</a:t>
                </a:r>
                <a:endParaRPr lang="es-CO"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757448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5A4D2-BF44-4F2D-B9AC-0AE6E65091C3}" type="datetimeFigureOut">
              <a:rPr lang="es-CO" smtClean="0"/>
              <a:t>28/01/2021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A5333-7BDF-46B2-9247-D0CC58F99C90}" type="slidenum">
              <a:rPr lang="es-CO" smtClean="0"/>
              <a:t>‹Nº›</a:t>
            </a:fld>
            <a:endParaRPr lang="es-CO"/>
          </a:p>
        </p:txBody>
      </p:sp>
    </p:spTree>
    <p:extLst>
      <p:ext uri="{BB962C8B-B14F-4D97-AF65-F5344CB8AC3E}">
        <p14:creationId xmlns:p14="http://schemas.microsoft.com/office/powerpoint/2010/main" val="398286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C99D496E-FAC8-4463-87BC-06B5ABE90B1E}" type="datetimeFigureOut">
              <a:rPr lang="es-CO" smtClean="0"/>
              <a:t>28/01/2021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33620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99D496E-FAC8-4463-87BC-06B5ABE90B1E}" type="datetimeFigureOut">
              <a:rPr lang="es-CO" smtClean="0"/>
              <a:t>28/01/2021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264966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99D496E-FAC8-4463-87BC-06B5ABE90B1E}" type="datetimeFigureOut">
              <a:rPr lang="es-CO" smtClean="0"/>
              <a:t>28/01/2021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110575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99D496E-FAC8-4463-87BC-06B5ABE90B1E}" type="datetimeFigureOut">
              <a:rPr lang="es-CO" smtClean="0"/>
              <a:t>28/01/2021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196476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99D496E-FAC8-4463-87BC-06B5ABE90B1E}" type="datetimeFigureOut">
              <a:rPr lang="es-CO" smtClean="0"/>
              <a:t>28/01/2021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153234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C99D496E-FAC8-4463-87BC-06B5ABE90B1E}" type="datetimeFigureOut">
              <a:rPr lang="es-CO" smtClean="0"/>
              <a:t>28/01/2021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159487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C99D496E-FAC8-4463-87BC-06B5ABE90B1E}" type="datetimeFigureOut">
              <a:rPr lang="es-CO" smtClean="0"/>
              <a:t>28/01/2021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352691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99D496E-FAC8-4463-87BC-06B5ABE90B1E}" type="datetimeFigureOut">
              <a:rPr lang="es-CO" smtClean="0"/>
              <a:t>28/01/2021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381659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99D496E-FAC8-4463-87BC-06B5ABE90B1E}" type="datetimeFigureOut">
              <a:rPr lang="es-CO" smtClean="0"/>
              <a:t>28/01/2021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13410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99D496E-FAC8-4463-87BC-06B5ABE90B1E}" type="datetimeFigureOut">
              <a:rPr lang="es-CO" smtClean="0"/>
              <a:t>28/01/2021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180977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99D496E-FAC8-4463-87BC-06B5ABE90B1E}" type="datetimeFigureOut">
              <a:rPr lang="es-CO" smtClean="0"/>
              <a:t>28/01/2021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F0A9F82-C287-4E94-BEC8-83A2EB49DEA5}" type="slidenum">
              <a:rPr lang="es-CO" smtClean="0"/>
              <a:t>‹Nº›</a:t>
            </a:fld>
            <a:endParaRPr lang="es-CO"/>
          </a:p>
        </p:txBody>
      </p:sp>
    </p:spTree>
    <p:extLst>
      <p:ext uri="{BB962C8B-B14F-4D97-AF65-F5344CB8AC3E}">
        <p14:creationId xmlns:p14="http://schemas.microsoft.com/office/powerpoint/2010/main" val="91100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D496E-FAC8-4463-87BC-06B5ABE90B1E}" type="datetimeFigureOut">
              <a:rPr lang="es-CO" smtClean="0"/>
              <a:t>28/01/2021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A9F82-C287-4E94-BEC8-83A2EB49DEA5}" type="slidenum">
              <a:rPr lang="es-CO" smtClean="0"/>
              <a:t>‹Nº›</a:t>
            </a:fld>
            <a:endParaRPr lang="es-CO"/>
          </a:p>
        </p:txBody>
      </p:sp>
    </p:spTree>
    <p:extLst>
      <p:ext uri="{BB962C8B-B14F-4D97-AF65-F5344CB8AC3E}">
        <p14:creationId xmlns:p14="http://schemas.microsoft.com/office/powerpoint/2010/main" val="2223705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magen que contiene exterior, vista, avión, noche&#10;&#10;Descripción generada automáticamente">
            <a:extLst>
              <a:ext uri="{FF2B5EF4-FFF2-40B4-BE49-F238E27FC236}">
                <a16:creationId xmlns:a16="http://schemas.microsoft.com/office/drawing/2014/main" id="{AF80CD21-A8D0-48FA-A002-5CE0A981F0AA}"/>
              </a:ext>
            </a:extLst>
          </p:cNvPr>
          <p:cNvPicPr>
            <a:picLocks noChangeAspect="1"/>
          </p:cNvPicPr>
          <p:nvPr/>
        </p:nvPicPr>
        <p:blipFill rotWithShape="1">
          <a:blip r:embed="rId2"/>
          <a:srcRect l="234" t="3326" r="-271" b="12148"/>
          <a:stretch/>
        </p:blipFill>
        <p:spPr>
          <a:xfrm>
            <a:off x="-2859" y="2519"/>
            <a:ext cx="12304148" cy="6917040"/>
          </a:xfrm>
          <a:prstGeom prst="rect">
            <a:avLst/>
          </a:prstGeom>
        </p:spPr>
      </p:pic>
      <p:sp>
        <p:nvSpPr>
          <p:cNvPr id="4" name="Rectángulo 3">
            <a:extLst>
              <a:ext uri="{FF2B5EF4-FFF2-40B4-BE49-F238E27FC236}">
                <a16:creationId xmlns:a16="http://schemas.microsoft.com/office/drawing/2014/main" id="{66CF9E41-A166-42D0-9CA5-59A7E939848C}"/>
              </a:ext>
            </a:extLst>
          </p:cNvPr>
          <p:cNvSpPr/>
          <p:nvPr/>
        </p:nvSpPr>
        <p:spPr>
          <a:xfrm>
            <a:off x="-24124" y="-21265"/>
            <a:ext cx="12260311" cy="6921497"/>
          </a:xfrm>
          <a:prstGeom prst="rect">
            <a:avLst/>
          </a:prstGeom>
          <a:solidFill>
            <a:srgbClr val="0065FB">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7" name="Imagen 2">
            <a:extLst>
              <a:ext uri="{FF2B5EF4-FFF2-40B4-BE49-F238E27FC236}">
                <a16:creationId xmlns:a16="http://schemas.microsoft.com/office/drawing/2014/main" id="{4B7EDCC8-8547-4244-8E4E-8BDDACAB852A}"/>
              </a:ext>
            </a:extLst>
          </p:cNvPr>
          <p:cNvPicPr>
            <a:picLocks noChangeAspect="1"/>
          </p:cNvPicPr>
          <p:nvPr/>
        </p:nvPicPr>
        <p:blipFill>
          <a:blip r:embed="rId3" cstate="print">
            <a:alphaModFix amt="45000"/>
            <a:extLst>
              <a:ext uri="{28A0092B-C50C-407E-A947-70E740481C1C}">
                <a14:useLocalDpi xmlns:a14="http://schemas.microsoft.com/office/drawing/2010/main" val="0"/>
              </a:ext>
            </a:extLst>
          </a:blip>
          <a:stretch>
            <a:fillRect/>
          </a:stretch>
        </p:blipFill>
        <p:spPr>
          <a:xfrm>
            <a:off x="13855" y="-7410"/>
            <a:ext cx="12240039" cy="6931161"/>
          </a:xfrm>
          <a:prstGeom prst="rect">
            <a:avLst/>
          </a:prstGeom>
        </p:spPr>
      </p:pic>
      <p:sp>
        <p:nvSpPr>
          <p:cNvPr id="5" name="CuadroTexto 4">
            <a:extLst>
              <a:ext uri="{FF2B5EF4-FFF2-40B4-BE49-F238E27FC236}">
                <a16:creationId xmlns:a16="http://schemas.microsoft.com/office/drawing/2014/main" id="{686EC30B-E6E8-43B6-967E-E9772A0C0EA8}"/>
              </a:ext>
            </a:extLst>
          </p:cNvPr>
          <p:cNvSpPr txBox="1"/>
          <p:nvPr/>
        </p:nvSpPr>
        <p:spPr>
          <a:xfrm>
            <a:off x="729432" y="2062940"/>
            <a:ext cx="5680819" cy="769441"/>
          </a:xfrm>
          <a:prstGeom prst="rect">
            <a:avLst/>
          </a:prstGeom>
          <a:noFill/>
        </p:spPr>
        <p:txBody>
          <a:bodyPr wrap="square" lIns="91440" tIns="45720" rIns="91440" bIns="45720" rtlCol="0" anchor="t">
            <a:spAutoFit/>
          </a:bodyPr>
          <a:lstStyle/>
          <a:p>
            <a:r>
              <a:rPr lang="es-CO" sz="4400" b="1" dirty="0">
                <a:solidFill>
                  <a:schemeClr val="bg1"/>
                </a:solidFill>
                <a:latin typeface="Raleway SemiBold"/>
                <a:cs typeface="Calibri"/>
              </a:rPr>
              <a:t>FRAMEWORK SCRUM </a:t>
            </a:r>
            <a:endParaRPr lang="es-ES" sz="4400" dirty="0">
              <a:solidFill>
                <a:srgbClr val="26E684"/>
              </a:solidFill>
              <a:cs typeface="Calibri"/>
            </a:endParaRPr>
          </a:p>
        </p:txBody>
      </p:sp>
      <p:sp>
        <p:nvSpPr>
          <p:cNvPr id="9" name="CuadroTexto 8">
            <a:extLst>
              <a:ext uri="{FF2B5EF4-FFF2-40B4-BE49-F238E27FC236}">
                <a16:creationId xmlns:a16="http://schemas.microsoft.com/office/drawing/2014/main" id="{CF735309-D91E-4716-916B-22E947FEF674}"/>
              </a:ext>
            </a:extLst>
          </p:cNvPr>
          <p:cNvSpPr txBox="1"/>
          <p:nvPr/>
        </p:nvSpPr>
        <p:spPr>
          <a:xfrm>
            <a:off x="729431" y="4239303"/>
            <a:ext cx="4227196" cy="276999"/>
          </a:xfrm>
          <a:prstGeom prst="rect">
            <a:avLst/>
          </a:prstGeom>
          <a:noFill/>
        </p:spPr>
        <p:txBody>
          <a:bodyPr wrap="square" lIns="91440" tIns="45720" rIns="91440" bIns="45720" rtlCol="0" anchor="t">
            <a:spAutoFit/>
          </a:bodyPr>
          <a:lstStyle/>
          <a:p>
            <a:r>
              <a:rPr lang="es-CO" sz="1200" spc="300" dirty="0">
                <a:solidFill>
                  <a:srgbClr val="FFFFFF"/>
                </a:solidFill>
                <a:latin typeface="Raleway Medium"/>
                <a:cs typeface="Calibri"/>
              </a:rPr>
              <a:t>ANDRES DAVID RUIZ FIERRO</a:t>
            </a:r>
            <a:endParaRPr lang="es-ES" dirty="0">
              <a:solidFill>
                <a:srgbClr val="FFFFFF"/>
              </a:solidFill>
              <a:cs typeface="Calibri"/>
            </a:endParaRPr>
          </a:p>
        </p:txBody>
      </p:sp>
      <p:pic>
        <p:nvPicPr>
          <p:cNvPr id="15" name="Imagen 14" descr="Imagen que contiene Logotipo&#10;&#10;Descripción generada automáticamente">
            <a:extLst>
              <a:ext uri="{FF2B5EF4-FFF2-40B4-BE49-F238E27FC236}">
                <a16:creationId xmlns:a16="http://schemas.microsoft.com/office/drawing/2014/main" id="{CDA45985-B0AA-4893-88A4-965572ED8272}"/>
              </a:ext>
            </a:extLst>
          </p:cNvPr>
          <p:cNvPicPr>
            <a:picLocks noChangeAspect="1"/>
          </p:cNvPicPr>
          <p:nvPr/>
        </p:nvPicPr>
        <p:blipFill>
          <a:blip r:embed="rId4"/>
          <a:stretch>
            <a:fillRect/>
          </a:stretch>
        </p:blipFill>
        <p:spPr>
          <a:xfrm>
            <a:off x="9965480" y="461217"/>
            <a:ext cx="1468369" cy="658455"/>
          </a:xfrm>
          <a:prstGeom prst="rect">
            <a:avLst/>
          </a:prstGeom>
        </p:spPr>
      </p:pic>
    </p:spTree>
    <p:extLst>
      <p:ext uri="{BB962C8B-B14F-4D97-AF65-F5344CB8AC3E}">
        <p14:creationId xmlns:p14="http://schemas.microsoft.com/office/powerpoint/2010/main" val="94754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30479" y="-60961"/>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8" y="652811"/>
            <a:ext cx="8389861" cy="523220"/>
          </a:xfrm>
          <a:prstGeom prst="rect">
            <a:avLst/>
          </a:prstGeom>
          <a:noFill/>
        </p:spPr>
        <p:txBody>
          <a:bodyPr wrap="square" lIns="91440" tIns="45720" rIns="91440" bIns="45720" rtlCol="0" anchor="t">
            <a:spAutoFit/>
          </a:bodyPr>
          <a:lstStyle/>
          <a:p>
            <a:r>
              <a:rPr lang="es-CO" sz="2800" b="1" dirty="0">
                <a:solidFill>
                  <a:srgbClr val="002060"/>
                </a:solidFill>
                <a:latin typeface="Raleway" panose="020B0503030101060003" pitchFamily="34" charset="77"/>
                <a:ea typeface="+mn-lt"/>
                <a:cs typeface="+mn-lt"/>
              </a:rPr>
              <a:t>EL</a:t>
            </a:r>
            <a:r>
              <a:rPr lang="es-CO" sz="2800" b="1" dirty="0">
                <a:solidFill>
                  <a:srgbClr val="26E684"/>
                </a:solidFill>
                <a:latin typeface="Raleway" panose="020B0503030101060003" pitchFamily="34" charset="77"/>
                <a:ea typeface="+mn-lt"/>
                <a:cs typeface="+mn-lt"/>
              </a:rPr>
              <a:t> BURNDOWN CHART</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20" name="CuadroTexto 19">
            <a:extLst>
              <a:ext uri="{FF2B5EF4-FFF2-40B4-BE49-F238E27FC236}">
                <a16:creationId xmlns:a16="http://schemas.microsoft.com/office/drawing/2014/main" id="{017321AD-4A42-4465-920E-67A0AE5D77BC}"/>
              </a:ext>
            </a:extLst>
          </p:cNvPr>
          <p:cNvSpPr txBox="1"/>
          <p:nvPr/>
        </p:nvSpPr>
        <p:spPr>
          <a:xfrm>
            <a:off x="3534228" y="30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6" name="CuadroTexto 5">
            <a:extLst>
              <a:ext uri="{FF2B5EF4-FFF2-40B4-BE49-F238E27FC236}">
                <a16:creationId xmlns:a16="http://schemas.microsoft.com/office/drawing/2014/main" id="{02BE9E47-F7D0-4F9F-B2E7-C610B656BFB5}"/>
              </a:ext>
            </a:extLst>
          </p:cNvPr>
          <p:cNvSpPr txBox="1"/>
          <p:nvPr/>
        </p:nvSpPr>
        <p:spPr>
          <a:xfrm>
            <a:off x="687559" y="1724541"/>
            <a:ext cx="10497787" cy="923330"/>
          </a:xfrm>
          <a:prstGeom prst="rect">
            <a:avLst/>
          </a:prstGeom>
          <a:noFill/>
        </p:spPr>
        <p:txBody>
          <a:bodyPr wrap="square" rtlCol="0">
            <a:spAutoFit/>
          </a:bodyPr>
          <a:lstStyle/>
          <a:p>
            <a:pPr algn="just"/>
            <a:r>
              <a:rPr lang="es-CO" dirty="0">
                <a:solidFill>
                  <a:srgbClr val="002060"/>
                </a:solidFill>
                <a:latin typeface="Raleway" panose="020B0503030101060003"/>
              </a:rPr>
              <a:t>Con los avances realizados en el desarrollo de los </a:t>
            </a:r>
            <a:r>
              <a:rPr lang="es-CO" dirty="0" err="1">
                <a:solidFill>
                  <a:srgbClr val="002060"/>
                </a:solidFill>
                <a:latin typeface="Raleway" panose="020B0503030101060003"/>
              </a:rPr>
              <a:t>sprints</a:t>
            </a:r>
            <a:r>
              <a:rPr lang="es-CO" dirty="0">
                <a:solidFill>
                  <a:srgbClr val="002060"/>
                </a:solidFill>
                <a:latin typeface="Raleway" panose="020B0503030101060003"/>
              </a:rPr>
              <a:t>, también se puede actualizar el BURNDOWN CHART de la totalidad del proyecto, usando el mismo tipo de gráfica, pero cambiando los ejes.</a:t>
            </a:r>
          </a:p>
        </p:txBody>
      </p:sp>
      <p:sp>
        <p:nvSpPr>
          <p:cNvPr id="5" name="CuadroTexto 4">
            <a:extLst>
              <a:ext uri="{FF2B5EF4-FFF2-40B4-BE49-F238E27FC236}">
                <a16:creationId xmlns:a16="http://schemas.microsoft.com/office/drawing/2014/main" id="{8807674B-FC5E-4FB8-8915-6A28F7248B34}"/>
              </a:ext>
            </a:extLst>
          </p:cNvPr>
          <p:cNvSpPr txBox="1"/>
          <p:nvPr/>
        </p:nvSpPr>
        <p:spPr>
          <a:xfrm>
            <a:off x="6869478" y="3584423"/>
            <a:ext cx="3384468" cy="1569660"/>
          </a:xfrm>
          <a:prstGeom prst="rect">
            <a:avLst/>
          </a:prstGeom>
          <a:noFill/>
        </p:spPr>
        <p:txBody>
          <a:bodyPr wrap="square" rtlCol="0">
            <a:spAutoFit/>
          </a:bodyPr>
          <a:lstStyle/>
          <a:p>
            <a:pPr algn="just"/>
            <a:r>
              <a:rPr lang="es-CO" sz="2400" dirty="0">
                <a:solidFill>
                  <a:srgbClr val="002060"/>
                </a:solidFill>
                <a:latin typeface="Raleway" panose="020B0503030101060003"/>
              </a:rPr>
              <a:t>El eje “x” se representara por </a:t>
            </a:r>
            <a:r>
              <a:rPr lang="es-CO" sz="2400" dirty="0" err="1">
                <a:solidFill>
                  <a:srgbClr val="002060"/>
                </a:solidFill>
                <a:latin typeface="Raleway" panose="020B0503030101060003"/>
              </a:rPr>
              <a:t>sprints</a:t>
            </a:r>
            <a:r>
              <a:rPr lang="es-CO" sz="2400" dirty="0">
                <a:solidFill>
                  <a:srgbClr val="002060"/>
                </a:solidFill>
                <a:latin typeface="Raleway" panose="020B0503030101060003"/>
              </a:rPr>
              <a:t> y el eje “y” en </a:t>
            </a:r>
            <a:r>
              <a:rPr lang="es-CO" sz="2400" dirty="0" err="1">
                <a:solidFill>
                  <a:srgbClr val="002060"/>
                </a:solidFill>
                <a:latin typeface="Raleway" panose="020B0503030101060003"/>
              </a:rPr>
              <a:t>story</a:t>
            </a:r>
            <a:r>
              <a:rPr lang="es-CO" sz="2400" dirty="0">
                <a:solidFill>
                  <a:srgbClr val="002060"/>
                </a:solidFill>
                <a:latin typeface="Raleway" panose="020B0503030101060003"/>
              </a:rPr>
              <a:t> </a:t>
            </a:r>
            <a:r>
              <a:rPr lang="es-CO" sz="2400" dirty="0" err="1">
                <a:solidFill>
                  <a:srgbClr val="002060"/>
                </a:solidFill>
                <a:latin typeface="Raleway" panose="020B0503030101060003"/>
              </a:rPr>
              <a:t>points</a:t>
            </a:r>
            <a:r>
              <a:rPr lang="es-CO" sz="2400" dirty="0">
                <a:solidFill>
                  <a:srgbClr val="002060"/>
                </a:solidFill>
                <a:latin typeface="Raleway" panose="020B0503030101060003"/>
              </a:rPr>
              <a:t>.</a:t>
            </a:r>
          </a:p>
        </p:txBody>
      </p:sp>
      <p:graphicFrame>
        <p:nvGraphicFramePr>
          <p:cNvPr id="10" name="Gráfico 9">
            <a:extLst>
              <a:ext uri="{FF2B5EF4-FFF2-40B4-BE49-F238E27FC236}">
                <a16:creationId xmlns:a16="http://schemas.microsoft.com/office/drawing/2014/main" id="{D3DD3398-5678-4419-B4ED-3B1C8963C020}"/>
              </a:ext>
            </a:extLst>
          </p:cNvPr>
          <p:cNvGraphicFramePr>
            <a:graphicFrameLocks/>
          </p:cNvGraphicFramePr>
          <p:nvPr>
            <p:extLst>
              <p:ext uri="{D42A27DB-BD31-4B8C-83A1-F6EECF244321}">
                <p14:modId xmlns:p14="http://schemas.microsoft.com/office/powerpoint/2010/main" val="1880582775"/>
              </p:ext>
            </p:extLst>
          </p:nvPr>
        </p:nvGraphicFramePr>
        <p:xfrm>
          <a:off x="1524000" y="2919149"/>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7027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magen que contiene exterior, vista, avión, noche&#10;&#10;Descripción generada automáticamente">
            <a:extLst>
              <a:ext uri="{FF2B5EF4-FFF2-40B4-BE49-F238E27FC236}">
                <a16:creationId xmlns:a16="http://schemas.microsoft.com/office/drawing/2014/main" id="{AF80CD21-A8D0-48FA-A002-5CE0A981F0AA}"/>
              </a:ext>
            </a:extLst>
          </p:cNvPr>
          <p:cNvPicPr>
            <a:picLocks noChangeAspect="1"/>
          </p:cNvPicPr>
          <p:nvPr/>
        </p:nvPicPr>
        <p:blipFill rotWithShape="1">
          <a:blip r:embed="rId2"/>
          <a:srcRect l="234" t="3326" r="-271" b="12148"/>
          <a:stretch/>
        </p:blipFill>
        <p:spPr>
          <a:xfrm>
            <a:off x="-2859" y="2519"/>
            <a:ext cx="12304148" cy="6917040"/>
          </a:xfrm>
          <a:prstGeom prst="rect">
            <a:avLst/>
          </a:prstGeom>
        </p:spPr>
      </p:pic>
      <p:sp>
        <p:nvSpPr>
          <p:cNvPr id="4" name="Rectángulo 3">
            <a:extLst>
              <a:ext uri="{FF2B5EF4-FFF2-40B4-BE49-F238E27FC236}">
                <a16:creationId xmlns:a16="http://schemas.microsoft.com/office/drawing/2014/main" id="{66CF9E41-A166-42D0-9CA5-59A7E939848C}"/>
              </a:ext>
            </a:extLst>
          </p:cNvPr>
          <p:cNvSpPr/>
          <p:nvPr/>
        </p:nvSpPr>
        <p:spPr>
          <a:xfrm>
            <a:off x="-24124" y="-21265"/>
            <a:ext cx="12260311" cy="6921497"/>
          </a:xfrm>
          <a:prstGeom prst="rect">
            <a:avLst/>
          </a:prstGeom>
          <a:solidFill>
            <a:srgbClr val="0065FB">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7" name="Imagen 2">
            <a:extLst>
              <a:ext uri="{FF2B5EF4-FFF2-40B4-BE49-F238E27FC236}">
                <a16:creationId xmlns:a16="http://schemas.microsoft.com/office/drawing/2014/main" id="{4B7EDCC8-8547-4244-8E4E-8BDDACAB852A}"/>
              </a:ext>
            </a:extLst>
          </p:cNvPr>
          <p:cNvPicPr>
            <a:picLocks noChangeAspect="1"/>
          </p:cNvPicPr>
          <p:nvPr/>
        </p:nvPicPr>
        <p:blipFill>
          <a:blip r:embed="rId3" cstate="print">
            <a:alphaModFix amt="16000"/>
            <a:extLst>
              <a:ext uri="{28A0092B-C50C-407E-A947-70E740481C1C}">
                <a14:useLocalDpi xmlns:a14="http://schemas.microsoft.com/office/drawing/2010/main" val="0"/>
              </a:ext>
            </a:extLst>
          </a:blip>
          <a:stretch>
            <a:fillRect/>
          </a:stretch>
        </p:blipFill>
        <p:spPr>
          <a:xfrm rot="10800000">
            <a:off x="0" y="-21265"/>
            <a:ext cx="12240039" cy="6931161"/>
          </a:xfrm>
          <a:prstGeom prst="rect">
            <a:avLst/>
          </a:prstGeom>
        </p:spPr>
      </p:pic>
      <p:pic>
        <p:nvPicPr>
          <p:cNvPr id="15" name="Imagen 14" descr="Imagen que contiene Logotipo&#10;&#10;Descripción generada automáticamente">
            <a:extLst>
              <a:ext uri="{FF2B5EF4-FFF2-40B4-BE49-F238E27FC236}">
                <a16:creationId xmlns:a16="http://schemas.microsoft.com/office/drawing/2014/main" id="{CDA45985-B0AA-4893-88A4-965572ED8272}"/>
              </a:ext>
            </a:extLst>
          </p:cNvPr>
          <p:cNvPicPr>
            <a:picLocks noChangeAspect="1"/>
          </p:cNvPicPr>
          <p:nvPr/>
        </p:nvPicPr>
        <p:blipFill>
          <a:blip r:embed="rId4"/>
          <a:stretch>
            <a:fillRect/>
          </a:stretch>
        </p:blipFill>
        <p:spPr>
          <a:xfrm>
            <a:off x="5506214" y="5674291"/>
            <a:ext cx="2077892" cy="931781"/>
          </a:xfrm>
          <a:prstGeom prst="rect">
            <a:avLst/>
          </a:prstGeom>
        </p:spPr>
      </p:pic>
      <p:sp>
        <p:nvSpPr>
          <p:cNvPr id="3" name="CuadroTexto 2">
            <a:extLst>
              <a:ext uri="{FF2B5EF4-FFF2-40B4-BE49-F238E27FC236}">
                <a16:creationId xmlns:a16="http://schemas.microsoft.com/office/drawing/2014/main" id="{30DB814F-51B3-4986-BBA6-ABD5AA46CD47}"/>
              </a:ext>
            </a:extLst>
          </p:cNvPr>
          <p:cNvSpPr txBox="1"/>
          <p:nvPr/>
        </p:nvSpPr>
        <p:spPr>
          <a:xfrm>
            <a:off x="6851665" y="3933581"/>
            <a:ext cx="4987636" cy="1446550"/>
          </a:xfrm>
          <a:prstGeom prst="rect">
            <a:avLst/>
          </a:prstGeom>
          <a:noFill/>
        </p:spPr>
        <p:txBody>
          <a:bodyPr wrap="square" rtlCol="0">
            <a:spAutoFit/>
          </a:bodyPr>
          <a:lstStyle/>
          <a:p>
            <a:r>
              <a:rPr lang="es-CO" sz="8800" dirty="0">
                <a:solidFill>
                  <a:schemeClr val="bg1"/>
                </a:solidFill>
                <a:latin typeface="Raleway"/>
              </a:rPr>
              <a:t>GRACIAS</a:t>
            </a:r>
          </a:p>
        </p:txBody>
      </p:sp>
    </p:spTree>
    <p:extLst>
      <p:ext uri="{BB962C8B-B14F-4D97-AF65-F5344CB8AC3E}">
        <p14:creationId xmlns:p14="http://schemas.microsoft.com/office/powerpoint/2010/main" val="89592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10">
            <a:extLst>
              <a:ext uri="{FF2B5EF4-FFF2-40B4-BE49-F238E27FC236}">
                <a16:creationId xmlns:a16="http://schemas.microsoft.com/office/drawing/2014/main" id="{AE00D863-2ABF-134A-8802-A7F07A9B28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41" name="CuadroTexto 7">
            <a:extLst>
              <a:ext uri="{FF2B5EF4-FFF2-40B4-BE49-F238E27FC236}">
                <a16:creationId xmlns:a16="http://schemas.microsoft.com/office/drawing/2014/main" id="{33D03944-A472-CC47-AE73-9165356DFF7F}"/>
              </a:ext>
            </a:extLst>
          </p:cNvPr>
          <p:cNvSpPr txBox="1"/>
          <p:nvPr/>
        </p:nvSpPr>
        <p:spPr>
          <a:xfrm>
            <a:off x="1123597" y="638956"/>
            <a:ext cx="4778439" cy="830997"/>
          </a:xfrm>
          <a:prstGeom prst="rect">
            <a:avLst/>
          </a:prstGeom>
          <a:noFill/>
        </p:spPr>
        <p:txBody>
          <a:bodyPr wrap="square" lIns="91440" tIns="45720" rIns="91440" bIns="45720" rtlCol="0" anchor="t">
            <a:spAutoFit/>
          </a:bodyPr>
          <a:lstStyle/>
          <a:p>
            <a:r>
              <a:rPr lang="es-CO" sz="4800" b="1" dirty="0">
                <a:solidFill>
                  <a:srgbClr val="002060"/>
                </a:solidFill>
                <a:latin typeface="Raleway" panose="020B0503030101060003" pitchFamily="34" charset="77"/>
                <a:ea typeface="+mn-lt"/>
                <a:cs typeface="+mn-lt"/>
              </a:rPr>
              <a:t>ARTEFACTOS </a:t>
            </a:r>
            <a:endParaRPr lang="es-CO" sz="4800" b="1" dirty="0">
              <a:solidFill>
                <a:srgbClr val="0065FB"/>
              </a:solidFill>
              <a:latin typeface="Raleway" panose="020B0503030101060003" pitchFamily="34" charset="77"/>
              <a:ea typeface="+mn-lt"/>
              <a:cs typeface="+mn-lt"/>
            </a:endParaRPr>
          </a:p>
        </p:txBody>
      </p:sp>
      <p:sp>
        <p:nvSpPr>
          <p:cNvPr id="2" name="CuadroTexto 1">
            <a:extLst>
              <a:ext uri="{FF2B5EF4-FFF2-40B4-BE49-F238E27FC236}">
                <a16:creationId xmlns:a16="http://schemas.microsoft.com/office/drawing/2014/main" id="{0E7065A9-8036-4F7D-A1BA-6BE8E53EFF07}"/>
              </a:ext>
            </a:extLst>
          </p:cNvPr>
          <p:cNvSpPr txBox="1"/>
          <p:nvPr/>
        </p:nvSpPr>
        <p:spPr>
          <a:xfrm>
            <a:off x="1235034" y="2151727"/>
            <a:ext cx="6329548" cy="2554545"/>
          </a:xfrm>
          <a:prstGeom prst="rect">
            <a:avLst/>
          </a:prstGeom>
          <a:noFill/>
        </p:spPr>
        <p:txBody>
          <a:bodyPr wrap="square" rtlCol="0">
            <a:spAutoFit/>
          </a:bodyPr>
          <a:lstStyle/>
          <a:p>
            <a:pPr marL="285750" indent="-285750">
              <a:buFont typeface="Arial" panose="020B0604020202020204" pitchFamily="34" charset="0"/>
              <a:buChar char="•"/>
            </a:pPr>
            <a:r>
              <a:rPr lang="es-CO" sz="3200" dirty="0">
                <a:solidFill>
                  <a:srgbClr val="002060"/>
                </a:solidFill>
                <a:latin typeface="Raleway" panose="020B0503030101060003"/>
              </a:rPr>
              <a:t>PRODUCT BACKLOG</a:t>
            </a:r>
          </a:p>
          <a:p>
            <a:endParaRPr lang="es-CO" sz="3200" dirty="0">
              <a:solidFill>
                <a:srgbClr val="002060"/>
              </a:solidFill>
              <a:latin typeface="Raleway" panose="020B0503030101060003"/>
            </a:endParaRPr>
          </a:p>
          <a:p>
            <a:pPr marL="285750" indent="-285750">
              <a:buFont typeface="Arial" panose="020B0604020202020204" pitchFamily="34" charset="0"/>
              <a:buChar char="•"/>
            </a:pPr>
            <a:r>
              <a:rPr lang="es-CO" sz="3200" dirty="0">
                <a:solidFill>
                  <a:srgbClr val="002060"/>
                </a:solidFill>
                <a:latin typeface="Raleway" panose="020B0503030101060003"/>
              </a:rPr>
              <a:t>SPRINT BACKLOG </a:t>
            </a:r>
          </a:p>
          <a:p>
            <a:endParaRPr lang="es-CO" sz="3200" dirty="0">
              <a:solidFill>
                <a:srgbClr val="002060"/>
              </a:solidFill>
              <a:latin typeface="Raleway" panose="020B0503030101060003"/>
            </a:endParaRPr>
          </a:p>
          <a:p>
            <a:pPr marL="285750" indent="-285750">
              <a:buFont typeface="Arial" panose="020B0604020202020204" pitchFamily="34" charset="0"/>
              <a:buChar char="•"/>
            </a:pPr>
            <a:r>
              <a:rPr lang="es-CO" sz="3200" dirty="0">
                <a:solidFill>
                  <a:srgbClr val="002060"/>
                </a:solidFill>
                <a:latin typeface="Raleway" panose="020B0503030101060003"/>
              </a:rPr>
              <a:t>BURN DOWN CHART</a:t>
            </a:r>
          </a:p>
        </p:txBody>
      </p:sp>
      <p:pic>
        <p:nvPicPr>
          <p:cNvPr id="1026" name="Picture 2" descr="Por qué utilizar Scrum en la gestión de proyectos? | TAKTIC">
            <a:extLst>
              <a:ext uri="{FF2B5EF4-FFF2-40B4-BE49-F238E27FC236}">
                <a16:creationId xmlns:a16="http://schemas.microsoft.com/office/drawing/2014/main" id="{ADECA193-3C5F-48B1-A318-94AF85889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3719"/>
            <a:ext cx="4746115" cy="271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9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13810" y="-58093"/>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1123597" y="638956"/>
            <a:ext cx="5349392" cy="646331"/>
          </a:xfrm>
          <a:prstGeom prst="rect">
            <a:avLst/>
          </a:prstGeom>
          <a:noFill/>
        </p:spPr>
        <p:txBody>
          <a:bodyPr wrap="square" lIns="91440" tIns="45720" rIns="91440" bIns="45720" rtlCol="0" anchor="t">
            <a:spAutoFit/>
          </a:bodyPr>
          <a:lstStyle/>
          <a:p>
            <a:r>
              <a:rPr lang="es-CO" sz="3600" b="1" dirty="0">
                <a:solidFill>
                  <a:srgbClr val="002060"/>
                </a:solidFill>
                <a:latin typeface="Raleway" panose="020B0503030101060003" pitchFamily="34" charset="77"/>
                <a:ea typeface="+mn-lt"/>
                <a:cs typeface="+mn-lt"/>
              </a:rPr>
              <a:t>PRODUCT </a:t>
            </a:r>
            <a:r>
              <a:rPr lang="es-CO" sz="3600" b="1" dirty="0">
                <a:solidFill>
                  <a:srgbClr val="26E684"/>
                </a:solidFill>
                <a:latin typeface="Raleway" panose="020B0503030101060003" pitchFamily="34" charset="77"/>
                <a:ea typeface="+mn-lt"/>
                <a:cs typeface="+mn-lt"/>
              </a:rPr>
              <a:t>BACKLOG</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14" name="CuadroTexto 13">
            <a:extLst>
              <a:ext uri="{FF2B5EF4-FFF2-40B4-BE49-F238E27FC236}">
                <a16:creationId xmlns:a16="http://schemas.microsoft.com/office/drawing/2014/main" id="{34399E4A-E1D2-4828-9222-7D83D46D4C1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2" name="CuadroTexto 1">
            <a:extLst>
              <a:ext uri="{FF2B5EF4-FFF2-40B4-BE49-F238E27FC236}">
                <a16:creationId xmlns:a16="http://schemas.microsoft.com/office/drawing/2014/main" id="{9ED650A9-0020-4927-861D-0A79A7103F98}"/>
              </a:ext>
            </a:extLst>
          </p:cNvPr>
          <p:cNvSpPr txBox="1"/>
          <p:nvPr/>
        </p:nvSpPr>
        <p:spPr>
          <a:xfrm>
            <a:off x="1258784" y="1650670"/>
            <a:ext cx="9357756" cy="2062103"/>
          </a:xfrm>
          <a:prstGeom prst="rect">
            <a:avLst/>
          </a:prstGeom>
          <a:noFill/>
        </p:spPr>
        <p:txBody>
          <a:bodyPr wrap="square" rtlCol="0">
            <a:spAutoFit/>
          </a:bodyPr>
          <a:lstStyle/>
          <a:p>
            <a:r>
              <a:rPr lang="es-CO" sz="3200" dirty="0">
                <a:solidFill>
                  <a:srgbClr val="002060"/>
                </a:solidFill>
                <a:latin typeface="Raleway" panose="020B0503030101060003"/>
              </a:rPr>
              <a:t>Tiene el registro de las historias de usuario. Cada historia de usuario se le asignara: </a:t>
            </a:r>
          </a:p>
          <a:p>
            <a:pPr marL="285750" indent="-285750">
              <a:buFont typeface="Arial" panose="020B0604020202020204" pitchFamily="34" charset="0"/>
              <a:buChar char="•"/>
            </a:pPr>
            <a:r>
              <a:rPr lang="es-CO" sz="3200" dirty="0">
                <a:solidFill>
                  <a:srgbClr val="002060"/>
                </a:solidFill>
                <a:latin typeface="Raleway" panose="020B0503030101060003"/>
              </a:rPr>
              <a:t>Nivel de Prioridad.</a:t>
            </a:r>
          </a:p>
          <a:p>
            <a:pPr marL="285750" indent="-285750">
              <a:buFont typeface="Arial" panose="020B0604020202020204" pitchFamily="34" charset="0"/>
              <a:buChar char="•"/>
            </a:pPr>
            <a:r>
              <a:rPr lang="es-CO" sz="3200" dirty="0">
                <a:solidFill>
                  <a:srgbClr val="002060"/>
                </a:solidFill>
                <a:latin typeface="Raleway" panose="020B0503030101060003"/>
              </a:rPr>
              <a:t>Nivel de Complejidad (</a:t>
            </a:r>
            <a:r>
              <a:rPr lang="es-CO" sz="3200" dirty="0" err="1">
                <a:solidFill>
                  <a:srgbClr val="002060"/>
                </a:solidFill>
                <a:latin typeface="Raleway" panose="020B0503030101060003"/>
              </a:rPr>
              <a:t>Story</a:t>
            </a:r>
            <a:r>
              <a:rPr lang="es-CO" sz="3200" dirty="0">
                <a:solidFill>
                  <a:srgbClr val="002060"/>
                </a:solidFill>
                <a:latin typeface="Raleway" panose="020B0503030101060003"/>
              </a:rPr>
              <a:t> </a:t>
            </a:r>
            <a:r>
              <a:rPr lang="es-CO" sz="3200" dirty="0" err="1">
                <a:solidFill>
                  <a:srgbClr val="002060"/>
                </a:solidFill>
                <a:latin typeface="Raleway" panose="020B0503030101060003"/>
              </a:rPr>
              <a:t>Points</a:t>
            </a:r>
            <a:r>
              <a:rPr lang="es-CO" sz="3200" dirty="0">
                <a:solidFill>
                  <a:srgbClr val="002060"/>
                </a:solidFill>
                <a:latin typeface="Raleway" panose="020B0503030101060003"/>
              </a:rPr>
              <a:t>).</a:t>
            </a:r>
          </a:p>
        </p:txBody>
      </p:sp>
    </p:spTree>
    <p:extLst>
      <p:ext uri="{BB962C8B-B14F-4D97-AF65-F5344CB8AC3E}">
        <p14:creationId xmlns:p14="http://schemas.microsoft.com/office/powerpoint/2010/main" val="208926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30479" y="-60961"/>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9" y="652811"/>
            <a:ext cx="5349392" cy="1046440"/>
          </a:xfrm>
          <a:prstGeom prst="rect">
            <a:avLst/>
          </a:prstGeom>
          <a:noFill/>
        </p:spPr>
        <p:txBody>
          <a:bodyPr wrap="square" lIns="91440" tIns="45720" rIns="91440" bIns="45720" rtlCol="0" anchor="t">
            <a:spAutoFit/>
          </a:bodyPr>
          <a:lstStyle/>
          <a:p>
            <a:r>
              <a:rPr lang="es-CO" sz="3200" b="1" dirty="0">
                <a:solidFill>
                  <a:srgbClr val="002060"/>
                </a:solidFill>
                <a:latin typeface="Raleway" panose="020B0503030101060003" pitchFamily="34" charset="77"/>
                <a:ea typeface="+mn-lt"/>
                <a:cs typeface="+mn-lt"/>
              </a:rPr>
              <a:t>PRODUCT </a:t>
            </a:r>
            <a:r>
              <a:rPr lang="es-CO" sz="3200" b="1" dirty="0">
                <a:solidFill>
                  <a:srgbClr val="26E684"/>
                </a:solidFill>
                <a:latin typeface="Raleway" panose="020B0503030101060003" pitchFamily="34" charset="77"/>
                <a:ea typeface="+mn-lt"/>
                <a:cs typeface="+mn-lt"/>
              </a:rPr>
              <a:t>BACKLOG</a:t>
            </a:r>
          </a:p>
          <a:p>
            <a:endParaRPr lang="es-CO" sz="3000" b="1" dirty="0">
              <a:solidFill>
                <a:srgbClr val="26E684"/>
              </a:solidFill>
              <a:latin typeface="Raleway" panose="020B0503030101060003" pitchFamily="34" charset="77"/>
              <a:ea typeface="+mn-lt"/>
              <a:cs typeface="+mn-lt"/>
            </a:endParaRP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14" name="CuadroTexto 13">
            <a:extLst>
              <a:ext uri="{FF2B5EF4-FFF2-40B4-BE49-F238E27FC236}">
                <a16:creationId xmlns:a16="http://schemas.microsoft.com/office/drawing/2014/main" id="{34399E4A-E1D2-4828-9222-7D83D46D4C1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graphicFrame>
        <p:nvGraphicFramePr>
          <p:cNvPr id="2" name="Tabla 2">
            <a:extLst>
              <a:ext uri="{FF2B5EF4-FFF2-40B4-BE49-F238E27FC236}">
                <a16:creationId xmlns:a16="http://schemas.microsoft.com/office/drawing/2014/main" id="{BF135E3F-BB1A-470D-94D5-0B79F2878A52}"/>
              </a:ext>
            </a:extLst>
          </p:cNvPr>
          <p:cNvGraphicFramePr>
            <a:graphicFrameLocks noGrp="1"/>
          </p:cNvGraphicFramePr>
          <p:nvPr>
            <p:extLst>
              <p:ext uri="{D42A27DB-BD31-4B8C-83A1-F6EECF244321}">
                <p14:modId xmlns:p14="http://schemas.microsoft.com/office/powerpoint/2010/main" val="1197483923"/>
              </p:ext>
            </p:extLst>
          </p:nvPr>
        </p:nvGraphicFramePr>
        <p:xfrm>
          <a:off x="2707574" y="2129837"/>
          <a:ext cx="5791640" cy="2933744"/>
        </p:xfrm>
        <a:graphic>
          <a:graphicData uri="http://schemas.openxmlformats.org/drawingml/2006/table">
            <a:tbl>
              <a:tblPr firstRow="1" bandRow="1">
                <a:tableStyleId>{5C22544A-7EE6-4342-B048-85BDC9FD1C3A}</a:tableStyleId>
              </a:tblPr>
              <a:tblGrid>
                <a:gridCol w="3075709">
                  <a:extLst>
                    <a:ext uri="{9D8B030D-6E8A-4147-A177-3AD203B41FA5}">
                      <a16:colId xmlns:a16="http://schemas.microsoft.com/office/drawing/2014/main" val="363543189"/>
                    </a:ext>
                  </a:extLst>
                </a:gridCol>
                <a:gridCol w="2715931">
                  <a:extLst>
                    <a:ext uri="{9D8B030D-6E8A-4147-A177-3AD203B41FA5}">
                      <a16:colId xmlns:a16="http://schemas.microsoft.com/office/drawing/2014/main" val="1851184199"/>
                    </a:ext>
                  </a:extLst>
                </a:gridCol>
              </a:tblGrid>
              <a:tr h="922064">
                <a:tc>
                  <a:txBody>
                    <a:bodyPr/>
                    <a:lstStyle/>
                    <a:p>
                      <a:pPr algn="ctr"/>
                      <a:r>
                        <a:rPr lang="es-CO" dirty="0"/>
                        <a:t>NIVEL DE PRIORIDAD</a:t>
                      </a:r>
                    </a:p>
                  </a:txBody>
                  <a:tcPr/>
                </a:tc>
                <a:tc>
                  <a:txBody>
                    <a:bodyPr/>
                    <a:lstStyle/>
                    <a:p>
                      <a:pPr algn="ctr"/>
                      <a:r>
                        <a:rPr lang="es-CO" dirty="0"/>
                        <a:t>NIVEL DE COMPLEJIDAD </a:t>
                      </a:r>
                    </a:p>
                  </a:txBody>
                  <a:tcPr/>
                </a:tc>
                <a:extLst>
                  <a:ext uri="{0D108BD9-81ED-4DB2-BD59-A6C34878D82A}">
                    <a16:rowId xmlns:a16="http://schemas.microsoft.com/office/drawing/2014/main" val="624787756"/>
                  </a:ext>
                </a:extLst>
              </a:tr>
              <a:tr h="922064">
                <a:tc>
                  <a:txBody>
                    <a:bodyPr/>
                    <a:lstStyle/>
                    <a:p>
                      <a:pPr algn="just"/>
                      <a:r>
                        <a:rPr lang="es-CO" dirty="0">
                          <a:latin typeface="Raleway" panose="020B0503030101060003"/>
                        </a:rPr>
                        <a:t>Se establecen tres niveles principalmente:</a:t>
                      </a:r>
                    </a:p>
                    <a:p>
                      <a:pPr marL="285750" indent="-285750" algn="just">
                        <a:buFont typeface="Arial" panose="020B0604020202020204" pitchFamily="34" charset="0"/>
                        <a:buChar char="•"/>
                      </a:pPr>
                      <a:r>
                        <a:rPr lang="es-CO" dirty="0">
                          <a:latin typeface="Raleway" panose="020B0503030101060003"/>
                        </a:rPr>
                        <a:t>Nivel 3:  prioridad Alta</a:t>
                      </a:r>
                    </a:p>
                    <a:p>
                      <a:pPr marL="285750" indent="-285750" algn="just">
                        <a:buFont typeface="Arial" panose="020B0604020202020204" pitchFamily="34" charset="0"/>
                        <a:buChar char="•"/>
                      </a:pPr>
                      <a:r>
                        <a:rPr lang="es-CO" dirty="0">
                          <a:latin typeface="Raleway" panose="020B0503030101060003"/>
                        </a:rPr>
                        <a:t>Nivel 2:  prioridad Media</a:t>
                      </a:r>
                    </a:p>
                    <a:p>
                      <a:pPr marL="285750" indent="-285750" algn="just">
                        <a:buFont typeface="Arial" panose="020B0604020202020204" pitchFamily="34" charset="0"/>
                        <a:buChar char="•"/>
                      </a:pPr>
                      <a:r>
                        <a:rPr lang="es-CO" dirty="0">
                          <a:latin typeface="Raleway" panose="020B0503030101060003"/>
                        </a:rPr>
                        <a:t>Nivel 1:  prioridad Baja</a:t>
                      </a:r>
                    </a:p>
                    <a:p>
                      <a:pPr algn="l"/>
                      <a:endParaRPr lang="es-CO" dirty="0"/>
                    </a:p>
                    <a:p>
                      <a:pPr algn="ctr"/>
                      <a:endParaRPr lang="es-CO" dirty="0"/>
                    </a:p>
                  </a:txBody>
                  <a:tcPr/>
                </a:tc>
                <a:tc>
                  <a:txBody>
                    <a:bodyPr/>
                    <a:lstStyle/>
                    <a:p>
                      <a:pPr algn="ctr"/>
                      <a:r>
                        <a:rPr lang="es-CO" b="0" dirty="0">
                          <a:latin typeface="Raleway" panose="020B0503030101060003"/>
                        </a:rPr>
                        <a:t>Se utilizara una escala Fibonacci con tope máximo de 40 y tope mínimo de 1: </a:t>
                      </a:r>
                    </a:p>
                    <a:p>
                      <a:pPr algn="ctr"/>
                      <a:r>
                        <a:rPr lang="es-CO" b="0" dirty="0">
                          <a:latin typeface="Raleway" panose="020B0503030101060003"/>
                        </a:rPr>
                        <a:t>1-2-3-5-8-13-20-40</a:t>
                      </a:r>
                    </a:p>
                  </a:txBody>
                  <a:tcPr/>
                </a:tc>
                <a:extLst>
                  <a:ext uri="{0D108BD9-81ED-4DB2-BD59-A6C34878D82A}">
                    <a16:rowId xmlns:a16="http://schemas.microsoft.com/office/drawing/2014/main" val="2606876856"/>
                  </a:ext>
                </a:extLst>
              </a:tr>
            </a:tbl>
          </a:graphicData>
        </a:graphic>
      </p:graphicFrame>
    </p:spTree>
    <p:extLst>
      <p:ext uri="{BB962C8B-B14F-4D97-AF65-F5344CB8AC3E}">
        <p14:creationId xmlns:p14="http://schemas.microsoft.com/office/powerpoint/2010/main" val="94197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44995" y="21334"/>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9" y="652811"/>
            <a:ext cx="5349392" cy="523220"/>
          </a:xfrm>
          <a:prstGeom prst="rect">
            <a:avLst/>
          </a:prstGeom>
          <a:noFill/>
        </p:spPr>
        <p:txBody>
          <a:bodyPr wrap="square" lIns="91440" tIns="45720" rIns="91440" bIns="45720" rtlCol="0" anchor="t">
            <a:spAutoFit/>
          </a:bodyPr>
          <a:lstStyle/>
          <a:p>
            <a:r>
              <a:rPr lang="es-CO" sz="2800" b="1" dirty="0">
                <a:solidFill>
                  <a:srgbClr val="002060"/>
                </a:solidFill>
                <a:latin typeface="Raleway" panose="020B0503030101060003" pitchFamily="34" charset="77"/>
                <a:ea typeface="+mn-lt"/>
                <a:cs typeface="+mn-lt"/>
              </a:rPr>
              <a:t>PRODUCT </a:t>
            </a:r>
            <a:r>
              <a:rPr lang="es-CO" sz="2800" b="1" dirty="0">
                <a:solidFill>
                  <a:srgbClr val="26E684"/>
                </a:solidFill>
                <a:latin typeface="Raleway" panose="020B0503030101060003" pitchFamily="34" charset="77"/>
                <a:ea typeface="+mn-lt"/>
                <a:cs typeface="+mn-lt"/>
              </a:rPr>
              <a:t>BACKLOG</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14" name="CuadroTexto 13">
            <a:extLst>
              <a:ext uri="{FF2B5EF4-FFF2-40B4-BE49-F238E27FC236}">
                <a16:creationId xmlns:a16="http://schemas.microsoft.com/office/drawing/2014/main" id="{34399E4A-E1D2-4828-9222-7D83D46D4C10}"/>
              </a:ext>
            </a:extLst>
          </p:cNvPr>
          <p:cNvSpPr txBox="1"/>
          <p:nvPr/>
        </p:nvSpPr>
        <p:spPr>
          <a:xfrm>
            <a:off x="3534228" y="30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CuadroTexto 8">
            <a:extLst>
              <a:ext uri="{FF2B5EF4-FFF2-40B4-BE49-F238E27FC236}">
                <a16:creationId xmlns:a16="http://schemas.microsoft.com/office/drawing/2014/main" id="{E5B84212-ADE7-4F07-BCC4-9DBF1A1E29D1}"/>
              </a:ext>
            </a:extLst>
          </p:cNvPr>
          <p:cNvSpPr txBox="1"/>
          <p:nvPr/>
        </p:nvSpPr>
        <p:spPr>
          <a:xfrm>
            <a:off x="636977" y="1309378"/>
            <a:ext cx="9357756" cy="923330"/>
          </a:xfrm>
          <a:prstGeom prst="rect">
            <a:avLst/>
          </a:prstGeom>
          <a:noFill/>
        </p:spPr>
        <p:txBody>
          <a:bodyPr wrap="square" rtlCol="0">
            <a:spAutoFit/>
          </a:bodyPr>
          <a:lstStyle/>
          <a:p>
            <a:pPr algn="just"/>
            <a:r>
              <a:rPr lang="es-CO" dirty="0">
                <a:solidFill>
                  <a:srgbClr val="002060"/>
                </a:solidFill>
                <a:latin typeface="Raleway" panose="020B0503030101060003"/>
              </a:rPr>
              <a:t>La idea es clasificar estas historias de usuario en tres tipos diferentes teniendo en cuenta su nivel de prioridad, con la respectiva etiqueta de la complejidad que se le fue asignada.</a:t>
            </a:r>
          </a:p>
        </p:txBody>
      </p:sp>
      <p:sp>
        <p:nvSpPr>
          <p:cNvPr id="10" name="Triángulo isósceles 9">
            <a:extLst>
              <a:ext uri="{FF2B5EF4-FFF2-40B4-BE49-F238E27FC236}">
                <a16:creationId xmlns:a16="http://schemas.microsoft.com/office/drawing/2014/main" id="{BEF7C8D6-031A-459E-9711-193B1E23D22D}"/>
              </a:ext>
            </a:extLst>
          </p:cNvPr>
          <p:cNvSpPr/>
          <p:nvPr/>
        </p:nvSpPr>
        <p:spPr>
          <a:xfrm>
            <a:off x="636977" y="2437312"/>
            <a:ext cx="7899071" cy="3728531"/>
          </a:xfrm>
          <a:prstGeom prst="triangl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9" name="Conector recto 18">
            <a:extLst>
              <a:ext uri="{FF2B5EF4-FFF2-40B4-BE49-F238E27FC236}">
                <a16:creationId xmlns:a16="http://schemas.microsoft.com/office/drawing/2014/main" id="{0ED26881-CA03-4BE5-BACA-DEF1437988FC}"/>
              </a:ext>
            </a:extLst>
          </p:cNvPr>
          <p:cNvCxnSpPr>
            <a:cxnSpLocks/>
          </p:cNvCxnSpPr>
          <p:nvPr/>
        </p:nvCxnSpPr>
        <p:spPr>
          <a:xfrm>
            <a:off x="3091542" y="3842349"/>
            <a:ext cx="2989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0239A518-EBAD-40ED-B039-055EF0BF94DC}"/>
              </a:ext>
            </a:extLst>
          </p:cNvPr>
          <p:cNvCxnSpPr>
            <a:cxnSpLocks/>
          </p:cNvCxnSpPr>
          <p:nvPr/>
        </p:nvCxnSpPr>
        <p:spPr>
          <a:xfrm>
            <a:off x="1850569" y="5043616"/>
            <a:ext cx="547188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CA8AF44B-45D1-4ED4-8EAF-B4F28D11D8B9}"/>
              </a:ext>
            </a:extLst>
          </p:cNvPr>
          <p:cNvSpPr txBox="1"/>
          <p:nvPr/>
        </p:nvSpPr>
        <p:spPr>
          <a:xfrm>
            <a:off x="4129587" y="2972109"/>
            <a:ext cx="1364343" cy="369332"/>
          </a:xfrm>
          <a:prstGeom prst="rect">
            <a:avLst/>
          </a:prstGeom>
          <a:noFill/>
        </p:spPr>
        <p:txBody>
          <a:bodyPr wrap="square" rtlCol="0">
            <a:spAutoFit/>
          </a:bodyPr>
          <a:lstStyle/>
          <a:p>
            <a:r>
              <a:rPr lang="es-CO" dirty="0"/>
              <a:t>NIVEL 3</a:t>
            </a:r>
          </a:p>
        </p:txBody>
      </p:sp>
      <p:sp>
        <p:nvSpPr>
          <p:cNvPr id="34" name="CuadroTexto 33">
            <a:extLst>
              <a:ext uri="{FF2B5EF4-FFF2-40B4-BE49-F238E27FC236}">
                <a16:creationId xmlns:a16="http://schemas.microsoft.com/office/drawing/2014/main" id="{1F85814F-4A65-4ABE-90AD-3C42C4A7D1D0}"/>
              </a:ext>
            </a:extLst>
          </p:cNvPr>
          <p:cNvSpPr txBox="1"/>
          <p:nvPr/>
        </p:nvSpPr>
        <p:spPr>
          <a:xfrm>
            <a:off x="4129586" y="4223922"/>
            <a:ext cx="1364343" cy="369332"/>
          </a:xfrm>
          <a:prstGeom prst="rect">
            <a:avLst/>
          </a:prstGeom>
          <a:noFill/>
        </p:spPr>
        <p:txBody>
          <a:bodyPr wrap="square" rtlCol="0">
            <a:spAutoFit/>
          </a:bodyPr>
          <a:lstStyle/>
          <a:p>
            <a:r>
              <a:rPr lang="es-CO" dirty="0"/>
              <a:t>NIVEL 2</a:t>
            </a:r>
          </a:p>
        </p:txBody>
      </p:sp>
      <p:sp>
        <p:nvSpPr>
          <p:cNvPr id="35" name="CuadroTexto 34">
            <a:extLst>
              <a:ext uri="{FF2B5EF4-FFF2-40B4-BE49-F238E27FC236}">
                <a16:creationId xmlns:a16="http://schemas.microsoft.com/office/drawing/2014/main" id="{4A5D1125-67FC-4296-86FA-6E232F47F7E6}"/>
              </a:ext>
            </a:extLst>
          </p:cNvPr>
          <p:cNvSpPr txBox="1"/>
          <p:nvPr/>
        </p:nvSpPr>
        <p:spPr>
          <a:xfrm>
            <a:off x="4129585" y="5431532"/>
            <a:ext cx="1364343" cy="369332"/>
          </a:xfrm>
          <a:prstGeom prst="rect">
            <a:avLst/>
          </a:prstGeom>
          <a:noFill/>
        </p:spPr>
        <p:txBody>
          <a:bodyPr wrap="square" rtlCol="0">
            <a:spAutoFit/>
          </a:bodyPr>
          <a:lstStyle/>
          <a:p>
            <a:r>
              <a:rPr lang="es-CO" dirty="0"/>
              <a:t>NIVEL 1</a:t>
            </a:r>
          </a:p>
        </p:txBody>
      </p:sp>
      <p:sp>
        <p:nvSpPr>
          <p:cNvPr id="31" name="Rectángulo 30">
            <a:extLst>
              <a:ext uri="{FF2B5EF4-FFF2-40B4-BE49-F238E27FC236}">
                <a16:creationId xmlns:a16="http://schemas.microsoft.com/office/drawing/2014/main" id="{E000D74C-8711-4847-A4B0-8205C7067108}"/>
              </a:ext>
            </a:extLst>
          </p:cNvPr>
          <p:cNvSpPr/>
          <p:nvPr/>
        </p:nvSpPr>
        <p:spPr>
          <a:xfrm>
            <a:off x="9183585" y="2718046"/>
            <a:ext cx="2249714" cy="23023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CuadroTexto 31">
            <a:extLst>
              <a:ext uri="{FF2B5EF4-FFF2-40B4-BE49-F238E27FC236}">
                <a16:creationId xmlns:a16="http://schemas.microsoft.com/office/drawing/2014/main" id="{36697821-19E7-438F-BCFA-EFA007441EF6}"/>
              </a:ext>
            </a:extLst>
          </p:cNvPr>
          <p:cNvSpPr txBox="1"/>
          <p:nvPr/>
        </p:nvSpPr>
        <p:spPr>
          <a:xfrm>
            <a:off x="9183584" y="2892217"/>
            <a:ext cx="2454563" cy="369332"/>
          </a:xfrm>
          <a:prstGeom prst="rect">
            <a:avLst/>
          </a:prstGeom>
          <a:noFill/>
        </p:spPr>
        <p:txBody>
          <a:bodyPr wrap="square" rtlCol="0">
            <a:spAutoFit/>
          </a:bodyPr>
          <a:lstStyle/>
          <a:p>
            <a:r>
              <a:rPr lang="es-CO" dirty="0"/>
              <a:t>HISTORIA DE USUARIO</a:t>
            </a:r>
          </a:p>
        </p:txBody>
      </p:sp>
      <p:sp>
        <p:nvSpPr>
          <p:cNvPr id="36" name="Elipse 35">
            <a:extLst>
              <a:ext uri="{FF2B5EF4-FFF2-40B4-BE49-F238E27FC236}">
                <a16:creationId xmlns:a16="http://schemas.microsoft.com/office/drawing/2014/main" id="{57FF2C18-A7ED-4235-817F-D6D835B9DF41}"/>
              </a:ext>
            </a:extLst>
          </p:cNvPr>
          <p:cNvSpPr/>
          <p:nvPr/>
        </p:nvSpPr>
        <p:spPr>
          <a:xfrm>
            <a:off x="10489871" y="4161327"/>
            <a:ext cx="763922" cy="7035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20</a:t>
            </a:r>
          </a:p>
        </p:txBody>
      </p:sp>
    </p:spTree>
    <p:extLst>
      <p:ext uri="{BB962C8B-B14F-4D97-AF65-F5344CB8AC3E}">
        <p14:creationId xmlns:p14="http://schemas.microsoft.com/office/powerpoint/2010/main" val="317835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30479" y="-60961"/>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8" y="652811"/>
            <a:ext cx="8389861" cy="523220"/>
          </a:xfrm>
          <a:prstGeom prst="rect">
            <a:avLst/>
          </a:prstGeom>
          <a:noFill/>
        </p:spPr>
        <p:txBody>
          <a:bodyPr wrap="square" lIns="91440" tIns="45720" rIns="91440" bIns="45720" rtlCol="0" anchor="t">
            <a:spAutoFit/>
          </a:bodyPr>
          <a:lstStyle/>
          <a:p>
            <a:r>
              <a:rPr lang="es-CO" sz="2800" b="1" dirty="0">
                <a:solidFill>
                  <a:srgbClr val="002060"/>
                </a:solidFill>
                <a:latin typeface="Raleway" panose="020B0503030101060003" pitchFamily="34" charset="77"/>
                <a:ea typeface="+mn-lt"/>
                <a:cs typeface="+mn-lt"/>
              </a:rPr>
              <a:t>DEL PRODUCT </a:t>
            </a:r>
            <a:r>
              <a:rPr lang="es-CO" sz="2800" b="1" dirty="0">
                <a:solidFill>
                  <a:srgbClr val="26E684"/>
                </a:solidFill>
                <a:latin typeface="Raleway" panose="020B0503030101060003" pitchFamily="34" charset="77"/>
                <a:ea typeface="+mn-lt"/>
                <a:cs typeface="+mn-lt"/>
              </a:rPr>
              <a:t>BACKLOG </a:t>
            </a:r>
            <a:r>
              <a:rPr lang="es-CO" sz="2800" b="1" dirty="0">
                <a:solidFill>
                  <a:srgbClr val="002060"/>
                </a:solidFill>
                <a:latin typeface="Raleway" panose="020B0503030101060003" pitchFamily="34" charset="77"/>
                <a:ea typeface="+mn-lt"/>
                <a:cs typeface="+mn-lt"/>
              </a:rPr>
              <a:t>AL SPRINT </a:t>
            </a:r>
            <a:r>
              <a:rPr lang="es-CO" sz="2800" b="1" dirty="0">
                <a:solidFill>
                  <a:srgbClr val="26E684"/>
                </a:solidFill>
                <a:latin typeface="Raleway" panose="020B0503030101060003" pitchFamily="34" charset="77"/>
                <a:ea typeface="+mn-lt"/>
                <a:cs typeface="+mn-lt"/>
              </a:rPr>
              <a:t>BACKLOG </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17" name="CuadroTexto 16">
            <a:extLst>
              <a:ext uri="{FF2B5EF4-FFF2-40B4-BE49-F238E27FC236}">
                <a16:creationId xmlns:a16="http://schemas.microsoft.com/office/drawing/2014/main" id="{76E39B1B-2DB3-45A0-82AE-5DD61FDED512}"/>
              </a:ext>
            </a:extLst>
          </p:cNvPr>
          <p:cNvSpPr txBox="1"/>
          <p:nvPr/>
        </p:nvSpPr>
        <p:spPr>
          <a:xfrm>
            <a:off x="652539" y="1483506"/>
            <a:ext cx="9357756" cy="923330"/>
          </a:xfrm>
          <a:prstGeom prst="rect">
            <a:avLst/>
          </a:prstGeom>
          <a:noFill/>
        </p:spPr>
        <p:txBody>
          <a:bodyPr wrap="square" rtlCol="0">
            <a:spAutoFit/>
          </a:bodyPr>
          <a:lstStyle/>
          <a:p>
            <a:pPr algn="just"/>
            <a:r>
              <a:rPr lang="es-CO" dirty="0">
                <a:solidFill>
                  <a:srgbClr val="002060"/>
                </a:solidFill>
                <a:latin typeface="Raleway" panose="020B0503030101060003"/>
              </a:rPr>
              <a:t>Teniendo la visualización en el formato piramidal para ver las historias de uso con respecto a su prioridad se puede realizar una selección mas “amigable” de lo que se desarrollara en el sprint. </a:t>
            </a:r>
          </a:p>
        </p:txBody>
      </p:sp>
      <p:sp>
        <p:nvSpPr>
          <p:cNvPr id="20" name="CuadroTexto 19">
            <a:extLst>
              <a:ext uri="{FF2B5EF4-FFF2-40B4-BE49-F238E27FC236}">
                <a16:creationId xmlns:a16="http://schemas.microsoft.com/office/drawing/2014/main" id="{017321AD-4A42-4465-920E-67A0AE5D77BC}"/>
              </a:ext>
            </a:extLst>
          </p:cNvPr>
          <p:cNvSpPr txBox="1"/>
          <p:nvPr/>
        </p:nvSpPr>
        <p:spPr>
          <a:xfrm>
            <a:off x="3534228" y="30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5" name="Imagen 4">
            <a:extLst>
              <a:ext uri="{FF2B5EF4-FFF2-40B4-BE49-F238E27FC236}">
                <a16:creationId xmlns:a16="http://schemas.microsoft.com/office/drawing/2014/main" id="{E03274B2-7624-4942-B240-0C82E2E644D7}"/>
              </a:ext>
            </a:extLst>
          </p:cNvPr>
          <p:cNvPicPr>
            <a:picLocks noChangeAspect="1"/>
          </p:cNvPicPr>
          <p:nvPr/>
        </p:nvPicPr>
        <p:blipFill>
          <a:blip r:embed="rId4"/>
          <a:stretch>
            <a:fillRect/>
          </a:stretch>
        </p:blipFill>
        <p:spPr>
          <a:xfrm>
            <a:off x="652539" y="2762514"/>
            <a:ext cx="5620686" cy="2645029"/>
          </a:xfrm>
          <a:prstGeom prst="rect">
            <a:avLst/>
          </a:prstGeom>
        </p:spPr>
      </p:pic>
      <p:sp>
        <p:nvSpPr>
          <p:cNvPr id="6" name="Flecha: a la derecha 5">
            <a:extLst>
              <a:ext uri="{FF2B5EF4-FFF2-40B4-BE49-F238E27FC236}">
                <a16:creationId xmlns:a16="http://schemas.microsoft.com/office/drawing/2014/main" id="{A98F7F98-7444-4676-879B-187097EA5BA5}"/>
              </a:ext>
            </a:extLst>
          </p:cNvPr>
          <p:cNvSpPr/>
          <p:nvPr/>
        </p:nvSpPr>
        <p:spPr>
          <a:xfrm>
            <a:off x="5515429" y="3340376"/>
            <a:ext cx="2206171" cy="1221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778354D2-2020-427D-90E4-AE04B7FAAA70}"/>
              </a:ext>
            </a:extLst>
          </p:cNvPr>
          <p:cNvSpPr/>
          <p:nvPr/>
        </p:nvSpPr>
        <p:spPr>
          <a:xfrm rot="20509872">
            <a:off x="7371007" y="3090196"/>
            <a:ext cx="4663587" cy="1754326"/>
          </a:xfrm>
          <a:prstGeom prst="rect">
            <a:avLst/>
          </a:prstGeom>
          <a:noFill/>
        </p:spPr>
        <p:txBody>
          <a:bodyPr wrap="square" lIns="91440" tIns="45720" rIns="91440" bIns="45720">
            <a:spAutoFit/>
          </a:bodyPr>
          <a:lstStyle/>
          <a:p>
            <a:pPr algn="ctr"/>
            <a:r>
              <a:rPr lang="es-E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SPRINT BACKLOG</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3387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30479" y="-60961"/>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8" y="652811"/>
            <a:ext cx="8389861" cy="523220"/>
          </a:xfrm>
          <a:prstGeom prst="rect">
            <a:avLst/>
          </a:prstGeom>
          <a:noFill/>
        </p:spPr>
        <p:txBody>
          <a:bodyPr wrap="square" lIns="91440" tIns="45720" rIns="91440" bIns="45720" rtlCol="0" anchor="t">
            <a:spAutoFit/>
          </a:bodyPr>
          <a:lstStyle/>
          <a:p>
            <a:r>
              <a:rPr lang="es-CO" sz="2800" b="1" dirty="0">
                <a:solidFill>
                  <a:srgbClr val="002060"/>
                </a:solidFill>
                <a:latin typeface="Raleway" panose="020B0503030101060003" pitchFamily="34" charset="77"/>
                <a:ea typeface="+mn-lt"/>
                <a:cs typeface="+mn-lt"/>
              </a:rPr>
              <a:t>EL SPRINT </a:t>
            </a:r>
            <a:r>
              <a:rPr lang="es-CO" sz="2800" b="1" dirty="0">
                <a:solidFill>
                  <a:srgbClr val="26E684"/>
                </a:solidFill>
                <a:latin typeface="Raleway" panose="020B0503030101060003" pitchFamily="34" charset="77"/>
                <a:ea typeface="+mn-lt"/>
                <a:cs typeface="+mn-lt"/>
              </a:rPr>
              <a:t>BACKLOG </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20" name="CuadroTexto 19">
            <a:extLst>
              <a:ext uri="{FF2B5EF4-FFF2-40B4-BE49-F238E27FC236}">
                <a16:creationId xmlns:a16="http://schemas.microsoft.com/office/drawing/2014/main" id="{017321AD-4A42-4465-920E-67A0AE5D77BC}"/>
              </a:ext>
            </a:extLst>
          </p:cNvPr>
          <p:cNvSpPr txBox="1"/>
          <p:nvPr/>
        </p:nvSpPr>
        <p:spPr>
          <a:xfrm>
            <a:off x="3534228" y="30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13" name="CuadroTexto 12">
            <a:extLst>
              <a:ext uri="{FF2B5EF4-FFF2-40B4-BE49-F238E27FC236}">
                <a16:creationId xmlns:a16="http://schemas.microsoft.com/office/drawing/2014/main" id="{C1DBFBCA-C5F5-47EA-8B7D-4AA2465A0B97}"/>
              </a:ext>
            </a:extLst>
          </p:cNvPr>
          <p:cNvSpPr txBox="1"/>
          <p:nvPr/>
        </p:nvSpPr>
        <p:spPr>
          <a:xfrm>
            <a:off x="652539" y="1483506"/>
            <a:ext cx="9357756" cy="923330"/>
          </a:xfrm>
          <a:prstGeom prst="rect">
            <a:avLst/>
          </a:prstGeom>
          <a:noFill/>
        </p:spPr>
        <p:txBody>
          <a:bodyPr wrap="square" rtlCol="0">
            <a:spAutoFit/>
          </a:bodyPr>
          <a:lstStyle/>
          <a:p>
            <a:pPr algn="just"/>
            <a:r>
              <a:rPr lang="es-CO" dirty="0">
                <a:solidFill>
                  <a:srgbClr val="002060"/>
                </a:solidFill>
                <a:latin typeface="Raleway" panose="020B0503030101060003"/>
              </a:rPr>
              <a:t>Muestra la lista de ítems elegidos del </a:t>
            </a:r>
            <a:r>
              <a:rPr lang="es-CO" dirty="0" err="1">
                <a:solidFill>
                  <a:srgbClr val="002060"/>
                </a:solidFill>
                <a:latin typeface="Raleway" panose="020B0503030101060003"/>
              </a:rPr>
              <a:t>product</a:t>
            </a:r>
            <a:r>
              <a:rPr lang="es-CO" dirty="0">
                <a:solidFill>
                  <a:srgbClr val="002060"/>
                </a:solidFill>
                <a:latin typeface="Raleway" panose="020B0503030101060003"/>
              </a:rPr>
              <a:t> backlog que se pueden completar a lo largo del sprint. Cada ítem puede llegar a expandirse en mas tareas, para ello se plantea el siguiente esquema: </a:t>
            </a:r>
          </a:p>
        </p:txBody>
      </p:sp>
      <p:pic>
        <p:nvPicPr>
          <p:cNvPr id="3" name="Imagen 2" descr="Diagrama&#10;&#10;Descripción generada automáticamente">
            <a:extLst>
              <a:ext uri="{FF2B5EF4-FFF2-40B4-BE49-F238E27FC236}">
                <a16:creationId xmlns:a16="http://schemas.microsoft.com/office/drawing/2014/main" id="{44883955-7EA0-436D-9217-5CA819106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861" y="2160675"/>
            <a:ext cx="4085111" cy="4580979"/>
          </a:xfrm>
          <a:prstGeom prst="rect">
            <a:avLst/>
          </a:prstGeom>
        </p:spPr>
      </p:pic>
      <p:sp>
        <p:nvSpPr>
          <p:cNvPr id="8" name="CuadroTexto 7">
            <a:extLst>
              <a:ext uri="{FF2B5EF4-FFF2-40B4-BE49-F238E27FC236}">
                <a16:creationId xmlns:a16="http://schemas.microsoft.com/office/drawing/2014/main" id="{75CF5334-0A51-4351-9112-AB35C7933C31}"/>
              </a:ext>
            </a:extLst>
          </p:cNvPr>
          <p:cNvSpPr txBox="1"/>
          <p:nvPr/>
        </p:nvSpPr>
        <p:spPr>
          <a:xfrm>
            <a:off x="7528956" y="2742682"/>
            <a:ext cx="2476152" cy="1477328"/>
          </a:xfrm>
          <a:prstGeom prst="rect">
            <a:avLst/>
          </a:prstGeom>
          <a:noFill/>
        </p:spPr>
        <p:txBody>
          <a:bodyPr wrap="square" rtlCol="0">
            <a:spAutoFit/>
          </a:bodyPr>
          <a:lstStyle/>
          <a:p>
            <a:pPr algn="just"/>
            <a:r>
              <a:rPr lang="es-CO" dirty="0">
                <a:solidFill>
                  <a:srgbClr val="002060"/>
                </a:solidFill>
                <a:latin typeface="Raleway" panose="020B0503030101060003"/>
              </a:rPr>
              <a:t>Cada rama del árbol posee su respectivo valor de complejidad, al igual que cada tarea y subtarea   </a:t>
            </a:r>
          </a:p>
        </p:txBody>
      </p:sp>
    </p:spTree>
    <p:extLst>
      <p:ext uri="{BB962C8B-B14F-4D97-AF65-F5344CB8AC3E}">
        <p14:creationId xmlns:p14="http://schemas.microsoft.com/office/powerpoint/2010/main" val="130407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30479" y="-60961"/>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8" y="652811"/>
            <a:ext cx="8389861" cy="523220"/>
          </a:xfrm>
          <a:prstGeom prst="rect">
            <a:avLst/>
          </a:prstGeom>
          <a:noFill/>
        </p:spPr>
        <p:txBody>
          <a:bodyPr wrap="square" lIns="91440" tIns="45720" rIns="91440" bIns="45720" rtlCol="0" anchor="t">
            <a:spAutoFit/>
          </a:bodyPr>
          <a:lstStyle/>
          <a:p>
            <a:r>
              <a:rPr lang="es-CO" sz="2800" b="1" dirty="0">
                <a:solidFill>
                  <a:srgbClr val="002060"/>
                </a:solidFill>
                <a:latin typeface="Raleway" panose="020B0503030101060003" pitchFamily="34" charset="77"/>
                <a:ea typeface="+mn-lt"/>
                <a:cs typeface="+mn-lt"/>
              </a:rPr>
              <a:t>EL SPRINT </a:t>
            </a:r>
            <a:r>
              <a:rPr lang="es-CO" sz="2800" b="1" dirty="0">
                <a:solidFill>
                  <a:srgbClr val="26E684"/>
                </a:solidFill>
                <a:latin typeface="Raleway" panose="020B0503030101060003" pitchFamily="34" charset="77"/>
                <a:ea typeface="+mn-lt"/>
                <a:cs typeface="+mn-lt"/>
              </a:rPr>
              <a:t>BACKLOG </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20" name="CuadroTexto 19">
            <a:extLst>
              <a:ext uri="{FF2B5EF4-FFF2-40B4-BE49-F238E27FC236}">
                <a16:creationId xmlns:a16="http://schemas.microsoft.com/office/drawing/2014/main" id="{017321AD-4A42-4465-920E-67A0AE5D77BC}"/>
              </a:ext>
            </a:extLst>
          </p:cNvPr>
          <p:cNvSpPr txBox="1"/>
          <p:nvPr/>
        </p:nvSpPr>
        <p:spPr>
          <a:xfrm>
            <a:off x="3534228" y="30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6" name="CuadroTexto 5">
            <a:extLst>
              <a:ext uri="{FF2B5EF4-FFF2-40B4-BE49-F238E27FC236}">
                <a16:creationId xmlns:a16="http://schemas.microsoft.com/office/drawing/2014/main" id="{02BE9E47-F7D0-4F9F-B2E7-C610B656BFB5}"/>
              </a:ext>
            </a:extLst>
          </p:cNvPr>
          <p:cNvSpPr txBox="1"/>
          <p:nvPr/>
        </p:nvSpPr>
        <p:spPr>
          <a:xfrm>
            <a:off x="771896" y="1436914"/>
            <a:ext cx="10497787" cy="923330"/>
          </a:xfrm>
          <a:prstGeom prst="rect">
            <a:avLst/>
          </a:prstGeom>
          <a:noFill/>
        </p:spPr>
        <p:txBody>
          <a:bodyPr wrap="square" rtlCol="0">
            <a:spAutoFit/>
          </a:bodyPr>
          <a:lstStyle/>
          <a:p>
            <a:pPr algn="just"/>
            <a:r>
              <a:rPr lang="es-CO" dirty="0">
                <a:solidFill>
                  <a:srgbClr val="002060"/>
                </a:solidFill>
                <a:latin typeface="Raleway" panose="020B0503030101060003"/>
              </a:rPr>
              <a:t>Una vez mostrada el Sprint Backlog como diagrama de árbol, es más fácil la distribución de tareas en el equipo de desarrollo, donde cada miembro deberá mostrar el estado de las tareas que se le fue asignada en una tabla como la siguiente. </a:t>
            </a:r>
          </a:p>
        </p:txBody>
      </p:sp>
      <p:graphicFrame>
        <p:nvGraphicFramePr>
          <p:cNvPr id="7" name="Tabla 8">
            <a:extLst>
              <a:ext uri="{FF2B5EF4-FFF2-40B4-BE49-F238E27FC236}">
                <a16:creationId xmlns:a16="http://schemas.microsoft.com/office/drawing/2014/main" id="{3BEEFEF0-3571-49EF-A4EB-50D15190D123}"/>
              </a:ext>
            </a:extLst>
          </p:cNvPr>
          <p:cNvGraphicFramePr>
            <a:graphicFrameLocks noGrp="1"/>
          </p:cNvGraphicFramePr>
          <p:nvPr>
            <p:extLst>
              <p:ext uri="{D42A27DB-BD31-4B8C-83A1-F6EECF244321}">
                <p14:modId xmlns:p14="http://schemas.microsoft.com/office/powerpoint/2010/main" val="1268763896"/>
              </p:ext>
            </p:extLst>
          </p:nvPr>
        </p:nvGraphicFramePr>
        <p:xfrm>
          <a:off x="903845" y="2887352"/>
          <a:ext cx="9950202" cy="2825636"/>
        </p:xfrm>
        <a:graphic>
          <a:graphicData uri="http://schemas.openxmlformats.org/drawingml/2006/table">
            <a:tbl>
              <a:tblPr firstRow="1" bandRow="1">
                <a:tableStyleId>{5C22544A-7EE6-4342-B048-85BDC9FD1C3A}</a:tableStyleId>
              </a:tblPr>
              <a:tblGrid>
                <a:gridCol w="1658367">
                  <a:extLst>
                    <a:ext uri="{9D8B030D-6E8A-4147-A177-3AD203B41FA5}">
                      <a16:colId xmlns:a16="http://schemas.microsoft.com/office/drawing/2014/main" val="1234335821"/>
                    </a:ext>
                  </a:extLst>
                </a:gridCol>
                <a:gridCol w="1658367">
                  <a:extLst>
                    <a:ext uri="{9D8B030D-6E8A-4147-A177-3AD203B41FA5}">
                      <a16:colId xmlns:a16="http://schemas.microsoft.com/office/drawing/2014/main" val="1803364195"/>
                    </a:ext>
                  </a:extLst>
                </a:gridCol>
                <a:gridCol w="1658367">
                  <a:extLst>
                    <a:ext uri="{9D8B030D-6E8A-4147-A177-3AD203B41FA5}">
                      <a16:colId xmlns:a16="http://schemas.microsoft.com/office/drawing/2014/main" val="197202014"/>
                    </a:ext>
                  </a:extLst>
                </a:gridCol>
                <a:gridCol w="1658367">
                  <a:extLst>
                    <a:ext uri="{9D8B030D-6E8A-4147-A177-3AD203B41FA5}">
                      <a16:colId xmlns:a16="http://schemas.microsoft.com/office/drawing/2014/main" val="247436820"/>
                    </a:ext>
                  </a:extLst>
                </a:gridCol>
                <a:gridCol w="1658367">
                  <a:extLst>
                    <a:ext uri="{9D8B030D-6E8A-4147-A177-3AD203B41FA5}">
                      <a16:colId xmlns:a16="http://schemas.microsoft.com/office/drawing/2014/main" val="2497199517"/>
                    </a:ext>
                  </a:extLst>
                </a:gridCol>
                <a:gridCol w="1658367">
                  <a:extLst>
                    <a:ext uri="{9D8B030D-6E8A-4147-A177-3AD203B41FA5}">
                      <a16:colId xmlns:a16="http://schemas.microsoft.com/office/drawing/2014/main" val="3019834243"/>
                    </a:ext>
                  </a:extLst>
                </a:gridCol>
              </a:tblGrid>
              <a:tr h="706409">
                <a:tc>
                  <a:txBody>
                    <a:bodyPr/>
                    <a:lstStyle/>
                    <a:p>
                      <a:r>
                        <a:rPr lang="es-CO" dirty="0"/>
                        <a:t>Integrante </a:t>
                      </a:r>
                    </a:p>
                  </a:txBody>
                  <a:tcPr/>
                </a:tc>
                <a:tc>
                  <a:txBody>
                    <a:bodyPr/>
                    <a:lstStyle/>
                    <a:p>
                      <a:r>
                        <a:rPr lang="es-CO" dirty="0"/>
                        <a:t>EN PROGRESO </a:t>
                      </a:r>
                    </a:p>
                  </a:txBody>
                  <a:tcPr/>
                </a:tc>
                <a:tc>
                  <a:txBody>
                    <a:bodyPr/>
                    <a:lstStyle/>
                    <a:p>
                      <a:pPr algn="ctr"/>
                      <a:r>
                        <a:rPr lang="es-CO" dirty="0"/>
                        <a:t>SPRINT </a:t>
                      </a:r>
                    </a:p>
                  </a:txBody>
                  <a:tcPr/>
                </a:tc>
                <a:tc>
                  <a:txBody>
                    <a:bodyPr/>
                    <a:lstStyle/>
                    <a:p>
                      <a:r>
                        <a:rPr lang="es-CO" dirty="0"/>
                        <a:t>TERMINADA</a:t>
                      </a:r>
                    </a:p>
                  </a:txBody>
                  <a:tcPr/>
                </a:tc>
                <a:tc>
                  <a:txBody>
                    <a:bodyPr/>
                    <a:lstStyle/>
                    <a:p>
                      <a:r>
                        <a:rPr lang="es-CO" dirty="0"/>
                        <a:t>DIA DE TERMINACIÓN </a:t>
                      </a:r>
                    </a:p>
                  </a:txBody>
                  <a:tcPr/>
                </a:tc>
                <a:tc>
                  <a:txBody>
                    <a:bodyPr/>
                    <a:lstStyle/>
                    <a:p>
                      <a:r>
                        <a:rPr lang="es-CO" dirty="0"/>
                        <a:t>COMPLEJIDAD</a:t>
                      </a:r>
                    </a:p>
                  </a:txBody>
                  <a:tcPr/>
                </a:tc>
                <a:extLst>
                  <a:ext uri="{0D108BD9-81ED-4DB2-BD59-A6C34878D82A}">
                    <a16:rowId xmlns:a16="http://schemas.microsoft.com/office/drawing/2014/main" val="1030741071"/>
                  </a:ext>
                </a:extLst>
              </a:tr>
              <a:tr h="706409">
                <a:tc>
                  <a:txBody>
                    <a:bodyPr/>
                    <a:lstStyle/>
                    <a:p>
                      <a:r>
                        <a:rPr lang="es-CO" dirty="0"/>
                        <a:t>ANDRES</a:t>
                      </a:r>
                    </a:p>
                  </a:txBody>
                  <a:tcPr/>
                </a:tc>
                <a:tc>
                  <a:txBody>
                    <a:bodyPr/>
                    <a:lstStyle/>
                    <a:p>
                      <a:r>
                        <a:rPr lang="es-CO" dirty="0"/>
                        <a:t>TAREA X</a:t>
                      </a:r>
                    </a:p>
                  </a:txBody>
                  <a:tcPr/>
                </a:tc>
                <a:tc>
                  <a:txBody>
                    <a:bodyPr/>
                    <a:lstStyle/>
                    <a:p>
                      <a:endParaRPr lang="es-CO" dirty="0"/>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630074710"/>
                  </a:ext>
                </a:extLst>
              </a:tr>
              <a:tr h="706409">
                <a:tc>
                  <a:txBody>
                    <a:bodyPr/>
                    <a:lstStyle/>
                    <a:p>
                      <a:r>
                        <a:rPr lang="es-CO" dirty="0"/>
                        <a:t>SERGIO</a:t>
                      </a:r>
                    </a:p>
                  </a:txBody>
                  <a:tcPr/>
                </a:tc>
                <a:tc>
                  <a:txBody>
                    <a:bodyPr/>
                    <a:lstStyle/>
                    <a:p>
                      <a:r>
                        <a:rPr lang="es-CO" dirty="0"/>
                        <a:t>TAREA Y </a:t>
                      </a:r>
                    </a:p>
                  </a:txBody>
                  <a:tcPr/>
                </a:tc>
                <a:tc>
                  <a:txBody>
                    <a:bodyPr/>
                    <a:lstStyle/>
                    <a:p>
                      <a:endParaRPr lang="es-CO" dirty="0"/>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3448940756"/>
                  </a:ext>
                </a:extLst>
              </a:tr>
              <a:tr h="706409">
                <a:tc>
                  <a:txBody>
                    <a:bodyPr/>
                    <a:lstStyle/>
                    <a:p>
                      <a:r>
                        <a:rPr lang="es-CO" dirty="0"/>
                        <a:t>DANIELA</a:t>
                      </a:r>
                    </a:p>
                  </a:txBody>
                  <a:tcPr/>
                </a:tc>
                <a:tc>
                  <a:txBody>
                    <a:bodyPr/>
                    <a:lstStyle/>
                    <a:p>
                      <a:r>
                        <a:rPr lang="es-CO" dirty="0"/>
                        <a:t>TAREA Z</a:t>
                      </a:r>
                    </a:p>
                  </a:txBody>
                  <a:tcPr/>
                </a:tc>
                <a:tc>
                  <a:txBody>
                    <a:bodyPr/>
                    <a:lstStyle/>
                    <a:p>
                      <a:endParaRPr lang="es-CO" dirty="0"/>
                    </a:p>
                  </a:txBody>
                  <a:tcPr/>
                </a:tc>
                <a:tc>
                  <a:txBody>
                    <a:bodyPr/>
                    <a:lstStyle/>
                    <a:p>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866695272"/>
                  </a:ext>
                </a:extLst>
              </a:tr>
            </a:tbl>
          </a:graphicData>
        </a:graphic>
      </p:graphicFrame>
    </p:spTree>
    <p:extLst>
      <p:ext uri="{BB962C8B-B14F-4D97-AF65-F5344CB8AC3E}">
        <p14:creationId xmlns:p14="http://schemas.microsoft.com/office/powerpoint/2010/main" val="9597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A picture containing text, sky, several, day&#10;&#10;Description automatically generated">
            <a:extLst>
              <a:ext uri="{FF2B5EF4-FFF2-40B4-BE49-F238E27FC236}">
                <a16:creationId xmlns:a16="http://schemas.microsoft.com/office/drawing/2014/main" id="{8564F6D7-92AB-1F44-8A76-4B0D3840889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b="71350"/>
          <a:stretch/>
        </p:blipFill>
        <p:spPr>
          <a:xfrm rot="10800000">
            <a:off x="30479" y="-60961"/>
            <a:ext cx="12252959" cy="2190797"/>
          </a:xfrm>
          <a:prstGeom prst="rect">
            <a:avLst/>
          </a:prstGeom>
        </p:spPr>
      </p:pic>
      <p:pic>
        <p:nvPicPr>
          <p:cNvPr id="44" name="Picture 43" descr="A picture containing text, sky, several, day&#10;&#10;Description automatically generated">
            <a:extLst>
              <a:ext uri="{FF2B5EF4-FFF2-40B4-BE49-F238E27FC236}">
                <a16:creationId xmlns:a16="http://schemas.microsoft.com/office/drawing/2014/main" id="{76877DFE-5A20-9041-BC41-58E9EB8A75C2}"/>
              </a:ext>
            </a:extLst>
          </p:cNvPr>
          <p:cNvPicPr>
            <a:picLocks noChangeAspect="1"/>
          </p:cNvPicPr>
          <p:nvPr/>
        </p:nvPicPr>
        <p:blipFill rotWithShape="1">
          <a:blip r:embed="rId2">
            <a:alphaModFix amt="26000"/>
            <a:extLst>
              <a:ext uri="{28A0092B-C50C-407E-A947-70E740481C1C}">
                <a14:useLocalDpi xmlns:a14="http://schemas.microsoft.com/office/drawing/2010/main" val="0"/>
              </a:ext>
            </a:extLst>
          </a:blip>
          <a:srcRect l="136" t="84671" r="-136" b="-650"/>
          <a:stretch/>
        </p:blipFill>
        <p:spPr>
          <a:xfrm rot="10800000">
            <a:off x="13810" y="5943395"/>
            <a:ext cx="12252959" cy="1221855"/>
          </a:xfrm>
          <a:prstGeom prst="rect">
            <a:avLst/>
          </a:prstGeom>
        </p:spPr>
      </p:pic>
      <p:sp>
        <p:nvSpPr>
          <p:cNvPr id="11" name="CuadroTexto 7">
            <a:extLst>
              <a:ext uri="{FF2B5EF4-FFF2-40B4-BE49-F238E27FC236}">
                <a16:creationId xmlns:a16="http://schemas.microsoft.com/office/drawing/2014/main" id="{82C1A76B-F8D1-6141-BA54-050165054155}"/>
              </a:ext>
            </a:extLst>
          </p:cNvPr>
          <p:cNvSpPr txBox="1"/>
          <p:nvPr/>
        </p:nvSpPr>
        <p:spPr>
          <a:xfrm>
            <a:off x="652538" y="652811"/>
            <a:ext cx="8389861" cy="954107"/>
          </a:xfrm>
          <a:prstGeom prst="rect">
            <a:avLst/>
          </a:prstGeom>
          <a:noFill/>
        </p:spPr>
        <p:txBody>
          <a:bodyPr wrap="square" lIns="91440" tIns="45720" rIns="91440" bIns="45720" rtlCol="0" anchor="t">
            <a:spAutoFit/>
          </a:bodyPr>
          <a:lstStyle/>
          <a:p>
            <a:r>
              <a:rPr lang="es-CO" sz="2800" b="1" dirty="0">
                <a:solidFill>
                  <a:srgbClr val="002060"/>
                </a:solidFill>
                <a:latin typeface="Raleway" panose="020B0503030101060003" pitchFamily="34" charset="77"/>
                <a:ea typeface="+mn-lt"/>
                <a:cs typeface="+mn-lt"/>
              </a:rPr>
              <a:t>DEL SPRINT </a:t>
            </a:r>
            <a:r>
              <a:rPr lang="es-CO" sz="2800" b="1" dirty="0">
                <a:solidFill>
                  <a:srgbClr val="26E684"/>
                </a:solidFill>
                <a:latin typeface="Raleway" panose="020B0503030101060003" pitchFamily="34" charset="77"/>
                <a:ea typeface="+mn-lt"/>
                <a:cs typeface="+mn-lt"/>
              </a:rPr>
              <a:t>BACKLOG </a:t>
            </a:r>
            <a:r>
              <a:rPr lang="es-CO" sz="2800" b="1" dirty="0">
                <a:solidFill>
                  <a:srgbClr val="002060"/>
                </a:solidFill>
                <a:latin typeface="Raleway" panose="020B0503030101060003" pitchFamily="34" charset="77"/>
                <a:ea typeface="+mn-lt"/>
                <a:cs typeface="+mn-lt"/>
              </a:rPr>
              <a:t>AL SPRINT </a:t>
            </a:r>
            <a:r>
              <a:rPr lang="es-CO" sz="2800" b="1" dirty="0">
                <a:solidFill>
                  <a:srgbClr val="26E684"/>
                </a:solidFill>
                <a:latin typeface="Raleway" panose="020B0503030101060003" pitchFamily="34" charset="77"/>
                <a:ea typeface="+mn-lt"/>
                <a:cs typeface="+mn-lt"/>
              </a:rPr>
              <a:t>BURNDOWN CHART</a:t>
            </a:r>
          </a:p>
        </p:txBody>
      </p:sp>
      <p:pic>
        <p:nvPicPr>
          <p:cNvPr id="76" name="Imagen 10">
            <a:extLst>
              <a:ext uri="{FF2B5EF4-FFF2-40B4-BE49-F238E27FC236}">
                <a16:creationId xmlns:a16="http://schemas.microsoft.com/office/drawing/2014/main" id="{3588EF8B-BC75-B142-8B70-8D1FB974F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030" y="6254703"/>
            <a:ext cx="374696" cy="374696"/>
          </a:xfrm>
          <a:prstGeom prst="rect">
            <a:avLst/>
          </a:prstGeom>
        </p:spPr>
      </p:pic>
      <p:sp>
        <p:nvSpPr>
          <p:cNvPr id="20" name="CuadroTexto 19">
            <a:extLst>
              <a:ext uri="{FF2B5EF4-FFF2-40B4-BE49-F238E27FC236}">
                <a16:creationId xmlns:a16="http://schemas.microsoft.com/office/drawing/2014/main" id="{017321AD-4A42-4465-920E-67A0AE5D77BC}"/>
              </a:ext>
            </a:extLst>
          </p:cNvPr>
          <p:cNvSpPr txBox="1"/>
          <p:nvPr/>
        </p:nvSpPr>
        <p:spPr>
          <a:xfrm>
            <a:off x="3534228" y="30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6" name="CuadroTexto 5">
            <a:extLst>
              <a:ext uri="{FF2B5EF4-FFF2-40B4-BE49-F238E27FC236}">
                <a16:creationId xmlns:a16="http://schemas.microsoft.com/office/drawing/2014/main" id="{02BE9E47-F7D0-4F9F-B2E7-C610B656BFB5}"/>
              </a:ext>
            </a:extLst>
          </p:cNvPr>
          <p:cNvSpPr txBox="1"/>
          <p:nvPr/>
        </p:nvSpPr>
        <p:spPr>
          <a:xfrm>
            <a:off x="687559" y="1724541"/>
            <a:ext cx="10497787" cy="1477328"/>
          </a:xfrm>
          <a:prstGeom prst="rect">
            <a:avLst/>
          </a:prstGeom>
          <a:noFill/>
        </p:spPr>
        <p:txBody>
          <a:bodyPr wrap="square" rtlCol="0">
            <a:spAutoFit/>
          </a:bodyPr>
          <a:lstStyle/>
          <a:p>
            <a:pPr algn="just"/>
            <a:r>
              <a:rPr lang="es-CO" dirty="0">
                <a:solidFill>
                  <a:srgbClr val="002060"/>
                </a:solidFill>
                <a:latin typeface="Raleway" panose="020B0503030101060003"/>
              </a:rPr>
              <a:t>Cuando el integrante reporta su tarea como finalizada, la complejidad medida en </a:t>
            </a:r>
            <a:r>
              <a:rPr lang="es-CO" dirty="0" err="1">
                <a:solidFill>
                  <a:srgbClr val="002060"/>
                </a:solidFill>
                <a:latin typeface="Raleway" panose="020B0503030101060003"/>
              </a:rPr>
              <a:t>story</a:t>
            </a:r>
            <a:r>
              <a:rPr lang="es-CO" dirty="0">
                <a:solidFill>
                  <a:srgbClr val="002060"/>
                </a:solidFill>
                <a:latin typeface="Raleway" panose="020B0503030101060003"/>
              </a:rPr>
              <a:t> </a:t>
            </a:r>
            <a:r>
              <a:rPr lang="es-CO" dirty="0" err="1">
                <a:solidFill>
                  <a:srgbClr val="002060"/>
                </a:solidFill>
                <a:latin typeface="Raleway" panose="020B0503030101060003"/>
              </a:rPr>
              <a:t>points</a:t>
            </a:r>
            <a:r>
              <a:rPr lang="es-CO" dirty="0">
                <a:solidFill>
                  <a:srgbClr val="002060"/>
                </a:solidFill>
                <a:latin typeface="Raleway" panose="020B0503030101060003"/>
              </a:rPr>
              <a:t> será restada de la complejidad total del sprint. Esto se realiza con el fin de implementar el  SPRINT BURNDOWN CHART para analizar como va el progreso del sprint. El gráfico se presenta de la siguiente manera.  </a:t>
            </a:r>
          </a:p>
          <a:p>
            <a:endParaRPr lang="es-CO" dirty="0">
              <a:solidFill>
                <a:srgbClr val="002060"/>
              </a:solidFill>
              <a:latin typeface="Raleway" panose="020B0503030101060003"/>
            </a:endParaRPr>
          </a:p>
        </p:txBody>
      </p:sp>
      <p:sp>
        <p:nvSpPr>
          <p:cNvPr id="5" name="CuadroTexto 4">
            <a:extLst>
              <a:ext uri="{FF2B5EF4-FFF2-40B4-BE49-F238E27FC236}">
                <a16:creationId xmlns:a16="http://schemas.microsoft.com/office/drawing/2014/main" id="{8807674B-FC5E-4FB8-8915-6A28F7248B34}"/>
              </a:ext>
            </a:extLst>
          </p:cNvPr>
          <p:cNvSpPr txBox="1"/>
          <p:nvPr/>
        </p:nvSpPr>
        <p:spPr>
          <a:xfrm>
            <a:off x="6869477" y="3656132"/>
            <a:ext cx="3384468" cy="1569660"/>
          </a:xfrm>
          <a:prstGeom prst="rect">
            <a:avLst/>
          </a:prstGeom>
          <a:noFill/>
        </p:spPr>
        <p:txBody>
          <a:bodyPr wrap="square" rtlCol="0">
            <a:spAutoFit/>
          </a:bodyPr>
          <a:lstStyle/>
          <a:p>
            <a:pPr algn="just"/>
            <a:r>
              <a:rPr lang="es-CO" sz="2400" dirty="0">
                <a:solidFill>
                  <a:srgbClr val="002060"/>
                </a:solidFill>
                <a:latin typeface="Raleway" panose="020B0503030101060003"/>
              </a:rPr>
              <a:t>El eje x se representa en días trabajados, y el eje y en </a:t>
            </a:r>
            <a:r>
              <a:rPr lang="es-CO" sz="2400" dirty="0" err="1">
                <a:solidFill>
                  <a:srgbClr val="002060"/>
                </a:solidFill>
                <a:latin typeface="Raleway" panose="020B0503030101060003"/>
              </a:rPr>
              <a:t>story</a:t>
            </a:r>
            <a:r>
              <a:rPr lang="es-CO" sz="2400" dirty="0">
                <a:solidFill>
                  <a:srgbClr val="002060"/>
                </a:solidFill>
                <a:latin typeface="Raleway" panose="020B0503030101060003"/>
              </a:rPr>
              <a:t> </a:t>
            </a:r>
            <a:r>
              <a:rPr lang="es-CO" sz="2400" dirty="0" err="1">
                <a:solidFill>
                  <a:srgbClr val="002060"/>
                </a:solidFill>
                <a:latin typeface="Raleway" panose="020B0503030101060003"/>
              </a:rPr>
              <a:t>points</a:t>
            </a:r>
            <a:r>
              <a:rPr lang="es-CO" sz="2400" dirty="0">
                <a:solidFill>
                  <a:srgbClr val="002060"/>
                </a:solidFill>
                <a:latin typeface="Raleway" panose="020B0503030101060003"/>
              </a:rPr>
              <a:t>.</a:t>
            </a:r>
          </a:p>
        </p:txBody>
      </p:sp>
      <p:graphicFrame>
        <p:nvGraphicFramePr>
          <p:cNvPr id="14" name="Gráfico 13">
            <a:extLst>
              <a:ext uri="{FF2B5EF4-FFF2-40B4-BE49-F238E27FC236}">
                <a16:creationId xmlns:a16="http://schemas.microsoft.com/office/drawing/2014/main" id="{26971605-2092-4A6A-A9A0-1085C9E2B1E0}"/>
              </a:ext>
            </a:extLst>
          </p:cNvPr>
          <p:cNvGraphicFramePr>
            <a:graphicFrameLocks/>
          </p:cNvGraphicFramePr>
          <p:nvPr>
            <p:extLst>
              <p:ext uri="{D42A27DB-BD31-4B8C-83A1-F6EECF244321}">
                <p14:modId xmlns:p14="http://schemas.microsoft.com/office/powerpoint/2010/main" val="4174566436"/>
              </p:ext>
            </p:extLst>
          </p:nvPr>
        </p:nvGraphicFramePr>
        <p:xfrm>
          <a:off x="1567315" y="3185681"/>
          <a:ext cx="393382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33595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7F82630F75D144F89E66E502C6E748C" ma:contentTypeVersion="8" ma:contentTypeDescription="Crear nuevo documento." ma:contentTypeScope="" ma:versionID="4ca38dacce55f16c19499e4f3294fd6e">
  <xsd:schema xmlns:xsd="http://www.w3.org/2001/XMLSchema" xmlns:xs="http://www.w3.org/2001/XMLSchema" xmlns:p="http://schemas.microsoft.com/office/2006/metadata/properties" xmlns:ns2="acab9a7f-9e50-448f-bec6-18122c469a85" targetNamespace="http://schemas.microsoft.com/office/2006/metadata/properties" ma:root="true" ma:fieldsID="55773e14c82f52540cec2124a377c2a8" ns2:_="">
    <xsd:import namespace="acab9a7f-9e50-448f-bec6-18122c469a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b9a7f-9e50-448f-bec6-18122c469a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0F7E99-9A7D-4ACC-A327-F6F28001CC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ab9a7f-9e50-448f-bec6-18122c469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A4FB3E-7D6F-4E4C-A018-68CD75A5A97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BE28110-9BE5-495C-9160-3FF2DF25A3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3166</TotalTime>
  <Words>449</Words>
  <Application>Microsoft Office PowerPoint</Application>
  <PresentationFormat>Panorámica</PresentationFormat>
  <Paragraphs>59</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Calibri</vt:lpstr>
      <vt:lpstr>Calibri Light</vt:lpstr>
      <vt:lpstr>Raleway</vt:lpstr>
      <vt:lpstr>Raleway Medium</vt:lpstr>
      <vt:lpstr>Raleway SemiBold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Fernando Bernal Moreno</dc:creator>
  <cp:lastModifiedBy>andres david ruiz fierro</cp:lastModifiedBy>
  <cp:revision>62</cp:revision>
  <dcterms:created xsi:type="dcterms:W3CDTF">2021-01-21T11:08:58Z</dcterms:created>
  <dcterms:modified xsi:type="dcterms:W3CDTF">2021-01-29T20:54:20Z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0x01010077F82630F75D144F89E66E502C6E748C</vt:lpwstr>
  </property>
</Properties>
</file>