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258" r:id="rId6"/>
    <p:sldId id="259" r:id="rId7"/>
    <p:sldId id="260" r:id="rId8"/>
    <p:sldId id="26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72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5A4D2-BF44-4F2D-B9AC-0AE6E65091C3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A5333-7BDF-46B2-9247-D0CC58F99C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286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20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966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7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476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34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48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691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659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01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97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10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D496E-FAC8-4463-87BC-06B5ABE90B1E}" type="datetimeFigureOut">
              <a:rPr lang="es-CO" smtClean="0"/>
              <a:t>16/02/2021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9F82-C287-4E94-BEC8-83A2EB49DE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70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exterior, vista, avión, noche&#10;&#10;Descripción generada automáticamente">
            <a:extLst>
              <a:ext uri="{FF2B5EF4-FFF2-40B4-BE49-F238E27FC236}">
                <a16:creationId xmlns:a16="http://schemas.microsoft.com/office/drawing/2014/main" id="{AF80CD21-A8D0-48FA-A002-5CE0A981F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" t="3326" r="-271" b="12148"/>
          <a:stretch/>
        </p:blipFill>
        <p:spPr>
          <a:xfrm>
            <a:off x="-2859" y="2519"/>
            <a:ext cx="12304148" cy="691704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6CF9E41-A166-42D0-9CA5-59A7E939848C}"/>
              </a:ext>
            </a:extLst>
          </p:cNvPr>
          <p:cNvSpPr/>
          <p:nvPr/>
        </p:nvSpPr>
        <p:spPr>
          <a:xfrm>
            <a:off x="-24124" y="-21265"/>
            <a:ext cx="12260311" cy="6921497"/>
          </a:xfrm>
          <a:prstGeom prst="rect">
            <a:avLst/>
          </a:prstGeom>
          <a:solidFill>
            <a:srgbClr val="0065FB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4B7EDCC8-8547-4244-8E4E-8BDDACAB85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-7410"/>
            <a:ext cx="12240039" cy="69311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86EC30B-E6E8-43B6-967E-E9772A0C0EA8}"/>
              </a:ext>
            </a:extLst>
          </p:cNvPr>
          <p:cNvSpPr txBox="1"/>
          <p:nvPr/>
        </p:nvSpPr>
        <p:spPr>
          <a:xfrm>
            <a:off x="729432" y="2062940"/>
            <a:ext cx="934222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400" dirty="0">
                <a:solidFill>
                  <a:srgbClr val="26E684"/>
                </a:solidFill>
                <a:cs typeface="Calibri"/>
              </a:rPr>
              <a:t>MASTER DATA MANAGEMENT(MDM) E INTEGRATION SERVICES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735309-D91E-4716-916B-22E947FEF674}"/>
              </a:ext>
            </a:extLst>
          </p:cNvPr>
          <p:cNvSpPr txBox="1"/>
          <p:nvPr/>
        </p:nvSpPr>
        <p:spPr>
          <a:xfrm>
            <a:off x="729431" y="4239303"/>
            <a:ext cx="422719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200" spc="300" dirty="0">
                <a:solidFill>
                  <a:srgbClr val="FFFFFF"/>
                </a:solidFill>
                <a:latin typeface="Raleway Medium"/>
                <a:cs typeface="Calibri"/>
              </a:rPr>
              <a:t>ANDRES DAVID RUIZ FIERRO</a:t>
            </a:r>
            <a:endParaRPr lang="es-ES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DA45985-B0AA-4893-88A4-965572ED8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480" y="461217"/>
            <a:ext cx="1468369" cy="6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4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8564F6D7-92AB-1F44-8A76-4B0D38408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0"/>
          <a:stretch/>
        </p:blipFill>
        <p:spPr>
          <a:xfrm rot="10800000">
            <a:off x="30479" y="-60961"/>
            <a:ext cx="12252959" cy="2190797"/>
          </a:xfrm>
          <a:prstGeom prst="rect">
            <a:avLst/>
          </a:prstGeom>
        </p:spPr>
      </p:pic>
      <p:pic>
        <p:nvPicPr>
          <p:cNvPr id="44" name="Picture 43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76877DFE-5A20-9041-BC41-58E9EB8A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4671" r="-136" b="-650"/>
          <a:stretch/>
        </p:blipFill>
        <p:spPr>
          <a:xfrm rot="10800000">
            <a:off x="0" y="6018471"/>
            <a:ext cx="12252959" cy="1221855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id="{82C1A76B-F8D1-6141-BA54-050165054155}"/>
              </a:ext>
            </a:extLst>
          </p:cNvPr>
          <p:cNvSpPr txBox="1"/>
          <p:nvPr/>
        </p:nvSpPr>
        <p:spPr>
          <a:xfrm>
            <a:off x="652538" y="652811"/>
            <a:ext cx="838986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INTEGRATION SERVICES (Herramientas comunes)</a:t>
            </a:r>
          </a:p>
        </p:txBody>
      </p:sp>
      <p:pic>
        <p:nvPicPr>
          <p:cNvPr id="76" name="Imagen 10">
            <a:extLst>
              <a:ext uri="{FF2B5EF4-FFF2-40B4-BE49-F238E27FC236}">
                <a16:creationId xmlns:a16="http://schemas.microsoft.com/office/drawing/2014/main" id="{3588EF8B-BC75-B142-8B70-8D1FB974F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17321AD-4A42-4465-920E-67A0AE5D77BC}"/>
              </a:ext>
            </a:extLst>
          </p:cNvPr>
          <p:cNvSpPr txBox="1"/>
          <p:nvPr/>
        </p:nvSpPr>
        <p:spPr>
          <a:xfrm>
            <a:off x="4065834" y="2886388"/>
            <a:ext cx="60504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Ejecuta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instrucciones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SQL o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procedimientos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almacenados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en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una base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datos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relacional</a:t>
            </a:r>
            <a:endParaRPr lang="en-US" dirty="0">
              <a:cs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070EB3-42DC-4511-95B7-0798CF3B1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6" y="2922372"/>
            <a:ext cx="2946110" cy="51065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6E160EB-766F-48F7-8A1D-07C3A8844CE1}"/>
              </a:ext>
            </a:extLst>
          </p:cNvPr>
          <p:cNvSpPr txBox="1"/>
          <p:nvPr/>
        </p:nvSpPr>
        <p:spPr>
          <a:xfrm>
            <a:off x="652538" y="1364417"/>
            <a:ext cx="9357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Microsoft SQL Server </a:t>
            </a:r>
            <a:r>
              <a:rPr lang="es-CO" sz="3200" dirty="0" err="1">
                <a:solidFill>
                  <a:srgbClr val="002060"/>
                </a:solidFill>
                <a:latin typeface="Raleway" panose="020B0503030101060003"/>
              </a:rPr>
              <a:t>Integration</a:t>
            </a: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 </a:t>
            </a:r>
            <a:r>
              <a:rPr lang="es-CO" sz="3200" dirty="0" err="1">
                <a:solidFill>
                  <a:srgbClr val="002060"/>
                </a:solidFill>
                <a:latin typeface="Raleway" panose="020B0503030101060003"/>
              </a:rPr>
              <a:t>Services</a:t>
            </a:r>
            <a:endParaRPr lang="es-CO" sz="3200" dirty="0">
              <a:solidFill>
                <a:srgbClr val="002060"/>
              </a:solidFill>
              <a:latin typeface="Raleway" panose="020B0503030101060003"/>
            </a:endParaRPr>
          </a:p>
          <a:p>
            <a:pPr algn="just"/>
            <a:endParaRPr lang="es-CO" sz="3200" dirty="0">
              <a:solidFill>
                <a:srgbClr val="002060"/>
              </a:solidFill>
              <a:latin typeface="Raleway" panose="020B0503030101060003"/>
            </a:endParaRPr>
          </a:p>
          <a:p>
            <a:pPr algn="just"/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Para el flujo de control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7493743-4DBB-429E-9AFA-D337E41EE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56" y="3710982"/>
            <a:ext cx="2946110" cy="51065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00A472C-DF21-41B0-9CCE-A63F19FB29A3}"/>
              </a:ext>
            </a:extLst>
          </p:cNvPr>
          <p:cNvSpPr txBox="1"/>
          <p:nvPr/>
        </p:nvSpPr>
        <p:spPr>
          <a:xfrm>
            <a:off x="4065834" y="4465802"/>
            <a:ext cx="60504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Crea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y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evalúa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las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expresiones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SSIS que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establecen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los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valores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variable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en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tiempo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ejecución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3D2EC95-9458-49B4-B611-E42D89AFC6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6" y="4547336"/>
            <a:ext cx="2946110" cy="53518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214B279E-F2C3-42F5-AC84-7E5B3763AE18}"/>
              </a:ext>
            </a:extLst>
          </p:cNvPr>
          <p:cNvSpPr txBox="1"/>
          <p:nvPr/>
        </p:nvSpPr>
        <p:spPr>
          <a:xfrm>
            <a:off x="4065834" y="3634541"/>
            <a:ext cx="60504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Mueve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datos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entre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origenes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y </a:t>
            </a:r>
            <a:r>
              <a:rPr lang="es-CO" dirty="0">
                <a:solidFill>
                  <a:srgbClr val="002060"/>
                </a:solidFill>
                <a:latin typeface="Raleway" panose="020B0503030101060003"/>
                <a:cs typeface="Calibri"/>
              </a:rPr>
              <a:t>destinos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durante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las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transformaciones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y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limpiezas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27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8564F6D7-92AB-1F44-8A76-4B0D38408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0"/>
          <a:stretch/>
        </p:blipFill>
        <p:spPr>
          <a:xfrm rot="10800000">
            <a:off x="13810" y="-419553"/>
            <a:ext cx="12252959" cy="2190797"/>
          </a:xfrm>
          <a:prstGeom prst="rect">
            <a:avLst/>
          </a:prstGeom>
        </p:spPr>
      </p:pic>
      <p:pic>
        <p:nvPicPr>
          <p:cNvPr id="44" name="Picture 43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76877DFE-5A20-9041-BC41-58E9EB8A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4671" r="-136" b="-650"/>
          <a:stretch/>
        </p:blipFill>
        <p:spPr>
          <a:xfrm rot="10800000">
            <a:off x="119828" y="5949803"/>
            <a:ext cx="12252959" cy="1221855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id="{82C1A76B-F8D1-6141-BA54-050165054155}"/>
              </a:ext>
            </a:extLst>
          </p:cNvPr>
          <p:cNvSpPr txBox="1"/>
          <p:nvPr/>
        </p:nvSpPr>
        <p:spPr>
          <a:xfrm>
            <a:off x="652538" y="652811"/>
            <a:ext cx="838986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INTEGRATION SERVICES (Herramientas comunes)</a:t>
            </a:r>
          </a:p>
        </p:txBody>
      </p:sp>
      <p:pic>
        <p:nvPicPr>
          <p:cNvPr id="76" name="Imagen 10">
            <a:extLst>
              <a:ext uri="{FF2B5EF4-FFF2-40B4-BE49-F238E27FC236}">
                <a16:creationId xmlns:a16="http://schemas.microsoft.com/office/drawing/2014/main" id="{3588EF8B-BC75-B142-8B70-8D1FB974F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17321AD-4A42-4465-920E-67A0AE5D77BC}"/>
              </a:ext>
            </a:extLst>
          </p:cNvPr>
          <p:cNvSpPr txBox="1"/>
          <p:nvPr/>
        </p:nvSpPr>
        <p:spPr>
          <a:xfrm>
            <a:off x="3935112" y="1631323"/>
            <a:ext cx="60504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Agrega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datos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mediante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funciones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como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average, sum, count, max y min.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6E160EB-766F-48F7-8A1D-07C3A8844CE1}"/>
              </a:ext>
            </a:extLst>
          </p:cNvPr>
          <p:cNvSpPr txBox="1"/>
          <p:nvPr/>
        </p:nvSpPr>
        <p:spPr>
          <a:xfrm>
            <a:off x="627834" y="1140461"/>
            <a:ext cx="935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Para el flujo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00A472C-DF21-41B0-9CCE-A63F19FB29A3}"/>
              </a:ext>
            </a:extLst>
          </p:cNvPr>
          <p:cNvSpPr txBox="1"/>
          <p:nvPr/>
        </p:nvSpPr>
        <p:spPr>
          <a:xfrm>
            <a:off x="3935112" y="3288099"/>
            <a:ext cx="60504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Combina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dos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flujos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datos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ordenados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en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uno solo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mediante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la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combinación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FULL, LEFT O INNER.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4B279E-F2C3-42F5-AC84-7E5B3763AE18}"/>
              </a:ext>
            </a:extLst>
          </p:cNvPr>
          <p:cNvSpPr txBox="1"/>
          <p:nvPr/>
        </p:nvSpPr>
        <p:spPr>
          <a:xfrm>
            <a:off x="3935112" y="2144909"/>
            <a:ext cx="60504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Combina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columnas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adicionales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con el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flujo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datos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mediante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la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busqueda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valores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en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una table.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B2D48E-DD62-40E4-8DCD-7646C0943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34" y="1741573"/>
            <a:ext cx="2946110" cy="4033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2BAEFA-3091-4C6B-B1EA-41628AC8A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34" y="2332594"/>
            <a:ext cx="2946110" cy="374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66C8911-67C6-4549-B2D9-E87987BEE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34" y="2894034"/>
            <a:ext cx="2946110" cy="37956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BDB8AC6-0060-4D1F-9693-13D73FA412CA}"/>
              </a:ext>
            </a:extLst>
          </p:cNvPr>
          <p:cNvSpPr txBox="1"/>
          <p:nvPr/>
        </p:nvSpPr>
        <p:spPr>
          <a:xfrm>
            <a:off x="3935112" y="2712314"/>
            <a:ext cx="60504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Crea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nuevos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valores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columna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aplicando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expresiones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a las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columnas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entrada de la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transformación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928E304-162F-47A0-B021-19BB7FCD1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34" y="3458280"/>
            <a:ext cx="2946110" cy="3858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5A72EC8-4050-4E34-9098-485652F40D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834" y="4045066"/>
            <a:ext cx="2946110" cy="38811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BEEE775-E982-4186-87B1-D2FD0BBFA942}"/>
              </a:ext>
            </a:extLst>
          </p:cNvPr>
          <p:cNvSpPr txBox="1"/>
          <p:nvPr/>
        </p:nvSpPr>
        <p:spPr>
          <a:xfrm>
            <a:off x="3935112" y="3866506"/>
            <a:ext cx="60504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Enruta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filas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datos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a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diferentes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salidas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según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el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contenido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los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datos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D73CB7D-7B7B-4F28-BC3A-292CBB47EC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834" y="4615245"/>
            <a:ext cx="2946110" cy="402574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55B8064E-13A6-4126-B877-D171A98AB974}"/>
              </a:ext>
            </a:extLst>
          </p:cNvPr>
          <p:cNvSpPr txBox="1"/>
          <p:nvPr/>
        </p:nvSpPr>
        <p:spPr>
          <a:xfrm>
            <a:off x="3935112" y="4480933"/>
            <a:ext cx="60504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Combina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las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filas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varios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flujos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datos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ordenados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en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un solo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flujo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datos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ordenados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.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E90CBCD4-7504-48AC-A0F1-709CC706BE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834" y="5167910"/>
            <a:ext cx="2921406" cy="340532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D535E06F-B0BC-4978-9955-2014562F7D27}"/>
              </a:ext>
            </a:extLst>
          </p:cNvPr>
          <p:cNvSpPr txBox="1"/>
          <p:nvPr/>
        </p:nvSpPr>
        <p:spPr>
          <a:xfrm>
            <a:off x="3910408" y="4978225"/>
            <a:ext cx="60504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Distribuye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cada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fila de entrada a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cada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una de las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filas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una o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varias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salidas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.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38498189-C1B3-45A5-A786-2DAFAEDD54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834" y="5658533"/>
            <a:ext cx="2921406" cy="340532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92833D49-AC1A-4542-BE61-1AA4257A5750}"/>
              </a:ext>
            </a:extLst>
          </p:cNvPr>
          <p:cNvSpPr txBox="1"/>
          <p:nvPr/>
        </p:nvSpPr>
        <p:spPr>
          <a:xfrm>
            <a:off x="3910407" y="5486240"/>
            <a:ext cx="62293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Ordena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los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datos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entrada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manera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ascendente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o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descendente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cuando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no es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posible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ordenarlos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en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su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origen</a:t>
            </a:r>
            <a:endParaRPr lang="en-US" dirty="0">
              <a:solidFill>
                <a:srgbClr val="002060"/>
              </a:solidFill>
              <a:latin typeface="Raleway" panose="020B0503030101060003"/>
              <a:cs typeface="Calibri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4E4D4DAB-2F68-4348-A524-597BA448D9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833" y="6119310"/>
            <a:ext cx="2921405" cy="347786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81F46C4C-9C00-4A3F-9CD9-BF7B180CC609}"/>
              </a:ext>
            </a:extLst>
          </p:cNvPr>
          <p:cNvSpPr txBox="1"/>
          <p:nvPr/>
        </p:nvSpPr>
        <p:spPr>
          <a:xfrm>
            <a:off x="3894041" y="5998742"/>
            <a:ext cx="6229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Combina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las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filas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varios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flujos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datos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 sin </a:t>
            </a:r>
            <a:r>
              <a:rPr lang="en-US" dirty="0" err="1">
                <a:solidFill>
                  <a:srgbClr val="002060"/>
                </a:solidFill>
                <a:latin typeface="Raleway" panose="020B0503030101060003"/>
                <a:cs typeface="Calibri"/>
              </a:rPr>
              <a:t>ordenarlos</a:t>
            </a:r>
            <a:r>
              <a:rPr lang="en-US" dirty="0">
                <a:solidFill>
                  <a:srgbClr val="002060"/>
                </a:solidFill>
                <a:latin typeface="Raleway" panose="020B0503030101060003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796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8564F6D7-92AB-1F44-8A76-4B0D38408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0"/>
          <a:stretch/>
        </p:blipFill>
        <p:spPr>
          <a:xfrm rot="10800000">
            <a:off x="13810" y="-419553"/>
            <a:ext cx="12252959" cy="2190797"/>
          </a:xfrm>
          <a:prstGeom prst="rect">
            <a:avLst/>
          </a:prstGeom>
        </p:spPr>
      </p:pic>
      <p:pic>
        <p:nvPicPr>
          <p:cNvPr id="44" name="Picture 43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76877DFE-5A20-9041-BC41-58E9EB8A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4671" r="-136" b="-650"/>
          <a:stretch/>
        </p:blipFill>
        <p:spPr>
          <a:xfrm rot="10800000">
            <a:off x="119828" y="5949803"/>
            <a:ext cx="12252959" cy="1221855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id="{82C1A76B-F8D1-6141-BA54-050165054155}"/>
              </a:ext>
            </a:extLst>
          </p:cNvPr>
          <p:cNvSpPr txBox="1"/>
          <p:nvPr/>
        </p:nvSpPr>
        <p:spPr>
          <a:xfrm>
            <a:off x="652538" y="652811"/>
            <a:ext cx="838986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INTEGRATION SERVICES (Herramientas comunes)</a:t>
            </a:r>
          </a:p>
        </p:txBody>
      </p:sp>
      <p:pic>
        <p:nvPicPr>
          <p:cNvPr id="76" name="Imagen 10">
            <a:extLst>
              <a:ext uri="{FF2B5EF4-FFF2-40B4-BE49-F238E27FC236}">
                <a16:creationId xmlns:a16="http://schemas.microsoft.com/office/drawing/2014/main" id="{3588EF8B-BC75-B142-8B70-8D1FB974F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6E160EB-766F-48F7-8A1D-07C3A8844CE1}"/>
              </a:ext>
            </a:extLst>
          </p:cNvPr>
          <p:cNvSpPr txBox="1"/>
          <p:nvPr/>
        </p:nvSpPr>
        <p:spPr>
          <a:xfrm>
            <a:off x="627834" y="1140461"/>
            <a:ext cx="935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Para el flujo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1ABC2D2-1619-49AC-A9CC-45AB174EF378}"/>
              </a:ext>
            </a:extLst>
          </p:cNvPr>
          <p:cNvSpPr txBox="1"/>
          <p:nvPr/>
        </p:nvSpPr>
        <p:spPr>
          <a:xfrm>
            <a:off x="755374" y="1881809"/>
            <a:ext cx="50358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ORIGENES</a:t>
            </a:r>
          </a:p>
          <a:p>
            <a:endParaRPr lang="es-CO" dirty="0">
              <a:solidFill>
                <a:srgbClr val="002060"/>
              </a:solidFill>
              <a:latin typeface="Raleway" panose="020B0503030101060003"/>
            </a:endParaRPr>
          </a:p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                                 Lee un archivo de texto</a:t>
            </a:r>
          </a:p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                                  </a:t>
            </a:r>
          </a:p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                                 Lee datos sin procesar de un archivo plano escrito anteriormente por el destino de archivo sin formato.</a:t>
            </a:r>
          </a:p>
          <a:p>
            <a:endParaRPr lang="es-CO" dirty="0">
              <a:solidFill>
                <a:srgbClr val="002060"/>
              </a:solidFill>
              <a:latin typeface="Raleway" panose="020B0503030101060003"/>
            </a:endParaRPr>
          </a:p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                                 Conecta y extrae datos de hojas de calculo.</a:t>
            </a:r>
          </a:p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                                Extrae datos de una base de datos relacional compatible con OLE DB </a:t>
            </a:r>
          </a:p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                                 Extrae datos de un archivo XML.</a:t>
            </a:r>
          </a:p>
          <a:p>
            <a:endParaRPr lang="es-CO" dirty="0">
              <a:solidFill>
                <a:srgbClr val="002060"/>
              </a:solidFill>
              <a:latin typeface="Raleway" panose="020B0503030101060003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B852A53-E331-4A42-A5D2-EFC4AFEBFCCB}"/>
              </a:ext>
            </a:extLst>
          </p:cNvPr>
          <p:cNvSpPr txBox="1"/>
          <p:nvPr/>
        </p:nvSpPr>
        <p:spPr>
          <a:xfrm>
            <a:off x="6246307" y="1868294"/>
            <a:ext cx="5078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DESTINO</a:t>
            </a:r>
          </a:p>
          <a:p>
            <a:endParaRPr lang="es-CO" dirty="0">
              <a:solidFill>
                <a:srgbClr val="002060"/>
              </a:solidFill>
              <a:latin typeface="Raleway" panose="020B0503030101060003"/>
            </a:endParaRPr>
          </a:p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                                   Escribe un archivo de texto.</a:t>
            </a:r>
          </a:p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                                   Escribe datos sin procesar que no se deben analizar ni traducir.</a:t>
            </a:r>
          </a:p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                                   Carga datos en hojas de calculo.</a:t>
            </a:r>
          </a:p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                                   Carga datos en una base de datos relacional compatible con OLE DB.</a:t>
            </a:r>
          </a:p>
          <a:p>
            <a:r>
              <a:rPr lang="es-CO" dirty="0">
                <a:solidFill>
                  <a:srgbClr val="002060"/>
                </a:solidFill>
                <a:latin typeface="Raleway" panose="020B0503030101060003"/>
              </a:rPr>
              <a:t>                                   Proporciona conexiones de alta velocidad con una base de datos de SQL server local y realiza cargas masivas de datos en tablas.</a:t>
            </a:r>
          </a:p>
          <a:p>
            <a:endParaRPr lang="es-CO" dirty="0">
              <a:solidFill>
                <a:srgbClr val="002060"/>
              </a:solidFill>
              <a:latin typeface="Raleway" panose="020B0503030101060003"/>
            </a:endParaRPr>
          </a:p>
          <a:p>
            <a:endParaRPr lang="es-CO" dirty="0">
              <a:solidFill>
                <a:srgbClr val="002060"/>
              </a:solidFill>
              <a:latin typeface="Raleway" panose="020B0503030101060003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4036B2-E46E-4712-8D4F-B9656D91C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38" y="2456765"/>
            <a:ext cx="2127853" cy="2792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344926-1B82-4974-867A-876288251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38" y="3013332"/>
            <a:ext cx="2127855" cy="2792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A6ADF18-0715-44DF-98CC-0A001D8CF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138" y="4093818"/>
            <a:ext cx="2127853" cy="28461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6F19004-C6B8-4A37-9B82-7B26937AC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138" y="4671454"/>
            <a:ext cx="2127853" cy="24088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718BB6A-3A56-4260-926D-4B0256752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138" y="5230695"/>
            <a:ext cx="2045254" cy="23921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487821F-4E8E-41EE-9B2E-C07049C2B9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9683" y="2456765"/>
            <a:ext cx="2242188" cy="25625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0410BABB-3E49-4594-8C60-5411DEF01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9683" y="3017680"/>
            <a:ext cx="2242188" cy="29895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6D5EB66-1416-4524-983C-044A2B61C0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9683" y="3580250"/>
            <a:ext cx="2242187" cy="280273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36AF9D95-F828-46A2-A7FE-3221BACB00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9683" y="4119199"/>
            <a:ext cx="2242187" cy="326676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69E722AD-295E-4A07-BA42-D6D178CBDE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6746" y="4694645"/>
            <a:ext cx="2212244" cy="2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0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8564F6D7-92AB-1F44-8A76-4B0D38408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0"/>
          <a:stretch/>
        </p:blipFill>
        <p:spPr>
          <a:xfrm rot="10800000">
            <a:off x="13810" y="-419553"/>
            <a:ext cx="12252959" cy="2190797"/>
          </a:xfrm>
          <a:prstGeom prst="rect">
            <a:avLst/>
          </a:prstGeom>
        </p:spPr>
      </p:pic>
      <p:pic>
        <p:nvPicPr>
          <p:cNvPr id="44" name="Picture 43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76877DFE-5A20-9041-BC41-58E9EB8A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4671" r="-136" b="-650"/>
          <a:stretch/>
        </p:blipFill>
        <p:spPr>
          <a:xfrm rot="10800000">
            <a:off x="119828" y="5949803"/>
            <a:ext cx="12252959" cy="1221855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id="{82C1A76B-F8D1-6141-BA54-050165054155}"/>
              </a:ext>
            </a:extLst>
          </p:cNvPr>
          <p:cNvSpPr txBox="1"/>
          <p:nvPr/>
        </p:nvSpPr>
        <p:spPr>
          <a:xfrm>
            <a:off x="652538" y="652811"/>
            <a:ext cx="838986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INTEGRATION SERVICES (Herramientas comunes)</a:t>
            </a:r>
          </a:p>
        </p:txBody>
      </p:sp>
      <p:pic>
        <p:nvPicPr>
          <p:cNvPr id="76" name="Imagen 10">
            <a:extLst>
              <a:ext uri="{FF2B5EF4-FFF2-40B4-BE49-F238E27FC236}">
                <a16:creationId xmlns:a16="http://schemas.microsoft.com/office/drawing/2014/main" id="{3588EF8B-BC75-B142-8B70-8D1FB974F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6E160EB-766F-48F7-8A1D-07C3A8844CE1}"/>
              </a:ext>
            </a:extLst>
          </p:cNvPr>
          <p:cNvSpPr txBox="1"/>
          <p:nvPr/>
        </p:nvSpPr>
        <p:spPr>
          <a:xfrm>
            <a:off x="627834" y="1140461"/>
            <a:ext cx="935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PENTAHO DATA INTEGRATIONS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BA516F-1991-4835-8F41-A85DEC9F9189}"/>
              </a:ext>
            </a:extLst>
          </p:cNvPr>
          <p:cNvSpPr txBox="1"/>
          <p:nvPr/>
        </p:nvSpPr>
        <p:spPr>
          <a:xfrm>
            <a:off x="795130" y="2001078"/>
            <a:ext cx="87596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Componente de PENTAHO destinado a las tareas de ETL. Entre sus funcionalidades podemos encontrar: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Migración de datos entre aplicaciones o bases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Exportar datos desde bases de datos a archivos planos.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56698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Imagen que contiene exterior, vista, avión, noche&#10;&#10;Descripción generada automáticamente">
            <a:extLst>
              <a:ext uri="{FF2B5EF4-FFF2-40B4-BE49-F238E27FC236}">
                <a16:creationId xmlns:a16="http://schemas.microsoft.com/office/drawing/2014/main" id="{AF80CD21-A8D0-48FA-A002-5CE0A981F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" t="3326" r="-271" b="12148"/>
          <a:stretch/>
        </p:blipFill>
        <p:spPr>
          <a:xfrm>
            <a:off x="-2859" y="2519"/>
            <a:ext cx="12304148" cy="691704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6CF9E41-A166-42D0-9CA5-59A7E939848C}"/>
              </a:ext>
            </a:extLst>
          </p:cNvPr>
          <p:cNvSpPr/>
          <p:nvPr/>
        </p:nvSpPr>
        <p:spPr>
          <a:xfrm>
            <a:off x="-24124" y="-21265"/>
            <a:ext cx="12260311" cy="6921497"/>
          </a:xfrm>
          <a:prstGeom prst="rect">
            <a:avLst/>
          </a:prstGeom>
          <a:solidFill>
            <a:srgbClr val="0065FB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4B7EDCC8-8547-4244-8E4E-8BDDACAB85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21265"/>
            <a:ext cx="12240039" cy="6931161"/>
          </a:xfrm>
          <a:prstGeom prst="rect">
            <a:avLst/>
          </a:prstGeom>
        </p:spPr>
      </p:pic>
      <p:pic>
        <p:nvPicPr>
          <p:cNvPr id="15" name="Imagen 1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DA45985-B0AA-4893-88A4-965572ED8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14" y="5674291"/>
            <a:ext cx="2077892" cy="93178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0DB814F-51B3-4986-BBA6-ABD5AA46CD47}"/>
              </a:ext>
            </a:extLst>
          </p:cNvPr>
          <p:cNvSpPr txBox="1"/>
          <p:nvPr/>
        </p:nvSpPr>
        <p:spPr>
          <a:xfrm>
            <a:off x="6851665" y="3933581"/>
            <a:ext cx="4987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800" dirty="0">
                <a:solidFill>
                  <a:schemeClr val="bg1"/>
                </a:solidFill>
                <a:latin typeface="Raleway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89592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10">
            <a:extLst>
              <a:ext uri="{FF2B5EF4-FFF2-40B4-BE49-F238E27FC236}">
                <a16:creationId xmlns:a16="http://schemas.microsoft.com/office/drawing/2014/main" id="{AE00D863-2ABF-134A-8802-A7F07A9B28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41" name="CuadroTexto 7">
            <a:extLst>
              <a:ext uri="{FF2B5EF4-FFF2-40B4-BE49-F238E27FC236}">
                <a16:creationId xmlns:a16="http://schemas.microsoft.com/office/drawing/2014/main" id="{33D03944-A472-CC47-AE73-9165356DFF7F}"/>
              </a:ext>
            </a:extLst>
          </p:cNvPr>
          <p:cNvSpPr txBox="1"/>
          <p:nvPr/>
        </p:nvSpPr>
        <p:spPr>
          <a:xfrm>
            <a:off x="1123597" y="638956"/>
            <a:ext cx="1022026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36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MASTER DATA MANAGEMENT(MDM)</a:t>
            </a:r>
            <a:endParaRPr lang="es-CO" sz="4800" b="1" dirty="0">
              <a:solidFill>
                <a:srgbClr val="00B050"/>
              </a:solidFill>
              <a:latin typeface="Raleway" panose="020B0503030101060003" pitchFamily="34" charset="77"/>
              <a:ea typeface="+mn-lt"/>
              <a:cs typeface="+mn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E7065A9-8036-4F7D-A1BA-6BE8E53EFF07}"/>
              </a:ext>
            </a:extLst>
          </p:cNvPr>
          <p:cNvSpPr txBox="1"/>
          <p:nvPr/>
        </p:nvSpPr>
        <p:spPr>
          <a:xfrm>
            <a:off x="1123597" y="2019206"/>
            <a:ext cx="102202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Relaciona los datos críticos con un solo archivo llamado “archivo maestro”.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Permite obtener un punto de referencia común para los datos mas importantes, simplificando el intercambio de datos.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Mejora los procesos empresariales. </a:t>
            </a:r>
          </a:p>
          <a:p>
            <a:pPr algn="just"/>
            <a:endParaRPr lang="es-CO" sz="3200" dirty="0">
              <a:solidFill>
                <a:srgbClr val="002060"/>
              </a:solidFill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294349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8564F6D7-92AB-1F44-8A76-4B0D38408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0"/>
          <a:stretch/>
        </p:blipFill>
        <p:spPr>
          <a:xfrm rot="10800000">
            <a:off x="13810" y="-58093"/>
            <a:ext cx="12252959" cy="2190797"/>
          </a:xfrm>
          <a:prstGeom prst="rect">
            <a:avLst/>
          </a:prstGeom>
        </p:spPr>
      </p:pic>
      <p:pic>
        <p:nvPicPr>
          <p:cNvPr id="44" name="Picture 43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76877DFE-5A20-9041-BC41-58E9EB8A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4671" r="-136" b="-650"/>
          <a:stretch/>
        </p:blipFill>
        <p:spPr>
          <a:xfrm rot="10800000">
            <a:off x="13810" y="5943395"/>
            <a:ext cx="12252959" cy="1221855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id="{82C1A76B-F8D1-6141-BA54-050165054155}"/>
              </a:ext>
            </a:extLst>
          </p:cNvPr>
          <p:cNvSpPr txBox="1"/>
          <p:nvPr/>
        </p:nvSpPr>
        <p:spPr>
          <a:xfrm>
            <a:off x="1258784" y="638956"/>
            <a:ext cx="53493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36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DEFINICIÓN </a:t>
            </a:r>
          </a:p>
        </p:txBody>
      </p:sp>
      <p:pic>
        <p:nvPicPr>
          <p:cNvPr id="76" name="Imagen 10">
            <a:extLst>
              <a:ext uri="{FF2B5EF4-FFF2-40B4-BE49-F238E27FC236}">
                <a16:creationId xmlns:a16="http://schemas.microsoft.com/office/drawing/2014/main" id="{3588EF8B-BC75-B142-8B70-8D1FB974F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399E4A-E1D2-4828-9222-7D83D46D4C1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ED650A9-0020-4927-861D-0A79A7103F98}"/>
              </a:ext>
            </a:extLst>
          </p:cNvPr>
          <p:cNvSpPr txBox="1"/>
          <p:nvPr/>
        </p:nvSpPr>
        <p:spPr>
          <a:xfrm>
            <a:off x="1258784" y="1771584"/>
            <a:ext cx="99654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Conjunto de metodologías, herramientas y procesos, necesarios para crear y mantener conjuntos precisos y consistentes de datos maestros. </a:t>
            </a:r>
          </a:p>
          <a:p>
            <a:endParaRPr lang="es-CO" sz="3200" dirty="0">
              <a:solidFill>
                <a:srgbClr val="002060"/>
              </a:solidFill>
              <a:latin typeface="Raleway" panose="020B0503030101060003"/>
            </a:endParaRPr>
          </a:p>
          <a:p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Se identifica la información mas importante de una organización, lo que trae ventajas para mejorar sus procesos empresariales.</a:t>
            </a:r>
          </a:p>
        </p:txBody>
      </p:sp>
    </p:spTree>
    <p:extLst>
      <p:ext uri="{BB962C8B-B14F-4D97-AF65-F5344CB8AC3E}">
        <p14:creationId xmlns:p14="http://schemas.microsoft.com/office/powerpoint/2010/main" val="20892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8564F6D7-92AB-1F44-8A76-4B0D38408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0"/>
          <a:stretch/>
        </p:blipFill>
        <p:spPr>
          <a:xfrm rot="10800000">
            <a:off x="30479" y="-60961"/>
            <a:ext cx="12252959" cy="2190797"/>
          </a:xfrm>
          <a:prstGeom prst="rect">
            <a:avLst/>
          </a:prstGeom>
        </p:spPr>
      </p:pic>
      <p:pic>
        <p:nvPicPr>
          <p:cNvPr id="44" name="Picture 43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76877DFE-5A20-9041-BC41-58E9EB8A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4671" r="-136" b="-650"/>
          <a:stretch/>
        </p:blipFill>
        <p:spPr>
          <a:xfrm rot="10800000">
            <a:off x="13810" y="5943395"/>
            <a:ext cx="12252959" cy="1221855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id="{82C1A76B-F8D1-6141-BA54-050165054155}"/>
              </a:ext>
            </a:extLst>
          </p:cNvPr>
          <p:cNvSpPr txBox="1"/>
          <p:nvPr/>
        </p:nvSpPr>
        <p:spPr>
          <a:xfrm>
            <a:off x="652539" y="652811"/>
            <a:ext cx="5349392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3200" b="1" dirty="0">
                <a:solidFill>
                  <a:srgbClr val="002060"/>
                </a:solidFill>
                <a:latin typeface="Raleway" panose="020B0503030101060003" pitchFamily="34" charset="77"/>
                <a:ea typeface="+mn-lt"/>
                <a:cs typeface="+mn-lt"/>
              </a:rPr>
              <a:t> </a:t>
            </a:r>
            <a:r>
              <a:rPr lang="es-CO" sz="32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DATOS MAESTROS</a:t>
            </a:r>
          </a:p>
          <a:p>
            <a:endParaRPr lang="es-CO" sz="3000" b="1" dirty="0">
              <a:solidFill>
                <a:srgbClr val="26E684"/>
              </a:solidFill>
              <a:latin typeface="Raleway" panose="020B0503030101060003" pitchFamily="34" charset="77"/>
              <a:ea typeface="+mn-lt"/>
              <a:cs typeface="+mn-lt"/>
            </a:endParaRPr>
          </a:p>
        </p:txBody>
      </p:sp>
      <p:pic>
        <p:nvPicPr>
          <p:cNvPr id="76" name="Imagen 10">
            <a:extLst>
              <a:ext uri="{FF2B5EF4-FFF2-40B4-BE49-F238E27FC236}">
                <a16:creationId xmlns:a16="http://schemas.microsoft.com/office/drawing/2014/main" id="{3588EF8B-BC75-B142-8B70-8D1FB974F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399E4A-E1D2-4828-9222-7D83D46D4C1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BAAA18-768F-45DC-B059-581CA837964C}"/>
              </a:ext>
            </a:extLst>
          </p:cNvPr>
          <p:cNvSpPr txBox="1"/>
          <p:nvPr/>
        </p:nvSpPr>
        <p:spPr>
          <a:xfrm>
            <a:off x="652539" y="1874415"/>
            <a:ext cx="102202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Son listas de datos compartidas y utilizadas por las diversas aplicaciones que componen un sistema. Estos son gestionados mediante una metodología MDM de tal forma que no se presenten inconsistencias entre ellos.</a:t>
            </a:r>
          </a:p>
          <a:p>
            <a:pPr algn="just"/>
            <a:endParaRPr lang="es-CO" sz="3200" dirty="0">
              <a:solidFill>
                <a:srgbClr val="002060"/>
              </a:solidFill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94197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8564F6D7-92AB-1F44-8A76-4B0D38408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0"/>
          <a:stretch/>
        </p:blipFill>
        <p:spPr>
          <a:xfrm rot="10800000">
            <a:off x="-44995" y="21334"/>
            <a:ext cx="12252959" cy="2190797"/>
          </a:xfrm>
          <a:prstGeom prst="rect">
            <a:avLst/>
          </a:prstGeom>
        </p:spPr>
      </p:pic>
      <p:pic>
        <p:nvPicPr>
          <p:cNvPr id="44" name="Picture 43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76877DFE-5A20-9041-BC41-58E9EB8A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4671" r="-136" b="-650"/>
          <a:stretch/>
        </p:blipFill>
        <p:spPr>
          <a:xfrm rot="10800000">
            <a:off x="13810" y="5943395"/>
            <a:ext cx="12252959" cy="1221855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id="{82C1A76B-F8D1-6141-BA54-050165054155}"/>
              </a:ext>
            </a:extLst>
          </p:cNvPr>
          <p:cNvSpPr txBox="1"/>
          <p:nvPr/>
        </p:nvSpPr>
        <p:spPr>
          <a:xfrm>
            <a:off x="652539" y="652811"/>
            <a:ext cx="534939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TIPOS DE DATOS EN UN MDM</a:t>
            </a:r>
          </a:p>
        </p:txBody>
      </p:sp>
      <p:pic>
        <p:nvPicPr>
          <p:cNvPr id="76" name="Imagen 10">
            <a:extLst>
              <a:ext uri="{FF2B5EF4-FFF2-40B4-BE49-F238E27FC236}">
                <a16:creationId xmlns:a16="http://schemas.microsoft.com/office/drawing/2014/main" id="{3588EF8B-BC75-B142-8B70-8D1FB974F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4399E4A-E1D2-4828-9222-7D83D46D4C10}"/>
              </a:ext>
            </a:extLst>
          </p:cNvPr>
          <p:cNvSpPr txBox="1"/>
          <p:nvPr/>
        </p:nvSpPr>
        <p:spPr>
          <a:xfrm>
            <a:off x="3534228" y="30914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B84212-ADE7-4F07-BCC4-9DBF1A1E29D1}"/>
              </a:ext>
            </a:extLst>
          </p:cNvPr>
          <p:cNvSpPr txBox="1"/>
          <p:nvPr/>
        </p:nvSpPr>
        <p:spPr>
          <a:xfrm>
            <a:off x="652539" y="1362759"/>
            <a:ext cx="935775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A continuación se muestran los tipos de datos esenciales que se integran en un MDM: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Datos no estructurados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Datos transaccionales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Metadatos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Datos jerárquicos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Datos maestros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es-CO" sz="5400" dirty="0">
              <a:solidFill>
                <a:srgbClr val="002060"/>
              </a:solidFill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17835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8564F6D7-92AB-1F44-8A76-4B0D38408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0"/>
          <a:stretch/>
        </p:blipFill>
        <p:spPr>
          <a:xfrm rot="10800000">
            <a:off x="30479" y="-60961"/>
            <a:ext cx="12252959" cy="2190797"/>
          </a:xfrm>
          <a:prstGeom prst="rect">
            <a:avLst/>
          </a:prstGeom>
        </p:spPr>
      </p:pic>
      <p:pic>
        <p:nvPicPr>
          <p:cNvPr id="44" name="Picture 43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76877DFE-5A20-9041-BC41-58E9EB8A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4671" r="-136" b="-650"/>
          <a:stretch/>
        </p:blipFill>
        <p:spPr>
          <a:xfrm rot="10800000">
            <a:off x="13810" y="5943395"/>
            <a:ext cx="12252959" cy="1221855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id="{82C1A76B-F8D1-6141-BA54-050165054155}"/>
              </a:ext>
            </a:extLst>
          </p:cNvPr>
          <p:cNvSpPr txBox="1"/>
          <p:nvPr/>
        </p:nvSpPr>
        <p:spPr>
          <a:xfrm>
            <a:off x="652538" y="652811"/>
            <a:ext cx="838986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32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TIPOS DE DATOS</a:t>
            </a:r>
          </a:p>
        </p:txBody>
      </p:sp>
      <p:pic>
        <p:nvPicPr>
          <p:cNvPr id="76" name="Imagen 10">
            <a:extLst>
              <a:ext uri="{FF2B5EF4-FFF2-40B4-BE49-F238E27FC236}">
                <a16:creationId xmlns:a16="http://schemas.microsoft.com/office/drawing/2014/main" id="{3588EF8B-BC75-B142-8B70-8D1FB974F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6E39B1B-2DB3-45A0-82AE-5DD61FDED512}"/>
              </a:ext>
            </a:extLst>
          </p:cNvPr>
          <p:cNvSpPr txBox="1"/>
          <p:nvPr/>
        </p:nvSpPr>
        <p:spPr>
          <a:xfrm>
            <a:off x="652538" y="1483506"/>
            <a:ext cx="9357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Datos no estructurados: Hace referencia a datos que se encuentran en correos electrónicos, documento PDF, artículos de revistas, </a:t>
            </a:r>
            <a:r>
              <a:rPr lang="es-CO" sz="3200" dirty="0" err="1">
                <a:solidFill>
                  <a:srgbClr val="002060"/>
                </a:solidFill>
                <a:latin typeface="Raleway" panose="020B0503030101060003"/>
              </a:rPr>
              <a:t>etc</a:t>
            </a: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… .</a:t>
            </a:r>
          </a:p>
          <a:p>
            <a:pPr algn="just"/>
            <a:endParaRPr lang="es-CO" sz="3200" dirty="0">
              <a:solidFill>
                <a:srgbClr val="002060"/>
              </a:solidFill>
              <a:latin typeface="Raleway" panose="020B0503030101060003"/>
            </a:endParaRPr>
          </a:p>
          <a:p>
            <a:pPr algn="just"/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Datos Transaccionales: Hace referencia a datos relacionados con ventas, entregas, facturas. Es decir interacciones monetarias y no monetarias. </a:t>
            </a:r>
          </a:p>
          <a:p>
            <a:pPr algn="just"/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17321AD-4A42-4465-920E-67A0AE5D77BC}"/>
              </a:ext>
            </a:extLst>
          </p:cNvPr>
          <p:cNvSpPr txBox="1"/>
          <p:nvPr/>
        </p:nvSpPr>
        <p:spPr>
          <a:xfrm>
            <a:off x="3534228" y="30914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7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8564F6D7-92AB-1F44-8A76-4B0D38408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0"/>
          <a:stretch/>
        </p:blipFill>
        <p:spPr>
          <a:xfrm rot="10800000">
            <a:off x="13810" y="-30122"/>
            <a:ext cx="12252959" cy="2190797"/>
          </a:xfrm>
          <a:prstGeom prst="rect">
            <a:avLst/>
          </a:prstGeom>
        </p:spPr>
      </p:pic>
      <p:pic>
        <p:nvPicPr>
          <p:cNvPr id="44" name="Picture 43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76877DFE-5A20-9041-BC41-58E9EB8A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4671" r="-136" b="-650"/>
          <a:stretch/>
        </p:blipFill>
        <p:spPr>
          <a:xfrm rot="10800000">
            <a:off x="13810" y="5943395"/>
            <a:ext cx="12252959" cy="1221855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id="{82C1A76B-F8D1-6141-BA54-050165054155}"/>
              </a:ext>
            </a:extLst>
          </p:cNvPr>
          <p:cNvSpPr txBox="1"/>
          <p:nvPr/>
        </p:nvSpPr>
        <p:spPr>
          <a:xfrm>
            <a:off x="652538" y="652811"/>
            <a:ext cx="838986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TIPOS DE DATOS</a:t>
            </a:r>
          </a:p>
        </p:txBody>
      </p:sp>
      <p:pic>
        <p:nvPicPr>
          <p:cNvPr id="76" name="Imagen 10">
            <a:extLst>
              <a:ext uri="{FF2B5EF4-FFF2-40B4-BE49-F238E27FC236}">
                <a16:creationId xmlns:a16="http://schemas.microsoft.com/office/drawing/2014/main" id="{3588EF8B-BC75-B142-8B70-8D1FB974F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17321AD-4A42-4465-920E-67A0AE5D77BC}"/>
              </a:ext>
            </a:extLst>
          </p:cNvPr>
          <p:cNvSpPr txBox="1"/>
          <p:nvPr/>
        </p:nvSpPr>
        <p:spPr>
          <a:xfrm>
            <a:off x="3534228" y="30914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1DBFBCA-C5F5-47EA-8B7D-4AA2465A0B97}"/>
              </a:ext>
            </a:extLst>
          </p:cNvPr>
          <p:cNvSpPr txBox="1"/>
          <p:nvPr/>
        </p:nvSpPr>
        <p:spPr>
          <a:xfrm>
            <a:off x="652537" y="1364417"/>
            <a:ext cx="1102262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METADATOS: Son datos sobre otros datos que pueden residir en un repositorio formal o en otras formas de presentación diferentes como documentos tipo XML, descripciones de columnas en una base de datos, </a:t>
            </a:r>
            <a:r>
              <a:rPr lang="es-CO" sz="3200" dirty="0" err="1">
                <a:solidFill>
                  <a:srgbClr val="002060"/>
                </a:solidFill>
                <a:latin typeface="Raleway" panose="020B0503030101060003"/>
              </a:rPr>
              <a:t>etc</a:t>
            </a: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… .</a:t>
            </a:r>
          </a:p>
          <a:p>
            <a:pPr algn="just"/>
            <a:endParaRPr lang="es-CO" sz="3200" dirty="0">
              <a:solidFill>
                <a:srgbClr val="002060"/>
              </a:solidFill>
              <a:latin typeface="Raleway" panose="020B0503030101060003"/>
            </a:endParaRPr>
          </a:p>
          <a:p>
            <a:pPr algn="just"/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Datos jerárquicos: Almacenan las relaciones que hay entre otros datos. Este tipo de dato toman un papel importante ya que permiten descubrir las relaciones entre los datos maestros.</a:t>
            </a:r>
          </a:p>
          <a:p>
            <a:pPr algn="just"/>
            <a:endParaRPr lang="es-CO" sz="3200" dirty="0">
              <a:solidFill>
                <a:srgbClr val="002060"/>
              </a:solidFill>
              <a:latin typeface="Raleway" panose="020B0503030101060003"/>
            </a:endParaRPr>
          </a:p>
          <a:p>
            <a:pPr algn="just"/>
            <a:endParaRPr lang="es-CO" sz="2800" dirty="0">
              <a:solidFill>
                <a:srgbClr val="002060"/>
              </a:solidFill>
              <a:latin typeface="Raleway" panose="020B0503030101060003"/>
            </a:endParaRPr>
          </a:p>
          <a:p>
            <a:pPr algn="just"/>
            <a:endParaRPr lang="es-CO" sz="2000" dirty="0">
              <a:solidFill>
                <a:srgbClr val="002060"/>
              </a:solidFill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130407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8564F6D7-92AB-1F44-8A76-4B0D38408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0"/>
          <a:stretch/>
        </p:blipFill>
        <p:spPr>
          <a:xfrm rot="10800000">
            <a:off x="30479" y="-60961"/>
            <a:ext cx="12252959" cy="2190797"/>
          </a:xfrm>
          <a:prstGeom prst="rect">
            <a:avLst/>
          </a:prstGeom>
        </p:spPr>
      </p:pic>
      <p:pic>
        <p:nvPicPr>
          <p:cNvPr id="44" name="Picture 43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76877DFE-5A20-9041-BC41-58E9EB8A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4671" r="-136" b="-650"/>
          <a:stretch/>
        </p:blipFill>
        <p:spPr>
          <a:xfrm rot="10800000">
            <a:off x="13810" y="5943395"/>
            <a:ext cx="12252959" cy="1221855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id="{82C1A76B-F8D1-6141-BA54-050165054155}"/>
              </a:ext>
            </a:extLst>
          </p:cNvPr>
          <p:cNvSpPr txBox="1"/>
          <p:nvPr/>
        </p:nvSpPr>
        <p:spPr>
          <a:xfrm>
            <a:off x="652538" y="652811"/>
            <a:ext cx="838986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TIPOS DE DATOS</a:t>
            </a:r>
          </a:p>
        </p:txBody>
      </p:sp>
      <p:pic>
        <p:nvPicPr>
          <p:cNvPr id="76" name="Imagen 10">
            <a:extLst>
              <a:ext uri="{FF2B5EF4-FFF2-40B4-BE49-F238E27FC236}">
                <a16:creationId xmlns:a16="http://schemas.microsoft.com/office/drawing/2014/main" id="{3588EF8B-BC75-B142-8B70-8D1FB974F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17321AD-4A42-4465-920E-67A0AE5D77BC}"/>
              </a:ext>
            </a:extLst>
          </p:cNvPr>
          <p:cNvSpPr txBox="1"/>
          <p:nvPr/>
        </p:nvSpPr>
        <p:spPr>
          <a:xfrm>
            <a:off x="3534228" y="30914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AE6C249-FA2D-42DF-8E9E-1E5F1466B10F}"/>
              </a:ext>
            </a:extLst>
          </p:cNvPr>
          <p:cNvSpPr txBox="1"/>
          <p:nvPr/>
        </p:nvSpPr>
        <p:spPr>
          <a:xfrm>
            <a:off x="652538" y="1364417"/>
            <a:ext cx="935775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Datos Maestros: Son los datos críticos de un negocio y generalmente se agrupan en 4 grupos: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Personas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Cosas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Lugares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Conceptos</a:t>
            </a:r>
          </a:p>
          <a:p>
            <a:pPr algn="just"/>
            <a:endParaRPr lang="es-CO" sz="2800" dirty="0">
              <a:solidFill>
                <a:srgbClr val="002060"/>
              </a:solidFill>
              <a:latin typeface="Raleway" panose="020B0503030101060003"/>
            </a:endParaRPr>
          </a:p>
          <a:p>
            <a:pPr algn="just"/>
            <a:r>
              <a:rPr lang="es-CO" sz="2800" dirty="0">
                <a:solidFill>
                  <a:srgbClr val="002060"/>
                </a:solidFill>
                <a:latin typeface="Raleway" panose="020B0503030101060003"/>
              </a:rPr>
              <a:t>La idea es que estos datos deben ser siempre correctos y consistentes.</a:t>
            </a:r>
          </a:p>
          <a:p>
            <a:pPr algn="just"/>
            <a:endParaRPr lang="es-CO" sz="2000" dirty="0">
              <a:solidFill>
                <a:srgbClr val="002060"/>
              </a:solidFill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95978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8564F6D7-92AB-1F44-8A76-4B0D38408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0"/>
          <a:stretch/>
        </p:blipFill>
        <p:spPr>
          <a:xfrm rot="10800000">
            <a:off x="30479" y="-60961"/>
            <a:ext cx="12252959" cy="2190797"/>
          </a:xfrm>
          <a:prstGeom prst="rect">
            <a:avLst/>
          </a:prstGeom>
        </p:spPr>
      </p:pic>
      <p:pic>
        <p:nvPicPr>
          <p:cNvPr id="44" name="Picture 43" descr="A picture containing text, sky, several, day&#10;&#10;Description automatically generated">
            <a:extLst>
              <a:ext uri="{FF2B5EF4-FFF2-40B4-BE49-F238E27FC236}">
                <a16:creationId xmlns:a16="http://schemas.microsoft.com/office/drawing/2014/main" id="{76877DFE-5A20-9041-BC41-58E9EB8A7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84671" r="-136" b="-650"/>
          <a:stretch/>
        </p:blipFill>
        <p:spPr>
          <a:xfrm rot="10800000">
            <a:off x="13810" y="5943395"/>
            <a:ext cx="12252959" cy="1221855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id="{82C1A76B-F8D1-6141-BA54-050165054155}"/>
              </a:ext>
            </a:extLst>
          </p:cNvPr>
          <p:cNvSpPr txBox="1"/>
          <p:nvPr/>
        </p:nvSpPr>
        <p:spPr>
          <a:xfrm>
            <a:off x="652538" y="652811"/>
            <a:ext cx="838986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2800" b="1" dirty="0">
                <a:solidFill>
                  <a:srgbClr val="26E684"/>
                </a:solidFill>
                <a:latin typeface="Raleway" panose="020B0503030101060003" pitchFamily="34" charset="77"/>
                <a:ea typeface="+mn-lt"/>
                <a:cs typeface="+mn-lt"/>
              </a:rPr>
              <a:t>BENEFICIOS DE MDM </a:t>
            </a:r>
          </a:p>
        </p:txBody>
      </p:sp>
      <p:pic>
        <p:nvPicPr>
          <p:cNvPr id="76" name="Imagen 10">
            <a:extLst>
              <a:ext uri="{FF2B5EF4-FFF2-40B4-BE49-F238E27FC236}">
                <a16:creationId xmlns:a16="http://schemas.microsoft.com/office/drawing/2014/main" id="{3588EF8B-BC75-B142-8B70-8D1FB974FD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0" y="6254703"/>
            <a:ext cx="374696" cy="37469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17321AD-4A42-4465-920E-67A0AE5D77BC}"/>
              </a:ext>
            </a:extLst>
          </p:cNvPr>
          <p:cNvSpPr txBox="1"/>
          <p:nvPr/>
        </p:nvSpPr>
        <p:spPr>
          <a:xfrm>
            <a:off x="3534228" y="30914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6940649-5483-4324-A9D2-2E86081361F3}"/>
              </a:ext>
            </a:extLst>
          </p:cNvPr>
          <p:cNvSpPr txBox="1"/>
          <p:nvPr/>
        </p:nvSpPr>
        <p:spPr>
          <a:xfrm>
            <a:off x="652538" y="1364417"/>
            <a:ext cx="9357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Algunos beneficios que trae la gestión de datos maestros son: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Ayudar a saber que información se debe proteger.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Asegurar procesos con transparencia.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Mantener el rendimiento del negocio.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002060"/>
                </a:solidFill>
                <a:latin typeface="Raleway" panose="020B0503030101060003"/>
              </a:rPr>
              <a:t>Alinear los procesos y el gobierno de datos.</a:t>
            </a:r>
          </a:p>
          <a:p>
            <a:pPr algn="just"/>
            <a:endParaRPr lang="es-CO" sz="3200" dirty="0">
              <a:solidFill>
                <a:srgbClr val="002060"/>
              </a:solidFill>
              <a:latin typeface="Raleway" panose="020B0503030101060003"/>
            </a:endParaRPr>
          </a:p>
        </p:txBody>
      </p:sp>
    </p:spTree>
    <p:extLst>
      <p:ext uri="{BB962C8B-B14F-4D97-AF65-F5344CB8AC3E}">
        <p14:creationId xmlns:p14="http://schemas.microsoft.com/office/powerpoint/2010/main" val="3693359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F82630F75D144F89E66E502C6E748C" ma:contentTypeVersion="8" ma:contentTypeDescription="Crear nuevo documento." ma:contentTypeScope="" ma:versionID="4ca38dacce55f16c19499e4f3294fd6e">
  <xsd:schema xmlns:xsd="http://www.w3.org/2001/XMLSchema" xmlns:xs="http://www.w3.org/2001/XMLSchema" xmlns:p="http://schemas.microsoft.com/office/2006/metadata/properties" xmlns:ns2="acab9a7f-9e50-448f-bec6-18122c469a85" targetNamespace="http://schemas.microsoft.com/office/2006/metadata/properties" ma:root="true" ma:fieldsID="55773e14c82f52540cec2124a377c2a8" ns2:_="">
    <xsd:import namespace="acab9a7f-9e50-448f-bec6-18122c469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b9a7f-9e50-448f-bec6-18122c469a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0F7E99-9A7D-4ACC-A327-F6F28001CC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ab9a7f-9e50-448f-bec6-18122c469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E28110-9BE5-495C-9160-3FF2DF25A3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A4FB3E-7D6F-4E4C-A018-68CD75A5A9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12037</TotalTime>
  <Words>769</Words>
  <Application>Microsoft Office PowerPoint</Application>
  <PresentationFormat>Panorámica</PresentationFormat>
  <Paragraphs>86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Raleway</vt:lpstr>
      <vt:lpstr>Raleway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Fernando Bernal Moreno</dc:creator>
  <cp:lastModifiedBy>Andres David Ruiz Fierro</cp:lastModifiedBy>
  <cp:revision>83</cp:revision>
  <dcterms:created xsi:type="dcterms:W3CDTF">2021-01-21T11:08:58Z</dcterms:created>
  <dcterms:modified xsi:type="dcterms:W3CDTF">2021-02-22T23:28:40Z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0x01010077F82630F75D144F89E66E502C6E748C</vt:lpwstr>
  </property>
</Properties>
</file>