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1"/>
  </p:notesMasterIdLst>
  <p:handoutMasterIdLst>
    <p:handoutMasterId r:id="rId22"/>
  </p:handoutMasterIdLst>
  <p:sldIdLst>
    <p:sldId id="350" r:id="rId5"/>
    <p:sldId id="365" r:id="rId6"/>
    <p:sldId id="364" r:id="rId7"/>
    <p:sldId id="367" r:id="rId8"/>
    <p:sldId id="368" r:id="rId9"/>
    <p:sldId id="363" r:id="rId10"/>
    <p:sldId id="362" r:id="rId11"/>
    <p:sldId id="369" r:id="rId12"/>
    <p:sldId id="366" r:id="rId13"/>
    <p:sldId id="370" r:id="rId14"/>
    <p:sldId id="371" r:id="rId15"/>
    <p:sldId id="355" r:id="rId16"/>
    <p:sldId id="372" r:id="rId17"/>
    <p:sldId id="374" r:id="rId18"/>
    <p:sldId id="375" r:id="rId19"/>
    <p:sldId id="376" r:id="rId20"/>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 id="5" name="Daniela Ruiz" initials="DR" lastIdx="8" clrIdx="4">
    <p:extLst>
      <p:ext uri="{19B8F6BF-5375-455C-9EA6-DF929625EA0E}">
        <p15:presenceInfo xmlns:p15="http://schemas.microsoft.com/office/powerpoint/2012/main" userId="585bd4f536017a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p:scale>
          <a:sx n="70" d="100"/>
          <a:sy n="70" d="100"/>
        </p:scale>
        <p:origin x="536" y="-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5" dt="2021-03-01T19:05:15.745" idx="2">
    <p:pos x="2219" y="1450"/>
    <p:text>https://www.gartner.com/en/information-technology/glossary/master-data-management-mdm</p:text>
    <p:extLst>
      <p:ext uri="{C676402C-5697-4E1C-873F-D02D1690AC5C}">
        <p15:threadingInfo xmlns:p15="http://schemas.microsoft.com/office/powerpoint/2012/main" timeZoneBias="300"/>
      </p:ext>
    </p:extLst>
  </p:cm>
  <p:cm authorId="5" dt="2021-03-01T19:10:18.662" idx="3">
    <p:pos x="2648" y="3056"/>
    <p:text>https://www.powerdata.es/mdm</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5" dt="2021-03-01T20:16:24.139" idx="4">
    <p:pos x="6604" y="1408"/>
    <p:text>https://www.mintic.gov.co/arquitecturati/630/articles-9254_recurso_pdf.pdf</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5" dt="2021-03-01T21:18:56.496" idx="7">
    <p:pos x="5962" y="1432"/>
    <p:text>https://blogs.imf-formacion.com/blog/tecnologia/10-herramientas-integracion-datos-201907/</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4" name="Marcador de pie de página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s-ES" smtClean="0"/>
              <a:t>‹Nº›</a:t>
            </a:fld>
            <a:endParaRPr lang="es-ES"/>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A624D79-AA5A-4B72-BA9F-0A324F48F382}" type="datetime1">
              <a:rPr lang="es-ES" noProof="0" smtClean="0"/>
              <a:t>01/03/2021</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s-ES" noProof="0" smtClean="0"/>
              <a:t>‹Nº›</a:t>
            </a:fld>
            <a:endParaRPr lang="es-ES"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1</a:t>
            </a:fld>
            <a:endParaRPr lang="es-ES"/>
          </a:p>
        </p:txBody>
      </p:sp>
    </p:spTree>
    <p:extLst>
      <p:ext uri="{BB962C8B-B14F-4D97-AF65-F5344CB8AC3E}">
        <p14:creationId xmlns:p14="http://schemas.microsoft.com/office/powerpoint/2010/main" val="875041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3</a:t>
            </a:fld>
            <a:endParaRPr lang="es-ES"/>
          </a:p>
        </p:txBody>
      </p:sp>
    </p:spTree>
    <p:extLst>
      <p:ext uri="{BB962C8B-B14F-4D97-AF65-F5344CB8AC3E}">
        <p14:creationId xmlns:p14="http://schemas.microsoft.com/office/powerpoint/2010/main" val="307827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4</a:t>
            </a:fld>
            <a:endParaRPr lang="es-ES"/>
          </a:p>
        </p:txBody>
      </p:sp>
    </p:spTree>
    <p:extLst>
      <p:ext uri="{BB962C8B-B14F-4D97-AF65-F5344CB8AC3E}">
        <p14:creationId xmlns:p14="http://schemas.microsoft.com/office/powerpoint/2010/main" val="409349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6</a:t>
            </a:fld>
            <a:endParaRPr lang="es-ES"/>
          </a:p>
        </p:txBody>
      </p:sp>
    </p:spTree>
    <p:extLst>
      <p:ext uri="{BB962C8B-B14F-4D97-AF65-F5344CB8AC3E}">
        <p14:creationId xmlns:p14="http://schemas.microsoft.com/office/powerpoint/2010/main" val="3310796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7</a:t>
            </a:fld>
            <a:endParaRPr lang="es-ES"/>
          </a:p>
        </p:txBody>
      </p:sp>
    </p:spTree>
    <p:extLst>
      <p:ext uri="{BB962C8B-B14F-4D97-AF65-F5344CB8AC3E}">
        <p14:creationId xmlns:p14="http://schemas.microsoft.com/office/powerpoint/2010/main" val="2804106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8</a:t>
            </a:fld>
            <a:endParaRPr lang="es-ES"/>
          </a:p>
        </p:txBody>
      </p:sp>
    </p:spTree>
    <p:extLst>
      <p:ext uri="{BB962C8B-B14F-4D97-AF65-F5344CB8AC3E}">
        <p14:creationId xmlns:p14="http://schemas.microsoft.com/office/powerpoint/2010/main" val="2198060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10</a:t>
            </a:fld>
            <a:endParaRPr lang="es-ES"/>
          </a:p>
        </p:txBody>
      </p:sp>
    </p:spTree>
    <p:extLst>
      <p:ext uri="{BB962C8B-B14F-4D97-AF65-F5344CB8AC3E}">
        <p14:creationId xmlns:p14="http://schemas.microsoft.com/office/powerpoint/2010/main" val="2749980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11</a:t>
            </a:fld>
            <a:endParaRPr lang="es-ES"/>
          </a:p>
        </p:txBody>
      </p:sp>
    </p:spTree>
    <p:extLst>
      <p:ext uri="{BB962C8B-B14F-4D97-AF65-F5344CB8AC3E}">
        <p14:creationId xmlns:p14="http://schemas.microsoft.com/office/powerpoint/2010/main" val="1033220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A89C7E07-3C67-C64C-8DA0-0404F6303970}" type="slidenum">
              <a:rPr lang="es-ES" smtClean="0"/>
              <a:t>12</a:t>
            </a:fld>
            <a:endParaRPr lang="es-ES"/>
          </a:p>
        </p:txBody>
      </p:sp>
    </p:spTree>
    <p:extLst>
      <p:ext uri="{BB962C8B-B14F-4D97-AF65-F5344CB8AC3E}">
        <p14:creationId xmlns:p14="http://schemas.microsoft.com/office/powerpoint/2010/main" val="1457328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s-ES" noProof="0"/>
              <a:t>Haga clic para modificar el estilo de título del patrón</a:t>
            </a:r>
            <a:endParaRPr lang="es-ES" noProof="0" dirty="0"/>
          </a:p>
        </p:txBody>
      </p:sp>
      <p:grpSp>
        <p:nvGrpSpPr>
          <p:cNvPr id="9" name="Gru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3" name="Conector rec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upo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1" name="Forma lib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2" name="Forma lib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texto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5" name="Marcador de texto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7" name="Marcador de contenido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8" name="Marcador de posición de contenido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15" name="Conector recto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7F69136C-C4B2-45F2-BCFC-515A0853BD43}" type="datetime4">
              <a:rPr lang="es-ES" noProof="0" smtClean="0">
                <a:latin typeface="+mn-lt"/>
              </a:rPr>
              <a:t>1 de marzo de 2021</a:t>
            </a:fld>
            <a:endParaRPr lang="es-ES" noProof="0" dirty="0">
              <a:latin typeface="+mn-lt"/>
            </a:endParaRPr>
          </a:p>
        </p:txBody>
      </p:sp>
      <p:sp>
        <p:nvSpPr>
          <p:cNvPr id="3" name="Marcador de pie de página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upo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a lib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9" name="Forma lib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40" name="Forma lib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texto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7" name="Marcador de contenido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0" name="Marcador de texto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1" name="Marcador de contenido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2" name="Marcador de texto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4" name="Marcador de posición de contenido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846AC6E8-C089-4970-88B6-A9DF4F2A5ECC}" type="datetime4">
              <a:rPr lang="es-ES" noProof="0" smtClean="0">
                <a:latin typeface="+mn-lt"/>
              </a:rPr>
              <a:t>1 de marzo de 2021</a:t>
            </a:fld>
            <a:endParaRPr lang="es-ES" noProof="0" dirty="0">
              <a:latin typeface="+mn-lt"/>
            </a:endParaRPr>
          </a:p>
        </p:txBody>
      </p:sp>
      <p:sp>
        <p:nvSpPr>
          <p:cNvPr id="3" name="Marcador de pie de página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umen ">
    <p:bg>
      <p:bgPr>
        <a:solidFill>
          <a:schemeClr val="tx1"/>
        </a:solidFill>
        <a:effectLst/>
      </p:bgPr>
    </p:bg>
    <p:spTree>
      <p:nvGrpSpPr>
        <p:cNvPr id="1" name=""/>
        <p:cNvGrpSpPr/>
        <p:nvPr/>
      </p:nvGrpSpPr>
      <p:grpSpPr>
        <a:xfrm>
          <a:off x="0" y="0"/>
          <a:ext cx="0" cy="0"/>
          <a:chOff x="0" y="0"/>
          <a:chExt cx="0" cy="0"/>
        </a:xfrm>
      </p:grpSpPr>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Marcador de tex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grpSp>
        <p:nvGrpSpPr>
          <p:cNvPr id="15" name="Gru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a lib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7" name="Forma lib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8" name="Forma lib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4" name="Marcador de tex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1" name="Marcador de tex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2" name="Marcador de tex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3" name="Marcador de tex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4" name="Marcador de tex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5" name="Marcador de tex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6" name="Marcador de tex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7" name="Marcador de tex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8" name="Marcador de tex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49053CBC-2B39-42EE-A9ED-10AB05B9208E}" type="datetime4">
              <a:rPr lang="es-ES" noProof="0" smtClean="0">
                <a:latin typeface="+mn-lt"/>
              </a:rPr>
              <a:t>1 de marzo de 2021</a:t>
            </a:fld>
            <a:endParaRPr lang="es-ES" noProof="0" dirty="0">
              <a:latin typeface="+mn-lt"/>
            </a:endParaRPr>
          </a:p>
        </p:txBody>
      </p:sp>
      <p:sp>
        <p:nvSpPr>
          <p:cNvPr id="5" name="Marcador de pie de página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s-ES" noProof="0" dirty="0"/>
              <a:t>Revisión anual</a:t>
            </a:r>
            <a:endParaRPr lang="es-ES" b="0" noProof="0" dirty="0"/>
          </a:p>
        </p:txBody>
      </p:sp>
      <p:sp>
        <p:nvSpPr>
          <p:cNvPr id="6" name="Marcador de número de diapositiva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cias">
    <p:bg>
      <p:bgPr>
        <a:solidFill>
          <a:schemeClr val="tx1"/>
        </a:solidFill>
        <a:effectLst/>
      </p:bgPr>
    </p:bg>
    <p:spTree>
      <p:nvGrpSpPr>
        <p:cNvPr id="1" name=""/>
        <p:cNvGrpSpPr/>
        <p:nvPr/>
      </p:nvGrpSpPr>
      <p:grpSpPr>
        <a:xfrm>
          <a:off x="0" y="0"/>
          <a:ext cx="0" cy="0"/>
          <a:chOff x="0" y="0"/>
          <a:chExt cx="0" cy="0"/>
        </a:xfrm>
      </p:grpSpPr>
      <p:sp>
        <p:nvSpPr>
          <p:cNvPr id="16" name="Marcador de tex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7" name="Subtítu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26" name="Títu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27" name="Conector rec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Marcador de posición de imagen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s-ES" noProof="0"/>
              <a:t>Haga clic en el icono para agregar una imagen</a:t>
            </a:r>
            <a:endParaRPr lang="es-ES" noProof="0" dirty="0"/>
          </a:p>
        </p:txBody>
      </p:sp>
      <p:grpSp>
        <p:nvGrpSpPr>
          <p:cNvPr id="30" name="Gru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a lib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2" name="Forma lib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3" name="Forma lib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8" name="Forma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9" name="Forma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0" name="Forma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11" name="Forma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s-ES" noProof="0"/>
              <a:t>Haga clic para modificar el estilo de título del patrón</a:t>
            </a:r>
            <a:endParaRPr lang="es-ES" noProof="0" dirty="0"/>
          </a:p>
        </p:txBody>
      </p:sp>
      <p:cxnSp>
        <p:nvCxnSpPr>
          <p:cNvPr id="13" name="Conector rec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Marcador de tex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5" name="Marcador de tex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6" name="Conector rec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Marcador de tex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8" name="Marcador de tex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0" name="Conector rec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Marcador de tex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2" name="Marcador de tex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Marcador de tex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5" name="Marcador de tex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Marcador de tex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8" name="Marcador de tex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0CFFE12A-8763-4EB7-9CEB-5B78076C5C21}" type="datetime4">
              <a:rPr lang="es-ES" noProof="0" smtClean="0">
                <a:latin typeface="+mn-lt"/>
              </a:rPr>
              <a:t>1 de marzo de 2021</a:t>
            </a:fld>
            <a:endParaRPr lang="es-ES" noProof="0" dirty="0">
              <a:latin typeface="+mn-lt"/>
            </a:endParaRPr>
          </a:p>
        </p:txBody>
      </p:sp>
      <p:sp>
        <p:nvSpPr>
          <p:cNvPr id="3" name="Marcador de pie de página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a lib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6" name="Forma lib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9" name="Forma lib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4" name="Marcador de posición de imagen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s-ES" noProof="0"/>
              <a:t>Haga clic en el icono para agregar una imagen</a:t>
            </a:r>
            <a:endParaRPr lang="es-ES" noProof="0" dirty="0"/>
          </a:p>
        </p:txBody>
      </p:sp>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17" name="Conector rec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Marcador de tex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845086BA-4771-4251-A1A0-95AEDDEBD7A7}" type="datetime4">
              <a:rPr lang="es-ES" noProof="0" smtClean="0">
                <a:latin typeface="+mn-lt"/>
              </a:rPr>
              <a:t>1 de marzo de 2021</a:t>
            </a:fld>
            <a:endParaRPr lang="es-ES" noProof="0" dirty="0">
              <a:latin typeface="+mn-lt"/>
            </a:endParaRPr>
          </a:p>
        </p:txBody>
      </p:sp>
      <p:sp>
        <p:nvSpPr>
          <p:cNvPr id="3" name="Marcador de pie de página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anso">
    <p:bg>
      <p:bgPr>
        <a:solidFill>
          <a:schemeClr val="tx1"/>
        </a:solidFill>
        <a:effectLst/>
      </p:bgPr>
    </p:bg>
    <p:spTree>
      <p:nvGrpSpPr>
        <p:cNvPr id="1" name=""/>
        <p:cNvGrpSpPr/>
        <p:nvPr/>
      </p:nvGrpSpPr>
      <p:grpSpPr>
        <a:xfrm>
          <a:off x="0" y="0"/>
          <a:ext cx="0" cy="0"/>
          <a:chOff x="0" y="0"/>
          <a:chExt cx="0" cy="0"/>
        </a:xfrm>
      </p:grpSpPr>
      <p:sp>
        <p:nvSpPr>
          <p:cNvPr id="21" name="Marcador de posición de imagen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s-ES" noProof="0"/>
              <a:t>Haga clic en el icono para agregar una imagen</a:t>
            </a:r>
            <a:endParaRPr lang="es-ES" noProof="0" dirty="0"/>
          </a:p>
        </p:txBody>
      </p:sp>
      <p:sp>
        <p:nvSpPr>
          <p:cNvPr id="18" name="Títu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s-ES" noProof="0"/>
              <a:t>Haga clic para modificar el estilo de título del patrón</a:t>
            </a:r>
            <a:endParaRPr lang="es-ES" noProof="0" dirty="0"/>
          </a:p>
        </p:txBody>
      </p:sp>
      <p:cxnSp>
        <p:nvCxnSpPr>
          <p:cNvPr id="20" name="Conector rec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a lib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4" name="Forma lib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5" name="Forma lib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áfico">
    <p:bg>
      <p:bgPr>
        <a:solidFill>
          <a:schemeClr val="tx1"/>
        </a:solidFill>
        <a:effectLst/>
      </p:bgPr>
    </p:bg>
    <p:spTree>
      <p:nvGrpSpPr>
        <p:cNvPr id="1" name=""/>
        <p:cNvGrpSpPr/>
        <p:nvPr/>
      </p:nvGrpSpPr>
      <p:grpSpPr>
        <a:xfrm>
          <a:off x="0" y="0"/>
          <a:ext cx="0" cy="0"/>
          <a:chOff x="0" y="0"/>
          <a:chExt cx="0" cy="0"/>
        </a:xfrm>
      </p:grpSpPr>
      <p:sp>
        <p:nvSpPr>
          <p:cNvPr id="6" name="Marcador de posición de gráfico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s-ES" noProof="0"/>
              <a:t>Haga clic en el icono para agregar un gráfico</a:t>
            </a:r>
          </a:p>
        </p:txBody>
      </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2" name="Marcador de fecha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6A99CD11-04C6-421F-AE19-E5D29CCF776B}" type="datetime4">
              <a:rPr lang="es-ES" noProof="0" smtClean="0">
                <a:latin typeface="+mn-lt"/>
              </a:rPr>
              <a:t>1 de marzo de 2021</a:t>
            </a:fld>
            <a:endParaRPr lang="es-ES" noProof="0">
              <a:latin typeface="+mn-lt"/>
            </a:endParaRPr>
          </a:p>
        </p:txBody>
      </p:sp>
      <p:sp>
        <p:nvSpPr>
          <p:cNvPr id="3" name="Marcador de pie de página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a">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9" name="Marcador de título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s-ES" noProof="0"/>
              <a:t>Haga clic en el icono para agregar una tabla</a:t>
            </a:r>
          </a:p>
        </p:txBody>
      </p:sp>
      <p:sp>
        <p:nvSpPr>
          <p:cNvPr id="2" name="Marcador de fecha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68820299-DC87-4039-A7B5-9AC50CF7A216}" type="datetime4">
              <a:rPr lang="es-ES" noProof="0" smtClean="0">
                <a:latin typeface="+mn-lt"/>
              </a:rPr>
              <a:t>1 de marzo de 2021</a:t>
            </a:fld>
            <a:endParaRPr lang="es-ES" noProof="0">
              <a:latin typeface="+mn-lt"/>
            </a:endParaRPr>
          </a:p>
        </p:txBody>
      </p:sp>
      <p:sp>
        <p:nvSpPr>
          <p:cNvPr id="3" name="Marcador de pie de página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bg>
      <p:bgPr>
        <a:solidFill>
          <a:schemeClr val="tx1"/>
        </a:solidFill>
        <a:effectLst/>
      </p:bgPr>
    </p:bg>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s-ES" noProof="0"/>
              <a:t>Haga clic para modificar el estilo de título del patrón</a:t>
            </a:r>
            <a:endParaRPr lang="es-ES" noProof="0" dirty="0"/>
          </a:p>
        </p:txBody>
      </p:sp>
      <p:sp>
        <p:nvSpPr>
          <p:cNvPr id="10" name="Cuadro de texto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s-ES" sz="20000" b="1" noProof="0" dirty="0">
                <a:solidFill>
                  <a:schemeClr val="bg1"/>
                </a:solidFill>
              </a:rPr>
              <a:t>“</a:t>
            </a:r>
          </a:p>
        </p:txBody>
      </p:sp>
      <p:grpSp>
        <p:nvGrpSpPr>
          <p:cNvPr id="18" name="Grupo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forma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0" name="Forma lib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1" name="Forma lib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2" name="Forma lib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23" name="Forma lib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grpSp>
        <p:nvGrpSpPr>
          <p:cNvPr id="24" name="Grupo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a lib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6" name="Forma lib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7" name="Forma lib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bg>
      <p:bgPr>
        <a:solidFill>
          <a:schemeClr val="tx1"/>
        </a:solidFill>
        <a:effectLst/>
      </p:bgPr>
    </p:bg>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a lib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7" name="Forma lib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6" name="Forma lib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8" name="Marcador de posición de imagen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61" name="Título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modificar el estilo de título del patrón</a:t>
            </a:r>
            <a:endParaRPr lang="es-ES" noProof="0" dirty="0"/>
          </a:p>
        </p:txBody>
      </p:sp>
      <p:cxnSp>
        <p:nvCxnSpPr>
          <p:cNvPr id="62" name="Conector recto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Marcador de posición de imagen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72" name="Marcador de texto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3" name="Marcador de texto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4" name="Marcador de texto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5" name="Marcador de texto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6" name="Marcador de texto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7" name="Marcador de texto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8" name="Marcador de texto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9" name="Marcador de texto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grpSp>
        <p:nvGrpSpPr>
          <p:cNvPr id="23" name="Grupo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forma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9" name="Forma lib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0" name="Forma lib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1" name="Forma lib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32" name="Forma lib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66" name="Marcador de posición de imagen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69" name="Marcador de posición de imagen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2" name="Marcador de fecha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7BEA095D-F9AB-465B-A2BC-526B797F4865}" type="datetime4">
              <a:rPr lang="es-ES" noProof="0" smtClean="0">
                <a:latin typeface="+mn-lt"/>
              </a:rPr>
              <a:t>1 de marzo de 2021</a:t>
            </a:fld>
            <a:endParaRPr lang="es-ES" noProof="0" dirty="0">
              <a:latin typeface="+mn-lt"/>
            </a:endParaRPr>
          </a:p>
        </p:txBody>
      </p:sp>
      <p:sp>
        <p:nvSpPr>
          <p:cNvPr id="3" name="Marcador de pie de página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scala de tiempo ">
    <p:bg>
      <p:bgPr>
        <a:solidFill>
          <a:schemeClr val="tx1"/>
        </a:solidFill>
        <a:effectLst/>
      </p:bgPr>
    </p:bg>
    <p:spTree>
      <p:nvGrpSpPr>
        <p:cNvPr id="1" name=""/>
        <p:cNvGrpSpPr/>
        <p:nvPr/>
      </p:nvGrpSpPr>
      <p:grpSpPr>
        <a:xfrm>
          <a:off x="0" y="0"/>
          <a:ext cx="0" cy="0"/>
          <a:chOff x="0" y="0"/>
          <a:chExt cx="0" cy="0"/>
        </a:xfrm>
      </p:grpSpPr>
      <p:cxnSp>
        <p:nvCxnSpPr>
          <p:cNvPr id="21" name="Conector recto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ítulo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96" name="Marcador de texto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97" name="Marcador de texto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editar </a:t>
            </a:r>
          </a:p>
        </p:txBody>
      </p:sp>
      <p:sp>
        <p:nvSpPr>
          <p:cNvPr id="102" name="Marcador de texto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3" name="Marcador de texto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ES" noProof="0"/>
              <a:t>Haga clic para editar </a:t>
            </a:r>
          </a:p>
        </p:txBody>
      </p:sp>
      <p:sp>
        <p:nvSpPr>
          <p:cNvPr id="106" name="Marcador de texto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7" name="Marcador de texto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ES" noProof="0"/>
              <a:t>Haga clic para editar </a:t>
            </a:r>
          </a:p>
        </p:txBody>
      </p:sp>
      <p:sp>
        <p:nvSpPr>
          <p:cNvPr id="108" name="Marcador de texto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9" name="Marcador de texto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editar </a:t>
            </a:r>
          </a:p>
        </p:txBody>
      </p:sp>
      <p:cxnSp>
        <p:nvCxnSpPr>
          <p:cNvPr id="8" name="Conector recto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ángulo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7" name="Rectángulo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Rectángulo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9" name="Rectángulo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Marcador de fecha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F99D83C0-D2D5-496F-A305-9D3513BEF95B}" type="datetime4">
              <a:rPr lang="es-ES" noProof="0" smtClean="0">
                <a:latin typeface="+mn-lt"/>
              </a:rPr>
              <a:t>1 de marzo de 2021</a:t>
            </a:fld>
            <a:endParaRPr lang="es-ES" noProof="0">
              <a:latin typeface="+mn-lt"/>
            </a:endParaRPr>
          </a:p>
        </p:txBody>
      </p:sp>
      <p:sp>
        <p:nvSpPr>
          <p:cNvPr id="3" name="Marcador de pie de página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Marcador de título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0" name="Marcador de fecha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7BF5E43A-1348-4597-A2F5-11856AA9D9CF}" type="datetime4">
              <a:rPr lang="es-ES" noProof="0" smtClean="0">
                <a:latin typeface="+mn-lt"/>
              </a:rPr>
              <a:t>1 de marzo de 2021</a:t>
            </a:fld>
            <a:endParaRPr lang="es-ES" noProof="0">
              <a:latin typeface="+mn-lt"/>
            </a:endParaRPr>
          </a:p>
        </p:txBody>
      </p:sp>
      <p:sp>
        <p:nvSpPr>
          <p:cNvPr id="31" name="Marcador de pie de página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s-ES" noProof="0"/>
              <a:t>Revisión anual</a:t>
            </a:r>
            <a:endParaRPr lang="es-ES" b="0" noProof="0"/>
          </a:p>
        </p:txBody>
      </p:sp>
      <p:sp>
        <p:nvSpPr>
          <p:cNvPr id="32" name="Marcador de posición de número de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E168C-8042-5B4E-A5A4-A5BF693AE2D6}"/>
              </a:ext>
            </a:extLst>
          </p:cNvPr>
          <p:cNvSpPr>
            <a:spLocks noGrp="1"/>
          </p:cNvSpPr>
          <p:nvPr>
            <p:ph type="ctrTitle"/>
          </p:nvPr>
        </p:nvSpPr>
        <p:spPr>
          <a:xfrm>
            <a:off x="6367055" y="845771"/>
            <a:ext cx="5491570" cy="2925351"/>
          </a:xfrm>
        </p:spPr>
        <p:txBody>
          <a:bodyPr rtlCol="0"/>
          <a:lstStyle/>
          <a:p>
            <a:pPr rtl="0"/>
            <a:r>
              <a:rPr lang="es-ES" sz="4800" dirty="0"/>
              <a:t>Investigación</a:t>
            </a:r>
            <a:br>
              <a:rPr lang="es-ES" sz="4800" dirty="0"/>
            </a:br>
            <a:r>
              <a:rPr lang="es-ES" sz="4800" dirty="0"/>
              <a:t>Etapa 3:</a:t>
            </a:r>
            <a:br>
              <a:rPr lang="es-ES" sz="4800" dirty="0"/>
            </a:br>
            <a:r>
              <a:rPr lang="es-ES" sz="4800" dirty="0"/>
              <a:t>“Ordena la cadena”</a:t>
            </a:r>
          </a:p>
        </p:txBody>
      </p:sp>
      <p:sp>
        <p:nvSpPr>
          <p:cNvPr id="3" name="Marcador de texto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es-ES" dirty="0">
                <a:latin typeface="+mj-lt"/>
              </a:rPr>
              <a:t>- Master Data Management</a:t>
            </a:r>
            <a:endParaRPr lang="es-ES" dirty="0"/>
          </a:p>
          <a:p>
            <a:pPr rtl="0"/>
            <a:r>
              <a:rPr lang="es-ES" dirty="0">
                <a:latin typeface="+mj-lt"/>
              </a:rPr>
              <a:t>- Herramientas más comunes de </a:t>
            </a:r>
            <a:r>
              <a:rPr lang="es-ES" dirty="0" err="1">
                <a:latin typeface="+mj-lt"/>
              </a:rPr>
              <a:t>Integration</a:t>
            </a:r>
            <a:r>
              <a:rPr lang="es-ES" dirty="0">
                <a:latin typeface="+mj-lt"/>
              </a:rPr>
              <a:t> </a:t>
            </a:r>
            <a:r>
              <a:rPr lang="es-ES" dirty="0" err="1">
                <a:latin typeface="+mj-lt"/>
              </a:rPr>
              <a:t>Services</a:t>
            </a:r>
            <a:endParaRPr lang="es-ES" dirty="0">
              <a:latin typeface="+mj-lt"/>
            </a:endParaRPr>
          </a:p>
          <a:p>
            <a:pPr rtl="0"/>
            <a:endParaRPr lang="es-ES" dirty="0"/>
          </a:p>
          <a:p>
            <a:pPr rtl="0"/>
            <a:r>
              <a:rPr lang="es-ES" dirty="0"/>
              <a:t>Daniela Ruiz Valencia</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465727" cy="610863"/>
          </a:xfrm>
        </p:spPr>
        <p:txBody>
          <a:bodyPr rtlCol="0">
            <a:normAutofit/>
          </a:bodyPr>
          <a:lstStyle/>
          <a:p>
            <a:pPr rtl="0"/>
            <a:r>
              <a:rPr lang="es-ES" dirty="0"/>
              <a:t>¿Qué es Integración de Datos?</a:t>
            </a:r>
          </a:p>
        </p:txBody>
      </p:sp>
      <p:sp>
        <p:nvSpPr>
          <p:cNvPr id="44" name="Marcador de texto 43">
            <a:extLst>
              <a:ext uri="{FF2B5EF4-FFF2-40B4-BE49-F238E27FC236}">
                <a16:creationId xmlns:a16="http://schemas.microsoft.com/office/drawing/2014/main" id="{906E4DF9-127F-4650-8BAA-2521A37885B0}"/>
              </a:ext>
            </a:extLst>
          </p:cNvPr>
          <p:cNvSpPr>
            <a:spLocks noGrp="1"/>
          </p:cNvSpPr>
          <p:nvPr>
            <p:ph type="body" sz="quarter" idx="10"/>
          </p:nvPr>
        </p:nvSpPr>
        <p:spPr>
          <a:xfrm>
            <a:off x="964022" y="2400301"/>
            <a:ext cx="8465725" cy="4105274"/>
          </a:xfrm>
        </p:spPr>
        <p:txBody>
          <a:bodyPr rtlCol="0"/>
          <a:lstStyle/>
          <a:p>
            <a:pPr marL="342900" indent="-342900" algn="just" rtl="0">
              <a:lnSpc>
                <a:spcPct val="100000"/>
              </a:lnSpc>
              <a:buFont typeface="Wingdings" panose="05000000000000000000" pitchFamily="2" charset="2"/>
              <a:buChar char="ü"/>
            </a:pPr>
            <a:r>
              <a:rPr lang="es-ES" sz="1900" dirty="0"/>
              <a:t>Es el proceso de aglutinar datos desde diferentes fuentes de información a un único punto de acceso. Este proceso comprende las siguientes fases:</a:t>
            </a:r>
          </a:p>
          <a:p>
            <a:pPr algn="just" rtl="0">
              <a:lnSpc>
                <a:spcPct val="100000"/>
              </a:lnSpc>
            </a:pPr>
            <a:endParaRPr lang="es-ES" sz="1900" dirty="0"/>
          </a:p>
          <a:p>
            <a:pPr marL="1028700" lvl="1" indent="-342900" algn="just">
              <a:lnSpc>
                <a:spcPct val="100000"/>
              </a:lnSpc>
              <a:buFont typeface="Wingdings" panose="05000000000000000000" pitchFamily="2" charset="2"/>
              <a:buChar char="ü"/>
            </a:pPr>
            <a:r>
              <a:rPr lang="es-ES" sz="1900" dirty="0"/>
              <a:t>Ingesta de datos</a:t>
            </a:r>
          </a:p>
          <a:p>
            <a:pPr marL="1028700" lvl="1" indent="-342900" algn="just">
              <a:lnSpc>
                <a:spcPct val="100000"/>
              </a:lnSpc>
              <a:buFont typeface="Wingdings" panose="05000000000000000000" pitchFamily="2" charset="2"/>
              <a:buChar char="ü"/>
            </a:pPr>
            <a:r>
              <a:rPr lang="es-ES" sz="1900" dirty="0"/>
              <a:t>Limpieza de datos</a:t>
            </a:r>
          </a:p>
          <a:p>
            <a:pPr marL="1028700" lvl="1" indent="-342900" algn="just">
              <a:lnSpc>
                <a:spcPct val="100000"/>
              </a:lnSpc>
              <a:buFont typeface="Wingdings" panose="05000000000000000000" pitchFamily="2" charset="2"/>
              <a:buChar char="ü"/>
            </a:pPr>
            <a:r>
              <a:rPr lang="es-ES" sz="1900" dirty="0"/>
              <a:t>Mapeo de datos</a:t>
            </a:r>
          </a:p>
          <a:p>
            <a:pPr marL="1028700" lvl="1" indent="-342900" algn="just">
              <a:lnSpc>
                <a:spcPct val="100000"/>
              </a:lnSpc>
              <a:buFont typeface="Wingdings" panose="05000000000000000000" pitchFamily="2" charset="2"/>
              <a:buChar char="ü"/>
            </a:pPr>
            <a:r>
              <a:rPr lang="es-ES" sz="1900" dirty="0"/>
              <a:t>Transformación de datos (o todo el proceso ETL)</a:t>
            </a:r>
          </a:p>
          <a:p>
            <a:pPr marL="1028700" lvl="1" indent="-342900" algn="just">
              <a:lnSpc>
                <a:spcPct val="100000"/>
              </a:lnSpc>
              <a:buFont typeface="Wingdings" panose="05000000000000000000" pitchFamily="2" charset="2"/>
              <a:buChar char="ü"/>
            </a:pPr>
            <a:r>
              <a:rPr lang="es-ES" sz="1900" dirty="0"/>
              <a:t>Conversión de datos</a:t>
            </a:r>
          </a:p>
        </p:txBody>
      </p:sp>
    </p:spTree>
    <p:extLst>
      <p:ext uri="{BB962C8B-B14F-4D97-AF65-F5344CB8AC3E}">
        <p14:creationId xmlns:p14="http://schemas.microsoft.com/office/powerpoint/2010/main" val="418905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1050513"/>
            <a:ext cx="9303928" cy="610863"/>
          </a:xfrm>
        </p:spPr>
        <p:txBody>
          <a:bodyPr rtlCol="0">
            <a:noAutofit/>
          </a:bodyPr>
          <a:lstStyle/>
          <a:p>
            <a:pPr rtl="0"/>
            <a:r>
              <a:rPr lang="es-ES" dirty="0"/>
              <a:t>Ventajas de la Integración de Datos</a:t>
            </a:r>
          </a:p>
        </p:txBody>
      </p:sp>
      <p:sp>
        <p:nvSpPr>
          <p:cNvPr id="44" name="Marcador de texto 43">
            <a:extLst>
              <a:ext uri="{FF2B5EF4-FFF2-40B4-BE49-F238E27FC236}">
                <a16:creationId xmlns:a16="http://schemas.microsoft.com/office/drawing/2014/main" id="{906E4DF9-127F-4650-8BAA-2521A37885B0}"/>
              </a:ext>
            </a:extLst>
          </p:cNvPr>
          <p:cNvSpPr>
            <a:spLocks noGrp="1"/>
          </p:cNvSpPr>
          <p:nvPr>
            <p:ph type="body" sz="quarter" idx="10"/>
          </p:nvPr>
        </p:nvSpPr>
        <p:spPr>
          <a:xfrm>
            <a:off x="964022" y="2400301"/>
            <a:ext cx="8465725" cy="2676524"/>
          </a:xfrm>
        </p:spPr>
        <p:txBody>
          <a:bodyPr rtlCol="0"/>
          <a:lstStyle/>
          <a:p>
            <a:pPr marL="342900" indent="-342900" algn="just">
              <a:lnSpc>
                <a:spcPct val="100000"/>
              </a:lnSpc>
              <a:buFont typeface="Wingdings" panose="05000000000000000000" pitchFamily="2" charset="2"/>
              <a:buChar char="ü"/>
            </a:pPr>
            <a:r>
              <a:rPr lang="es-MX" sz="1900" dirty="0"/>
              <a:t>Mejora la </a:t>
            </a:r>
            <a:r>
              <a:rPr lang="es-MX" sz="1900" b="1" dirty="0">
                <a:effectLst>
                  <a:outerShdw blurRad="38100" dist="38100" dir="2700000" algn="tl">
                    <a:srgbClr val="000000">
                      <a:alpha val="43137"/>
                    </a:srgbClr>
                  </a:outerShdw>
                </a:effectLst>
              </a:rPr>
              <a:t>colaboración</a:t>
            </a:r>
            <a:r>
              <a:rPr lang="es-MX" sz="1900" dirty="0"/>
              <a:t> entre los departamentos.</a:t>
            </a:r>
          </a:p>
          <a:p>
            <a:pPr marL="342900" indent="-342900" algn="just">
              <a:lnSpc>
                <a:spcPct val="100000"/>
              </a:lnSpc>
              <a:buFont typeface="Wingdings" panose="05000000000000000000" pitchFamily="2" charset="2"/>
              <a:buChar char="ü"/>
            </a:pPr>
            <a:r>
              <a:rPr lang="es-MX" sz="1900" dirty="0"/>
              <a:t>Permite la </a:t>
            </a:r>
            <a:r>
              <a:rPr lang="es-MX" sz="1900" b="1" dirty="0">
                <a:effectLst>
                  <a:outerShdw blurRad="38100" dist="38100" dir="2700000" algn="tl">
                    <a:srgbClr val="000000">
                      <a:alpha val="43137"/>
                    </a:srgbClr>
                  </a:outerShdw>
                </a:effectLst>
              </a:rPr>
              <a:t>unificación de sistemas</a:t>
            </a:r>
            <a:r>
              <a:rPr lang="es-MX" sz="1900" dirty="0"/>
              <a:t>, ya que se orientan a los datos.</a:t>
            </a:r>
          </a:p>
          <a:p>
            <a:pPr marL="342900" indent="-342900" algn="just">
              <a:lnSpc>
                <a:spcPct val="100000"/>
              </a:lnSpc>
              <a:buFont typeface="Wingdings" panose="05000000000000000000" pitchFamily="2" charset="2"/>
              <a:buChar char="ü"/>
            </a:pPr>
            <a:r>
              <a:rPr lang="es-MX" sz="1900" b="1" dirty="0">
                <a:effectLst>
                  <a:outerShdw blurRad="38100" dist="38100" dir="2700000" algn="tl">
                    <a:srgbClr val="000000">
                      <a:alpha val="43137"/>
                    </a:srgbClr>
                  </a:outerShdw>
                </a:effectLst>
              </a:rPr>
              <a:t>Ahorro de tiempo</a:t>
            </a:r>
            <a:r>
              <a:rPr lang="es-MX" sz="1900" dirty="0"/>
              <a:t>. Una estrategia de implantación de integración de datos madura en una organización, permite eliminar procesos duplicados, eficiencia en tiempos en la preparación de datos.</a:t>
            </a:r>
          </a:p>
          <a:p>
            <a:pPr marL="342900" indent="-342900" algn="just">
              <a:lnSpc>
                <a:spcPct val="100000"/>
              </a:lnSpc>
              <a:buFont typeface="Wingdings" panose="05000000000000000000" pitchFamily="2" charset="2"/>
              <a:buChar char="ü"/>
            </a:pPr>
            <a:r>
              <a:rPr lang="es-MX" sz="1900" dirty="0"/>
              <a:t>Permiten conocer más en detalle los datos de una empresa y, por ende, </a:t>
            </a:r>
            <a:r>
              <a:rPr lang="es-MX" sz="1900" b="1" dirty="0">
                <a:effectLst>
                  <a:outerShdw blurRad="38100" dist="38100" dir="2700000" algn="tl">
                    <a:srgbClr val="000000">
                      <a:alpha val="43137"/>
                    </a:srgbClr>
                  </a:outerShdw>
                </a:effectLst>
              </a:rPr>
              <a:t>mejorar el valor de los datos</a:t>
            </a:r>
            <a:r>
              <a:rPr lang="es-MX" sz="1900" dirty="0"/>
              <a:t>.</a:t>
            </a:r>
          </a:p>
        </p:txBody>
      </p:sp>
    </p:spTree>
    <p:extLst>
      <p:ext uri="{BB962C8B-B14F-4D97-AF65-F5344CB8AC3E}">
        <p14:creationId xmlns:p14="http://schemas.microsoft.com/office/powerpoint/2010/main" val="217238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7728DC-195E-4A4E-AEBA-5E0D1DB03B76}"/>
              </a:ext>
            </a:extLst>
          </p:cNvPr>
          <p:cNvSpPr>
            <a:spLocks noGrp="1"/>
          </p:cNvSpPr>
          <p:nvPr>
            <p:ph type="title"/>
          </p:nvPr>
        </p:nvSpPr>
        <p:spPr>
          <a:xfrm>
            <a:off x="3563348" y="2724150"/>
            <a:ext cx="6589303" cy="3810000"/>
          </a:xfrm>
        </p:spPr>
        <p:txBody>
          <a:bodyPr rtlCol="0">
            <a:normAutofit fontScale="90000"/>
          </a:bodyPr>
          <a:lstStyle/>
          <a:p>
            <a:r>
              <a:rPr lang="es-MX" sz="1800" dirty="0">
                <a:ea typeface="+mn-ea"/>
                <a:cs typeface="+mn-cs"/>
              </a:rPr>
              <a:t>- </a:t>
            </a:r>
            <a:r>
              <a:rPr lang="es-CO" sz="1800" dirty="0">
                <a:ea typeface="+mn-ea"/>
                <a:cs typeface="+mn-cs"/>
              </a:rPr>
              <a:t>SSIS proporciona sus propios </a:t>
            </a:r>
            <a:br>
              <a:rPr lang="es-CO" sz="1800" dirty="0">
                <a:ea typeface="+mn-ea"/>
                <a:cs typeface="+mn-cs"/>
              </a:rPr>
            </a:br>
            <a:r>
              <a:rPr lang="es-CO" sz="1800" dirty="0">
                <a:ea typeface="+mn-ea"/>
                <a:cs typeface="+mn-cs"/>
              </a:rPr>
              <a:t>servicios de integración de SQL Server </a:t>
            </a:r>
            <a:br>
              <a:rPr lang="es-CO" sz="1800" dirty="0">
                <a:ea typeface="+mn-ea"/>
                <a:cs typeface="+mn-cs"/>
              </a:rPr>
            </a:br>
            <a:r>
              <a:rPr lang="es-CO" sz="1800" dirty="0">
                <a:ea typeface="+mn-ea"/>
                <a:cs typeface="+mn-cs"/>
              </a:rPr>
              <a:t>para conectar SQL Server a diferentes </a:t>
            </a:r>
            <a:br>
              <a:rPr lang="es-CO" sz="1800" dirty="0">
                <a:ea typeface="+mn-ea"/>
                <a:cs typeface="+mn-cs"/>
              </a:rPr>
            </a:br>
            <a:r>
              <a:rPr lang="es-CO" sz="1800" dirty="0">
                <a:ea typeface="+mn-ea"/>
                <a:cs typeface="+mn-cs"/>
              </a:rPr>
              <a:t>bases de datos</a:t>
            </a:r>
            <a:r>
              <a:rPr lang="es-MX" sz="1800" dirty="0">
                <a:ea typeface="+mn-ea"/>
                <a:cs typeface="+mn-cs"/>
              </a:rPr>
              <a:t>.</a:t>
            </a:r>
            <a:br>
              <a:rPr lang="es-MX" sz="1800" dirty="0">
                <a:ea typeface="+mn-ea"/>
                <a:cs typeface="+mn-cs"/>
              </a:rPr>
            </a:br>
            <a:br>
              <a:rPr lang="es-MX" sz="1800" dirty="0">
                <a:ea typeface="+mn-ea"/>
                <a:cs typeface="+mn-cs"/>
              </a:rPr>
            </a:br>
            <a:r>
              <a:rPr lang="es-MX" sz="1800" dirty="0">
                <a:ea typeface="+mn-ea"/>
                <a:cs typeface="+mn-cs"/>
              </a:rPr>
              <a:t>- Puede extraer y transformar datos de diversos orígenes como archivos de datos XML, archivos planos y orígenes de datos relacionales y, después, cargar los datos en uno o varios destinos.</a:t>
            </a:r>
            <a:br>
              <a:rPr lang="es-MX" sz="1800" dirty="0">
                <a:ea typeface="+mn-ea"/>
                <a:cs typeface="+mn-cs"/>
              </a:rPr>
            </a:br>
            <a:br>
              <a:rPr lang="es-MX" sz="1800" dirty="0">
                <a:ea typeface="+mn-ea"/>
                <a:cs typeface="+mn-cs"/>
              </a:rPr>
            </a:br>
            <a:r>
              <a:rPr lang="es-MX" sz="1800" dirty="0">
                <a:ea typeface="+mn-ea"/>
                <a:cs typeface="+mn-cs"/>
              </a:rPr>
              <a:t>- Incluye un amplio conjunto de tareas y transformaciones integradas, herramientas gráficas para crear paquetes y la base de datos del catálogo </a:t>
            </a:r>
            <a:r>
              <a:rPr lang="es-MX" sz="1800" dirty="0" err="1">
                <a:ea typeface="+mn-ea"/>
                <a:cs typeface="+mn-cs"/>
              </a:rPr>
              <a:t>Integration</a:t>
            </a:r>
            <a:r>
              <a:rPr lang="es-MX" sz="1800" dirty="0">
                <a:ea typeface="+mn-ea"/>
                <a:cs typeface="+mn-cs"/>
              </a:rPr>
              <a:t> </a:t>
            </a:r>
            <a:r>
              <a:rPr lang="es-MX" sz="1800" dirty="0" err="1">
                <a:ea typeface="+mn-ea"/>
                <a:cs typeface="+mn-cs"/>
              </a:rPr>
              <a:t>Services</a:t>
            </a:r>
            <a:r>
              <a:rPr lang="es-MX" sz="1800" dirty="0">
                <a:ea typeface="+mn-ea"/>
                <a:cs typeface="+mn-cs"/>
              </a:rPr>
              <a:t>, donde se almacenan, ejecutan y administran los paquetes.</a:t>
            </a:r>
          </a:p>
        </p:txBody>
      </p:sp>
      <p:pic>
        <p:nvPicPr>
          <p:cNvPr id="3074" name="Picture 2" descr="MS SQL Server Integration Services | Tech BI - Business Intelligence">
            <a:extLst>
              <a:ext uri="{FF2B5EF4-FFF2-40B4-BE49-F238E27FC236}">
                <a16:creationId xmlns:a16="http://schemas.microsoft.com/office/drawing/2014/main" id="{13069635-8308-4549-8108-B4F1CC947F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74"/>
          <a:stretch/>
        </p:blipFill>
        <p:spPr bwMode="auto">
          <a:xfrm>
            <a:off x="3627968" y="720002"/>
            <a:ext cx="3209984" cy="1122594"/>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7DEEAA51-0AB6-42BC-A571-91D86767EEB4}"/>
              </a:ext>
            </a:extLst>
          </p:cNvPr>
          <p:cNvSpPr/>
          <p:nvPr/>
        </p:nvSpPr>
        <p:spPr>
          <a:xfrm>
            <a:off x="685800" y="577127"/>
            <a:ext cx="830672" cy="163267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3076" name="Picture 4" descr="SSIS Data Flow Item tab missing when I go to &quot;Choose toolbox items&quot; in SSDT  for visual Studio 2013">
            <a:extLst>
              <a:ext uri="{FF2B5EF4-FFF2-40B4-BE49-F238E27FC236}">
                <a16:creationId xmlns:a16="http://schemas.microsoft.com/office/drawing/2014/main" id="{EDF3B650-88DC-4F6B-8411-E7922979B3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a:stretch/>
        </p:blipFill>
        <p:spPr bwMode="auto">
          <a:xfrm>
            <a:off x="-1" y="4823"/>
            <a:ext cx="3019425" cy="6853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35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756691-C022-4ED8-9867-37707C68BF2B}"/>
              </a:ext>
            </a:extLst>
          </p:cNvPr>
          <p:cNvSpPr>
            <a:spLocks noGrp="1"/>
          </p:cNvSpPr>
          <p:nvPr>
            <p:ph type="title"/>
          </p:nvPr>
        </p:nvSpPr>
        <p:spPr>
          <a:xfrm>
            <a:off x="1146902" y="2318938"/>
            <a:ext cx="6488338" cy="3289971"/>
          </a:xfrm>
        </p:spPr>
        <p:txBody>
          <a:bodyPr>
            <a:normAutofit/>
          </a:bodyPr>
          <a:lstStyle/>
          <a:p>
            <a:r>
              <a:rPr lang="es-MX" sz="1900" dirty="0">
                <a:ea typeface="+mn-ea"/>
                <a:cs typeface="+mn-cs"/>
              </a:rPr>
              <a:t>El componente de Pentaho destinado a las tareas de</a:t>
            </a:r>
            <a:br>
              <a:rPr lang="es-MX" sz="1900" dirty="0">
                <a:ea typeface="+mn-ea"/>
                <a:cs typeface="+mn-cs"/>
              </a:rPr>
            </a:br>
            <a:r>
              <a:rPr lang="es-MX" sz="1900" dirty="0">
                <a:ea typeface="+mn-ea"/>
                <a:cs typeface="+mn-cs"/>
              </a:rPr>
              <a:t>ETL tiene como funciones principales:</a:t>
            </a:r>
            <a:br>
              <a:rPr lang="es-MX" sz="1900" dirty="0">
                <a:ea typeface="+mn-ea"/>
                <a:cs typeface="+mn-cs"/>
              </a:rPr>
            </a:br>
            <a:br>
              <a:rPr lang="es-MX" sz="1900" dirty="0">
                <a:ea typeface="+mn-ea"/>
                <a:cs typeface="+mn-cs"/>
              </a:rPr>
            </a:br>
            <a:r>
              <a:rPr lang="es-MX" sz="1900" dirty="0">
                <a:ea typeface="+mn-ea"/>
                <a:cs typeface="+mn-cs"/>
              </a:rPr>
              <a:t>- Migración de datos entre aplicaciones o bases de datos.</a:t>
            </a:r>
            <a:br>
              <a:rPr lang="es-MX" sz="1900" dirty="0">
                <a:ea typeface="+mn-ea"/>
                <a:cs typeface="+mn-cs"/>
              </a:rPr>
            </a:br>
            <a:r>
              <a:rPr lang="es-MX" sz="1900" dirty="0">
                <a:ea typeface="+mn-ea"/>
                <a:cs typeface="+mn-cs"/>
              </a:rPr>
              <a:t>- Exportar datos desde bases de datos o archivos planos (también pudiendo volcar información desde archivos </a:t>
            </a:r>
            <a:r>
              <a:rPr lang="es-MX" sz="1900" dirty="0" err="1">
                <a:ea typeface="+mn-ea"/>
                <a:cs typeface="+mn-cs"/>
              </a:rPr>
              <a:t>json</a:t>
            </a:r>
            <a:r>
              <a:rPr lang="es-MX" sz="1900" dirty="0">
                <a:ea typeface="+mn-ea"/>
                <a:cs typeface="+mn-cs"/>
              </a:rPr>
              <a:t> a través de conectores a NOSQL).</a:t>
            </a:r>
            <a:br>
              <a:rPr lang="es-MX" sz="1900" dirty="0">
                <a:ea typeface="+mn-ea"/>
                <a:cs typeface="+mn-cs"/>
              </a:rPr>
            </a:br>
            <a:r>
              <a:rPr lang="es-MX" sz="1900" dirty="0">
                <a:ea typeface="+mn-ea"/>
                <a:cs typeface="+mn-cs"/>
              </a:rPr>
              <a:t>- Limpieza de datos.</a:t>
            </a:r>
            <a:endParaRPr lang="es-CO" sz="1900" dirty="0"/>
          </a:p>
        </p:txBody>
      </p:sp>
      <p:sp>
        <p:nvSpPr>
          <p:cNvPr id="3" name="Rectángulo 2">
            <a:extLst>
              <a:ext uri="{FF2B5EF4-FFF2-40B4-BE49-F238E27FC236}">
                <a16:creationId xmlns:a16="http://schemas.microsoft.com/office/drawing/2014/main" id="{1E9F85AF-BBEC-47F2-8CC4-A674F3CC266D}"/>
              </a:ext>
            </a:extLst>
          </p:cNvPr>
          <p:cNvSpPr/>
          <p:nvPr/>
        </p:nvSpPr>
        <p:spPr>
          <a:xfrm>
            <a:off x="859536" y="1106424"/>
            <a:ext cx="960120" cy="10698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4098" name="Picture 2" descr="Pentaho">
            <a:extLst>
              <a:ext uri="{FF2B5EF4-FFF2-40B4-BE49-F238E27FC236}">
                <a16:creationId xmlns:a16="http://schemas.microsoft.com/office/drawing/2014/main" id="{A40576C7-A7F2-4FA9-9042-BF07DE4BB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536" y="387151"/>
            <a:ext cx="5061585" cy="1789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213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756691-C022-4ED8-9867-37707C68BF2B}"/>
              </a:ext>
            </a:extLst>
          </p:cNvPr>
          <p:cNvSpPr>
            <a:spLocks noGrp="1"/>
          </p:cNvSpPr>
          <p:nvPr>
            <p:ph type="title"/>
          </p:nvPr>
        </p:nvSpPr>
        <p:spPr>
          <a:xfrm>
            <a:off x="1101182" y="2397597"/>
            <a:ext cx="6204874" cy="3289971"/>
          </a:xfrm>
        </p:spPr>
        <p:txBody>
          <a:bodyPr>
            <a:normAutofit/>
          </a:bodyPr>
          <a:lstStyle/>
          <a:p>
            <a:r>
              <a:rPr lang="es-MX" sz="1900" dirty="0">
                <a:ea typeface="+mn-ea"/>
                <a:cs typeface="+mn-cs"/>
              </a:rPr>
              <a:t>- Proporciona todos los beneficios de la virtualización e integración de datos, incluida la capacidad de proporcionar acceso en tiempo real a los datos integrados en las diversas fuentes de datos de una organización, sin replicar ningún dato. </a:t>
            </a:r>
            <a:br>
              <a:rPr lang="es-MX" sz="1900" dirty="0">
                <a:ea typeface="+mn-ea"/>
                <a:cs typeface="+mn-cs"/>
              </a:rPr>
            </a:br>
            <a:br>
              <a:rPr lang="es-MX" sz="1900" dirty="0">
                <a:ea typeface="+mn-ea"/>
                <a:cs typeface="+mn-cs"/>
              </a:rPr>
            </a:br>
            <a:r>
              <a:rPr lang="es-MX" sz="1900" dirty="0">
                <a:ea typeface="+mn-ea"/>
                <a:cs typeface="+mn-cs"/>
              </a:rPr>
              <a:t>- Es posible acceder a datos tanto estructurados como no estructurados, desde fuentes de datos propias de la empresa como herramientas Big Data o Cloud.</a:t>
            </a:r>
            <a:endParaRPr lang="es-CO" sz="1900" dirty="0">
              <a:ea typeface="+mn-ea"/>
              <a:cs typeface="+mn-cs"/>
            </a:endParaRPr>
          </a:p>
        </p:txBody>
      </p:sp>
      <p:sp>
        <p:nvSpPr>
          <p:cNvPr id="3" name="Rectángulo 2">
            <a:extLst>
              <a:ext uri="{FF2B5EF4-FFF2-40B4-BE49-F238E27FC236}">
                <a16:creationId xmlns:a16="http://schemas.microsoft.com/office/drawing/2014/main" id="{1E9F85AF-BBEC-47F2-8CC4-A674F3CC266D}"/>
              </a:ext>
            </a:extLst>
          </p:cNvPr>
          <p:cNvSpPr/>
          <p:nvPr/>
        </p:nvSpPr>
        <p:spPr>
          <a:xfrm>
            <a:off x="859536" y="1106424"/>
            <a:ext cx="960120" cy="10698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5122" name="Picture 2" descr="Denodo Home | Denodo">
            <a:extLst>
              <a:ext uri="{FF2B5EF4-FFF2-40B4-BE49-F238E27FC236}">
                <a16:creationId xmlns:a16="http://schemas.microsoft.com/office/drawing/2014/main" id="{BC6B183B-921A-4284-B341-DE3E1245D6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040"/>
          <a:stretch/>
        </p:blipFill>
        <p:spPr bwMode="auto">
          <a:xfrm>
            <a:off x="1101182" y="-267807"/>
            <a:ext cx="3845052" cy="2305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317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756691-C022-4ED8-9867-37707C68BF2B}"/>
              </a:ext>
            </a:extLst>
          </p:cNvPr>
          <p:cNvSpPr>
            <a:spLocks noGrp="1"/>
          </p:cNvSpPr>
          <p:nvPr>
            <p:ph type="title"/>
          </p:nvPr>
        </p:nvSpPr>
        <p:spPr>
          <a:xfrm>
            <a:off x="1265774" y="2286000"/>
            <a:ext cx="6204874" cy="3289971"/>
          </a:xfrm>
        </p:spPr>
        <p:txBody>
          <a:bodyPr>
            <a:normAutofit/>
          </a:bodyPr>
          <a:lstStyle/>
          <a:p>
            <a:r>
              <a:rPr lang="es-MX" sz="1900" dirty="0">
                <a:ea typeface="+mn-ea"/>
                <a:cs typeface="+mn-cs"/>
              </a:rPr>
              <a:t>- </a:t>
            </a:r>
            <a:r>
              <a:rPr lang="es-MX" sz="1900" dirty="0" err="1">
                <a:ea typeface="+mn-ea"/>
                <a:cs typeface="+mn-cs"/>
              </a:rPr>
              <a:t>InfoSphere</a:t>
            </a:r>
            <a:r>
              <a:rPr lang="es-MX" sz="1900" dirty="0">
                <a:ea typeface="+mn-ea"/>
                <a:cs typeface="+mn-cs"/>
              </a:rPr>
              <a:t> </a:t>
            </a:r>
            <a:r>
              <a:rPr lang="es-MX" sz="1900" dirty="0" err="1">
                <a:ea typeface="+mn-ea"/>
                <a:cs typeface="+mn-cs"/>
              </a:rPr>
              <a:t>DataStage</a:t>
            </a:r>
            <a:r>
              <a:rPr lang="es-MX" sz="1900" dirty="0">
                <a:ea typeface="+mn-ea"/>
                <a:cs typeface="+mn-cs"/>
              </a:rPr>
              <a:t> es una herramienta desarrollada por IBM que a modo de </a:t>
            </a:r>
            <a:r>
              <a:rPr lang="es-MX" sz="1900" dirty="0" err="1">
                <a:ea typeface="+mn-ea"/>
                <a:cs typeface="+mn-cs"/>
              </a:rPr>
              <a:t>workflow</a:t>
            </a:r>
            <a:r>
              <a:rPr lang="es-MX" sz="1900" dirty="0">
                <a:ea typeface="+mn-ea"/>
                <a:cs typeface="+mn-cs"/>
              </a:rPr>
              <a:t> permite realizar todo el proceso ETL completo en múltiples sistemas.</a:t>
            </a:r>
            <a:br>
              <a:rPr lang="es-MX" sz="1900" dirty="0">
                <a:ea typeface="+mn-ea"/>
                <a:cs typeface="+mn-cs"/>
              </a:rPr>
            </a:br>
            <a:br>
              <a:rPr lang="es-MX" sz="1900" dirty="0">
                <a:ea typeface="+mn-ea"/>
                <a:cs typeface="+mn-cs"/>
              </a:rPr>
            </a:br>
            <a:r>
              <a:rPr lang="es-MX" sz="1900" dirty="0">
                <a:ea typeface="+mn-ea"/>
                <a:cs typeface="+mn-cs"/>
              </a:rPr>
              <a:t>- Admite la administración extendida de metadatos y la conectividad empresarial con herramientas Big Data, así como herramientas en la nube</a:t>
            </a:r>
            <a:endParaRPr lang="es-CO" sz="1900" dirty="0">
              <a:ea typeface="+mn-ea"/>
              <a:cs typeface="+mn-cs"/>
            </a:endParaRPr>
          </a:p>
        </p:txBody>
      </p:sp>
      <p:sp>
        <p:nvSpPr>
          <p:cNvPr id="3" name="Rectángulo 2">
            <a:extLst>
              <a:ext uri="{FF2B5EF4-FFF2-40B4-BE49-F238E27FC236}">
                <a16:creationId xmlns:a16="http://schemas.microsoft.com/office/drawing/2014/main" id="{1E9F85AF-BBEC-47F2-8CC4-A674F3CC266D}"/>
              </a:ext>
            </a:extLst>
          </p:cNvPr>
          <p:cNvSpPr/>
          <p:nvPr/>
        </p:nvSpPr>
        <p:spPr>
          <a:xfrm>
            <a:off x="859536" y="1106424"/>
            <a:ext cx="960120" cy="10698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6146" name="Picture 2" descr="All Partners &amp; Technologies (Alphabetical) — Snowflake Documentation">
            <a:extLst>
              <a:ext uri="{FF2B5EF4-FFF2-40B4-BE49-F238E27FC236}">
                <a16:creationId xmlns:a16="http://schemas.microsoft.com/office/drawing/2014/main" id="{AE25F47C-28E8-40CC-B738-AF22C9179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774" y="955548"/>
            <a:ext cx="3547872" cy="886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332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756691-C022-4ED8-9867-37707C68BF2B}"/>
              </a:ext>
            </a:extLst>
          </p:cNvPr>
          <p:cNvSpPr>
            <a:spLocks noGrp="1"/>
          </p:cNvSpPr>
          <p:nvPr>
            <p:ph type="title"/>
          </p:nvPr>
        </p:nvSpPr>
        <p:spPr>
          <a:xfrm>
            <a:off x="1174334" y="2176272"/>
            <a:ext cx="6323746" cy="3289971"/>
          </a:xfrm>
        </p:spPr>
        <p:txBody>
          <a:bodyPr>
            <a:normAutofit/>
          </a:bodyPr>
          <a:lstStyle/>
          <a:p>
            <a:r>
              <a:rPr lang="es-MX" sz="1900" dirty="0">
                <a:ea typeface="+mn-ea"/>
                <a:cs typeface="+mn-cs"/>
              </a:rPr>
              <a:t>- Se trata de un paquete software destinado a la integración y replicación de datos en tiempo real en entornos TI. </a:t>
            </a:r>
            <a:br>
              <a:rPr lang="es-MX" sz="1900" dirty="0">
                <a:ea typeface="+mn-ea"/>
                <a:cs typeface="+mn-cs"/>
              </a:rPr>
            </a:br>
            <a:br>
              <a:rPr lang="es-MX" sz="1900" dirty="0">
                <a:ea typeface="+mn-ea"/>
                <a:cs typeface="+mn-cs"/>
              </a:rPr>
            </a:br>
            <a:r>
              <a:rPr lang="es-MX" sz="1900" dirty="0">
                <a:ea typeface="+mn-ea"/>
                <a:cs typeface="+mn-cs"/>
              </a:rPr>
              <a:t>- El conjunto de productos de Oracle ofrece soluciones de alta disponibilidad: replicación, integración de datos y el proceso ETL, funciona con una configuración extremo a extremo.</a:t>
            </a:r>
            <a:endParaRPr lang="es-CO" sz="1900" dirty="0">
              <a:ea typeface="+mn-ea"/>
              <a:cs typeface="+mn-cs"/>
            </a:endParaRPr>
          </a:p>
        </p:txBody>
      </p:sp>
      <p:sp>
        <p:nvSpPr>
          <p:cNvPr id="3" name="Rectángulo 2">
            <a:extLst>
              <a:ext uri="{FF2B5EF4-FFF2-40B4-BE49-F238E27FC236}">
                <a16:creationId xmlns:a16="http://schemas.microsoft.com/office/drawing/2014/main" id="{1E9F85AF-BBEC-47F2-8CC4-A674F3CC266D}"/>
              </a:ext>
            </a:extLst>
          </p:cNvPr>
          <p:cNvSpPr/>
          <p:nvPr/>
        </p:nvSpPr>
        <p:spPr>
          <a:xfrm>
            <a:off x="859536" y="1106424"/>
            <a:ext cx="960120" cy="10698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170" name="Picture 2" descr="Oracle 12c Golden Gate Administration | dbamind technology services">
            <a:extLst>
              <a:ext uri="{FF2B5EF4-FFF2-40B4-BE49-F238E27FC236}">
                <a16:creationId xmlns:a16="http://schemas.microsoft.com/office/drawing/2014/main" id="{5609FB4A-7F89-445E-B337-09ECC851A4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066" t="37307" r="13998" b="33557"/>
          <a:stretch/>
        </p:blipFill>
        <p:spPr bwMode="auto">
          <a:xfrm>
            <a:off x="1174334" y="530352"/>
            <a:ext cx="3273552" cy="1325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1838C56-7704-43F1-830B-96D11D6967B0}"/>
              </a:ext>
            </a:extLst>
          </p:cNvPr>
          <p:cNvSpPr>
            <a:spLocks noGrp="1"/>
          </p:cNvSpPr>
          <p:nvPr>
            <p:ph type="title"/>
          </p:nvPr>
        </p:nvSpPr>
        <p:spPr>
          <a:xfrm>
            <a:off x="7146318" y="1895476"/>
            <a:ext cx="4941477" cy="1846550"/>
          </a:xfrm>
        </p:spPr>
        <p:txBody>
          <a:bodyPr>
            <a:normAutofit/>
          </a:bodyPr>
          <a:lstStyle/>
          <a:p>
            <a:r>
              <a:rPr lang="es-MX" sz="5400" dirty="0">
                <a:solidFill>
                  <a:schemeClr val="bg1"/>
                </a:solidFill>
              </a:rPr>
              <a:t>MASTER DATA MANAGEMENT</a:t>
            </a:r>
            <a:endParaRPr lang="es-CO" sz="5400" dirty="0">
              <a:solidFill>
                <a:schemeClr val="bg1"/>
              </a:solidFill>
            </a:endParaRPr>
          </a:p>
        </p:txBody>
      </p:sp>
      <p:pic>
        <p:nvPicPr>
          <p:cNvPr id="1026" name="Picture 2" descr="Which is the best master data.management company in USA? | by InfoTrellis |  Medium">
            <a:extLst>
              <a:ext uri="{FF2B5EF4-FFF2-40B4-BE49-F238E27FC236}">
                <a16:creationId xmlns:a16="http://schemas.microsoft.com/office/drawing/2014/main" id="{0B28383E-9EE9-4407-9D22-E611EDAB6A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60" y="269673"/>
            <a:ext cx="6781800" cy="6318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706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p:txBody>
          <a:bodyPr rtlCol="0"/>
          <a:lstStyle/>
          <a:p>
            <a:pPr rtl="0"/>
            <a:r>
              <a:rPr lang="es-ES" dirty="0"/>
              <a:t>¿Qué es MDM?</a:t>
            </a:r>
          </a:p>
        </p:txBody>
      </p:sp>
      <p:sp>
        <p:nvSpPr>
          <p:cNvPr id="44" name="Marcador de texto 43">
            <a:extLst>
              <a:ext uri="{FF2B5EF4-FFF2-40B4-BE49-F238E27FC236}">
                <a16:creationId xmlns:a16="http://schemas.microsoft.com/office/drawing/2014/main" id="{906E4DF9-127F-4650-8BAA-2521A37885B0}"/>
              </a:ext>
            </a:extLst>
          </p:cNvPr>
          <p:cNvSpPr>
            <a:spLocks noGrp="1"/>
          </p:cNvSpPr>
          <p:nvPr>
            <p:ph type="body" sz="quarter" idx="10"/>
          </p:nvPr>
        </p:nvSpPr>
        <p:spPr>
          <a:xfrm>
            <a:off x="964024" y="2324101"/>
            <a:ext cx="9475376" cy="4105274"/>
          </a:xfrm>
        </p:spPr>
        <p:txBody>
          <a:bodyPr rtlCol="0"/>
          <a:lstStyle/>
          <a:p>
            <a:pPr algn="just" rtl="0">
              <a:lnSpc>
                <a:spcPct val="100000"/>
              </a:lnSpc>
            </a:pPr>
            <a:r>
              <a:rPr lang="es-ES" sz="2000" dirty="0">
                <a:solidFill>
                  <a:schemeClr val="tx2"/>
                </a:solidFill>
                <a:latin typeface="+mj-lt"/>
              </a:rPr>
              <a:t>MDM según Gartner:</a:t>
            </a:r>
          </a:p>
          <a:p>
            <a:pPr algn="just" rtl="0">
              <a:lnSpc>
                <a:spcPct val="100000"/>
              </a:lnSpc>
            </a:pPr>
            <a:r>
              <a:rPr lang="es-ES" dirty="0"/>
              <a:t>“</a:t>
            </a:r>
            <a:r>
              <a:rPr lang="es-MX" dirty="0"/>
              <a:t>La gestión de datos maestros (MDM) es una disciplina habilitada por la tecnología en la que el negocio y la TI trabajan juntos para garantizar la uniformidad, precisión, administración, consistencia semántica y responsabilidad de los datos maestros oficiales de una empresa.</a:t>
            </a:r>
          </a:p>
          <a:p>
            <a:pPr algn="just" rtl="0">
              <a:lnSpc>
                <a:spcPct val="100000"/>
              </a:lnSpc>
            </a:pPr>
            <a:r>
              <a:rPr lang="es-MX" b="1" dirty="0">
                <a:effectLst>
                  <a:outerShdw blurRad="38100" dist="38100" dir="2700000" algn="tl">
                    <a:srgbClr val="000000">
                      <a:alpha val="43137"/>
                    </a:srgbClr>
                  </a:outerShdw>
                </a:effectLst>
              </a:rPr>
              <a:t>Los datos maestros </a:t>
            </a:r>
            <a:r>
              <a:rPr lang="es-MX" dirty="0"/>
              <a:t>son el conjunto consistente y uniforme de identificadores y atributos que describen las entidades centrales de la empresa, incluidos clientes, prospectos, proveedores, sitios, jerarquías y plan de cuentas.</a:t>
            </a:r>
          </a:p>
          <a:p>
            <a:pPr algn="just" rtl="0">
              <a:lnSpc>
                <a:spcPct val="100000"/>
              </a:lnSpc>
            </a:pPr>
            <a:endParaRPr lang="es-MX" dirty="0"/>
          </a:p>
          <a:p>
            <a:pPr algn="just" rtl="0">
              <a:lnSpc>
                <a:spcPct val="100000"/>
              </a:lnSpc>
            </a:pPr>
            <a:r>
              <a:rPr lang="es-MX" sz="2000" dirty="0">
                <a:solidFill>
                  <a:schemeClr val="tx2"/>
                </a:solidFill>
                <a:latin typeface="+mj-lt"/>
              </a:rPr>
              <a:t>MDM según PowerData.es</a:t>
            </a:r>
          </a:p>
          <a:p>
            <a:pPr algn="just" rtl="0">
              <a:lnSpc>
                <a:spcPct val="100000"/>
              </a:lnSpc>
            </a:pPr>
            <a:r>
              <a:rPr lang="es-MX" b="1" dirty="0">
                <a:effectLst>
                  <a:outerShdw blurRad="38100" dist="38100" dir="2700000" algn="tl">
                    <a:srgbClr val="000000">
                      <a:alpha val="43137"/>
                    </a:srgbClr>
                  </a:outerShdw>
                </a:effectLst>
              </a:rPr>
              <a:t>La gestión de datos maestros </a:t>
            </a:r>
            <a:r>
              <a:rPr lang="es-MX" dirty="0"/>
              <a:t>es un método que permite a una organización relacionar todos sus datos críticos con un solo archivo llamado archivo maestro, de forma que se obtiene un punto de referencia común para los datos más importantes, simplificando el intercambio de datos entre personal y departamentos.</a:t>
            </a:r>
            <a:endParaRPr lang="es-ES" dirty="0"/>
          </a:p>
        </p:txBody>
      </p:sp>
    </p:spTree>
    <p:extLst>
      <p:ext uri="{BB962C8B-B14F-4D97-AF65-F5344CB8AC3E}">
        <p14:creationId xmlns:p14="http://schemas.microsoft.com/office/powerpoint/2010/main" val="643842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7703727" cy="610863"/>
          </a:xfrm>
        </p:spPr>
        <p:txBody>
          <a:bodyPr rtlCol="0">
            <a:normAutofit/>
          </a:bodyPr>
          <a:lstStyle/>
          <a:p>
            <a:pPr rtl="0"/>
            <a:r>
              <a:rPr lang="es-ES" dirty="0"/>
              <a:t>¿Qué son datos maestros?</a:t>
            </a:r>
          </a:p>
        </p:txBody>
      </p:sp>
      <p:sp>
        <p:nvSpPr>
          <p:cNvPr id="44" name="Marcador de texto 43">
            <a:extLst>
              <a:ext uri="{FF2B5EF4-FFF2-40B4-BE49-F238E27FC236}">
                <a16:creationId xmlns:a16="http://schemas.microsoft.com/office/drawing/2014/main" id="{906E4DF9-127F-4650-8BAA-2521A37885B0}"/>
              </a:ext>
            </a:extLst>
          </p:cNvPr>
          <p:cNvSpPr>
            <a:spLocks noGrp="1"/>
          </p:cNvSpPr>
          <p:nvPr>
            <p:ph type="body" sz="quarter" idx="10"/>
          </p:nvPr>
        </p:nvSpPr>
        <p:spPr>
          <a:xfrm>
            <a:off x="964024" y="2324101"/>
            <a:ext cx="9751601" cy="4105274"/>
          </a:xfrm>
        </p:spPr>
        <p:txBody>
          <a:bodyPr rtlCol="0"/>
          <a:lstStyle/>
          <a:p>
            <a:pPr algn="just" rtl="0">
              <a:lnSpc>
                <a:spcPct val="100000"/>
              </a:lnSpc>
            </a:pPr>
            <a:r>
              <a:rPr lang="es-ES" sz="2000" dirty="0">
                <a:solidFill>
                  <a:schemeClr val="tx2"/>
                </a:solidFill>
                <a:latin typeface="+mj-lt"/>
              </a:rPr>
              <a:t>Documento MinTIC: Guía técnica de Información – Administración del Dato Maestro</a:t>
            </a:r>
          </a:p>
          <a:p>
            <a:pPr algn="just" rtl="0">
              <a:lnSpc>
                <a:spcPct val="100000"/>
              </a:lnSpc>
            </a:pPr>
            <a:endParaRPr lang="es-ES" sz="2000" dirty="0">
              <a:solidFill>
                <a:schemeClr val="tx2"/>
              </a:solidFill>
              <a:latin typeface="+mj-lt"/>
            </a:endParaRPr>
          </a:p>
          <a:p>
            <a:pPr marL="285750" indent="-285750" algn="just" rtl="0">
              <a:lnSpc>
                <a:spcPct val="100000"/>
              </a:lnSpc>
              <a:buFont typeface="Wingdings" panose="05000000000000000000" pitchFamily="2" charset="2"/>
              <a:buChar char="ü"/>
            </a:pPr>
            <a:r>
              <a:rPr lang="es-ES" dirty="0"/>
              <a:t>Son datos transversales a toda la organización que describen las </a:t>
            </a:r>
            <a:r>
              <a:rPr lang="es-ES" b="1" dirty="0">
                <a:effectLst>
                  <a:outerShdw blurRad="38100" dist="38100" dir="2700000" algn="tl">
                    <a:srgbClr val="000000">
                      <a:alpha val="43137"/>
                    </a:srgbClr>
                  </a:outerShdw>
                </a:effectLst>
              </a:rPr>
              <a:t>entidades de negocio </a:t>
            </a:r>
            <a:r>
              <a:rPr lang="es-ES" dirty="0"/>
              <a:t>como por ejemplo: ciudadano, institución, trámite, entre otros.</a:t>
            </a:r>
          </a:p>
          <a:p>
            <a:pPr marL="285750" indent="-285750" algn="just" rtl="0">
              <a:lnSpc>
                <a:spcPct val="100000"/>
              </a:lnSpc>
              <a:buFont typeface="Wingdings" panose="05000000000000000000" pitchFamily="2" charset="2"/>
              <a:buChar char="ü"/>
            </a:pPr>
            <a:r>
              <a:rPr lang="es-ES" dirty="0"/>
              <a:t>Estos datos son compartidos por los diferentes sistemas de Información de la Institución u organización.</a:t>
            </a:r>
          </a:p>
          <a:p>
            <a:pPr marL="285750" indent="-285750" algn="just" rtl="0">
              <a:lnSpc>
                <a:spcPct val="100000"/>
              </a:lnSpc>
              <a:buFont typeface="Wingdings" panose="05000000000000000000" pitchFamily="2" charset="2"/>
              <a:buChar char="ü"/>
            </a:pPr>
            <a:r>
              <a:rPr lang="es-ES" dirty="0"/>
              <a:t>El formato y rango de valores de los datos maestros se establecen a partir de reglas del negocio y un </a:t>
            </a:r>
            <a:r>
              <a:rPr lang="es-ES" b="1" dirty="0">
                <a:effectLst>
                  <a:outerShdw blurRad="38100" dist="38100" dir="2700000" algn="tl">
                    <a:srgbClr val="000000">
                      <a:alpha val="43137"/>
                    </a:srgbClr>
                  </a:outerShdw>
                </a:effectLst>
              </a:rPr>
              <a:t>único valor de la verdad.</a:t>
            </a:r>
          </a:p>
          <a:p>
            <a:pPr marL="285750" indent="-285750" algn="just" rtl="0">
              <a:lnSpc>
                <a:spcPct val="100000"/>
              </a:lnSpc>
              <a:buFont typeface="Wingdings" panose="05000000000000000000" pitchFamily="2" charset="2"/>
              <a:buChar char="ü"/>
            </a:pPr>
            <a:r>
              <a:rPr lang="es-ES" dirty="0"/>
              <a:t>A partir de los datos maestros se tienen las </a:t>
            </a:r>
            <a:r>
              <a:rPr lang="es-ES" b="1" dirty="0">
                <a:effectLst>
                  <a:outerShdw blurRad="38100" dist="38100" dir="2700000" algn="tl">
                    <a:srgbClr val="000000">
                      <a:alpha val="43137"/>
                    </a:srgbClr>
                  </a:outerShdw>
                </a:effectLst>
              </a:rPr>
              <a:t>dimensiones</a:t>
            </a:r>
            <a:r>
              <a:rPr lang="es-ES" dirty="0"/>
              <a:t> para realizar análisis.</a:t>
            </a:r>
          </a:p>
        </p:txBody>
      </p:sp>
    </p:spTree>
    <p:extLst>
      <p:ext uri="{BB962C8B-B14F-4D97-AF65-F5344CB8AC3E}">
        <p14:creationId xmlns:p14="http://schemas.microsoft.com/office/powerpoint/2010/main" val="157251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2B7679-6912-4793-BF87-728D9F3DDA6F}"/>
              </a:ext>
            </a:extLst>
          </p:cNvPr>
          <p:cNvSpPr>
            <a:spLocks noGrp="1"/>
          </p:cNvSpPr>
          <p:nvPr>
            <p:ph type="title"/>
          </p:nvPr>
        </p:nvSpPr>
        <p:spPr>
          <a:xfrm>
            <a:off x="952500" y="523875"/>
            <a:ext cx="5522502" cy="1037388"/>
          </a:xfrm>
        </p:spPr>
        <p:txBody>
          <a:bodyPr>
            <a:normAutofit fontScale="90000"/>
          </a:bodyPr>
          <a:lstStyle/>
          <a:p>
            <a:r>
              <a:rPr lang="es-MX" dirty="0"/>
              <a:t>Los datos maestros hacen referencia a:</a:t>
            </a:r>
            <a:endParaRPr lang="es-CO" dirty="0"/>
          </a:p>
        </p:txBody>
      </p:sp>
      <p:sp>
        <p:nvSpPr>
          <p:cNvPr id="3" name="Marcador de texto 2">
            <a:extLst>
              <a:ext uri="{FF2B5EF4-FFF2-40B4-BE49-F238E27FC236}">
                <a16:creationId xmlns:a16="http://schemas.microsoft.com/office/drawing/2014/main" id="{7D9C580D-4A28-499C-946E-8984A76847DB}"/>
              </a:ext>
            </a:extLst>
          </p:cNvPr>
          <p:cNvSpPr>
            <a:spLocks noGrp="1"/>
          </p:cNvSpPr>
          <p:nvPr>
            <p:ph type="body" sz="quarter" idx="13"/>
          </p:nvPr>
        </p:nvSpPr>
        <p:spPr>
          <a:xfrm>
            <a:off x="952499" y="3068915"/>
            <a:ext cx="2219325" cy="369332"/>
          </a:xfrm>
        </p:spPr>
        <p:txBody>
          <a:bodyPr/>
          <a:lstStyle/>
          <a:p>
            <a:r>
              <a:rPr lang="es-MX" dirty="0"/>
              <a:t>Ejemplo: </a:t>
            </a:r>
            <a:r>
              <a:rPr lang="es-MX" dirty="0" err="1"/>
              <a:t>Stakeholders</a:t>
            </a:r>
            <a:r>
              <a:rPr lang="es-MX" dirty="0"/>
              <a:t>, ciudadanos, pacientes, proveedores, socios, empleados, contratistas, etc.</a:t>
            </a:r>
            <a:endParaRPr lang="es-CO" dirty="0"/>
          </a:p>
        </p:txBody>
      </p:sp>
      <p:sp>
        <p:nvSpPr>
          <p:cNvPr id="4" name="Marcador de texto 3">
            <a:extLst>
              <a:ext uri="{FF2B5EF4-FFF2-40B4-BE49-F238E27FC236}">
                <a16:creationId xmlns:a16="http://schemas.microsoft.com/office/drawing/2014/main" id="{AE800B36-EE1B-49BC-AAB2-E2F4BCF4210F}"/>
              </a:ext>
            </a:extLst>
          </p:cNvPr>
          <p:cNvSpPr>
            <a:spLocks noGrp="1"/>
          </p:cNvSpPr>
          <p:nvPr>
            <p:ph type="body" sz="quarter" idx="14"/>
          </p:nvPr>
        </p:nvSpPr>
        <p:spPr>
          <a:xfrm>
            <a:off x="952500" y="2112153"/>
            <a:ext cx="2133600" cy="205837"/>
          </a:xfrm>
        </p:spPr>
        <p:txBody>
          <a:bodyPr/>
          <a:lstStyle/>
          <a:p>
            <a:r>
              <a:rPr lang="es-MX" dirty="0"/>
              <a:t>Individuos, organizaciones y roles</a:t>
            </a:r>
            <a:endParaRPr lang="es-CO" dirty="0"/>
          </a:p>
        </p:txBody>
      </p:sp>
      <p:sp>
        <p:nvSpPr>
          <p:cNvPr id="5" name="Marcador de texto 4">
            <a:extLst>
              <a:ext uri="{FF2B5EF4-FFF2-40B4-BE49-F238E27FC236}">
                <a16:creationId xmlns:a16="http://schemas.microsoft.com/office/drawing/2014/main" id="{B01F017D-258B-4C70-8D36-ECDB965EFBC2}"/>
              </a:ext>
            </a:extLst>
          </p:cNvPr>
          <p:cNvSpPr>
            <a:spLocks noGrp="1"/>
          </p:cNvSpPr>
          <p:nvPr>
            <p:ph type="body" sz="quarter" idx="15"/>
          </p:nvPr>
        </p:nvSpPr>
        <p:spPr/>
        <p:txBody>
          <a:bodyPr/>
          <a:lstStyle/>
          <a:p>
            <a:r>
              <a:rPr lang="es-MX" dirty="0"/>
              <a:t>Ejemplo: Libros contables, centros de costo, etc.</a:t>
            </a:r>
            <a:endParaRPr lang="es-CO" dirty="0"/>
          </a:p>
        </p:txBody>
      </p:sp>
      <p:sp>
        <p:nvSpPr>
          <p:cNvPr id="6" name="Marcador de texto 5">
            <a:extLst>
              <a:ext uri="{FF2B5EF4-FFF2-40B4-BE49-F238E27FC236}">
                <a16:creationId xmlns:a16="http://schemas.microsoft.com/office/drawing/2014/main" id="{3CE934BC-4A39-4745-9298-BDA9092B0543}"/>
              </a:ext>
            </a:extLst>
          </p:cNvPr>
          <p:cNvSpPr>
            <a:spLocks noGrp="1"/>
          </p:cNvSpPr>
          <p:nvPr>
            <p:ph type="body" sz="quarter" idx="16"/>
          </p:nvPr>
        </p:nvSpPr>
        <p:spPr>
          <a:xfrm>
            <a:off x="3672568" y="2115508"/>
            <a:ext cx="2128157" cy="205837"/>
          </a:xfrm>
        </p:spPr>
        <p:txBody>
          <a:bodyPr/>
          <a:lstStyle/>
          <a:p>
            <a:r>
              <a:rPr lang="es-MX" dirty="0"/>
              <a:t>Estructuras financieras</a:t>
            </a:r>
            <a:endParaRPr lang="es-CO" dirty="0"/>
          </a:p>
        </p:txBody>
      </p:sp>
      <p:sp>
        <p:nvSpPr>
          <p:cNvPr id="7" name="Marcador de texto 6">
            <a:extLst>
              <a:ext uri="{FF2B5EF4-FFF2-40B4-BE49-F238E27FC236}">
                <a16:creationId xmlns:a16="http://schemas.microsoft.com/office/drawing/2014/main" id="{5FEF6299-7EEB-44CA-BEDA-2BF49E1F1B38}"/>
              </a:ext>
            </a:extLst>
          </p:cNvPr>
          <p:cNvSpPr>
            <a:spLocks noGrp="1"/>
          </p:cNvSpPr>
          <p:nvPr>
            <p:ph type="body" sz="quarter" idx="19"/>
          </p:nvPr>
        </p:nvSpPr>
        <p:spPr>
          <a:xfrm>
            <a:off x="952500" y="5225443"/>
            <a:ext cx="2133600" cy="746732"/>
          </a:xfrm>
        </p:spPr>
        <p:txBody>
          <a:bodyPr/>
          <a:lstStyle/>
          <a:p>
            <a:r>
              <a:rPr lang="es-MX" dirty="0"/>
              <a:t>Centros de atención, lugar de radicación, área de distribución, etc.</a:t>
            </a:r>
            <a:endParaRPr lang="es-CO" dirty="0"/>
          </a:p>
        </p:txBody>
      </p:sp>
      <p:sp>
        <p:nvSpPr>
          <p:cNvPr id="8" name="Marcador de texto 7">
            <a:extLst>
              <a:ext uri="{FF2B5EF4-FFF2-40B4-BE49-F238E27FC236}">
                <a16:creationId xmlns:a16="http://schemas.microsoft.com/office/drawing/2014/main" id="{A9AA774A-C461-47BC-8704-C7F7D4C2BD0E}"/>
              </a:ext>
            </a:extLst>
          </p:cNvPr>
          <p:cNvSpPr>
            <a:spLocks noGrp="1"/>
          </p:cNvSpPr>
          <p:nvPr>
            <p:ph type="body" sz="quarter" idx="20"/>
          </p:nvPr>
        </p:nvSpPr>
        <p:spPr/>
        <p:txBody>
          <a:bodyPr/>
          <a:lstStyle/>
          <a:p>
            <a:r>
              <a:rPr lang="es-MX" dirty="0"/>
              <a:t>Ubicaciones</a:t>
            </a:r>
            <a:endParaRPr lang="es-CO" dirty="0"/>
          </a:p>
        </p:txBody>
      </p:sp>
      <p:sp>
        <p:nvSpPr>
          <p:cNvPr id="9" name="Marcador de texto 8">
            <a:extLst>
              <a:ext uri="{FF2B5EF4-FFF2-40B4-BE49-F238E27FC236}">
                <a16:creationId xmlns:a16="http://schemas.microsoft.com/office/drawing/2014/main" id="{2FC3A927-93B0-4C5E-9090-385148AEF6F3}"/>
              </a:ext>
            </a:extLst>
          </p:cNvPr>
          <p:cNvSpPr>
            <a:spLocks noGrp="1"/>
          </p:cNvSpPr>
          <p:nvPr>
            <p:ph type="body" sz="quarter" idx="21"/>
          </p:nvPr>
        </p:nvSpPr>
        <p:spPr>
          <a:xfrm>
            <a:off x="3672568" y="5225443"/>
            <a:ext cx="2128157" cy="369332"/>
          </a:xfrm>
        </p:spPr>
        <p:txBody>
          <a:bodyPr/>
          <a:lstStyle/>
          <a:p>
            <a:r>
              <a:rPr lang="es-MX" dirty="0"/>
              <a:t>Reportes de crecimiento, tablas de tarifas, impuestos, etc.</a:t>
            </a:r>
            <a:endParaRPr lang="es-CO" dirty="0"/>
          </a:p>
        </p:txBody>
      </p:sp>
      <p:sp>
        <p:nvSpPr>
          <p:cNvPr id="10" name="Marcador de texto 9">
            <a:extLst>
              <a:ext uri="{FF2B5EF4-FFF2-40B4-BE49-F238E27FC236}">
                <a16:creationId xmlns:a16="http://schemas.microsoft.com/office/drawing/2014/main" id="{7A96A0DE-7382-4323-8319-A09B6DAF1AB3}"/>
              </a:ext>
            </a:extLst>
          </p:cNvPr>
          <p:cNvSpPr>
            <a:spLocks noGrp="1"/>
          </p:cNvSpPr>
          <p:nvPr>
            <p:ph type="body" sz="quarter" idx="22"/>
          </p:nvPr>
        </p:nvSpPr>
        <p:spPr/>
        <p:txBody>
          <a:bodyPr/>
          <a:lstStyle/>
          <a:p>
            <a:r>
              <a:rPr lang="es-MX" dirty="0"/>
              <a:t>Productos internos y externos</a:t>
            </a:r>
            <a:endParaRPr lang="es-CO" dirty="0"/>
          </a:p>
        </p:txBody>
      </p:sp>
      <p:sp>
        <p:nvSpPr>
          <p:cNvPr id="12" name="Marcador de texto 11">
            <a:extLst>
              <a:ext uri="{FF2B5EF4-FFF2-40B4-BE49-F238E27FC236}">
                <a16:creationId xmlns:a16="http://schemas.microsoft.com/office/drawing/2014/main" id="{0B87CBA1-5B6F-4377-B477-4397350C86FC}"/>
              </a:ext>
            </a:extLst>
          </p:cNvPr>
          <p:cNvSpPr>
            <a:spLocks noGrp="1"/>
          </p:cNvSpPr>
          <p:nvPr>
            <p:ph type="body" sz="quarter" idx="24"/>
          </p:nvPr>
        </p:nvSpPr>
        <p:spPr/>
        <p:txBody>
          <a:bodyPr/>
          <a:lstStyle/>
          <a:p>
            <a:r>
              <a:rPr lang="es-MX" dirty="0"/>
              <a:t>Valores predefinidos</a:t>
            </a:r>
            <a:endParaRPr lang="es-CO" dirty="0"/>
          </a:p>
        </p:txBody>
      </p:sp>
    </p:spTree>
    <p:extLst>
      <p:ext uri="{BB962C8B-B14F-4D97-AF65-F5344CB8AC3E}">
        <p14:creationId xmlns:p14="http://schemas.microsoft.com/office/powerpoint/2010/main" val="350641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026B5-2F88-BA48-A996-4A13FDFAA43A}"/>
              </a:ext>
            </a:extLst>
          </p:cNvPr>
          <p:cNvSpPr>
            <a:spLocks noGrp="1"/>
          </p:cNvSpPr>
          <p:nvPr>
            <p:ph type="title"/>
          </p:nvPr>
        </p:nvSpPr>
        <p:spPr>
          <a:xfrm>
            <a:off x="964023" y="879063"/>
            <a:ext cx="5716863" cy="610863"/>
          </a:xfrm>
        </p:spPr>
        <p:txBody>
          <a:bodyPr rtlCol="0">
            <a:normAutofit/>
          </a:bodyPr>
          <a:lstStyle/>
          <a:p>
            <a:pPr rtl="0"/>
            <a:r>
              <a:rPr lang="es-ES" dirty="0"/>
              <a:t>Tipos de datos</a:t>
            </a:r>
          </a:p>
        </p:txBody>
      </p:sp>
      <p:sp>
        <p:nvSpPr>
          <p:cNvPr id="3" name="Marcador de texto 2">
            <a:extLst>
              <a:ext uri="{FF2B5EF4-FFF2-40B4-BE49-F238E27FC236}">
                <a16:creationId xmlns:a16="http://schemas.microsoft.com/office/drawing/2014/main" id="{A5ABDF8F-0AD5-5C43-9EF3-8679B9897E01}"/>
              </a:ext>
            </a:extLst>
          </p:cNvPr>
          <p:cNvSpPr>
            <a:spLocks noGrp="1"/>
          </p:cNvSpPr>
          <p:nvPr>
            <p:ph type="body" idx="1"/>
          </p:nvPr>
        </p:nvSpPr>
        <p:spPr/>
        <p:txBody>
          <a:bodyPr rtlCol="0"/>
          <a:lstStyle/>
          <a:p>
            <a:pPr rtl="0"/>
            <a:r>
              <a:rPr lang="es-ES" dirty="0"/>
              <a:t>No estructurados</a:t>
            </a:r>
          </a:p>
        </p:txBody>
      </p:sp>
      <p:sp>
        <p:nvSpPr>
          <p:cNvPr id="4" name="Marcador de contenido 3">
            <a:extLst>
              <a:ext uri="{FF2B5EF4-FFF2-40B4-BE49-F238E27FC236}">
                <a16:creationId xmlns:a16="http://schemas.microsoft.com/office/drawing/2014/main" id="{7782A119-28D1-B54D-A879-A0DDEC296674}"/>
              </a:ext>
            </a:extLst>
          </p:cNvPr>
          <p:cNvSpPr>
            <a:spLocks noGrp="1"/>
          </p:cNvSpPr>
          <p:nvPr>
            <p:ph sz="half" idx="2"/>
          </p:nvPr>
        </p:nvSpPr>
        <p:spPr>
          <a:xfrm>
            <a:off x="952501" y="2786446"/>
            <a:ext cx="2962274" cy="2595179"/>
          </a:xfrm>
        </p:spPr>
        <p:txBody>
          <a:bodyPr rtlCol="0">
            <a:normAutofit/>
          </a:bodyPr>
          <a:lstStyle/>
          <a:p>
            <a:pPr algn="just" rtl="0"/>
            <a:r>
              <a:rPr lang="es-ES" dirty="0"/>
              <a:t>Datos que no se almacenan en un formato base estructurado. Pueden generarlos los seres humanos o una máquina, en formato textual o no textual.</a:t>
            </a:r>
          </a:p>
          <a:p>
            <a:pPr algn="just" rtl="0"/>
            <a:r>
              <a:rPr lang="es-ES" dirty="0"/>
              <a:t>Ejemplos: correos electrónicos, documentos PDF, artículos de revista, información de marketing, entre otros.</a:t>
            </a:r>
          </a:p>
          <a:p>
            <a:pPr marL="0" indent="0" algn="just" rtl="0">
              <a:buNone/>
            </a:pPr>
            <a:endParaRPr lang="es-ES" dirty="0"/>
          </a:p>
          <a:p>
            <a:pPr algn="just" rtl="0"/>
            <a:endParaRPr lang="es-ES" dirty="0"/>
          </a:p>
        </p:txBody>
      </p:sp>
      <p:sp>
        <p:nvSpPr>
          <p:cNvPr id="5" name="Marcador de texto 4">
            <a:extLst>
              <a:ext uri="{FF2B5EF4-FFF2-40B4-BE49-F238E27FC236}">
                <a16:creationId xmlns:a16="http://schemas.microsoft.com/office/drawing/2014/main" id="{B55E5840-ED0D-0349-88F3-4E90A0094985}"/>
              </a:ext>
            </a:extLst>
          </p:cNvPr>
          <p:cNvSpPr>
            <a:spLocks noGrp="1"/>
          </p:cNvSpPr>
          <p:nvPr>
            <p:ph type="body" idx="10"/>
          </p:nvPr>
        </p:nvSpPr>
        <p:spPr/>
        <p:txBody>
          <a:bodyPr rtlCol="0"/>
          <a:lstStyle/>
          <a:p>
            <a:pPr rtl="0"/>
            <a:r>
              <a:rPr lang="es-ES" dirty="0"/>
              <a:t>Transaccionales</a:t>
            </a:r>
          </a:p>
        </p:txBody>
      </p:sp>
      <p:sp>
        <p:nvSpPr>
          <p:cNvPr id="6" name="Marcador de contenido 5">
            <a:extLst>
              <a:ext uri="{FF2B5EF4-FFF2-40B4-BE49-F238E27FC236}">
                <a16:creationId xmlns:a16="http://schemas.microsoft.com/office/drawing/2014/main" id="{34801285-85FB-FD43-9631-322998389AF0}"/>
              </a:ext>
            </a:extLst>
          </p:cNvPr>
          <p:cNvSpPr>
            <a:spLocks noGrp="1"/>
          </p:cNvSpPr>
          <p:nvPr>
            <p:ph sz="half" idx="11"/>
          </p:nvPr>
        </p:nvSpPr>
        <p:spPr>
          <a:xfrm>
            <a:off x="4569372" y="2799145"/>
            <a:ext cx="2793453" cy="2687255"/>
          </a:xfrm>
        </p:spPr>
        <p:txBody>
          <a:bodyPr rtlCol="0">
            <a:normAutofit/>
          </a:bodyPr>
          <a:lstStyle/>
          <a:p>
            <a:pPr algn="just" rtl="0"/>
            <a:r>
              <a:rPr lang="es-ES" dirty="0"/>
              <a:t>Son datos relacionados con interacciones monetarias y no monetarias.</a:t>
            </a:r>
          </a:p>
          <a:p>
            <a:pPr algn="just" rtl="0"/>
            <a:r>
              <a:rPr lang="es-ES" dirty="0"/>
              <a:t>Ejemplos: </a:t>
            </a:r>
          </a:p>
          <a:p>
            <a:pPr marL="0" indent="0" algn="just" rtl="0">
              <a:buNone/>
            </a:pPr>
            <a:r>
              <a:rPr lang="es-ES" dirty="0"/>
              <a:t>Datos relacionados con ventas, entregas, facturas, tickets de asistencia, reclamaciones, entre otros.</a:t>
            </a:r>
          </a:p>
        </p:txBody>
      </p:sp>
      <p:sp>
        <p:nvSpPr>
          <p:cNvPr id="7" name="Marcador de texto 6">
            <a:extLst>
              <a:ext uri="{FF2B5EF4-FFF2-40B4-BE49-F238E27FC236}">
                <a16:creationId xmlns:a16="http://schemas.microsoft.com/office/drawing/2014/main" id="{8820E658-15B8-6C4B-A736-3D894774670E}"/>
              </a:ext>
            </a:extLst>
          </p:cNvPr>
          <p:cNvSpPr>
            <a:spLocks noGrp="1"/>
          </p:cNvSpPr>
          <p:nvPr>
            <p:ph type="body" idx="12"/>
          </p:nvPr>
        </p:nvSpPr>
        <p:spPr/>
        <p:txBody>
          <a:bodyPr rtlCol="0">
            <a:normAutofit/>
          </a:bodyPr>
          <a:lstStyle/>
          <a:p>
            <a:pPr rtl="0"/>
            <a:r>
              <a:rPr lang="es-ES" dirty="0"/>
              <a:t>Metadatos</a:t>
            </a:r>
          </a:p>
        </p:txBody>
      </p:sp>
      <p:sp>
        <p:nvSpPr>
          <p:cNvPr id="8" name="Marcador de contenido 7">
            <a:extLst>
              <a:ext uri="{FF2B5EF4-FFF2-40B4-BE49-F238E27FC236}">
                <a16:creationId xmlns:a16="http://schemas.microsoft.com/office/drawing/2014/main" id="{7F52F621-1B1F-5E49-939F-12BD1A0FD522}"/>
              </a:ext>
            </a:extLst>
          </p:cNvPr>
          <p:cNvSpPr>
            <a:spLocks noGrp="1"/>
          </p:cNvSpPr>
          <p:nvPr>
            <p:ph sz="half" idx="13"/>
          </p:nvPr>
        </p:nvSpPr>
        <p:spPr/>
        <p:txBody>
          <a:bodyPr rtlCol="0">
            <a:normAutofit/>
          </a:bodyPr>
          <a:lstStyle/>
          <a:p>
            <a:pPr rtl="0"/>
            <a:r>
              <a:rPr lang="es-ES" dirty="0"/>
              <a:t>Son datos sobre otros datos,</a:t>
            </a:r>
          </a:p>
          <a:p>
            <a:pPr rtl="0"/>
            <a:r>
              <a:rPr lang="es-ES" dirty="0"/>
              <a:t>Pueden residir en un repositorio formal o en otras formas como documentos XML, descripciones de columnas en un base de datos o conexiones.</a:t>
            </a:r>
          </a:p>
          <a:p>
            <a:pPr marL="0" indent="0" rtl="0">
              <a:buNone/>
            </a:pPr>
            <a:endParaRPr lang="es-ES" dirty="0"/>
          </a:p>
          <a:p>
            <a:pPr rtl="0"/>
            <a:endParaRPr lang="es-ES" dirty="0"/>
          </a:p>
        </p:txBody>
      </p:sp>
    </p:spTree>
    <p:extLst>
      <p:ext uri="{BB962C8B-B14F-4D97-AF65-F5344CB8AC3E}">
        <p14:creationId xmlns:p14="http://schemas.microsoft.com/office/powerpoint/2010/main" val="495483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F0FA04-6227-9040-92A6-9514A59B8E7B}"/>
              </a:ext>
            </a:extLst>
          </p:cNvPr>
          <p:cNvSpPr>
            <a:spLocks noGrp="1"/>
          </p:cNvSpPr>
          <p:nvPr>
            <p:ph type="title"/>
          </p:nvPr>
        </p:nvSpPr>
        <p:spPr>
          <a:xfrm>
            <a:off x="964023" y="879063"/>
            <a:ext cx="5832193" cy="610863"/>
          </a:xfrm>
        </p:spPr>
        <p:txBody>
          <a:bodyPr rtlCol="0">
            <a:normAutofit/>
          </a:bodyPr>
          <a:lstStyle/>
          <a:p>
            <a:pPr rtl="0"/>
            <a:r>
              <a:rPr lang="es-ES" dirty="0"/>
              <a:t>Tipos de datos</a:t>
            </a:r>
          </a:p>
        </p:txBody>
      </p:sp>
      <p:sp>
        <p:nvSpPr>
          <p:cNvPr id="3" name="Marcador de texto 2">
            <a:extLst>
              <a:ext uri="{FF2B5EF4-FFF2-40B4-BE49-F238E27FC236}">
                <a16:creationId xmlns:a16="http://schemas.microsoft.com/office/drawing/2014/main" id="{9CD657E5-4675-E84E-840E-4F6D4868C5A9}"/>
              </a:ext>
            </a:extLst>
          </p:cNvPr>
          <p:cNvSpPr>
            <a:spLocks noGrp="1"/>
          </p:cNvSpPr>
          <p:nvPr>
            <p:ph type="body" idx="1"/>
          </p:nvPr>
        </p:nvSpPr>
        <p:spPr/>
        <p:txBody>
          <a:bodyPr rtlCol="0"/>
          <a:lstStyle/>
          <a:p>
            <a:pPr rtl="0"/>
            <a:r>
              <a:rPr lang="es-ES" dirty="0"/>
              <a:t>Datos jerárquicos</a:t>
            </a:r>
          </a:p>
        </p:txBody>
      </p:sp>
      <p:sp>
        <p:nvSpPr>
          <p:cNvPr id="5" name="Marcador de contenido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655727" cy="1942138"/>
          </a:xfrm>
        </p:spPr>
        <p:txBody>
          <a:bodyPr rtlCol="0"/>
          <a:lstStyle/>
          <a:p>
            <a:pPr rtl="0"/>
            <a:r>
              <a:rPr lang="es-ES" dirty="0"/>
              <a:t>Almacenan las relaciones entre otros datos.</a:t>
            </a:r>
          </a:p>
          <a:p>
            <a:pPr algn="just" rtl="0"/>
            <a:r>
              <a:rPr lang="es-MX" dirty="0"/>
              <a:t>Pueden ser almacenados como parte de un sistema contable o por separado como descripciones de las relaciones del mundo real, como estructuras organizativas de la empresa o líneas de productos.</a:t>
            </a:r>
            <a:endParaRPr lang="es-ES" dirty="0"/>
          </a:p>
          <a:p>
            <a:pPr rtl="0"/>
            <a:endParaRPr lang="es-ES" dirty="0"/>
          </a:p>
        </p:txBody>
      </p:sp>
      <p:sp>
        <p:nvSpPr>
          <p:cNvPr id="4" name="Marcador de texto 3">
            <a:extLst>
              <a:ext uri="{FF2B5EF4-FFF2-40B4-BE49-F238E27FC236}">
                <a16:creationId xmlns:a16="http://schemas.microsoft.com/office/drawing/2014/main" id="{6AF03CC0-7DA0-ED4F-B612-580E138D588A}"/>
              </a:ext>
            </a:extLst>
          </p:cNvPr>
          <p:cNvSpPr>
            <a:spLocks noGrp="1"/>
          </p:cNvSpPr>
          <p:nvPr>
            <p:ph type="body" idx="10"/>
          </p:nvPr>
        </p:nvSpPr>
        <p:spPr/>
        <p:txBody>
          <a:bodyPr rtlCol="0"/>
          <a:lstStyle/>
          <a:p>
            <a:pPr rtl="0"/>
            <a:r>
              <a:rPr lang="es-ES" dirty="0"/>
              <a:t>Datos Maestros</a:t>
            </a:r>
          </a:p>
        </p:txBody>
      </p:sp>
      <p:sp>
        <p:nvSpPr>
          <p:cNvPr id="6" name="Marcador de contenido 5">
            <a:extLst>
              <a:ext uri="{FF2B5EF4-FFF2-40B4-BE49-F238E27FC236}">
                <a16:creationId xmlns:a16="http://schemas.microsoft.com/office/drawing/2014/main" id="{B7D8EEE0-6E1C-9F47-936F-25FCC2FC368C}"/>
              </a:ext>
            </a:extLst>
          </p:cNvPr>
          <p:cNvSpPr>
            <a:spLocks noGrp="1"/>
          </p:cNvSpPr>
          <p:nvPr>
            <p:ph sz="half" idx="13"/>
          </p:nvPr>
        </p:nvSpPr>
        <p:spPr>
          <a:xfrm>
            <a:off x="6362700" y="2799145"/>
            <a:ext cx="4756241" cy="3179791"/>
          </a:xfrm>
        </p:spPr>
        <p:txBody>
          <a:bodyPr rtlCol="0">
            <a:normAutofit/>
          </a:bodyPr>
          <a:lstStyle/>
          <a:p>
            <a:pPr algn="just" rtl="0"/>
            <a:r>
              <a:rPr lang="es-MX" dirty="0"/>
              <a:t>Los datos maestros son los datos críticos de un negocio y caen generalmente dentro de 4 grupos: personas, cosas, lugares y conceptos. Otras categorizaciones dentro de esas agrupaciones se denominan áreas temáticas, áreas de dominio o tipos de entidad.</a:t>
            </a:r>
          </a:p>
          <a:p>
            <a:pPr algn="just" rtl="0"/>
            <a:r>
              <a:rPr lang="es-MX" dirty="0"/>
              <a:t>Ejemplos por grupos:</a:t>
            </a:r>
          </a:p>
          <a:p>
            <a:pPr lvl="1" algn="just"/>
            <a:r>
              <a:rPr lang="es-MX" dirty="0"/>
              <a:t>Personas: clientes, empleados, vendedores.</a:t>
            </a:r>
          </a:p>
          <a:p>
            <a:pPr lvl="1" algn="just"/>
            <a:r>
              <a:rPr lang="es-MX" dirty="0"/>
              <a:t>Cosas: Productos, piezas, tiendas y activos.</a:t>
            </a:r>
          </a:p>
          <a:p>
            <a:pPr lvl="1" algn="just"/>
            <a:r>
              <a:rPr lang="es-MX" dirty="0"/>
              <a:t>Conceptos: Contratos, garantías, licencias</a:t>
            </a:r>
          </a:p>
          <a:p>
            <a:pPr lvl="1" algn="just"/>
            <a:r>
              <a:rPr lang="es-MX" dirty="0"/>
              <a:t>Lugares: Oficinas, divisiones geográficas.</a:t>
            </a:r>
          </a:p>
        </p:txBody>
      </p:sp>
    </p:spTree>
    <p:extLst>
      <p:ext uri="{BB962C8B-B14F-4D97-AF65-F5344CB8AC3E}">
        <p14:creationId xmlns:p14="http://schemas.microsoft.com/office/powerpoint/2010/main" val="767675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465727" cy="610863"/>
          </a:xfrm>
        </p:spPr>
        <p:txBody>
          <a:bodyPr rtlCol="0">
            <a:normAutofit/>
          </a:bodyPr>
          <a:lstStyle/>
          <a:p>
            <a:pPr rtl="0"/>
            <a:r>
              <a:rPr lang="es-ES" dirty="0"/>
              <a:t>¿Por qué es necesario el MDM?</a:t>
            </a:r>
          </a:p>
        </p:txBody>
      </p:sp>
      <p:sp>
        <p:nvSpPr>
          <p:cNvPr id="44" name="Marcador de texto 43">
            <a:extLst>
              <a:ext uri="{FF2B5EF4-FFF2-40B4-BE49-F238E27FC236}">
                <a16:creationId xmlns:a16="http://schemas.microsoft.com/office/drawing/2014/main" id="{906E4DF9-127F-4650-8BAA-2521A37885B0}"/>
              </a:ext>
            </a:extLst>
          </p:cNvPr>
          <p:cNvSpPr>
            <a:spLocks noGrp="1"/>
          </p:cNvSpPr>
          <p:nvPr>
            <p:ph type="body" sz="quarter" idx="10"/>
          </p:nvPr>
        </p:nvSpPr>
        <p:spPr>
          <a:xfrm>
            <a:off x="964022" y="2400301"/>
            <a:ext cx="8465725" cy="4105274"/>
          </a:xfrm>
        </p:spPr>
        <p:txBody>
          <a:bodyPr rtlCol="0"/>
          <a:lstStyle/>
          <a:p>
            <a:pPr marL="285750" indent="-285750" algn="just" rtl="0">
              <a:lnSpc>
                <a:spcPct val="100000"/>
              </a:lnSpc>
              <a:buFont typeface="Wingdings" panose="05000000000000000000" pitchFamily="2" charset="2"/>
              <a:buChar char="ü"/>
            </a:pPr>
            <a:r>
              <a:rPr lang="es-ES" sz="1900" dirty="0"/>
              <a:t>El MDM permite transformar en un diferenciador de competitividad la </a:t>
            </a:r>
            <a:r>
              <a:rPr lang="es-ES" sz="1900" b="1" dirty="0">
                <a:effectLst>
                  <a:outerShdw blurRad="38100" dist="38100" dir="2700000" algn="tl">
                    <a:srgbClr val="000000">
                      <a:alpha val="43137"/>
                    </a:srgbClr>
                  </a:outerShdw>
                </a:effectLst>
              </a:rPr>
              <a:t>eficiencia corporativa</a:t>
            </a:r>
            <a:r>
              <a:rPr lang="es-ES" sz="1900" dirty="0"/>
              <a:t>.</a:t>
            </a:r>
          </a:p>
          <a:p>
            <a:pPr marL="285750" indent="-285750" algn="just" rtl="0">
              <a:lnSpc>
                <a:spcPct val="100000"/>
              </a:lnSpc>
              <a:buFont typeface="Wingdings" panose="05000000000000000000" pitchFamily="2" charset="2"/>
              <a:buChar char="ü"/>
            </a:pPr>
            <a:r>
              <a:rPr lang="es-ES" sz="1900" dirty="0"/>
              <a:t>Se comenzará a confiar en el uso </a:t>
            </a:r>
            <a:r>
              <a:rPr lang="es-ES" sz="1900" b="1" dirty="0">
                <a:effectLst>
                  <a:outerShdw blurRad="38100" dist="38100" dir="2700000" algn="tl">
                    <a:srgbClr val="000000">
                      <a:alpha val="43137"/>
                    </a:srgbClr>
                  </a:outerShdw>
                </a:effectLst>
              </a:rPr>
              <a:t>de datos limpios y transparentes</a:t>
            </a:r>
            <a:r>
              <a:rPr lang="es-ES" sz="1900" dirty="0"/>
              <a:t> para realizar Analítica -&gt; De esta manera, se podrán identificar con mayor rapidez aquellas oportunidades que harán que el negocio dé un paso adelante.</a:t>
            </a:r>
          </a:p>
          <a:p>
            <a:pPr marL="285750" indent="-285750" algn="just" rtl="0">
              <a:lnSpc>
                <a:spcPct val="100000"/>
              </a:lnSpc>
              <a:buFont typeface="Wingdings" panose="05000000000000000000" pitchFamily="2" charset="2"/>
              <a:buChar char="ü"/>
            </a:pPr>
            <a:r>
              <a:rPr lang="es-MX" sz="1900" dirty="0"/>
              <a:t>Con el MDM se potenciará la eficiencia del negocio y el rendimiento TI con el descubrimiento de datos, la automatización, la limpieza, el enriquecimiento y el emparejamiento de ellos dentro de un mismo núcleo que lo englobará todo. </a:t>
            </a:r>
          </a:p>
          <a:p>
            <a:pPr marL="285750" indent="-285750" algn="just" rtl="0">
              <a:lnSpc>
                <a:spcPct val="100000"/>
              </a:lnSpc>
              <a:buFont typeface="Wingdings" panose="05000000000000000000" pitchFamily="2" charset="2"/>
              <a:buChar char="ü"/>
            </a:pPr>
            <a:r>
              <a:rPr lang="es-MX" sz="1900" dirty="0"/>
              <a:t>Se podrá </a:t>
            </a:r>
            <a:r>
              <a:rPr lang="es-MX" sz="1900" b="1" dirty="0">
                <a:effectLst>
                  <a:outerShdw blurRad="38100" dist="38100" dir="2700000" algn="tl">
                    <a:srgbClr val="000000">
                      <a:alpha val="43137"/>
                    </a:srgbClr>
                  </a:outerShdw>
                </a:effectLst>
              </a:rPr>
              <a:t>administrar y compartir datos críticos y estratégicos </a:t>
            </a:r>
            <a:r>
              <a:rPr lang="es-MX" sz="1900" dirty="0"/>
              <a:t>para el futuro del negocio.</a:t>
            </a:r>
            <a:endParaRPr lang="es-ES" sz="1900" dirty="0"/>
          </a:p>
        </p:txBody>
      </p:sp>
    </p:spTree>
    <p:extLst>
      <p:ext uri="{BB962C8B-B14F-4D97-AF65-F5344CB8AC3E}">
        <p14:creationId xmlns:p14="http://schemas.microsoft.com/office/powerpoint/2010/main" val="2696986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Using SSIS to Collect Baseline Data for Merge Replication | IT Pro">
            <a:extLst>
              <a:ext uri="{FF2B5EF4-FFF2-40B4-BE49-F238E27FC236}">
                <a16:creationId xmlns:a16="http://schemas.microsoft.com/office/drawing/2014/main" id="{FAFBFB74-6E48-4D2D-9C59-6787DE6AEC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75" r="5607"/>
          <a:stretch/>
        </p:blipFill>
        <p:spPr bwMode="auto">
          <a:xfrm>
            <a:off x="0" y="1050392"/>
            <a:ext cx="6746883" cy="5207534"/>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2">
            <a:extLst>
              <a:ext uri="{FF2B5EF4-FFF2-40B4-BE49-F238E27FC236}">
                <a16:creationId xmlns:a16="http://schemas.microsoft.com/office/drawing/2014/main" id="{41838C56-7704-43F1-830B-96D11D6967B0}"/>
              </a:ext>
            </a:extLst>
          </p:cNvPr>
          <p:cNvSpPr>
            <a:spLocks noGrp="1"/>
          </p:cNvSpPr>
          <p:nvPr>
            <p:ph type="title"/>
          </p:nvPr>
        </p:nvSpPr>
        <p:spPr>
          <a:xfrm>
            <a:off x="7146318" y="1895476"/>
            <a:ext cx="4941477" cy="1846550"/>
          </a:xfrm>
        </p:spPr>
        <p:txBody>
          <a:bodyPr>
            <a:normAutofit/>
          </a:bodyPr>
          <a:lstStyle/>
          <a:p>
            <a:r>
              <a:rPr lang="es-MX" sz="4400" dirty="0">
                <a:solidFill>
                  <a:schemeClr val="bg1"/>
                </a:solidFill>
              </a:rPr>
              <a:t>HERRAMIENTAS MÁS COMUNES</a:t>
            </a:r>
            <a:endParaRPr lang="es-CO" sz="4400" dirty="0">
              <a:solidFill>
                <a:schemeClr val="bg1"/>
              </a:solidFill>
            </a:endParaRPr>
          </a:p>
        </p:txBody>
      </p:sp>
      <p:sp>
        <p:nvSpPr>
          <p:cNvPr id="7" name="CuadroTexto 6">
            <a:extLst>
              <a:ext uri="{FF2B5EF4-FFF2-40B4-BE49-F238E27FC236}">
                <a16:creationId xmlns:a16="http://schemas.microsoft.com/office/drawing/2014/main" id="{B60323A3-2C06-4E8F-A49F-F9DC4F2B2681}"/>
              </a:ext>
            </a:extLst>
          </p:cNvPr>
          <p:cNvSpPr txBox="1"/>
          <p:nvPr/>
        </p:nvSpPr>
        <p:spPr>
          <a:xfrm>
            <a:off x="7079643" y="4166429"/>
            <a:ext cx="6143624" cy="1446550"/>
          </a:xfrm>
          <a:prstGeom prst="rect">
            <a:avLst/>
          </a:prstGeom>
          <a:noFill/>
        </p:spPr>
        <p:txBody>
          <a:bodyPr wrap="square">
            <a:spAutoFit/>
          </a:bodyPr>
          <a:lstStyle/>
          <a:p>
            <a:r>
              <a:rPr lang="es-MX" sz="4400" b="1" spc="100" dirty="0">
                <a:solidFill>
                  <a:schemeClr val="bg1"/>
                </a:solidFill>
                <a:latin typeface="+mj-lt"/>
                <a:ea typeface="+mj-ea"/>
                <a:cs typeface="+mj-cs"/>
              </a:rPr>
              <a:t>INTEGRATION SERVICES</a:t>
            </a:r>
            <a:endParaRPr lang="es-CO" sz="4400" b="1" spc="100" dirty="0">
              <a:solidFill>
                <a:schemeClr val="bg1"/>
              </a:solidFill>
              <a:latin typeface="+mj-lt"/>
              <a:ea typeface="+mj-ea"/>
              <a:cs typeface="+mj-cs"/>
            </a:endParaRPr>
          </a:p>
        </p:txBody>
      </p:sp>
    </p:spTree>
    <p:extLst>
      <p:ext uri="{BB962C8B-B14F-4D97-AF65-F5344CB8AC3E}">
        <p14:creationId xmlns:p14="http://schemas.microsoft.com/office/powerpoint/2010/main" val="2648466164"/>
      </p:ext>
    </p:extLst>
  </p:cSld>
  <p:clrMapOvr>
    <a:masterClrMapping/>
  </p:clrMapOvr>
</p:sld>
</file>

<file path=ppt/theme/theme1.xml><?xml version="1.0" encoding="utf-8"?>
<a:theme xmlns:a="http://schemas.openxmlformats.org/drawingml/2006/main" name="Tema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2_TF78853419_Win32.potx" id="{F85094AE-F951-45B6-B003-F9F3B4BD38C5}" vid="{E124D037-8587-41C3-AB02-2A120C8407E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Presentación anual geométrica</Template>
  <TotalTime>377</TotalTime>
  <Words>1194</Words>
  <Application>Microsoft Office PowerPoint</Application>
  <PresentationFormat>Panorámica</PresentationFormat>
  <Paragraphs>86</Paragraphs>
  <Slides>16</Slides>
  <Notes>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Calibri</vt:lpstr>
      <vt:lpstr>Franklin Gothic Book</vt:lpstr>
      <vt:lpstr>Franklin Gothic Demi</vt:lpstr>
      <vt:lpstr>Wingdings</vt:lpstr>
      <vt:lpstr>Tema1</vt:lpstr>
      <vt:lpstr>Investigación Etapa 3: “Ordena la cadena”</vt:lpstr>
      <vt:lpstr>MASTER DATA MANAGEMENT</vt:lpstr>
      <vt:lpstr>¿Qué es MDM?</vt:lpstr>
      <vt:lpstr>¿Qué son datos maestros?</vt:lpstr>
      <vt:lpstr>Los datos maestros hacen referencia a:</vt:lpstr>
      <vt:lpstr>Tipos de datos</vt:lpstr>
      <vt:lpstr>Tipos de datos</vt:lpstr>
      <vt:lpstr>¿Por qué es necesario el MDM?</vt:lpstr>
      <vt:lpstr>HERRAMIENTAS MÁS COMUNES</vt:lpstr>
      <vt:lpstr>¿Qué es Integración de Datos?</vt:lpstr>
      <vt:lpstr>Ventajas de la Integración de Datos</vt:lpstr>
      <vt:lpstr>- SSIS proporciona sus propios  servicios de integración de SQL Server  para conectar SQL Server a diferentes  bases de datos.  - Puede extraer y transformar datos de diversos orígenes como archivos de datos XML, archivos planos y orígenes de datos relacionales y, después, cargar los datos en uno o varios destinos.  - Incluye un amplio conjunto de tareas y transformaciones integradas, herramientas gráficas para crear paquetes y la base de datos del catálogo Integration Services, donde se almacenan, ejecutan y administran los paquetes.</vt:lpstr>
      <vt:lpstr>El componente de Pentaho destinado a las tareas de ETL tiene como funciones principales:  - Migración de datos entre aplicaciones o bases de datos. - Exportar datos desde bases de datos o archivos planos (también pudiendo volcar información desde archivos json a través de conectores a NOSQL). - Limpieza de datos.</vt:lpstr>
      <vt:lpstr>- Proporciona todos los beneficios de la virtualización e integración de datos, incluida la capacidad de proporcionar acceso en tiempo real a los datos integrados en las diversas fuentes de datos de una organización, sin replicar ningún dato.   - Es posible acceder a datos tanto estructurados como no estructurados, desde fuentes de datos propias de la empresa como herramientas Big Data o Cloud.</vt:lpstr>
      <vt:lpstr>- InfoSphere DataStage es una herramienta desarrollada por IBM que a modo de workflow permite realizar todo el proceso ETL completo en múltiples sistemas.  - Admite la administración extendida de metadatos y la conectividad empresarial con herramientas Big Data, así como herramientas en la nube</vt:lpstr>
      <vt:lpstr>- Se trata de un paquete software destinado a la integración y replicación de datos en tiempo real en entornos TI.   - El conjunto de productos de Oracle ofrece soluciones de alta disponibilidad: replicación, integración de datos y el proceso ETL, funciona con una configuración extremo a extremo.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Investigación Etapa 3: “Ordena la cadena”</dc:title>
  <dc:creator>Daniela Ruiz</dc:creator>
  <cp:lastModifiedBy>Daniela Ruiz</cp:lastModifiedBy>
  <cp:revision>25</cp:revision>
  <dcterms:created xsi:type="dcterms:W3CDTF">2021-03-01T21:16:29Z</dcterms:created>
  <dcterms:modified xsi:type="dcterms:W3CDTF">2021-03-02T03:34:02Z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