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41744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4082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32123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62467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5079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37448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16249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16815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999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1152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44923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42121310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iseño abstracto del interior de una sala de exposición moderna">
            <a:extLst>
              <a:ext uri="{FF2B5EF4-FFF2-40B4-BE49-F238E27FC236}">
                <a16:creationId xmlns:a16="http://schemas.microsoft.com/office/drawing/2014/main" id="{102FC6DD-DEEC-451E-96FB-E4FAD27BB77A}"/>
              </a:ext>
            </a:extLst>
          </p:cNvPr>
          <p:cNvPicPr>
            <a:picLocks noChangeAspect="1"/>
          </p:cNvPicPr>
          <p:nvPr/>
        </p:nvPicPr>
        <p:blipFill rotWithShape="1">
          <a:blip r:embed="rId2"/>
          <a:srcRect b="15730"/>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ítulo 2">
            <a:extLst>
              <a:ext uri="{FF2B5EF4-FFF2-40B4-BE49-F238E27FC236}">
                <a16:creationId xmlns:a16="http://schemas.microsoft.com/office/drawing/2014/main" id="{ECBD8338-7B81-4D0A-BD12-61CC87139141}"/>
              </a:ext>
            </a:extLst>
          </p:cNvPr>
          <p:cNvSpPr>
            <a:spLocks noGrp="1"/>
          </p:cNvSpPr>
          <p:nvPr>
            <p:ph type="subTitle" idx="1"/>
          </p:nvPr>
        </p:nvSpPr>
        <p:spPr>
          <a:xfrm>
            <a:off x="762000" y="4571999"/>
            <a:ext cx="4572000" cy="1524000"/>
          </a:xfrm>
        </p:spPr>
        <p:txBody>
          <a:bodyPr anchor="b">
            <a:normAutofit fontScale="92500" lnSpcReduction="10000"/>
          </a:bodyPr>
          <a:lstStyle/>
          <a:p>
            <a:pPr algn="l"/>
            <a:endParaRPr lang="es-CO" dirty="0"/>
          </a:p>
          <a:p>
            <a:pPr algn="l"/>
            <a:r>
              <a:rPr lang="es-CO" dirty="0"/>
              <a:t>Por:</a:t>
            </a:r>
          </a:p>
          <a:p>
            <a:pPr algn="l"/>
            <a:r>
              <a:rPr lang="es-CO" dirty="0"/>
              <a:t>Sergio Alejandro Peña Pinto</a:t>
            </a:r>
          </a:p>
        </p:txBody>
      </p:sp>
      <p:sp>
        <p:nvSpPr>
          <p:cNvPr id="2" name="Título 1">
            <a:extLst>
              <a:ext uri="{FF2B5EF4-FFF2-40B4-BE49-F238E27FC236}">
                <a16:creationId xmlns:a16="http://schemas.microsoft.com/office/drawing/2014/main" id="{F1002705-E3E8-4241-9FDC-D98321E273F0}"/>
              </a:ext>
            </a:extLst>
          </p:cNvPr>
          <p:cNvSpPr>
            <a:spLocks noGrp="1"/>
          </p:cNvSpPr>
          <p:nvPr>
            <p:ph type="ctrTitle"/>
          </p:nvPr>
        </p:nvSpPr>
        <p:spPr>
          <a:xfrm>
            <a:off x="762000" y="2299787"/>
            <a:ext cx="4572000" cy="2286000"/>
          </a:xfrm>
        </p:spPr>
        <p:txBody>
          <a:bodyPr>
            <a:normAutofit/>
          </a:bodyPr>
          <a:lstStyle/>
          <a:p>
            <a:pPr algn="l"/>
            <a:r>
              <a:rPr lang="es-CO" sz="4400" dirty="0"/>
              <a:t>MDM E </a:t>
            </a:r>
            <a:r>
              <a:rPr lang="es-CO" sz="4400" dirty="0" err="1"/>
              <a:t>Integration</a:t>
            </a:r>
            <a:r>
              <a:rPr lang="es-CO" sz="4400" dirty="0"/>
              <a:t> </a:t>
            </a:r>
            <a:r>
              <a:rPr lang="es-CO" sz="4400" dirty="0" err="1"/>
              <a:t>Services</a:t>
            </a:r>
            <a:endParaRPr lang="es-CO" sz="4400" dirty="0"/>
          </a:p>
        </p:txBody>
      </p:sp>
    </p:spTree>
    <p:extLst>
      <p:ext uri="{BB962C8B-B14F-4D97-AF65-F5344CB8AC3E}">
        <p14:creationId xmlns:p14="http://schemas.microsoft.com/office/powerpoint/2010/main" val="355505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0E885-6136-4DEC-BB8D-545CA8C85ECB}"/>
              </a:ext>
            </a:extLst>
          </p:cNvPr>
          <p:cNvSpPr>
            <a:spLocks noGrp="1"/>
          </p:cNvSpPr>
          <p:nvPr>
            <p:ph type="title"/>
          </p:nvPr>
        </p:nvSpPr>
        <p:spPr/>
        <p:txBody>
          <a:bodyPr/>
          <a:lstStyle/>
          <a:p>
            <a:r>
              <a:rPr lang="es-CO" dirty="0"/>
              <a:t>Tipos </a:t>
            </a:r>
            <a:r>
              <a:rPr lang="es-CO" dirty="0" err="1"/>
              <a:t>Integration</a:t>
            </a:r>
            <a:r>
              <a:rPr lang="es-CO" dirty="0"/>
              <a:t> </a:t>
            </a:r>
            <a:r>
              <a:rPr lang="es-CO" dirty="0" err="1"/>
              <a:t>Services</a:t>
            </a:r>
            <a:endParaRPr lang="es-CO" dirty="0"/>
          </a:p>
        </p:txBody>
      </p:sp>
      <p:sp>
        <p:nvSpPr>
          <p:cNvPr id="3" name="Marcador de contenido 2">
            <a:extLst>
              <a:ext uri="{FF2B5EF4-FFF2-40B4-BE49-F238E27FC236}">
                <a16:creationId xmlns:a16="http://schemas.microsoft.com/office/drawing/2014/main" id="{426B89C5-389A-4807-B105-D305D84DE6E0}"/>
              </a:ext>
            </a:extLst>
          </p:cNvPr>
          <p:cNvSpPr>
            <a:spLocks noGrp="1"/>
          </p:cNvSpPr>
          <p:nvPr>
            <p:ph idx="1"/>
          </p:nvPr>
        </p:nvSpPr>
        <p:spPr/>
        <p:txBody>
          <a:bodyPr/>
          <a:lstStyle/>
          <a:p>
            <a:r>
              <a:rPr lang="es-MX" dirty="0"/>
              <a:t>Extracción (</a:t>
            </a:r>
            <a:r>
              <a:rPr lang="es-MX" dirty="0" err="1"/>
              <a:t>Extract</a:t>
            </a:r>
            <a:r>
              <a:rPr lang="es-MX" dirty="0"/>
              <a:t>), Transformación (</a:t>
            </a:r>
            <a:r>
              <a:rPr lang="es-MX" dirty="0" err="1"/>
              <a:t>Transform</a:t>
            </a:r>
            <a:r>
              <a:rPr lang="es-MX" dirty="0"/>
              <a:t>) y Carga (Load): ETL.</a:t>
            </a:r>
          </a:p>
          <a:p>
            <a:r>
              <a:rPr lang="es-CO" dirty="0"/>
              <a:t>Enterprise </a:t>
            </a:r>
            <a:r>
              <a:rPr lang="es-CO" dirty="0" err="1"/>
              <a:t>Application</a:t>
            </a:r>
            <a:r>
              <a:rPr lang="es-CO" dirty="0"/>
              <a:t> </a:t>
            </a:r>
            <a:r>
              <a:rPr lang="es-CO" dirty="0" err="1"/>
              <a:t>Integration</a:t>
            </a:r>
            <a:r>
              <a:rPr lang="es-CO" dirty="0"/>
              <a:t>: EAI.</a:t>
            </a:r>
          </a:p>
          <a:p>
            <a:r>
              <a:rPr lang="es-CO" dirty="0"/>
              <a:t>Enterprise </a:t>
            </a:r>
            <a:r>
              <a:rPr lang="es-CO" dirty="0" err="1"/>
              <a:t>Information</a:t>
            </a:r>
            <a:r>
              <a:rPr lang="es-CO" dirty="0"/>
              <a:t> </a:t>
            </a:r>
            <a:r>
              <a:rPr lang="es-CO" dirty="0" err="1"/>
              <a:t>Integration</a:t>
            </a:r>
            <a:r>
              <a:rPr lang="es-CO" dirty="0"/>
              <a:t>: EII.</a:t>
            </a:r>
          </a:p>
        </p:txBody>
      </p:sp>
    </p:spTree>
    <p:extLst>
      <p:ext uri="{BB962C8B-B14F-4D97-AF65-F5344CB8AC3E}">
        <p14:creationId xmlns:p14="http://schemas.microsoft.com/office/powerpoint/2010/main" val="263418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40658-FF97-4CD8-BC4A-B15AE863B7C3}"/>
              </a:ext>
            </a:extLst>
          </p:cNvPr>
          <p:cNvSpPr>
            <a:spLocks noGrp="1"/>
          </p:cNvSpPr>
          <p:nvPr>
            <p:ph type="title"/>
          </p:nvPr>
        </p:nvSpPr>
        <p:spPr/>
        <p:txBody>
          <a:bodyPr/>
          <a:lstStyle/>
          <a:p>
            <a:r>
              <a:rPr lang="es-CO" dirty="0"/>
              <a:t>Ventajas </a:t>
            </a:r>
            <a:r>
              <a:rPr lang="es-CO" dirty="0" err="1"/>
              <a:t>Integration</a:t>
            </a:r>
            <a:r>
              <a:rPr lang="es-CO" dirty="0"/>
              <a:t> </a:t>
            </a:r>
            <a:r>
              <a:rPr lang="es-CO" dirty="0" err="1"/>
              <a:t>Services</a:t>
            </a:r>
            <a:r>
              <a:rPr lang="es-CO" dirty="0"/>
              <a:t> </a:t>
            </a:r>
          </a:p>
        </p:txBody>
      </p:sp>
      <p:sp>
        <p:nvSpPr>
          <p:cNvPr id="3" name="Marcador de contenido 2">
            <a:extLst>
              <a:ext uri="{FF2B5EF4-FFF2-40B4-BE49-F238E27FC236}">
                <a16:creationId xmlns:a16="http://schemas.microsoft.com/office/drawing/2014/main" id="{723C5226-F27A-4876-AF31-2F72A277D9D1}"/>
              </a:ext>
            </a:extLst>
          </p:cNvPr>
          <p:cNvSpPr>
            <a:spLocks noGrp="1"/>
          </p:cNvSpPr>
          <p:nvPr>
            <p:ph idx="1"/>
          </p:nvPr>
        </p:nvSpPr>
        <p:spPr/>
        <p:txBody>
          <a:bodyPr>
            <a:normAutofit fontScale="92500" lnSpcReduction="10000"/>
          </a:bodyPr>
          <a:lstStyle/>
          <a:p>
            <a:r>
              <a:rPr lang="es-MX" dirty="0"/>
              <a:t>Mejora la colaboración entre los departamentos.</a:t>
            </a:r>
          </a:p>
          <a:p>
            <a:r>
              <a:rPr lang="es-MX" dirty="0"/>
              <a:t>Permite la unificación de sistemas, ya que se orientan a los datos.</a:t>
            </a:r>
          </a:p>
          <a:p>
            <a:r>
              <a:rPr lang="es-MX" dirty="0"/>
              <a:t>Ahorro de tiempo. Una estrategia de implantación de integración de datos madura en una organización, permite eliminar procesos duplicados, eficiencia en tiempos en la preparación de datos.</a:t>
            </a:r>
          </a:p>
          <a:p>
            <a:r>
              <a:rPr lang="es-MX" dirty="0"/>
              <a:t>Permiten conocer más en detalle los datos de una empresa y, por ende, mejorar el valor de los datos.</a:t>
            </a:r>
            <a:endParaRPr lang="es-CO" dirty="0"/>
          </a:p>
        </p:txBody>
      </p:sp>
    </p:spTree>
    <p:extLst>
      <p:ext uri="{BB962C8B-B14F-4D97-AF65-F5344CB8AC3E}">
        <p14:creationId xmlns:p14="http://schemas.microsoft.com/office/powerpoint/2010/main" val="209529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C5A80-7B9F-4D52-8F22-DEBD42DADE0C}"/>
              </a:ext>
            </a:extLst>
          </p:cNvPr>
          <p:cNvSpPr>
            <a:spLocks noGrp="1"/>
          </p:cNvSpPr>
          <p:nvPr>
            <p:ph type="title"/>
          </p:nvPr>
        </p:nvSpPr>
        <p:spPr/>
        <p:txBody>
          <a:bodyPr/>
          <a:lstStyle/>
          <a:p>
            <a:r>
              <a:rPr lang="es-CO" dirty="0"/>
              <a:t>Herramientas más comunes </a:t>
            </a:r>
            <a:r>
              <a:rPr lang="es-CO" dirty="0" err="1"/>
              <a:t>Integration</a:t>
            </a:r>
            <a:r>
              <a:rPr lang="es-CO" dirty="0"/>
              <a:t> </a:t>
            </a:r>
            <a:r>
              <a:rPr lang="es-CO" dirty="0" err="1"/>
              <a:t>Services</a:t>
            </a:r>
            <a:endParaRPr lang="es-CO" dirty="0"/>
          </a:p>
        </p:txBody>
      </p:sp>
      <p:sp>
        <p:nvSpPr>
          <p:cNvPr id="3" name="Marcador de contenido 2">
            <a:extLst>
              <a:ext uri="{FF2B5EF4-FFF2-40B4-BE49-F238E27FC236}">
                <a16:creationId xmlns:a16="http://schemas.microsoft.com/office/drawing/2014/main" id="{CD20F49C-0FC2-4E4F-B0E0-DB2E01687E7F}"/>
              </a:ext>
            </a:extLst>
          </p:cNvPr>
          <p:cNvSpPr>
            <a:spLocks noGrp="1"/>
          </p:cNvSpPr>
          <p:nvPr>
            <p:ph idx="1"/>
          </p:nvPr>
        </p:nvSpPr>
        <p:spPr/>
        <p:txBody>
          <a:bodyPr/>
          <a:lstStyle/>
          <a:p>
            <a:r>
              <a:rPr lang="es-CO" dirty="0"/>
              <a:t>Microsoft SQL Server </a:t>
            </a:r>
            <a:r>
              <a:rPr lang="es-CO" dirty="0" err="1"/>
              <a:t>Integration</a:t>
            </a:r>
            <a:r>
              <a:rPr lang="es-CO" dirty="0"/>
              <a:t> </a:t>
            </a:r>
            <a:r>
              <a:rPr lang="es-CO" dirty="0" err="1"/>
              <a:t>Services</a:t>
            </a:r>
            <a:r>
              <a:rPr lang="es-CO" dirty="0"/>
              <a:t> (SSIS)</a:t>
            </a:r>
          </a:p>
          <a:p>
            <a:endParaRPr lang="es-CO" dirty="0"/>
          </a:p>
        </p:txBody>
      </p:sp>
      <p:pic>
        <p:nvPicPr>
          <p:cNvPr id="4" name="Imagen 3">
            <a:extLst>
              <a:ext uri="{FF2B5EF4-FFF2-40B4-BE49-F238E27FC236}">
                <a16:creationId xmlns:a16="http://schemas.microsoft.com/office/drawing/2014/main" id="{794DC979-9498-420D-9D76-9E71FB9361C2}"/>
              </a:ext>
            </a:extLst>
          </p:cNvPr>
          <p:cNvPicPr>
            <a:picLocks noChangeAspect="1"/>
          </p:cNvPicPr>
          <p:nvPr/>
        </p:nvPicPr>
        <p:blipFill>
          <a:blip r:embed="rId2"/>
          <a:stretch>
            <a:fillRect/>
          </a:stretch>
        </p:blipFill>
        <p:spPr>
          <a:xfrm>
            <a:off x="2581275" y="3248485"/>
            <a:ext cx="7029450" cy="2409825"/>
          </a:xfrm>
          <a:prstGeom prst="rect">
            <a:avLst/>
          </a:prstGeom>
        </p:spPr>
      </p:pic>
    </p:spTree>
    <p:extLst>
      <p:ext uri="{BB962C8B-B14F-4D97-AF65-F5344CB8AC3E}">
        <p14:creationId xmlns:p14="http://schemas.microsoft.com/office/powerpoint/2010/main" val="242295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8F801-54FD-4607-9A4B-A219DCB5EB16}"/>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A67DB4B3-9A1F-48C5-83A3-EA72A122054B}"/>
              </a:ext>
            </a:extLst>
          </p:cNvPr>
          <p:cNvSpPr>
            <a:spLocks noGrp="1"/>
          </p:cNvSpPr>
          <p:nvPr>
            <p:ph idx="1"/>
          </p:nvPr>
        </p:nvSpPr>
        <p:spPr/>
        <p:txBody>
          <a:bodyPr/>
          <a:lstStyle/>
          <a:p>
            <a:r>
              <a:rPr lang="es-CO" dirty="0"/>
              <a:t>Pentaho Data </a:t>
            </a:r>
            <a:r>
              <a:rPr lang="es-CO" dirty="0" err="1"/>
              <a:t>Integration</a:t>
            </a:r>
            <a:endParaRPr lang="es-CO" dirty="0"/>
          </a:p>
        </p:txBody>
      </p:sp>
      <p:pic>
        <p:nvPicPr>
          <p:cNvPr id="4" name="Imagen 3">
            <a:extLst>
              <a:ext uri="{FF2B5EF4-FFF2-40B4-BE49-F238E27FC236}">
                <a16:creationId xmlns:a16="http://schemas.microsoft.com/office/drawing/2014/main" id="{E1C90456-CB95-42EC-A51B-D036FC46A081}"/>
              </a:ext>
            </a:extLst>
          </p:cNvPr>
          <p:cNvPicPr>
            <a:picLocks noChangeAspect="1"/>
          </p:cNvPicPr>
          <p:nvPr/>
        </p:nvPicPr>
        <p:blipFill>
          <a:blip r:embed="rId2"/>
          <a:stretch>
            <a:fillRect/>
          </a:stretch>
        </p:blipFill>
        <p:spPr>
          <a:xfrm>
            <a:off x="4191000" y="3281362"/>
            <a:ext cx="3810000" cy="2124075"/>
          </a:xfrm>
          <a:prstGeom prst="rect">
            <a:avLst/>
          </a:prstGeom>
        </p:spPr>
      </p:pic>
    </p:spTree>
    <p:extLst>
      <p:ext uri="{BB962C8B-B14F-4D97-AF65-F5344CB8AC3E}">
        <p14:creationId xmlns:p14="http://schemas.microsoft.com/office/powerpoint/2010/main" val="12488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B0944-B7A3-40F2-BB26-C7612153A21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9209AF28-53BC-4EF7-BFA1-5BEC92BA36CC}"/>
              </a:ext>
            </a:extLst>
          </p:cNvPr>
          <p:cNvSpPr>
            <a:spLocks noGrp="1"/>
          </p:cNvSpPr>
          <p:nvPr>
            <p:ph idx="1"/>
          </p:nvPr>
        </p:nvSpPr>
        <p:spPr/>
        <p:txBody>
          <a:bodyPr/>
          <a:lstStyle/>
          <a:p>
            <a:r>
              <a:rPr lang="es-CO" dirty="0"/>
              <a:t>Oracle Data </a:t>
            </a:r>
            <a:r>
              <a:rPr lang="es-CO" dirty="0" err="1"/>
              <a:t>Integrator</a:t>
            </a:r>
            <a:r>
              <a:rPr lang="es-CO" dirty="0"/>
              <a:t> (ODI)</a:t>
            </a:r>
          </a:p>
        </p:txBody>
      </p:sp>
      <p:pic>
        <p:nvPicPr>
          <p:cNvPr id="4" name="Imagen 3">
            <a:extLst>
              <a:ext uri="{FF2B5EF4-FFF2-40B4-BE49-F238E27FC236}">
                <a16:creationId xmlns:a16="http://schemas.microsoft.com/office/drawing/2014/main" id="{0A246EDE-1B50-4DCC-B30E-B65D123A5B04}"/>
              </a:ext>
            </a:extLst>
          </p:cNvPr>
          <p:cNvPicPr>
            <a:picLocks noChangeAspect="1"/>
          </p:cNvPicPr>
          <p:nvPr/>
        </p:nvPicPr>
        <p:blipFill>
          <a:blip r:embed="rId2"/>
          <a:stretch>
            <a:fillRect/>
          </a:stretch>
        </p:blipFill>
        <p:spPr>
          <a:xfrm>
            <a:off x="3668220" y="3116424"/>
            <a:ext cx="4855559" cy="2764971"/>
          </a:xfrm>
          <a:prstGeom prst="rect">
            <a:avLst/>
          </a:prstGeom>
        </p:spPr>
      </p:pic>
    </p:spTree>
    <p:extLst>
      <p:ext uri="{BB962C8B-B14F-4D97-AF65-F5344CB8AC3E}">
        <p14:creationId xmlns:p14="http://schemas.microsoft.com/office/powerpoint/2010/main" val="180181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C4216-A5C1-4D8F-A9DB-CCC9B4AECB0B}"/>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1B37A68B-84AB-4698-95D9-F54207AE274B}"/>
              </a:ext>
            </a:extLst>
          </p:cNvPr>
          <p:cNvSpPr>
            <a:spLocks noGrp="1"/>
          </p:cNvSpPr>
          <p:nvPr>
            <p:ph idx="1"/>
          </p:nvPr>
        </p:nvSpPr>
        <p:spPr/>
        <p:txBody>
          <a:bodyPr/>
          <a:lstStyle/>
          <a:p>
            <a:r>
              <a:rPr lang="es-CO" dirty="0"/>
              <a:t>Oracle </a:t>
            </a:r>
            <a:r>
              <a:rPr lang="es-CO" dirty="0" err="1"/>
              <a:t>GoldenGate</a:t>
            </a:r>
            <a:endParaRPr lang="es-CO" dirty="0"/>
          </a:p>
        </p:txBody>
      </p:sp>
      <p:pic>
        <p:nvPicPr>
          <p:cNvPr id="5" name="Imagen 4">
            <a:extLst>
              <a:ext uri="{FF2B5EF4-FFF2-40B4-BE49-F238E27FC236}">
                <a16:creationId xmlns:a16="http://schemas.microsoft.com/office/drawing/2014/main" id="{24701E74-E3DF-442C-AA6D-432D7654C14C}"/>
              </a:ext>
            </a:extLst>
          </p:cNvPr>
          <p:cNvPicPr>
            <a:picLocks noChangeAspect="1"/>
          </p:cNvPicPr>
          <p:nvPr/>
        </p:nvPicPr>
        <p:blipFill>
          <a:blip r:embed="rId2"/>
          <a:stretch>
            <a:fillRect/>
          </a:stretch>
        </p:blipFill>
        <p:spPr>
          <a:xfrm>
            <a:off x="3810000" y="3331029"/>
            <a:ext cx="4572000" cy="2286000"/>
          </a:xfrm>
          <a:prstGeom prst="rect">
            <a:avLst/>
          </a:prstGeom>
        </p:spPr>
      </p:pic>
    </p:spTree>
    <p:extLst>
      <p:ext uri="{BB962C8B-B14F-4D97-AF65-F5344CB8AC3E}">
        <p14:creationId xmlns:p14="http://schemas.microsoft.com/office/powerpoint/2010/main" val="7060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F0CA7-6000-4442-A1C1-1759C1E27423}"/>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64863DD2-6D0F-4DEB-838F-4D596194BFA2}"/>
              </a:ext>
            </a:extLst>
          </p:cNvPr>
          <p:cNvSpPr>
            <a:spLocks noGrp="1"/>
          </p:cNvSpPr>
          <p:nvPr>
            <p:ph idx="1"/>
          </p:nvPr>
        </p:nvSpPr>
        <p:spPr/>
        <p:txBody>
          <a:bodyPr/>
          <a:lstStyle/>
          <a:p>
            <a:r>
              <a:rPr lang="es-CO" dirty="0" err="1"/>
              <a:t>Denodo</a:t>
            </a:r>
            <a:r>
              <a:rPr lang="es-CO" dirty="0"/>
              <a:t> Platform</a:t>
            </a:r>
          </a:p>
        </p:txBody>
      </p:sp>
      <p:pic>
        <p:nvPicPr>
          <p:cNvPr id="5" name="Imagen 4">
            <a:extLst>
              <a:ext uri="{FF2B5EF4-FFF2-40B4-BE49-F238E27FC236}">
                <a16:creationId xmlns:a16="http://schemas.microsoft.com/office/drawing/2014/main" id="{6B4D409B-6221-4554-B711-CD0C689490DD}"/>
              </a:ext>
            </a:extLst>
          </p:cNvPr>
          <p:cNvPicPr>
            <a:picLocks noChangeAspect="1"/>
          </p:cNvPicPr>
          <p:nvPr/>
        </p:nvPicPr>
        <p:blipFill>
          <a:blip r:embed="rId2"/>
          <a:stretch>
            <a:fillRect/>
          </a:stretch>
        </p:blipFill>
        <p:spPr>
          <a:xfrm>
            <a:off x="3048000" y="3374809"/>
            <a:ext cx="6096000" cy="1640465"/>
          </a:xfrm>
          <a:prstGeom prst="rect">
            <a:avLst/>
          </a:prstGeom>
        </p:spPr>
      </p:pic>
    </p:spTree>
    <p:extLst>
      <p:ext uri="{BB962C8B-B14F-4D97-AF65-F5344CB8AC3E}">
        <p14:creationId xmlns:p14="http://schemas.microsoft.com/office/powerpoint/2010/main" val="423042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FAD58-D857-4BCC-BD78-B416D7AECDB8}"/>
              </a:ext>
            </a:extLst>
          </p:cNvPr>
          <p:cNvSpPr>
            <a:spLocks noGrp="1"/>
          </p:cNvSpPr>
          <p:nvPr>
            <p:ph type="title"/>
          </p:nvPr>
        </p:nvSpPr>
        <p:spPr/>
        <p:txBody>
          <a:bodyPr/>
          <a:lstStyle/>
          <a:p>
            <a:r>
              <a:rPr lang="es-CO" dirty="0"/>
              <a:t>Que es MDM?</a:t>
            </a:r>
          </a:p>
        </p:txBody>
      </p:sp>
      <p:sp>
        <p:nvSpPr>
          <p:cNvPr id="3" name="Marcador de contenido 2">
            <a:extLst>
              <a:ext uri="{FF2B5EF4-FFF2-40B4-BE49-F238E27FC236}">
                <a16:creationId xmlns:a16="http://schemas.microsoft.com/office/drawing/2014/main" id="{222EB122-2AFD-4BFC-B95C-A13E92644A63}"/>
              </a:ext>
            </a:extLst>
          </p:cNvPr>
          <p:cNvSpPr>
            <a:spLocks noGrp="1"/>
          </p:cNvSpPr>
          <p:nvPr>
            <p:ph idx="1"/>
          </p:nvPr>
        </p:nvSpPr>
        <p:spPr/>
        <p:txBody>
          <a:bodyPr>
            <a:normAutofit fontScale="77500" lnSpcReduction="20000"/>
          </a:bodyPr>
          <a:lstStyle/>
          <a:p>
            <a:r>
              <a:rPr lang="es-MX" dirty="0"/>
              <a:t>Es un método que permite a una organización relacionar todos sus datos críticos con un solo archivo llamado archivo maestro, de forma que se obtiene un punto de referencia común para los datos más importantes, simplificando además el intercambio de datos entre personal y departamentos. </a:t>
            </a:r>
          </a:p>
          <a:p>
            <a:r>
              <a:rPr lang="es-MX" dirty="0"/>
              <a:t>Es el conjunto de metodologías, herramientas y procesos, necesarios para crear y mantener conjuntos precisos y consistentes de datos maestros. De esta forma se identifica la información más importante de una empresa, creando una única fuente de la verdad, que permite a la organización mejorar sus procesos empresariales.</a:t>
            </a:r>
            <a:endParaRPr lang="es-CO" dirty="0"/>
          </a:p>
        </p:txBody>
      </p:sp>
    </p:spTree>
    <p:extLst>
      <p:ext uri="{BB962C8B-B14F-4D97-AF65-F5344CB8AC3E}">
        <p14:creationId xmlns:p14="http://schemas.microsoft.com/office/powerpoint/2010/main" val="121984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313A5-BF44-485D-B554-B3A7920C2C54}"/>
              </a:ext>
            </a:extLst>
          </p:cNvPr>
          <p:cNvSpPr>
            <a:spLocks noGrp="1"/>
          </p:cNvSpPr>
          <p:nvPr>
            <p:ph type="title"/>
          </p:nvPr>
        </p:nvSpPr>
        <p:spPr/>
        <p:txBody>
          <a:bodyPr/>
          <a:lstStyle/>
          <a:p>
            <a:r>
              <a:rPr lang="es-CO" dirty="0"/>
              <a:t>Tipos de Datos</a:t>
            </a:r>
          </a:p>
        </p:txBody>
      </p:sp>
      <p:sp>
        <p:nvSpPr>
          <p:cNvPr id="3" name="Marcador de contenido 2">
            <a:extLst>
              <a:ext uri="{FF2B5EF4-FFF2-40B4-BE49-F238E27FC236}">
                <a16:creationId xmlns:a16="http://schemas.microsoft.com/office/drawing/2014/main" id="{EA71C2CD-EB6C-41A6-98D7-5A1A4CA74E70}"/>
              </a:ext>
            </a:extLst>
          </p:cNvPr>
          <p:cNvSpPr>
            <a:spLocks noGrp="1"/>
          </p:cNvSpPr>
          <p:nvPr>
            <p:ph idx="1"/>
          </p:nvPr>
        </p:nvSpPr>
        <p:spPr/>
        <p:txBody>
          <a:bodyPr>
            <a:normAutofit fontScale="55000" lnSpcReduction="20000"/>
          </a:bodyPr>
          <a:lstStyle/>
          <a:p>
            <a:r>
              <a:rPr lang="es-MX" b="1" dirty="0"/>
              <a:t>No estructurados</a:t>
            </a:r>
            <a:r>
              <a:rPr lang="es-MX" dirty="0"/>
              <a:t>. Son datos que se encuentran en correos electrónicos, documentos en PDF, </a:t>
            </a:r>
            <a:r>
              <a:rPr lang="es-MX" dirty="0" err="1"/>
              <a:t>white</a:t>
            </a:r>
            <a:r>
              <a:rPr lang="es-MX" dirty="0"/>
              <a:t> </a:t>
            </a:r>
            <a:r>
              <a:rPr lang="es-MX" dirty="0" err="1"/>
              <a:t>papers</a:t>
            </a:r>
            <a:r>
              <a:rPr lang="es-MX" dirty="0"/>
              <a:t>, etc.</a:t>
            </a:r>
          </a:p>
          <a:p>
            <a:r>
              <a:rPr lang="es-MX" b="1" dirty="0"/>
              <a:t>Transaccionales</a:t>
            </a:r>
            <a:r>
              <a:rPr lang="es-MX" dirty="0"/>
              <a:t>. Se trata de datos relacionados con ventas, entregas, facturas, tickets de asistencia, reclamaciones y otras interacciones monetarias y no monetarias.</a:t>
            </a:r>
          </a:p>
          <a:p>
            <a:r>
              <a:rPr lang="es-MX" b="1" dirty="0"/>
              <a:t>Metadatos</a:t>
            </a:r>
            <a:r>
              <a:rPr lang="es-MX" dirty="0"/>
              <a:t>. Son datos sobre otros datos y pueden residir en un repositorio formal o en otras diferentes formas como documentos XML, definiciones de informes, descripciones de columnas en una base de datos, ficheros log, conexiones y ficheros de configuración.</a:t>
            </a:r>
          </a:p>
          <a:p>
            <a:r>
              <a:rPr lang="es-MX" b="1" dirty="0"/>
              <a:t>Datos jerárquicos</a:t>
            </a:r>
            <a:r>
              <a:rPr lang="es-MX" dirty="0"/>
              <a:t>. Los datos jerárquicos almacenan las relaciones entre otros datos. Pueden ser almacenados como parte de un sistema contable o por separado como descripciones de las relaciones del mundo real, como estructuras organizativas de la empresa o líneas de productos.</a:t>
            </a:r>
          </a:p>
          <a:p>
            <a:r>
              <a:rPr lang="es-MX" b="1" dirty="0"/>
              <a:t>Maestros</a:t>
            </a:r>
            <a:r>
              <a:rPr lang="es-MX" dirty="0"/>
              <a:t>. Los datos maestros son los datos críticos de un negocio y caen generalmente dentro de 4 grupos: personas, cosas, lugares y conceptos.</a:t>
            </a:r>
            <a:endParaRPr lang="es-CO" dirty="0"/>
          </a:p>
        </p:txBody>
      </p:sp>
    </p:spTree>
    <p:extLst>
      <p:ext uri="{BB962C8B-B14F-4D97-AF65-F5344CB8AC3E}">
        <p14:creationId xmlns:p14="http://schemas.microsoft.com/office/powerpoint/2010/main" val="399331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0A76E-65F6-4054-A36C-1B67677A27A4}"/>
              </a:ext>
            </a:extLst>
          </p:cNvPr>
          <p:cNvSpPr>
            <a:spLocks noGrp="1"/>
          </p:cNvSpPr>
          <p:nvPr>
            <p:ph type="title"/>
          </p:nvPr>
        </p:nvSpPr>
        <p:spPr/>
        <p:txBody>
          <a:bodyPr/>
          <a:lstStyle/>
          <a:p>
            <a:r>
              <a:rPr lang="es-CO" dirty="0"/>
              <a:t>Por qué se necesita MDM?</a:t>
            </a:r>
          </a:p>
        </p:txBody>
      </p:sp>
      <p:sp>
        <p:nvSpPr>
          <p:cNvPr id="3" name="Marcador de contenido 2">
            <a:extLst>
              <a:ext uri="{FF2B5EF4-FFF2-40B4-BE49-F238E27FC236}">
                <a16:creationId xmlns:a16="http://schemas.microsoft.com/office/drawing/2014/main" id="{09DD1968-4F92-46D9-8CEF-700403497B83}"/>
              </a:ext>
            </a:extLst>
          </p:cNvPr>
          <p:cNvSpPr>
            <a:spLocks noGrp="1"/>
          </p:cNvSpPr>
          <p:nvPr>
            <p:ph idx="1"/>
          </p:nvPr>
        </p:nvSpPr>
        <p:spPr/>
        <p:txBody>
          <a:bodyPr>
            <a:normAutofit fontScale="92500" lnSpcReduction="10000"/>
          </a:bodyPr>
          <a:lstStyle/>
          <a:p>
            <a:r>
              <a:rPr lang="es-MX" dirty="0"/>
              <a:t>Un error en los datos maestros puede causar errores en todas las aplicaciones que lo utilizan.</a:t>
            </a:r>
          </a:p>
          <a:p>
            <a:r>
              <a:rPr lang="es-MX" dirty="0"/>
              <a:t>Los datos maestros deben ser siempre correctos y consistentes.</a:t>
            </a:r>
          </a:p>
          <a:p>
            <a:r>
              <a:rPr lang="es-MX" dirty="0"/>
              <a:t>Incluso si los datos maestros no tienen errores, pocas organizaciones tienen solo un conjunto de datos maestros. Muchas empresas crecen mediante fusiones y adquisiciones.</a:t>
            </a:r>
          </a:p>
          <a:p>
            <a:r>
              <a:rPr lang="es-MX" dirty="0"/>
              <a:t>Combinar datos maestros puede ser muy difícil.</a:t>
            </a:r>
          </a:p>
        </p:txBody>
      </p:sp>
    </p:spTree>
    <p:extLst>
      <p:ext uri="{BB962C8B-B14F-4D97-AF65-F5344CB8AC3E}">
        <p14:creationId xmlns:p14="http://schemas.microsoft.com/office/powerpoint/2010/main" val="6420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F23C5-28C3-4B5D-B205-E56D28F0F5E8}"/>
              </a:ext>
            </a:extLst>
          </p:cNvPr>
          <p:cNvSpPr>
            <a:spLocks noGrp="1"/>
          </p:cNvSpPr>
          <p:nvPr>
            <p:ph type="title"/>
          </p:nvPr>
        </p:nvSpPr>
        <p:spPr/>
        <p:txBody>
          <a:bodyPr/>
          <a:lstStyle/>
          <a:p>
            <a:r>
              <a:rPr lang="es-CO" dirty="0"/>
              <a:t>Mejores prácticas en MDM</a:t>
            </a:r>
          </a:p>
        </p:txBody>
      </p:sp>
      <p:sp>
        <p:nvSpPr>
          <p:cNvPr id="3" name="Marcador de contenido 2">
            <a:extLst>
              <a:ext uri="{FF2B5EF4-FFF2-40B4-BE49-F238E27FC236}">
                <a16:creationId xmlns:a16="http://schemas.microsoft.com/office/drawing/2014/main" id="{49F8363A-2175-4E8C-BB02-39BEFC0042AB}"/>
              </a:ext>
            </a:extLst>
          </p:cNvPr>
          <p:cNvSpPr>
            <a:spLocks noGrp="1"/>
          </p:cNvSpPr>
          <p:nvPr>
            <p:ph idx="1"/>
          </p:nvPr>
        </p:nvSpPr>
        <p:spPr/>
        <p:txBody>
          <a:bodyPr>
            <a:normAutofit fontScale="92500" lnSpcReduction="20000"/>
          </a:bodyPr>
          <a:lstStyle/>
          <a:p>
            <a:r>
              <a:rPr lang="es-MX" dirty="0"/>
              <a:t>Involucra a toda la empresa.</a:t>
            </a:r>
          </a:p>
          <a:p>
            <a:r>
              <a:rPr lang="es-MX" dirty="0"/>
              <a:t>Permite tiempo suficiente para evaluación y planificación.</a:t>
            </a:r>
          </a:p>
          <a:p>
            <a:r>
              <a:rPr lang="es-MX" dirty="0"/>
              <a:t>Ten una visión grande, pero ve dando pasos pequeños.</a:t>
            </a:r>
          </a:p>
          <a:p>
            <a:r>
              <a:rPr lang="es-MX" dirty="0"/>
              <a:t>Considera posibles problemas de rendimiento.</a:t>
            </a:r>
          </a:p>
          <a:p>
            <a:r>
              <a:rPr lang="es-MX" dirty="0"/>
              <a:t>Crea políticas de gobierno de datos.</a:t>
            </a:r>
          </a:p>
          <a:p>
            <a:r>
              <a:rPr lang="es-CO" dirty="0"/>
              <a:t>Planifica cuidadosamente la implantación.</a:t>
            </a:r>
          </a:p>
          <a:p>
            <a:r>
              <a:rPr lang="es-MX" dirty="0"/>
              <a:t>Ten en cuenta un plan de transición.</a:t>
            </a:r>
            <a:endParaRPr lang="es-CO" dirty="0"/>
          </a:p>
        </p:txBody>
      </p:sp>
    </p:spTree>
    <p:extLst>
      <p:ext uri="{BB962C8B-B14F-4D97-AF65-F5344CB8AC3E}">
        <p14:creationId xmlns:p14="http://schemas.microsoft.com/office/powerpoint/2010/main" val="184019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02A77-9C50-4FAC-A61C-108AC85646C7}"/>
              </a:ext>
            </a:extLst>
          </p:cNvPr>
          <p:cNvSpPr>
            <a:spLocks noGrp="1"/>
          </p:cNvSpPr>
          <p:nvPr>
            <p:ph type="title"/>
          </p:nvPr>
        </p:nvSpPr>
        <p:spPr/>
        <p:txBody>
          <a:bodyPr/>
          <a:lstStyle/>
          <a:p>
            <a:r>
              <a:rPr lang="es-MX" dirty="0"/>
              <a:t>MDM en el soporte a la seguridad de los datos</a:t>
            </a:r>
            <a:endParaRPr lang="es-CO" dirty="0"/>
          </a:p>
        </p:txBody>
      </p:sp>
      <p:sp>
        <p:nvSpPr>
          <p:cNvPr id="3" name="Marcador de contenido 2">
            <a:extLst>
              <a:ext uri="{FF2B5EF4-FFF2-40B4-BE49-F238E27FC236}">
                <a16:creationId xmlns:a16="http://schemas.microsoft.com/office/drawing/2014/main" id="{EB434A7C-6F12-4538-A805-6A5139A18663}"/>
              </a:ext>
            </a:extLst>
          </p:cNvPr>
          <p:cNvSpPr>
            <a:spLocks noGrp="1"/>
          </p:cNvSpPr>
          <p:nvPr>
            <p:ph idx="1"/>
          </p:nvPr>
        </p:nvSpPr>
        <p:spPr/>
        <p:txBody>
          <a:bodyPr/>
          <a:lstStyle/>
          <a:p>
            <a:r>
              <a:rPr lang="es-MX" dirty="0"/>
              <a:t>Ayudando a saber qué datos proteger.</a:t>
            </a:r>
          </a:p>
          <a:p>
            <a:r>
              <a:rPr lang="es-MX" dirty="0"/>
              <a:t>Asegurando procesos y flujos de trabajo transparentes.</a:t>
            </a:r>
          </a:p>
          <a:p>
            <a:r>
              <a:rPr lang="es-MX" dirty="0"/>
              <a:t>Evitando que las medidas de seguridad ralenticen los procesos.</a:t>
            </a:r>
          </a:p>
          <a:p>
            <a:r>
              <a:rPr lang="es-MX" dirty="0"/>
              <a:t>Combinando los procesos de seguridad con el gobierno de datos</a:t>
            </a:r>
          </a:p>
          <a:p>
            <a:endParaRPr lang="es-CO" dirty="0"/>
          </a:p>
        </p:txBody>
      </p:sp>
    </p:spTree>
    <p:extLst>
      <p:ext uri="{BB962C8B-B14F-4D97-AF65-F5344CB8AC3E}">
        <p14:creationId xmlns:p14="http://schemas.microsoft.com/office/powerpoint/2010/main" val="177429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EA686-7D61-4280-853C-45AA4AB5827E}"/>
              </a:ext>
            </a:extLst>
          </p:cNvPr>
          <p:cNvSpPr>
            <a:spLocks noGrp="1"/>
          </p:cNvSpPr>
          <p:nvPr>
            <p:ph type="title"/>
          </p:nvPr>
        </p:nvSpPr>
        <p:spPr/>
        <p:txBody>
          <a:bodyPr/>
          <a:lstStyle/>
          <a:p>
            <a:r>
              <a:rPr lang="es-CO" dirty="0" err="1"/>
              <a:t>Integration</a:t>
            </a:r>
            <a:r>
              <a:rPr lang="es-CO" dirty="0"/>
              <a:t> </a:t>
            </a:r>
            <a:r>
              <a:rPr lang="es-CO" dirty="0" err="1"/>
              <a:t>Services</a:t>
            </a:r>
            <a:endParaRPr lang="es-CO" dirty="0"/>
          </a:p>
        </p:txBody>
      </p:sp>
      <p:sp>
        <p:nvSpPr>
          <p:cNvPr id="3" name="Marcador de contenido 2">
            <a:extLst>
              <a:ext uri="{FF2B5EF4-FFF2-40B4-BE49-F238E27FC236}">
                <a16:creationId xmlns:a16="http://schemas.microsoft.com/office/drawing/2014/main" id="{381220DD-7EEB-47F1-B47C-52C05D9EFD3C}"/>
              </a:ext>
            </a:extLst>
          </p:cNvPr>
          <p:cNvSpPr>
            <a:spLocks noGrp="1"/>
          </p:cNvSpPr>
          <p:nvPr>
            <p:ph idx="1"/>
          </p:nvPr>
        </p:nvSpPr>
        <p:spPr/>
        <p:txBody>
          <a:bodyPr/>
          <a:lstStyle/>
          <a:p>
            <a:pPr marL="0" indent="0">
              <a:buNone/>
            </a:pPr>
            <a:endParaRPr lang="es-MX" dirty="0"/>
          </a:p>
          <a:p>
            <a:pPr marL="0" indent="0">
              <a:buNone/>
            </a:pPr>
            <a:r>
              <a:rPr lang="es-MX" dirty="0"/>
              <a:t>La integración de datos comprende todo el proceso de aglutinar datos desde diferentes fuentes a un único punto de acceso.</a:t>
            </a:r>
            <a:endParaRPr lang="es-CO" dirty="0"/>
          </a:p>
        </p:txBody>
      </p:sp>
    </p:spTree>
    <p:extLst>
      <p:ext uri="{BB962C8B-B14F-4D97-AF65-F5344CB8AC3E}">
        <p14:creationId xmlns:p14="http://schemas.microsoft.com/office/powerpoint/2010/main" val="335950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D1BDB-2CF4-4730-824F-DB8FACCF6825}"/>
              </a:ext>
            </a:extLst>
          </p:cNvPr>
          <p:cNvSpPr>
            <a:spLocks noGrp="1"/>
          </p:cNvSpPr>
          <p:nvPr>
            <p:ph type="title"/>
          </p:nvPr>
        </p:nvSpPr>
        <p:spPr/>
        <p:txBody>
          <a:bodyPr/>
          <a:lstStyle/>
          <a:p>
            <a:r>
              <a:rPr lang="es-CO" dirty="0"/>
              <a:t>Fases </a:t>
            </a:r>
            <a:r>
              <a:rPr lang="es-CO" dirty="0" err="1"/>
              <a:t>Integration</a:t>
            </a:r>
            <a:r>
              <a:rPr lang="es-CO" dirty="0"/>
              <a:t> </a:t>
            </a:r>
            <a:r>
              <a:rPr lang="es-CO" dirty="0" err="1"/>
              <a:t>Services</a:t>
            </a:r>
            <a:endParaRPr lang="es-CO" dirty="0"/>
          </a:p>
        </p:txBody>
      </p:sp>
      <p:sp>
        <p:nvSpPr>
          <p:cNvPr id="3" name="Marcador de contenido 2">
            <a:extLst>
              <a:ext uri="{FF2B5EF4-FFF2-40B4-BE49-F238E27FC236}">
                <a16:creationId xmlns:a16="http://schemas.microsoft.com/office/drawing/2014/main" id="{BA0FCAD0-07DA-4299-8555-7954BE04696F}"/>
              </a:ext>
            </a:extLst>
          </p:cNvPr>
          <p:cNvSpPr>
            <a:spLocks noGrp="1"/>
          </p:cNvSpPr>
          <p:nvPr>
            <p:ph idx="1"/>
          </p:nvPr>
        </p:nvSpPr>
        <p:spPr/>
        <p:txBody>
          <a:bodyPr/>
          <a:lstStyle/>
          <a:p>
            <a:r>
              <a:rPr lang="es-CO" dirty="0"/>
              <a:t>Ingesta de datos.</a:t>
            </a:r>
          </a:p>
          <a:p>
            <a:r>
              <a:rPr lang="es-CO" dirty="0"/>
              <a:t>Limpieza de datos.</a:t>
            </a:r>
          </a:p>
          <a:p>
            <a:r>
              <a:rPr lang="es-CO" dirty="0"/>
              <a:t>Mapeo de datos.</a:t>
            </a:r>
          </a:p>
          <a:p>
            <a:r>
              <a:rPr lang="es-MX" dirty="0"/>
              <a:t>Transformación de datos (o todo el proceso ETL).</a:t>
            </a:r>
          </a:p>
          <a:p>
            <a:r>
              <a:rPr lang="es-CO" dirty="0"/>
              <a:t>Conversión de datos.</a:t>
            </a:r>
          </a:p>
        </p:txBody>
      </p:sp>
    </p:spTree>
    <p:extLst>
      <p:ext uri="{BB962C8B-B14F-4D97-AF65-F5344CB8AC3E}">
        <p14:creationId xmlns:p14="http://schemas.microsoft.com/office/powerpoint/2010/main" val="95579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31CCA-4139-4422-9E75-AD10FFFFA413}"/>
              </a:ext>
            </a:extLst>
          </p:cNvPr>
          <p:cNvSpPr>
            <a:spLocks noGrp="1"/>
          </p:cNvSpPr>
          <p:nvPr>
            <p:ph type="title"/>
          </p:nvPr>
        </p:nvSpPr>
        <p:spPr/>
        <p:txBody>
          <a:bodyPr/>
          <a:lstStyle/>
          <a:p>
            <a:r>
              <a:rPr lang="es-CO" dirty="0"/>
              <a:t>Beneficio </a:t>
            </a:r>
            <a:r>
              <a:rPr lang="es-CO" dirty="0" err="1"/>
              <a:t>Integration</a:t>
            </a:r>
            <a:r>
              <a:rPr lang="es-CO" dirty="0"/>
              <a:t> </a:t>
            </a:r>
            <a:r>
              <a:rPr lang="es-CO" dirty="0" err="1"/>
              <a:t>Serives</a:t>
            </a:r>
            <a:endParaRPr lang="es-CO" dirty="0"/>
          </a:p>
        </p:txBody>
      </p:sp>
      <p:sp>
        <p:nvSpPr>
          <p:cNvPr id="3" name="Marcador de contenido 2">
            <a:extLst>
              <a:ext uri="{FF2B5EF4-FFF2-40B4-BE49-F238E27FC236}">
                <a16:creationId xmlns:a16="http://schemas.microsoft.com/office/drawing/2014/main" id="{DA93B3B1-33BD-40AE-8F1F-2062E803A1E6}"/>
              </a:ext>
            </a:extLst>
          </p:cNvPr>
          <p:cNvSpPr>
            <a:spLocks noGrp="1"/>
          </p:cNvSpPr>
          <p:nvPr>
            <p:ph idx="1"/>
          </p:nvPr>
        </p:nvSpPr>
        <p:spPr/>
        <p:txBody>
          <a:bodyPr/>
          <a:lstStyle/>
          <a:p>
            <a:pPr marL="0" indent="0">
              <a:buNone/>
            </a:pPr>
            <a:r>
              <a:rPr lang="es-MX" dirty="0"/>
              <a:t>Además de ayudarnos al proceso de transformación digital de una empresa, repercute en tener una visión más amplia de nuestro cliente, ya que gracias a los datos podemos conocer patrones de comportamiento de un cliente, sus movimientos en Redes Sociales incluso, podemos recoger cada clic que realiza en una web y en qué sección.</a:t>
            </a:r>
            <a:endParaRPr lang="es-CO" dirty="0"/>
          </a:p>
        </p:txBody>
      </p:sp>
    </p:spTree>
    <p:extLst>
      <p:ext uri="{BB962C8B-B14F-4D97-AF65-F5344CB8AC3E}">
        <p14:creationId xmlns:p14="http://schemas.microsoft.com/office/powerpoint/2010/main" val="527929284"/>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29</TotalTime>
  <Words>700</Words>
  <Application>Microsoft Office PowerPoint</Application>
  <PresentationFormat>Panorámica</PresentationFormat>
  <Paragraphs>57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Avenir Next LT Pro</vt:lpstr>
      <vt:lpstr>Avenir Next LT Pro Light</vt:lpstr>
      <vt:lpstr>Sitka Subheading</vt:lpstr>
      <vt:lpstr>PebbleVTI</vt:lpstr>
      <vt:lpstr>MDM E Integration Services</vt:lpstr>
      <vt:lpstr>Que es MDM?</vt:lpstr>
      <vt:lpstr>Tipos de Datos</vt:lpstr>
      <vt:lpstr>Por qué se necesita MDM?</vt:lpstr>
      <vt:lpstr>Mejores prácticas en MDM</vt:lpstr>
      <vt:lpstr>MDM en el soporte a la seguridad de los datos</vt:lpstr>
      <vt:lpstr>Integration Services</vt:lpstr>
      <vt:lpstr>Fases Integration Services</vt:lpstr>
      <vt:lpstr>Beneficio Integration Serives</vt:lpstr>
      <vt:lpstr>Tipos Integration Services</vt:lpstr>
      <vt:lpstr>Ventajas Integration Services </vt:lpstr>
      <vt:lpstr>Herramientas más comunes Integration Services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MDM E Integration Services</dc:title>
  <dc:creator>Sergio Alejandro Peña Pinto</dc:creator>
  <cp:lastModifiedBy>Sergio Alejandro Peña Pinto</cp:lastModifiedBy>
  <cp:revision>4</cp:revision>
  <dcterms:created xsi:type="dcterms:W3CDTF">2021-03-01T14:04:32Z</dcterms:created>
  <dcterms:modified xsi:type="dcterms:W3CDTF">2021-03-01T14:33:51Z</dcterms:modified>
</cp:coreProperties>
</file>