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082863-802C-4D37-A58E-B76A4A28CC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7F5B55-3C72-44EB-9402-2B0B7B52CA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D4584F-F0AC-42AF-9DF7-154A2F7D76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CAE774-2A54-46D9-A618-D6B2D8B495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DD8CAD-AF93-4534-8ED5-A3742380F2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44EB02-AA36-4D74-8342-4306FC92C4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7949A9-CFD8-4B65-AFB8-D7609CD639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B11C2C-9555-41F2-8998-C613D030C3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4B93C5-6476-425C-895E-2F998E33D9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511098-2175-4E3F-BF79-173F9BBFC5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8692C9-4C3B-4783-8E37-CA20012CD2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13ECFE-68E5-4B63-BB55-A59C06AA54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64B739-C428-4609-909F-51C5739CD8F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ai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ifi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il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792080" y="1935000"/>
            <a:ext cx="6494400" cy="179856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5794200" y="2666880"/>
            <a:ext cx="777240" cy="260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Capacity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60" y="1636920"/>
            <a:ext cx="10078200" cy="239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206440" y="1177920"/>
            <a:ext cx="5665680" cy="331308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/>
          <p:nvPr/>
        </p:nvSpPr>
        <p:spPr>
          <a:xfrm>
            <a:off x="2683440" y="1540080"/>
            <a:ext cx="927720" cy="30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Opening</a:t>
            </a:r>
            <a:endParaRPr b="0" lang="en-US" sz="15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341040" y="1540080"/>
            <a:ext cx="939600" cy="30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Closing</a:t>
            </a:r>
            <a:endParaRPr b="0" lang="en-US" sz="15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797120" y="1268280"/>
            <a:ext cx="6484680" cy="313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473120" y="716040"/>
            <a:ext cx="7132320" cy="4236840"/>
          </a:xfrm>
          <a:prstGeom prst="rect">
            <a:avLst/>
          </a:prstGeom>
          <a:ln w="0">
            <a:noFill/>
          </a:ln>
        </p:spPr>
      </p:pic>
      <p:sp>
        <p:nvSpPr>
          <p:cNvPr id="65" name=""/>
          <p:cNvSpPr/>
          <p:nvPr/>
        </p:nvSpPr>
        <p:spPr>
          <a:xfrm>
            <a:off x="4526280" y="2420640"/>
            <a:ext cx="830520" cy="237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Alice’s signature</a:t>
            </a:r>
            <a:endParaRPr b="0" lang="en-US" sz="7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593960" y="2603520"/>
            <a:ext cx="828000" cy="237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Bob’s signature</a:t>
            </a:r>
            <a:endParaRPr b="0" lang="en-US" sz="7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106280" y="1249200"/>
            <a:ext cx="7866000" cy="317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939600" y="1187280"/>
            <a:ext cx="8199360" cy="329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177920" y="701640"/>
            <a:ext cx="7723080" cy="426528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/>
          <p:nvPr/>
        </p:nvSpPr>
        <p:spPr>
          <a:xfrm>
            <a:off x="4941360" y="2328480"/>
            <a:ext cx="1758600" cy="374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Funds blocked until Block N</a:t>
            </a:r>
            <a:endParaRPr b="0" lang="en-US" sz="10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5143680" y="3417120"/>
            <a:ext cx="1882080" cy="181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Alice’s secret + Bob’s secret</a:t>
            </a:r>
            <a:endParaRPr b="0" lang="en-US" sz="105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200" cy="558576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/>
          <p:nvPr/>
        </p:nvSpPr>
        <p:spPr>
          <a:xfrm>
            <a:off x="4454640" y="3126240"/>
            <a:ext cx="748440" cy="18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Bob’s secret</a:t>
            </a:r>
            <a:endParaRPr b="0" lang="en-US" sz="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3619800" y="3279960"/>
            <a:ext cx="2125080" cy="154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Alice’s signature if Bob revealed his secret</a:t>
            </a:r>
            <a:endParaRPr b="0" lang="en-US" sz="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4278960" y="3409920"/>
            <a:ext cx="885960" cy="160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Alice’s secret</a:t>
            </a:r>
            <a:endParaRPr b="0" lang="en-US" sz="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3744360" y="3570480"/>
            <a:ext cx="2095560" cy="193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Bob’s signature if Alice revealed his secret</a:t>
            </a:r>
            <a:endParaRPr b="0" lang="en-US" sz="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660680" y="1094760"/>
            <a:ext cx="635040" cy="216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Where we want</a:t>
            </a:r>
            <a:endParaRPr b="0" lang="en-US" sz="6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9060840" y="4904640"/>
            <a:ext cx="635040" cy="216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Where we want</a:t>
            </a:r>
            <a:endParaRPr b="0" lang="en-US" sz="6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644840" y="3857040"/>
            <a:ext cx="635040" cy="216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Where we want</a:t>
            </a:r>
            <a:endParaRPr b="0" lang="en-US" sz="6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8978760" y="1983960"/>
            <a:ext cx="635040" cy="216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Where we want</a:t>
            </a:r>
            <a:endParaRPr b="0" lang="en-US" sz="6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60" y="793440"/>
            <a:ext cx="10078200" cy="4081680"/>
          </a:xfrm>
          <a:prstGeom prst="rect">
            <a:avLst/>
          </a:prstGeom>
          <a:ln w="0">
            <a:noFill/>
          </a:ln>
        </p:spPr>
      </p:pic>
      <p:sp>
        <p:nvSpPr>
          <p:cNvPr id="82" name=""/>
          <p:cNvSpPr/>
          <p:nvPr/>
        </p:nvSpPr>
        <p:spPr>
          <a:xfrm>
            <a:off x="5438880" y="3484080"/>
            <a:ext cx="635040" cy="216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Where we want</a:t>
            </a:r>
            <a:endParaRPr b="0" lang="en-US" sz="6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9042480" y="3483720"/>
            <a:ext cx="635040" cy="216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Where we want</a:t>
            </a:r>
            <a:endParaRPr b="0" lang="en-US" sz="6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764000" y="3483720"/>
            <a:ext cx="635040" cy="216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Where we want</a:t>
            </a:r>
            <a:endParaRPr b="0" lang="en-US" sz="6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1714320" y="1094760"/>
            <a:ext cx="1238400" cy="216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Where we want</a:t>
            </a:r>
            <a:endParaRPr b="0" lang="en-US" sz="9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25360" y="1482840"/>
            <a:ext cx="7827840" cy="2703240"/>
          </a:xfrm>
          <a:prstGeom prst="rect">
            <a:avLst/>
          </a:prstGeom>
          <a:ln w="0">
            <a:noFill/>
          </a:ln>
        </p:spPr>
      </p:pic>
      <p:sp>
        <p:nvSpPr>
          <p:cNvPr id="87" name=""/>
          <p:cNvSpPr/>
          <p:nvPr/>
        </p:nvSpPr>
        <p:spPr>
          <a:xfrm>
            <a:off x="1598400" y="2362680"/>
            <a:ext cx="1124280" cy="289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Opening</a:t>
            </a:r>
            <a:endParaRPr b="0" lang="en-US" sz="14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672560" y="3294000"/>
            <a:ext cx="803880" cy="215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Published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275720" y="3940560"/>
            <a:ext cx="1046880" cy="290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Unpublished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3735720" y="2391840"/>
            <a:ext cx="2571120" cy="273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Lots of intermediary transactions</a:t>
            </a:r>
            <a:endParaRPr b="0" lang="en-US" sz="13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7426440" y="2374920"/>
            <a:ext cx="792720" cy="289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Closing</a:t>
            </a:r>
            <a:endParaRPr b="0" lang="en-US" sz="14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7329240" y="3940560"/>
            <a:ext cx="798840" cy="245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Published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934920" y="1454040"/>
            <a:ext cx="8208720" cy="276048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/>
          <p:nvPr/>
        </p:nvSpPr>
        <p:spPr>
          <a:xfrm>
            <a:off x="1611360" y="3793320"/>
            <a:ext cx="777240" cy="260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Capacity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821280" y="3760200"/>
            <a:ext cx="777240" cy="260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y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259000" y="1278000"/>
            <a:ext cx="5560920" cy="311292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674800" y="1633680"/>
            <a:ext cx="968400" cy="326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Opening</a:t>
            </a:r>
            <a:endParaRPr b="0" lang="en-US" sz="15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6778440" y="1602000"/>
            <a:ext cx="835560" cy="30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Closing</a:t>
            </a:r>
            <a:endParaRPr b="0" lang="en-US" sz="15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806560" y="601560"/>
            <a:ext cx="4465440" cy="446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616120" y="1368360"/>
            <a:ext cx="4846320" cy="293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592360" y="1001880"/>
            <a:ext cx="4894200" cy="366516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6080400" y="2205000"/>
            <a:ext cx="1406160" cy="601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Timelock revocation</a:t>
            </a:r>
            <a:endParaRPr b="0" lang="en-US" sz="1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60" y="1685520"/>
            <a:ext cx="10078200" cy="229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53960" y="382680"/>
            <a:ext cx="9170640" cy="490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996920" y="658800"/>
            <a:ext cx="608472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177920" y="1101600"/>
            <a:ext cx="7723080" cy="346536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1447200" y="1260000"/>
            <a:ext cx="792720" cy="18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Before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8051040" y="1260000"/>
            <a:ext cx="588960" cy="18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After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15960" y="1797120"/>
            <a:ext cx="8847000" cy="207468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2413080" y="2020680"/>
            <a:ext cx="826920" cy="400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Susie’s fee</a:t>
            </a:r>
            <a:endParaRPr b="0" lang="en-US" sz="105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340000" y="3261240"/>
            <a:ext cx="900000" cy="400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Alice’s fee</a:t>
            </a:r>
            <a:endParaRPr b="0" lang="en-US" sz="105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544840" y="663480"/>
            <a:ext cx="4989240" cy="434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934920" y="2225520"/>
            <a:ext cx="8208720" cy="121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77960" y="458640"/>
            <a:ext cx="8523000" cy="475128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/>
          <p:nvPr/>
        </p:nvSpPr>
        <p:spPr>
          <a:xfrm>
            <a:off x="8556840" y="587520"/>
            <a:ext cx="936000" cy="245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After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095480" y="4249440"/>
            <a:ext cx="542160" cy="265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Fee 1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932200" y="4253400"/>
            <a:ext cx="2147400" cy="231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(Fee paid by Alice to herself)</a:t>
            </a:r>
            <a:endParaRPr b="0" lang="en-US" sz="10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095480" y="4446000"/>
            <a:ext cx="563040" cy="227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Fee 2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1095480" y="4639680"/>
            <a:ext cx="635040" cy="216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Fee 3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944640" y="611280"/>
            <a:ext cx="603360" cy="206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Before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60" y="1282320"/>
            <a:ext cx="10078200" cy="310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249200" y="787320"/>
            <a:ext cx="7580160" cy="409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021120" y="987480"/>
            <a:ext cx="4036680" cy="369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359000" y="692280"/>
            <a:ext cx="7360920" cy="428436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/>
          <p:nvPr/>
        </p:nvSpPr>
        <p:spPr>
          <a:xfrm>
            <a:off x="3775320" y="1919880"/>
            <a:ext cx="1002240" cy="481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Timelock revocation</a:t>
            </a:r>
            <a:endParaRPr b="0" lang="en-US" sz="13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2698560" y="4279320"/>
            <a:ext cx="2206080" cy="558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Susie with Alice preimage in case of expiration</a:t>
            </a:r>
            <a:endParaRPr b="0" lang="en-US" sz="13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6183360" y="4299840"/>
            <a:ext cx="2301120" cy="503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Susie with Alice preimage in case of expiration</a:t>
            </a:r>
            <a:endParaRPr b="0" lang="en-US" sz="13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331400" y="2885400"/>
            <a:ext cx="955440" cy="448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Timelock revocation</a:t>
            </a:r>
            <a:endParaRPr b="0" lang="en-US" sz="13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940040" y="1020600"/>
            <a:ext cx="6198840" cy="362736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4016520" y="2085480"/>
            <a:ext cx="936000" cy="430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Timelock revocation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6946560" y="2898000"/>
            <a:ext cx="918360" cy="430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Timelock revocation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706400" y="573120"/>
            <a:ext cx="6665760" cy="452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520" y="311400"/>
            <a:ext cx="10078200" cy="5046120"/>
          </a:xfrm>
          <a:prstGeom prst="rect">
            <a:avLst/>
          </a:prstGeom>
          <a:ln w="0">
            <a:noFill/>
          </a:ln>
        </p:spPr>
      </p:pic>
      <p:sp>
        <p:nvSpPr>
          <p:cNvPr id="130" name=""/>
          <p:cNvSpPr/>
          <p:nvPr/>
        </p:nvSpPr>
        <p:spPr>
          <a:xfrm rot="21532800">
            <a:off x="145080" y="3868920"/>
            <a:ext cx="673560" cy="260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Criteria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380880" y="4095720"/>
            <a:ext cx="1828080" cy="21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probability of success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80880" y="4306680"/>
            <a:ext cx="626040" cy="21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costs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380880" y="4518360"/>
            <a:ext cx="1935000" cy="196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HTLCs expiration time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80880" y="4714920"/>
            <a:ext cx="2488680" cy="159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number of intermediate nodes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380880" y="4912200"/>
            <a:ext cx="830160" cy="183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random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3759480" y="3998160"/>
            <a:ext cx="2488680" cy="2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Classification of possible routes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8293320" y="4153680"/>
            <a:ext cx="1571760" cy="2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Bob route doesn’t work</a:t>
            </a:r>
            <a:endParaRPr b="0" lang="en-US" sz="105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8286480" y="4367160"/>
            <a:ext cx="1449360" cy="260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Bob route works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754280" y="906480"/>
            <a:ext cx="6570360" cy="385596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5207040" y="4416480"/>
            <a:ext cx="1055520" cy="345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Private channel</a:t>
            </a:r>
            <a:endParaRPr b="0" lang="en-US" sz="10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2316600" y="1068840"/>
            <a:ext cx="5446800" cy="3532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4559400" y="4188960"/>
            <a:ext cx="824760" cy="260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Payment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939600" y="2359080"/>
            <a:ext cx="8199360" cy="95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292400" y="730440"/>
            <a:ext cx="7494840" cy="420876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/>
          <p:nvPr/>
        </p:nvSpPr>
        <p:spPr>
          <a:xfrm>
            <a:off x="3899520" y="2415240"/>
            <a:ext cx="2342880" cy="241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Indicate the amount to withdraw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3632040" y="2697480"/>
            <a:ext cx="2882520" cy="260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Show the field where to past the invoice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3632040" y="3031200"/>
            <a:ext cx="3202200" cy="295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Generate and paste the invoice into the field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3905280" y="3459960"/>
            <a:ext cx="2391480" cy="260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Indicate the amount to withdraw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4345920" y="3797280"/>
            <a:ext cx="1357200" cy="260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Show a QR code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4280400" y="4058280"/>
            <a:ext cx="1440720" cy="260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Scan the QR code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649880" y="1130760"/>
            <a:ext cx="6780240" cy="3408480"/>
          </a:xfrm>
          <a:prstGeom prst="rect">
            <a:avLst/>
          </a:prstGeom>
          <a:ln w="0">
            <a:noFill/>
          </a:ln>
        </p:spPr>
      </p:pic>
      <p:sp>
        <p:nvSpPr>
          <p:cNvPr id="151" name=""/>
          <p:cNvSpPr/>
          <p:nvPr/>
        </p:nvSpPr>
        <p:spPr>
          <a:xfrm>
            <a:off x="3899160" y="1130760"/>
            <a:ext cx="3048120" cy="260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Invoice (amount, preimage, hash, id)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4177800" y="2070720"/>
            <a:ext cx="2352960" cy="260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Payment (amount, hash, id)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4165560" y="3734640"/>
            <a:ext cx="2512440" cy="260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Payment (amount, preimage, id)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1649880" y="2070720"/>
            <a:ext cx="976320" cy="289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Classic</a:t>
            </a:r>
            <a:endParaRPr b="0" lang="en-US" sz="14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806840" y="1502280"/>
            <a:ext cx="6465960" cy="266544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4964760" y="3709080"/>
            <a:ext cx="1029960" cy="430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Intermediate Router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1970640" y="1845720"/>
            <a:ext cx="648720" cy="39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Payer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Buyer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7655760" y="1893240"/>
            <a:ext cx="946440" cy="30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Paid seller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816640" y="1449720"/>
            <a:ext cx="4446720" cy="2770200"/>
          </a:xfrm>
          <a:prstGeom prst="rect">
            <a:avLst/>
          </a:prstGeom>
          <a:ln w="0">
            <a:noFill/>
          </a:ln>
        </p:spPr>
      </p:pic>
      <p:sp>
        <p:nvSpPr>
          <p:cNvPr id="160" name=""/>
          <p:cNvSpPr/>
          <p:nvPr/>
        </p:nvSpPr>
        <p:spPr>
          <a:xfrm>
            <a:off x="2089440" y="3768480"/>
            <a:ext cx="1536120" cy="252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Channel purchase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906840" y="1459440"/>
            <a:ext cx="8266320" cy="275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878480" y="1006920"/>
            <a:ext cx="6323040" cy="3656160"/>
          </a:xfrm>
          <a:prstGeom prst="rect">
            <a:avLst/>
          </a:prstGeom>
          <a:ln w="0">
            <a:noFill/>
          </a:ln>
        </p:spPr>
      </p:pic>
      <p:sp>
        <p:nvSpPr>
          <p:cNvPr id="163" name=""/>
          <p:cNvSpPr/>
          <p:nvPr/>
        </p:nvSpPr>
        <p:spPr>
          <a:xfrm>
            <a:off x="7410240" y="1547640"/>
            <a:ext cx="685080" cy="430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Loop Server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172640" y="3119400"/>
            <a:ext cx="685080" cy="430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Loop Server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773720" y="787680"/>
            <a:ext cx="6532560" cy="409428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/>
          <p:nvPr/>
        </p:nvSpPr>
        <p:spPr>
          <a:xfrm>
            <a:off x="4726800" y="893160"/>
            <a:ext cx="3761640" cy="308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Alice can now receive payments!</a:t>
            </a:r>
            <a:endParaRPr b="0" lang="en-US" sz="15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402280" y="1616400"/>
            <a:ext cx="5275440" cy="2436840"/>
          </a:xfrm>
          <a:prstGeom prst="rect">
            <a:avLst/>
          </a:prstGeom>
          <a:ln w="0">
            <a:noFill/>
          </a:ln>
        </p:spPr>
      </p:pic>
      <p:sp>
        <p:nvSpPr>
          <p:cNvPr id="168" name=""/>
          <p:cNvSpPr/>
          <p:nvPr/>
        </p:nvSpPr>
        <p:spPr>
          <a:xfrm>
            <a:off x="7053480" y="2059920"/>
            <a:ext cx="685080" cy="430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Loop Server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2493360" y="2119680"/>
            <a:ext cx="68508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Seller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078200" y="1635480"/>
            <a:ext cx="7923240" cy="239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968760" y="383040"/>
            <a:ext cx="8142480" cy="4903920"/>
          </a:xfrm>
          <a:prstGeom prst="rect">
            <a:avLst/>
          </a:prstGeom>
          <a:ln w="0">
            <a:noFill/>
          </a:ln>
        </p:spPr>
      </p:pic>
      <p:sp>
        <p:nvSpPr>
          <p:cNvPr id="172" name=""/>
          <p:cNvSpPr/>
          <p:nvPr/>
        </p:nvSpPr>
        <p:spPr>
          <a:xfrm>
            <a:off x="2614680" y="3755520"/>
            <a:ext cx="874800" cy="426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Timelock revocation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8061480" y="1913400"/>
            <a:ext cx="900360" cy="588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Timelock revocation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2701440" y="1117080"/>
            <a:ext cx="995760" cy="354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Timelock revocation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544760" y="1568520"/>
            <a:ext cx="6989400" cy="253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273840" y="1387800"/>
            <a:ext cx="3532320" cy="289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2283120" y="1173600"/>
            <a:ext cx="5513400" cy="3322800"/>
          </a:xfrm>
          <a:prstGeom prst="rect">
            <a:avLst/>
          </a:prstGeom>
          <a:ln w="0">
            <a:noFill/>
          </a:ln>
        </p:spPr>
      </p:pic>
      <p:sp>
        <p:nvSpPr>
          <p:cNvPr id="177" name=""/>
          <p:cNvSpPr/>
          <p:nvPr/>
        </p:nvSpPr>
        <p:spPr>
          <a:xfrm>
            <a:off x="4486320" y="4024800"/>
            <a:ext cx="1479600" cy="287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Invoice (amount, r)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2202120" y="897120"/>
            <a:ext cx="5675400" cy="387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60" y="1209240"/>
            <a:ext cx="10078200" cy="325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754280" y="1430640"/>
            <a:ext cx="6570360" cy="269388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/>
          <p:nvPr/>
        </p:nvSpPr>
        <p:spPr>
          <a:xfrm>
            <a:off x="5388480" y="1537920"/>
            <a:ext cx="3185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(Lightning Network Protocol)</a:t>
            </a:r>
            <a:endParaRPr b="0" lang="en-US" sz="1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5309280" y="2621160"/>
            <a:ext cx="3466080" cy="493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(Lightning Network Protocol)</a:t>
            </a:r>
            <a:endParaRPr b="0" lang="en-US" sz="1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5342040" y="3778920"/>
            <a:ext cx="1921680" cy="345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(Bitcoin Protocol)</a:t>
            </a:r>
            <a:endParaRPr b="0" lang="en-US" sz="1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3305880" y="1537920"/>
            <a:ext cx="232992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P2P communication</a:t>
            </a:r>
            <a:endParaRPr b="0" lang="en-US" sz="1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3406320" y="2621160"/>
            <a:ext cx="1969200" cy="75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Payment channel</a:t>
            </a:r>
            <a:endParaRPr b="0" lang="en-US" sz="1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3350880" y="3778920"/>
            <a:ext cx="2049480" cy="601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Bitcoin transaction</a:t>
            </a:r>
            <a:endParaRPr b="0" lang="en-US" sz="1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087720" y="2211480"/>
            <a:ext cx="3903480" cy="124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549440" y="1725480"/>
            <a:ext cx="6980040" cy="221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2024-10-19T16:57:36Z</dcterms:created>
  <dc:creator/>
  <dc:description/>
  <dc:language>it-IT</dc:language>
  <cp:lastModifiedBy/>
  <dcterms:modified xsi:type="dcterms:W3CDTF">2024-10-20T14:32:23Z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