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6"/>
  </p:notesMasterIdLst>
  <p:sldIdLst>
    <p:sldId id="258" r:id="rId5"/>
    <p:sldId id="418" r:id="rId6"/>
    <p:sldId id="323" r:id="rId7"/>
    <p:sldId id="327" r:id="rId8"/>
    <p:sldId id="371" r:id="rId9"/>
    <p:sldId id="372" r:id="rId10"/>
    <p:sldId id="384" r:id="rId11"/>
    <p:sldId id="375" r:id="rId12"/>
    <p:sldId id="420" r:id="rId13"/>
    <p:sldId id="419" r:id="rId14"/>
    <p:sldId id="385" r:id="rId15"/>
    <p:sldId id="383" r:id="rId16"/>
    <p:sldId id="421" r:id="rId17"/>
    <p:sldId id="422" r:id="rId18"/>
    <p:sldId id="388" r:id="rId19"/>
    <p:sldId id="389" r:id="rId20"/>
    <p:sldId id="391" r:id="rId21"/>
    <p:sldId id="338" r:id="rId22"/>
    <p:sldId id="424" r:id="rId23"/>
    <p:sldId id="423" r:id="rId24"/>
    <p:sldId id="3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D4C"/>
    <a:srgbClr val="FFEDEB"/>
    <a:srgbClr val="FFE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2" autoAdjust="0"/>
    <p:restoredTop sz="96529" autoAdjust="0"/>
  </p:normalViewPr>
  <p:slideViewPr>
    <p:cSldViewPr snapToGrid="0">
      <p:cViewPr varScale="1">
        <p:scale>
          <a:sx n="110" d="100"/>
          <a:sy n="110" d="100"/>
        </p:scale>
        <p:origin x="11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찬민[ 교수 / 미래모빌리티학과 ]" userId="a8109e9f-f676-48c9-a390-5a830cb3b7a8" providerId="ADAL" clId="{21510205-6EEF-499F-A3D1-4337CF2525C8}"/>
    <pc:docChg chg="delSld modSld">
      <pc:chgData name="박찬민[ 교수 / 미래모빌리티학과 ]" userId="a8109e9f-f676-48c9-a390-5a830cb3b7a8" providerId="ADAL" clId="{21510205-6EEF-499F-A3D1-4337CF2525C8}" dt="2022-11-02T00:19:05.888" v="2" actId="6549"/>
      <pc:docMkLst>
        <pc:docMk/>
      </pc:docMkLst>
      <pc:sldChg chg="del">
        <pc:chgData name="박찬민[ 교수 / 미래모빌리티학과 ]" userId="a8109e9f-f676-48c9-a390-5a830cb3b7a8" providerId="ADAL" clId="{21510205-6EEF-499F-A3D1-4337CF2525C8}" dt="2022-11-02T00:14:30.341" v="0" actId="47"/>
        <pc:sldMkLst>
          <pc:docMk/>
          <pc:sldMk cId="4200771596" sldId="256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685463507" sldId="328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40495186" sldId="329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516566482" sldId="330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944184026" sldId="346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269866300" sldId="359"/>
        </pc:sldMkLst>
      </pc:sldChg>
      <pc:sldChg chg="modSp mod">
        <pc:chgData name="박찬민[ 교수 / 미래모빌리티학과 ]" userId="a8109e9f-f676-48c9-a390-5a830cb3b7a8" providerId="ADAL" clId="{21510205-6EEF-499F-A3D1-4337CF2525C8}" dt="2022-11-02T00:19:05.888" v="2" actId="6549"/>
        <pc:sldMkLst>
          <pc:docMk/>
          <pc:sldMk cId="3012779489" sldId="365"/>
        </pc:sldMkLst>
        <pc:graphicFrameChg chg="modGraphic">
          <ac:chgData name="박찬민[ 교수 / 미래모빌리티학과 ]" userId="a8109e9f-f676-48c9-a390-5a830cb3b7a8" providerId="ADAL" clId="{21510205-6EEF-499F-A3D1-4337CF2525C8}" dt="2022-11-02T00:19:05.888" v="2" actId="6549"/>
          <ac:graphicFrameMkLst>
            <pc:docMk/>
            <pc:sldMk cId="3012779489" sldId="365"/>
            <ac:graphicFrameMk id="6" creationId="{FC11737C-A8F8-4DAE-BC5C-818D37865394}"/>
          </ac:graphicFrameMkLst>
        </pc:graphicFrameChg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133562516" sldId="392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621766563" sldId="400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4006721258" sldId="407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961756858" sldId="425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879755816" sldId="426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166179245" sldId="427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673726477" sldId="428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638021915" sldId="431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635800006" sldId="432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539712617" sldId="433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322627842" sldId="434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347098220" sldId="435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199519398" sldId="437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494298201" sldId="438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804282316" sldId="439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685132071" sldId="440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740138855" sldId="441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517927928" sldId="442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544444896" sldId="443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013066547" sldId="444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365927617" sldId="446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900742418" sldId="448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457223120" sldId="449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868845731" sldId="454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71761515" sldId="455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564127213" sldId="456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523635911" sldId="457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91594723" sldId="458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670313165" sldId="459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39292702" sldId="460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702455824" sldId="463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881813873" sldId="464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142967110" sldId="465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797671501" sldId="466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489561238" sldId="467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977304579" sldId="468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026710927" sldId="469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550396865" sldId="470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4049708148" sldId="471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294668657" sldId="472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113116749" sldId="478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232258748" sldId="479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882881721" sldId="481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4097939682" sldId="482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408916217" sldId="484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104664574" sldId="485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1679286312" sldId="486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596468636" sldId="487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3223663902" sldId="488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4181417664" sldId="489"/>
        </pc:sldMkLst>
      </pc:sldChg>
      <pc:sldChg chg="del">
        <pc:chgData name="박찬민[ 교수 / 미래모빌리티학과 ]" userId="a8109e9f-f676-48c9-a390-5a830cb3b7a8" providerId="ADAL" clId="{21510205-6EEF-499F-A3D1-4337CF2525C8}" dt="2022-11-02T00:14:51.217" v="1" actId="47"/>
        <pc:sldMkLst>
          <pc:docMk/>
          <pc:sldMk cId="2518546707" sldId="494"/>
        </pc:sldMkLst>
      </pc:sldChg>
    </pc:docChg>
  </pc:docChgLst>
  <pc:docChgLst>
    <pc:chgData name="박찬민[ 교수 / 미래모빌리티학과 ]" userId="a8109e9f-f676-48c9-a390-5a830cb3b7a8" providerId="ADAL" clId="{42DC921B-FD2A-4009-AE98-A061DBB978CE}"/>
    <pc:docChg chg="undo custSel delSld modSld">
      <pc:chgData name="박찬민[ 교수 / 미래모빌리티학과 ]" userId="a8109e9f-f676-48c9-a390-5a830cb3b7a8" providerId="ADAL" clId="{42DC921B-FD2A-4009-AE98-A061DBB978CE}" dt="2022-04-17T06:30:07.835" v="343"/>
      <pc:docMkLst>
        <pc:docMk/>
      </pc:docMkLst>
      <pc:sldChg chg="modSp">
        <pc:chgData name="박찬민[ 교수 / 미래모빌리티학과 ]" userId="a8109e9f-f676-48c9-a390-5a830cb3b7a8" providerId="ADAL" clId="{42DC921B-FD2A-4009-AE98-A061DBB978CE}" dt="2022-04-07T08:37:56.368" v="0" actId="20577"/>
        <pc:sldMkLst>
          <pc:docMk/>
          <pc:sldMk cId="1568085609" sldId="372"/>
        </pc:sldMkLst>
        <pc:spChg chg="mod">
          <ac:chgData name="박찬민[ 교수 / 미래모빌리티학과 ]" userId="a8109e9f-f676-48c9-a390-5a830cb3b7a8" providerId="ADAL" clId="{42DC921B-FD2A-4009-AE98-A061DBB978CE}" dt="2022-04-07T08:37:56.368" v="0" actId="20577"/>
          <ac:spMkLst>
            <pc:docMk/>
            <pc:sldMk cId="1568085609" sldId="372"/>
            <ac:spMk id="2" creationId="{963D56EC-365D-4BD0-A402-DAAE4BF36024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17T05:56:43.662" v="338" actId="20577"/>
        <pc:sldMkLst>
          <pc:docMk/>
          <pc:sldMk cId="3133562516" sldId="392"/>
        </pc:sldMkLst>
        <pc:spChg chg="mod">
          <ac:chgData name="박찬민[ 교수 / 미래모빌리티학과 ]" userId="a8109e9f-f676-48c9-a390-5a830cb3b7a8" providerId="ADAL" clId="{42DC921B-FD2A-4009-AE98-A061DBB978CE}" dt="2022-04-17T05:56:43.662" v="338" actId="20577"/>
          <ac:spMkLst>
            <pc:docMk/>
            <pc:sldMk cId="3133562516" sldId="392"/>
            <ac:spMk id="2" creationId="{963D56EC-365D-4BD0-A402-DAAE4BF36024}"/>
          </ac:spMkLst>
        </pc:spChg>
      </pc:sldChg>
      <pc:sldChg chg="delSp modSp">
        <pc:chgData name="박찬민[ 교수 / 미래모빌리티학과 ]" userId="a8109e9f-f676-48c9-a390-5a830cb3b7a8" providerId="ADAL" clId="{42DC921B-FD2A-4009-AE98-A061DBB978CE}" dt="2022-04-07T08:41:51.015" v="2" actId="6549"/>
        <pc:sldMkLst>
          <pc:docMk/>
          <pc:sldMk cId="4006721258" sldId="407"/>
        </pc:sldMkLst>
        <pc:spChg chg="mod">
          <ac:chgData name="박찬민[ 교수 / 미래모빌리티학과 ]" userId="a8109e9f-f676-48c9-a390-5a830cb3b7a8" providerId="ADAL" clId="{42DC921B-FD2A-4009-AE98-A061DBB978CE}" dt="2022-04-07T08:41:51.015" v="2" actId="6549"/>
          <ac:spMkLst>
            <pc:docMk/>
            <pc:sldMk cId="4006721258" sldId="407"/>
            <ac:spMk id="2" creationId="{963D56EC-365D-4BD0-A402-DAAE4BF36024}"/>
          </ac:spMkLst>
        </pc:spChg>
        <pc:grpChg chg="del">
          <ac:chgData name="박찬민[ 교수 / 미래모빌리티학과 ]" userId="a8109e9f-f676-48c9-a390-5a830cb3b7a8" providerId="ADAL" clId="{42DC921B-FD2A-4009-AE98-A061DBB978CE}" dt="2022-04-07T08:41:40.014" v="1"/>
          <ac:grpSpMkLst>
            <pc:docMk/>
            <pc:sldMk cId="4006721258" sldId="407"/>
            <ac:grpSpMk id="4" creationId="{E29B692B-D602-47F2-846C-E3D4B5611701}"/>
          </ac:grpSpMkLst>
        </pc:grpChg>
      </pc:sldChg>
      <pc:sldChg chg="modSp">
        <pc:chgData name="박찬민[ 교수 / 미래모빌리티학과 ]" userId="a8109e9f-f676-48c9-a390-5a830cb3b7a8" providerId="ADAL" clId="{42DC921B-FD2A-4009-AE98-A061DBB978CE}" dt="2022-04-08T01:21:17.923" v="265" actId="6549"/>
        <pc:sldMkLst>
          <pc:docMk/>
          <pc:sldMk cId="2361938610" sldId="420"/>
        </pc:sldMkLst>
        <pc:spChg chg="mod">
          <ac:chgData name="박찬민[ 교수 / 미래모빌리티학과 ]" userId="a8109e9f-f676-48c9-a390-5a830cb3b7a8" providerId="ADAL" clId="{42DC921B-FD2A-4009-AE98-A061DBB978CE}" dt="2022-04-08T01:21:17.923" v="265" actId="6549"/>
          <ac:spMkLst>
            <pc:docMk/>
            <pc:sldMk cId="2361938610" sldId="420"/>
            <ac:spMk id="3" creationId="{E0957132-3D8B-441A-A923-1250243B6F6B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16T13:00:18.474" v="275" actId="20577"/>
        <pc:sldMkLst>
          <pc:docMk/>
          <pc:sldMk cId="148487607" sldId="421"/>
        </pc:sldMkLst>
        <pc:spChg chg="mod">
          <ac:chgData name="박찬민[ 교수 / 미래모빌리티학과 ]" userId="a8109e9f-f676-48c9-a390-5a830cb3b7a8" providerId="ADAL" clId="{42DC921B-FD2A-4009-AE98-A061DBB978CE}" dt="2022-04-16T13:00:18.474" v="275" actId="20577"/>
          <ac:spMkLst>
            <pc:docMk/>
            <pc:sldMk cId="148487607" sldId="421"/>
            <ac:spMk id="3" creationId="{E0957132-3D8B-441A-A923-1250243B6F6B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16T12:59:20.098" v="272"/>
        <pc:sldMkLst>
          <pc:docMk/>
          <pc:sldMk cId="3994932847" sldId="422"/>
        </pc:sldMkLst>
        <pc:graphicFrameChg chg="mod modGraphic">
          <ac:chgData name="박찬민[ 교수 / 미래모빌리티학과 ]" userId="a8109e9f-f676-48c9-a390-5a830cb3b7a8" providerId="ADAL" clId="{42DC921B-FD2A-4009-AE98-A061DBB978CE}" dt="2022-04-16T12:59:20.098" v="272"/>
          <ac:graphicFrameMkLst>
            <pc:docMk/>
            <pc:sldMk cId="3994932847" sldId="422"/>
            <ac:graphicFrameMk id="8" creationId="{0BEE736F-1689-4694-A402-E1390EC1E264}"/>
          </ac:graphicFrameMkLst>
        </pc:graphicFrameChg>
        <pc:picChg chg="mod">
          <ac:chgData name="박찬민[ 교수 / 미래모빌리티학과 ]" userId="a8109e9f-f676-48c9-a390-5a830cb3b7a8" providerId="ADAL" clId="{42DC921B-FD2A-4009-AE98-A061DBB978CE}" dt="2022-04-16T12:59:17.774" v="271" actId="1076"/>
          <ac:picMkLst>
            <pc:docMk/>
            <pc:sldMk cId="3994932847" sldId="422"/>
            <ac:picMk id="4" creationId="{A42BD572-8B62-4EB2-AD87-9094386C9B22}"/>
          </ac:picMkLst>
        </pc:picChg>
      </pc:sldChg>
      <pc:sldChg chg="modSp">
        <pc:chgData name="박찬민[ 교수 / 미래모빌리티학과 ]" userId="a8109e9f-f676-48c9-a390-5a830cb3b7a8" providerId="ADAL" clId="{42DC921B-FD2A-4009-AE98-A061DBB978CE}" dt="2022-04-08T00:57:56.518" v="261" actId="20577"/>
        <pc:sldMkLst>
          <pc:docMk/>
          <pc:sldMk cId="3612572144" sldId="424"/>
        </pc:sldMkLst>
        <pc:spChg chg="mod">
          <ac:chgData name="박찬민[ 교수 / 미래모빌리티학과 ]" userId="a8109e9f-f676-48c9-a390-5a830cb3b7a8" providerId="ADAL" clId="{42DC921B-FD2A-4009-AE98-A061DBB978CE}" dt="2022-04-08T00:57:56.518" v="261" actId="20577"/>
          <ac:spMkLst>
            <pc:docMk/>
            <pc:sldMk cId="3612572144" sldId="424"/>
            <ac:spMk id="2" creationId="{963D56EC-365D-4BD0-A402-DAAE4BF36024}"/>
          </ac:spMkLst>
        </pc:spChg>
        <pc:graphicFrameChg chg="mod modGraphic">
          <ac:chgData name="박찬민[ 교수 / 미래모빌리티학과 ]" userId="a8109e9f-f676-48c9-a390-5a830cb3b7a8" providerId="ADAL" clId="{42DC921B-FD2A-4009-AE98-A061DBB978CE}" dt="2022-04-08T00:56:21.039" v="243" actId="1036"/>
          <ac:graphicFrameMkLst>
            <pc:docMk/>
            <pc:sldMk cId="3612572144" sldId="424"/>
            <ac:graphicFrameMk id="4" creationId="{47C10988-8668-4C19-A71B-5E31303435B2}"/>
          </ac:graphicFrameMkLst>
        </pc:graphicFrameChg>
      </pc:sldChg>
      <pc:sldChg chg="modSp">
        <pc:chgData name="박찬민[ 교수 / 미래모빌리티학과 ]" userId="a8109e9f-f676-48c9-a390-5a830cb3b7a8" providerId="ADAL" clId="{42DC921B-FD2A-4009-AE98-A061DBB978CE}" dt="2022-04-16T14:32:24.422" v="276" actId="6549"/>
        <pc:sldMkLst>
          <pc:docMk/>
          <pc:sldMk cId="1539712617" sldId="433"/>
        </pc:sldMkLst>
        <pc:spChg chg="mod">
          <ac:chgData name="박찬민[ 교수 / 미래모빌리티학과 ]" userId="a8109e9f-f676-48c9-a390-5a830cb3b7a8" providerId="ADAL" clId="{42DC921B-FD2A-4009-AE98-A061DBB978CE}" dt="2022-04-16T14:32:24.422" v="276" actId="6549"/>
          <ac:spMkLst>
            <pc:docMk/>
            <pc:sldMk cId="1539712617" sldId="433"/>
            <ac:spMk id="3" creationId="{0AE844D6-5355-400C-80BB-743F237B6B97}"/>
          </ac:spMkLst>
        </pc:spChg>
      </pc:sldChg>
      <pc:sldChg chg="addSp delSp modSp">
        <pc:chgData name="박찬민[ 교수 / 미래모빌리티학과 ]" userId="a8109e9f-f676-48c9-a390-5a830cb3b7a8" providerId="ADAL" clId="{42DC921B-FD2A-4009-AE98-A061DBB978CE}" dt="2022-04-17T05:24:16.705" v="322" actId="1076"/>
        <pc:sldMkLst>
          <pc:docMk/>
          <pc:sldMk cId="1013066547" sldId="444"/>
        </pc:sldMkLst>
        <pc:graphicFrameChg chg="mod modGraphic">
          <ac:chgData name="박찬민[ 교수 / 미래모빌리티학과 ]" userId="a8109e9f-f676-48c9-a390-5a830cb3b7a8" providerId="ADAL" clId="{42DC921B-FD2A-4009-AE98-A061DBB978CE}" dt="2022-04-17T05:12:57.037" v="316"/>
          <ac:graphicFrameMkLst>
            <pc:docMk/>
            <pc:sldMk cId="1013066547" sldId="444"/>
            <ac:graphicFrameMk id="4" creationId="{9A994ABD-0DE2-49C1-AF71-F4C3A2A62CF1}"/>
          </ac:graphicFrameMkLst>
        </pc:graphicFrameChg>
        <pc:graphicFrameChg chg="mod">
          <ac:chgData name="박찬민[ 교수 / 미래모빌리티학과 ]" userId="a8109e9f-f676-48c9-a390-5a830cb3b7a8" providerId="ADAL" clId="{42DC921B-FD2A-4009-AE98-A061DBB978CE}" dt="2022-04-17T05:24:01.139" v="319"/>
          <ac:graphicFrameMkLst>
            <pc:docMk/>
            <pc:sldMk cId="1013066547" sldId="444"/>
            <ac:graphicFrameMk id="9" creationId="{317CE302-3FF8-4DA3-B935-BDD0C02739CA}"/>
          </ac:graphicFrameMkLst>
        </pc:graphicFrameChg>
        <pc:picChg chg="add del mod">
          <ac:chgData name="박찬민[ 교수 / 미래모빌리티학과 ]" userId="a8109e9f-f676-48c9-a390-5a830cb3b7a8" providerId="ADAL" clId="{42DC921B-FD2A-4009-AE98-A061DBB978CE}" dt="2022-04-17T05:09:32.457" v="293" actId="478"/>
          <ac:picMkLst>
            <pc:docMk/>
            <pc:sldMk cId="1013066547" sldId="444"/>
            <ac:picMk id="5" creationId="{92F3D58D-DA23-4CA0-9ACE-E8C96F082464}"/>
          </ac:picMkLst>
        </pc:picChg>
        <pc:picChg chg="add del mod">
          <ac:chgData name="박찬민[ 교수 / 미래모빌리티학과 ]" userId="a8109e9f-f676-48c9-a390-5a830cb3b7a8" providerId="ADAL" clId="{42DC921B-FD2A-4009-AE98-A061DBB978CE}" dt="2022-04-17T05:12:44.993" v="315" actId="478"/>
          <ac:picMkLst>
            <pc:docMk/>
            <pc:sldMk cId="1013066547" sldId="444"/>
            <ac:picMk id="6" creationId="{2E605920-EE07-47FB-991A-4E88A07C8D72}"/>
          </ac:picMkLst>
        </pc:picChg>
        <pc:picChg chg="add mod">
          <ac:chgData name="박찬민[ 교수 / 미래모빌리티학과 ]" userId="a8109e9f-f676-48c9-a390-5a830cb3b7a8" providerId="ADAL" clId="{42DC921B-FD2A-4009-AE98-A061DBB978CE}" dt="2022-04-17T05:13:11.515" v="318" actId="1076"/>
          <ac:picMkLst>
            <pc:docMk/>
            <pc:sldMk cId="1013066547" sldId="444"/>
            <ac:picMk id="7" creationId="{0948CD4D-FCAF-4F80-AC5D-8A3084D0C68B}"/>
          </ac:picMkLst>
        </pc:picChg>
        <pc:picChg chg="del">
          <ac:chgData name="박찬민[ 교수 / 미래모빌리티학과 ]" userId="a8109e9f-f676-48c9-a390-5a830cb3b7a8" providerId="ADAL" clId="{42DC921B-FD2A-4009-AE98-A061DBB978CE}" dt="2022-04-17T05:10:31.491" v="299" actId="478"/>
          <ac:picMkLst>
            <pc:docMk/>
            <pc:sldMk cId="1013066547" sldId="444"/>
            <ac:picMk id="8" creationId="{D0001740-864B-4CB4-A4EE-2CB93E23DD18}"/>
          </ac:picMkLst>
        </pc:picChg>
        <pc:picChg chg="add mod">
          <ac:chgData name="박찬민[ 교수 / 미래모빌리티학과 ]" userId="a8109e9f-f676-48c9-a390-5a830cb3b7a8" providerId="ADAL" clId="{42DC921B-FD2A-4009-AE98-A061DBB978CE}" dt="2022-04-17T05:24:16.705" v="322" actId="1076"/>
          <ac:picMkLst>
            <pc:docMk/>
            <pc:sldMk cId="1013066547" sldId="444"/>
            <ac:picMk id="10" creationId="{D7DD2899-19A6-4C36-9244-C7ED59B42365}"/>
          </ac:picMkLst>
        </pc:picChg>
        <pc:picChg chg="del mod">
          <ac:chgData name="박찬민[ 교수 / 미래모빌리티학과 ]" userId="a8109e9f-f676-48c9-a390-5a830cb3b7a8" providerId="ADAL" clId="{42DC921B-FD2A-4009-AE98-A061DBB978CE}" dt="2022-04-17T05:24:13.095" v="320" actId="478"/>
          <ac:picMkLst>
            <pc:docMk/>
            <pc:sldMk cId="1013066547" sldId="444"/>
            <ac:picMk id="13" creationId="{4BE53580-151F-4B73-A9B6-B2A1D6C4240D}"/>
          </ac:picMkLst>
        </pc:picChg>
      </pc:sldChg>
      <pc:sldChg chg="modSp">
        <pc:chgData name="박찬민[ 교수 / 미래모빌리티학과 ]" userId="a8109e9f-f676-48c9-a390-5a830cb3b7a8" providerId="ADAL" clId="{42DC921B-FD2A-4009-AE98-A061DBB978CE}" dt="2022-04-17T01:16:53.042" v="284"/>
        <pc:sldMkLst>
          <pc:docMk/>
          <pc:sldMk cId="71761515" sldId="455"/>
        </pc:sldMkLst>
        <pc:spChg chg="mod">
          <ac:chgData name="박찬민[ 교수 / 미래모빌리티학과 ]" userId="a8109e9f-f676-48c9-a390-5a830cb3b7a8" providerId="ADAL" clId="{42DC921B-FD2A-4009-AE98-A061DBB978CE}" dt="2022-04-17T01:16:53.042" v="284"/>
          <ac:spMkLst>
            <pc:docMk/>
            <pc:sldMk cId="71761515" sldId="455"/>
            <ac:spMk id="5" creationId="{968DF796-1305-4B62-8562-F99A00E037B3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17T01:37:54.485" v="286"/>
        <pc:sldMkLst>
          <pc:docMk/>
          <pc:sldMk cId="339292702" sldId="460"/>
        </pc:sldMkLst>
        <pc:graphicFrameChg chg="mod">
          <ac:chgData name="박찬민[ 교수 / 미래모빌리티학과 ]" userId="a8109e9f-f676-48c9-a390-5a830cb3b7a8" providerId="ADAL" clId="{42DC921B-FD2A-4009-AE98-A061DBB978CE}" dt="2022-04-17T01:37:54.485" v="286"/>
          <ac:graphicFrameMkLst>
            <pc:docMk/>
            <pc:sldMk cId="339292702" sldId="460"/>
            <ac:graphicFrameMk id="6" creationId="{416BB1E7-4364-42D5-94B9-901DA6B92296}"/>
          </ac:graphicFrameMkLst>
        </pc:graphicFrameChg>
      </pc:sldChg>
      <pc:sldChg chg="modSp">
        <pc:chgData name="박찬민[ 교수 / 미래모빌리티학과 ]" userId="a8109e9f-f676-48c9-a390-5a830cb3b7a8" providerId="ADAL" clId="{42DC921B-FD2A-4009-AE98-A061DBB978CE}" dt="2022-04-17T04:00:27.091" v="288" actId="20577"/>
        <pc:sldMkLst>
          <pc:docMk/>
          <pc:sldMk cId="489561238" sldId="467"/>
        </pc:sldMkLst>
        <pc:spChg chg="mod">
          <ac:chgData name="박찬민[ 교수 / 미래모빌리티학과 ]" userId="a8109e9f-f676-48c9-a390-5a830cb3b7a8" providerId="ADAL" clId="{42DC921B-FD2A-4009-AE98-A061DBB978CE}" dt="2022-04-17T04:00:27.091" v="288" actId="20577"/>
          <ac:spMkLst>
            <pc:docMk/>
            <pc:sldMk cId="489561238" sldId="467"/>
            <ac:spMk id="128" creationId="{EA223D26-8C19-4391-8525-FA0F9B14C7F7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16T14:40:00.419" v="278" actId="6549"/>
        <pc:sldMkLst>
          <pc:docMk/>
          <pc:sldMk cId="977304579" sldId="468"/>
        </pc:sldMkLst>
        <pc:spChg chg="mod">
          <ac:chgData name="박찬민[ 교수 / 미래모빌리티학과 ]" userId="a8109e9f-f676-48c9-a390-5a830cb3b7a8" providerId="ADAL" clId="{42DC921B-FD2A-4009-AE98-A061DBB978CE}" dt="2022-04-16T14:40:00.419" v="278" actId="6549"/>
          <ac:spMkLst>
            <pc:docMk/>
            <pc:sldMk cId="977304579" sldId="468"/>
            <ac:spMk id="2" creationId="{05BD3DD5-F2A2-4FBD-A910-946E35D45487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07T23:50:25.361" v="211"/>
        <pc:sldMkLst>
          <pc:docMk/>
          <pc:sldMk cId="1408916217" sldId="484"/>
        </pc:sldMkLst>
        <pc:spChg chg="mod">
          <ac:chgData name="박찬민[ 교수 / 미래모빌리티학과 ]" userId="a8109e9f-f676-48c9-a390-5a830cb3b7a8" providerId="ADAL" clId="{42DC921B-FD2A-4009-AE98-A061DBB978CE}" dt="2022-04-07T23:50:25.361" v="211"/>
          <ac:spMkLst>
            <pc:docMk/>
            <pc:sldMk cId="1408916217" sldId="484"/>
            <ac:spMk id="3" creationId="{9062293A-A1A5-4A5C-810E-D43CC87BD26E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07T23:50:30.800" v="214"/>
        <pc:sldMkLst>
          <pc:docMk/>
          <pc:sldMk cId="1104664574" sldId="485"/>
        </pc:sldMkLst>
        <pc:spChg chg="mod">
          <ac:chgData name="박찬민[ 교수 / 미래모빌리티학과 ]" userId="a8109e9f-f676-48c9-a390-5a830cb3b7a8" providerId="ADAL" clId="{42DC921B-FD2A-4009-AE98-A061DBB978CE}" dt="2022-04-07T23:50:30.800" v="214"/>
          <ac:spMkLst>
            <pc:docMk/>
            <pc:sldMk cId="1104664574" sldId="485"/>
            <ac:spMk id="4" creationId="{9D7BB01C-79F9-4770-835B-BF31757B63FA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07T23:50:29.041" v="213"/>
        <pc:sldMkLst>
          <pc:docMk/>
          <pc:sldMk cId="1679286312" sldId="486"/>
        </pc:sldMkLst>
        <pc:spChg chg="mod">
          <ac:chgData name="박찬민[ 교수 / 미래모빌리티학과 ]" userId="a8109e9f-f676-48c9-a390-5a830cb3b7a8" providerId="ADAL" clId="{42DC921B-FD2A-4009-AE98-A061DBB978CE}" dt="2022-04-07T23:50:29.041" v="213"/>
          <ac:spMkLst>
            <pc:docMk/>
            <pc:sldMk cId="1679286312" sldId="486"/>
            <ac:spMk id="3" creationId="{9062293A-A1A5-4A5C-810E-D43CC87BD26E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07T23:50:27.351" v="212"/>
        <pc:sldMkLst>
          <pc:docMk/>
          <pc:sldMk cId="3596468636" sldId="487"/>
        </pc:sldMkLst>
        <pc:spChg chg="mod">
          <ac:chgData name="박찬민[ 교수 / 미래모빌리티학과 ]" userId="a8109e9f-f676-48c9-a390-5a830cb3b7a8" providerId="ADAL" clId="{42DC921B-FD2A-4009-AE98-A061DBB978CE}" dt="2022-04-07T23:50:27.351" v="212"/>
          <ac:spMkLst>
            <pc:docMk/>
            <pc:sldMk cId="3596468636" sldId="487"/>
            <ac:spMk id="3" creationId="{9062293A-A1A5-4A5C-810E-D43CC87BD26E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07T23:50:34.875" v="216"/>
        <pc:sldMkLst>
          <pc:docMk/>
          <pc:sldMk cId="3223663902" sldId="488"/>
        </pc:sldMkLst>
        <pc:spChg chg="mod">
          <ac:chgData name="박찬민[ 교수 / 미래모빌리티학과 ]" userId="a8109e9f-f676-48c9-a390-5a830cb3b7a8" providerId="ADAL" clId="{42DC921B-FD2A-4009-AE98-A061DBB978CE}" dt="2022-04-07T23:50:34.875" v="216"/>
          <ac:spMkLst>
            <pc:docMk/>
            <pc:sldMk cId="3223663902" sldId="488"/>
            <ac:spMk id="2" creationId="{EBB6AFCF-06C4-4D71-A1F9-C782BE1CBD31}"/>
          </ac:spMkLst>
        </pc:spChg>
      </pc:sldChg>
      <pc:sldChg chg="modSp">
        <pc:chgData name="박찬민[ 교수 / 미래모빌리티학과 ]" userId="a8109e9f-f676-48c9-a390-5a830cb3b7a8" providerId="ADAL" clId="{42DC921B-FD2A-4009-AE98-A061DBB978CE}" dt="2022-04-17T06:30:07.835" v="343"/>
        <pc:sldMkLst>
          <pc:docMk/>
          <pc:sldMk cId="4181417664" sldId="489"/>
        </pc:sldMkLst>
        <pc:spChg chg="mod">
          <ac:chgData name="박찬민[ 교수 / 미래모빌리티학과 ]" userId="a8109e9f-f676-48c9-a390-5a830cb3b7a8" providerId="ADAL" clId="{42DC921B-FD2A-4009-AE98-A061DBB978CE}" dt="2022-04-17T06:30:07.835" v="343"/>
          <ac:spMkLst>
            <pc:docMk/>
            <pc:sldMk cId="4181417664" sldId="489"/>
            <ac:spMk id="2" creationId="{963D56EC-365D-4BD0-A402-DAAE4BF36024}"/>
          </ac:spMkLst>
        </pc:spChg>
        <pc:spChg chg="mod">
          <ac:chgData name="박찬민[ 교수 / 미래모빌리티학과 ]" userId="a8109e9f-f676-48c9-a390-5a830cb3b7a8" providerId="ADAL" clId="{42DC921B-FD2A-4009-AE98-A061DBB978CE}" dt="2022-04-07T23:50:19.806" v="210" actId="6549"/>
          <ac:spMkLst>
            <pc:docMk/>
            <pc:sldMk cId="4181417664" sldId="489"/>
            <ac:spMk id="3" creationId="{9062293A-A1A5-4A5C-810E-D43CC87BD26E}"/>
          </ac:spMkLst>
        </pc:spChg>
      </pc:sldChg>
    </pc:docChg>
  </pc:docChgLst>
  <pc:docChgLst>
    <pc:chgData name="박찬민[ 교수 / 미래모빌리티학과 ]" userId="a8109e9f-f676-48c9-a390-5a830cb3b7a8" providerId="ADAL" clId="{14754975-E150-40C4-A5C7-E902334EC182}"/>
    <pc:docChg chg="modSld">
      <pc:chgData name="박찬민[ 교수 / 미래모빌리티학과 ]" userId="a8109e9f-f676-48c9-a390-5a830cb3b7a8" providerId="ADAL" clId="{14754975-E150-40C4-A5C7-E902334EC182}" dt="2023-04-24T22:16:37.382" v="0" actId="20577"/>
      <pc:docMkLst>
        <pc:docMk/>
      </pc:docMkLst>
      <pc:sldChg chg="modSp mod">
        <pc:chgData name="박찬민[ 교수 / 미래모빌리티학과 ]" userId="a8109e9f-f676-48c9-a390-5a830cb3b7a8" providerId="ADAL" clId="{14754975-E150-40C4-A5C7-E902334EC182}" dt="2023-04-24T22:16:37.382" v="0" actId="20577"/>
        <pc:sldMkLst>
          <pc:docMk/>
          <pc:sldMk cId="530547414" sldId="323"/>
        </pc:sldMkLst>
        <pc:spChg chg="mod">
          <ac:chgData name="박찬민[ 교수 / 미래모빌리티학과 ]" userId="a8109e9f-f676-48c9-a390-5a830cb3b7a8" providerId="ADAL" clId="{14754975-E150-40C4-A5C7-E902334EC182}" dt="2023-04-24T22:16:37.382" v="0" actId="20577"/>
          <ac:spMkLst>
            <pc:docMk/>
            <pc:sldMk cId="530547414" sldId="323"/>
            <ac:spMk id="2" creationId="{963D56EC-365D-4BD0-A402-DAAE4BF36024}"/>
          </ac:spMkLst>
        </pc:spChg>
      </pc:sldChg>
    </pc:docChg>
  </pc:docChgLst>
  <pc:docChgLst>
    <pc:chgData name="박찬민[ 교수 / 미래모빌리티학과 ]" userId="a8109e9f-f676-48c9-a390-5a830cb3b7a8" providerId="ADAL" clId="{93E97C46-3FA2-47A3-894A-671564675FDA}"/>
    <pc:docChg chg="modSld">
      <pc:chgData name="박찬민[ 교수 / 미래모빌리티학과 ]" userId="a8109e9f-f676-48c9-a390-5a830cb3b7a8" providerId="ADAL" clId="{93E97C46-3FA2-47A3-894A-671564675FDA}" dt="2022-05-04T02:43:18.519" v="13"/>
      <pc:docMkLst>
        <pc:docMk/>
      </pc:docMkLst>
      <pc:sldChg chg="modSp mod">
        <pc:chgData name="박찬민[ 교수 / 미래모빌리티학과 ]" userId="a8109e9f-f676-48c9-a390-5a830cb3b7a8" providerId="ADAL" clId="{93E97C46-3FA2-47A3-894A-671564675FDA}" dt="2022-05-04T02:41:02.262" v="6" actId="20577"/>
        <pc:sldMkLst>
          <pc:docMk/>
          <pc:sldMk cId="2033226221" sldId="384"/>
        </pc:sldMkLst>
        <pc:graphicFrameChg chg="modGraphic">
          <ac:chgData name="박찬민[ 교수 / 미래모빌리티학과 ]" userId="a8109e9f-f676-48c9-a390-5a830cb3b7a8" providerId="ADAL" clId="{93E97C46-3FA2-47A3-894A-671564675FDA}" dt="2022-05-04T02:41:02.262" v="6" actId="20577"/>
          <ac:graphicFrameMkLst>
            <pc:docMk/>
            <pc:sldMk cId="2033226221" sldId="384"/>
            <ac:graphicFrameMk id="7" creationId="{C033357D-5C97-48F7-B691-09ECB3B8556F}"/>
          </ac:graphicFrameMkLst>
        </pc:graphicFrameChg>
      </pc:sldChg>
      <pc:sldChg chg="modSp mod">
        <pc:chgData name="박찬민[ 교수 / 미래모빌리티학과 ]" userId="a8109e9f-f676-48c9-a390-5a830cb3b7a8" providerId="ADAL" clId="{93E97C46-3FA2-47A3-894A-671564675FDA}" dt="2022-05-04T02:41:17.366" v="8" actId="20577"/>
        <pc:sldMkLst>
          <pc:docMk/>
          <pc:sldMk cId="2361938610" sldId="420"/>
        </pc:sldMkLst>
        <pc:graphicFrameChg chg="modGraphic">
          <ac:chgData name="박찬민[ 교수 / 미래모빌리티학과 ]" userId="a8109e9f-f676-48c9-a390-5a830cb3b7a8" providerId="ADAL" clId="{93E97C46-3FA2-47A3-894A-671564675FDA}" dt="2022-05-04T02:41:17.366" v="8" actId="20577"/>
          <ac:graphicFrameMkLst>
            <pc:docMk/>
            <pc:sldMk cId="2361938610" sldId="420"/>
            <ac:graphicFrameMk id="5" creationId="{9B896AB1-6785-433D-B4E3-D7CCDAE35EDF}"/>
          </ac:graphicFrameMkLst>
        </pc:graphicFrameChg>
      </pc:sldChg>
      <pc:sldChg chg="modSp mod">
        <pc:chgData name="박찬민[ 교수 / 미래모빌리티학과 ]" userId="a8109e9f-f676-48c9-a390-5a830cb3b7a8" providerId="ADAL" clId="{93E97C46-3FA2-47A3-894A-671564675FDA}" dt="2022-05-04T02:43:18.519" v="13"/>
        <pc:sldMkLst>
          <pc:docMk/>
          <pc:sldMk cId="148487607" sldId="421"/>
        </pc:sldMkLst>
        <pc:spChg chg="mod">
          <ac:chgData name="박찬민[ 교수 / 미래모빌리티학과 ]" userId="a8109e9f-f676-48c9-a390-5a830cb3b7a8" providerId="ADAL" clId="{93E97C46-3FA2-47A3-894A-671564675FDA}" dt="2022-05-04T02:43:18.519" v="13"/>
          <ac:spMkLst>
            <pc:docMk/>
            <pc:sldMk cId="148487607" sldId="421"/>
            <ac:spMk id="3" creationId="{E0957132-3D8B-441A-A923-1250243B6F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265C-1C69-4BFD-AAE8-BED42C5B96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C547C-2749-4074-93CC-A7756A16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0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44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6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3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2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5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8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6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9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6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39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2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2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Rectangle 38"/>
          <p:cNvSpPr/>
          <p:nvPr/>
        </p:nvSpPr>
        <p:spPr>
          <a:xfrm>
            <a:off x="1674042" y="1186483"/>
            <a:ext cx="8843596" cy="716184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/>
          <p:cNvSpPr/>
          <p:nvPr/>
        </p:nvSpPr>
        <p:spPr>
          <a:xfrm rot="10800000">
            <a:off x="5892384" y="5313353"/>
            <a:ext cx="407233" cy="35106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/>
          <p:cNvSpPr/>
          <p:nvPr/>
        </p:nvSpPr>
        <p:spPr>
          <a:xfrm>
            <a:off x="1669293" y="1991156"/>
            <a:ext cx="8845667" cy="3322196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759236" y="2075504"/>
            <a:ext cx="8679915" cy="972689"/>
          </a:xfrm>
        </p:spPr>
        <p:txBody>
          <a:bodyPr bIns="0" anchor="t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9237" y="3418484"/>
            <a:ext cx="8673427" cy="1810369"/>
          </a:xfrm>
          <a:prstGeom prst="rect">
            <a:avLst/>
          </a:prstGeom>
        </p:spPr>
        <p:txBody>
          <a:bodyPr tIns="0">
            <a:normAutofit/>
          </a:bodyPr>
          <a:lstStyle>
            <a:lvl1pPr marL="285750" indent="-285750" algn="l">
              <a:lnSpc>
                <a:spcPct val="100000"/>
              </a:lnSpc>
              <a:buFont typeface="Wingdings" panose="05000000000000000000" pitchFamily="2" charset="2"/>
              <a:buChar char="l"/>
              <a:defRPr sz="24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altLang="ko-KR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991156"/>
            <a:ext cx="8845667" cy="2265444"/>
            <a:chOff x="1669293" y="1991156"/>
            <a:chExt cx="8845667" cy="2265444"/>
          </a:xfrm>
        </p:grpSpPr>
        <p:sp>
          <p:nvSpPr>
            <p:cNvPr id="40" name="Isosceles Triangle 39"/>
            <p:cNvSpPr/>
            <p:nvPr/>
          </p:nvSpPr>
          <p:spPr>
            <a:xfrm rot="10800000">
              <a:off x="5892384" y="3905537"/>
              <a:ext cx="407233" cy="351063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1917326"/>
            </a:xfrm>
            <a:prstGeom prst="rect">
              <a:avLst/>
            </a:prstGeom>
            <a:solidFill>
              <a:schemeClr val="accent5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ctr">
            <a:normAutofit/>
          </a:bodyPr>
          <a:lstStyle>
            <a:lvl1pPr algn="ctr">
              <a:lnSpc>
                <a:spcPct val="80000"/>
              </a:lnSpc>
              <a:defRPr sz="48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9" name="Isosceles Triangle 22"/>
          <p:cNvSpPr/>
          <p:nvPr/>
        </p:nvSpPr>
        <p:spPr>
          <a:xfrm rot="10800000">
            <a:off x="5616912" y="1088363"/>
            <a:ext cx="949176" cy="9106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582036" y="211875"/>
            <a:ext cx="11011475" cy="877284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2A60562B-6E7E-47B3-AE48-4BCDE3C1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5" y="211875"/>
            <a:ext cx="11011475" cy="866962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82597683-248F-4458-906B-C200B57A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2023-04-25</a:t>
            </a:fld>
            <a:endParaRPr lang="ko-KR" altLang="en-US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94006B98-F7E8-4BFE-A2E5-E7D47696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8D6D200D-13B8-423C-8948-1EC90C56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2F87CD5-6DA7-4F6D-A5F3-6AAC61C9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1370005"/>
            <a:ext cx="11011476" cy="5191301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9" name="Isosceles Triangle 22"/>
          <p:cNvSpPr/>
          <p:nvPr/>
        </p:nvSpPr>
        <p:spPr>
          <a:xfrm rot="10800000">
            <a:off x="5616912" y="1088363"/>
            <a:ext cx="949176" cy="9106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1690688" y="211875"/>
            <a:ext cx="9910267" cy="877284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8000" rIns="0" bIns="0" anchor="ctr"/>
          <a:lstStyle/>
          <a:p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3B2A22-7E20-4052-9202-89CB3D44A98C}"/>
              </a:ext>
            </a:extLst>
          </p:cNvPr>
          <p:cNvGrpSpPr/>
          <p:nvPr userDrawn="1"/>
        </p:nvGrpSpPr>
        <p:grpSpPr>
          <a:xfrm>
            <a:off x="580239" y="206124"/>
            <a:ext cx="946373" cy="888786"/>
            <a:chOff x="714376" y="199576"/>
            <a:chExt cx="1041010" cy="927908"/>
          </a:xfrm>
        </p:grpSpPr>
        <p:grpSp>
          <p:nvGrpSpPr>
            <p:cNvPr id="31" name="그래픽 33" descr="전구 및 기어">
              <a:extLst>
                <a:ext uri="{FF2B5EF4-FFF2-40B4-BE49-F238E27FC236}">
                  <a16:creationId xmlns:a16="http://schemas.microsoft.com/office/drawing/2014/main" id="{2BD2D85A-DD82-4AC3-B377-D9115B43709E}"/>
                </a:ext>
              </a:extLst>
            </p:cNvPr>
            <p:cNvGrpSpPr/>
            <p:nvPr userDrawn="1"/>
          </p:nvGrpSpPr>
          <p:grpSpPr>
            <a:xfrm>
              <a:off x="823230" y="284280"/>
              <a:ext cx="831273" cy="755703"/>
              <a:chOff x="561316" y="25401"/>
              <a:chExt cx="1338773" cy="1338773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6EF5667-1766-4C5D-B0F1-60721B46AD54}"/>
                  </a:ext>
                </a:extLst>
              </p:cNvPr>
              <p:cNvSpPr/>
              <p:nvPr/>
            </p:nvSpPr>
            <p:spPr>
              <a:xfrm>
                <a:off x="1043083" y="461705"/>
                <a:ext cx="348639" cy="334693"/>
              </a:xfrm>
              <a:custGeom>
                <a:avLst/>
                <a:gdLst>
                  <a:gd name="connsiteX0" fmla="*/ 289841 w 348638"/>
                  <a:gd name="connsiteY0" fmla="*/ 109943 h 334693"/>
                  <a:gd name="connsiteX1" fmla="*/ 301695 w 348638"/>
                  <a:gd name="connsiteY1" fmla="*/ 74800 h 334693"/>
                  <a:gd name="connsiteX2" fmla="*/ 274919 w 348638"/>
                  <a:gd name="connsiteY2" fmla="*/ 48025 h 334693"/>
                  <a:gd name="connsiteX3" fmla="*/ 239776 w 348638"/>
                  <a:gd name="connsiteY3" fmla="*/ 59879 h 334693"/>
                  <a:gd name="connsiteX4" fmla="*/ 210770 w 348638"/>
                  <a:gd name="connsiteY4" fmla="*/ 48025 h 334693"/>
                  <a:gd name="connsiteX5" fmla="*/ 194314 w 348638"/>
                  <a:gd name="connsiteY5" fmla="*/ 15253 h 334693"/>
                  <a:gd name="connsiteX6" fmla="*/ 156940 w 348638"/>
                  <a:gd name="connsiteY6" fmla="*/ 15253 h 334693"/>
                  <a:gd name="connsiteX7" fmla="*/ 140345 w 348638"/>
                  <a:gd name="connsiteY7" fmla="*/ 48164 h 334693"/>
                  <a:gd name="connsiteX8" fmla="*/ 111198 w 348638"/>
                  <a:gd name="connsiteY8" fmla="*/ 60018 h 334693"/>
                  <a:gd name="connsiteX9" fmla="*/ 76056 w 348638"/>
                  <a:gd name="connsiteY9" fmla="*/ 48164 h 334693"/>
                  <a:gd name="connsiteX10" fmla="*/ 49280 w 348638"/>
                  <a:gd name="connsiteY10" fmla="*/ 74940 h 334693"/>
                  <a:gd name="connsiteX11" fmla="*/ 60437 w 348638"/>
                  <a:gd name="connsiteY11" fmla="*/ 110083 h 334693"/>
                  <a:gd name="connsiteX12" fmla="*/ 48164 w 348638"/>
                  <a:gd name="connsiteY12" fmla="*/ 139089 h 334693"/>
                  <a:gd name="connsiteX13" fmla="*/ 15253 w 348638"/>
                  <a:gd name="connsiteY13" fmla="*/ 155545 h 334693"/>
                  <a:gd name="connsiteX14" fmla="*/ 15253 w 348638"/>
                  <a:gd name="connsiteY14" fmla="*/ 192361 h 334693"/>
                  <a:gd name="connsiteX15" fmla="*/ 48164 w 348638"/>
                  <a:gd name="connsiteY15" fmla="*/ 208957 h 334693"/>
                  <a:gd name="connsiteX16" fmla="*/ 60018 w 348638"/>
                  <a:gd name="connsiteY16" fmla="*/ 237963 h 334693"/>
                  <a:gd name="connsiteX17" fmla="*/ 48164 w 348638"/>
                  <a:gd name="connsiteY17" fmla="*/ 273106 h 334693"/>
                  <a:gd name="connsiteX18" fmla="*/ 76056 w 348638"/>
                  <a:gd name="connsiteY18" fmla="*/ 299882 h 334693"/>
                  <a:gd name="connsiteX19" fmla="*/ 111198 w 348638"/>
                  <a:gd name="connsiteY19" fmla="*/ 287888 h 334693"/>
                  <a:gd name="connsiteX20" fmla="*/ 140205 w 348638"/>
                  <a:gd name="connsiteY20" fmla="*/ 299882 h 334693"/>
                  <a:gd name="connsiteX21" fmla="*/ 156661 w 348638"/>
                  <a:gd name="connsiteY21" fmla="*/ 332654 h 334693"/>
                  <a:gd name="connsiteX22" fmla="*/ 194035 w 348638"/>
                  <a:gd name="connsiteY22" fmla="*/ 332654 h 334693"/>
                  <a:gd name="connsiteX23" fmla="*/ 210630 w 348638"/>
                  <a:gd name="connsiteY23" fmla="*/ 300440 h 334693"/>
                  <a:gd name="connsiteX24" fmla="*/ 239219 w 348638"/>
                  <a:gd name="connsiteY24" fmla="*/ 288865 h 334693"/>
                  <a:gd name="connsiteX25" fmla="*/ 274222 w 348638"/>
                  <a:gd name="connsiteY25" fmla="*/ 300858 h 334693"/>
                  <a:gd name="connsiteX26" fmla="*/ 300997 w 348638"/>
                  <a:gd name="connsiteY26" fmla="*/ 273943 h 334693"/>
                  <a:gd name="connsiteX27" fmla="*/ 289144 w 348638"/>
                  <a:gd name="connsiteY27" fmla="*/ 238940 h 334693"/>
                  <a:gd name="connsiteX28" fmla="*/ 301834 w 348638"/>
                  <a:gd name="connsiteY28" fmla="*/ 209793 h 334693"/>
                  <a:gd name="connsiteX29" fmla="*/ 334606 w 348638"/>
                  <a:gd name="connsiteY29" fmla="*/ 193338 h 334693"/>
                  <a:gd name="connsiteX30" fmla="*/ 334606 w 348638"/>
                  <a:gd name="connsiteY30" fmla="*/ 155545 h 334693"/>
                  <a:gd name="connsiteX31" fmla="*/ 301695 w 348638"/>
                  <a:gd name="connsiteY31" fmla="*/ 138950 h 334693"/>
                  <a:gd name="connsiteX32" fmla="*/ 289841 w 348638"/>
                  <a:gd name="connsiteY32" fmla="*/ 109943 h 334693"/>
                  <a:gd name="connsiteX33" fmla="*/ 175487 w 348638"/>
                  <a:gd name="connsiteY33" fmla="*/ 230293 h 334693"/>
                  <a:gd name="connsiteX34" fmla="*/ 119705 w 348638"/>
                  <a:gd name="connsiteY34" fmla="*/ 174511 h 334693"/>
                  <a:gd name="connsiteX35" fmla="*/ 175487 w 348638"/>
                  <a:gd name="connsiteY35" fmla="*/ 118729 h 334693"/>
                  <a:gd name="connsiteX36" fmla="*/ 231270 w 348638"/>
                  <a:gd name="connsiteY36" fmla="*/ 174511 h 334693"/>
                  <a:gd name="connsiteX37" fmla="*/ 175487 w 348638"/>
                  <a:gd name="connsiteY37" fmla="*/ 230293 h 33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48638" h="334693">
                    <a:moveTo>
                      <a:pt x="289841" y="109943"/>
                    </a:moveTo>
                    <a:lnTo>
                      <a:pt x="301695" y="74800"/>
                    </a:lnTo>
                    <a:lnTo>
                      <a:pt x="274919" y="48025"/>
                    </a:lnTo>
                    <a:lnTo>
                      <a:pt x="239776" y="59879"/>
                    </a:lnTo>
                    <a:cubicBezTo>
                      <a:pt x="230641" y="54731"/>
                      <a:pt x="220895" y="50749"/>
                      <a:pt x="210770" y="48025"/>
                    </a:cubicBezTo>
                    <a:lnTo>
                      <a:pt x="194314" y="15253"/>
                    </a:lnTo>
                    <a:lnTo>
                      <a:pt x="156940" y="15253"/>
                    </a:lnTo>
                    <a:lnTo>
                      <a:pt x="140345" y="48164"/>
                    </a:lnTo>
                    <a:cubicBezTo>
                      <a:pt x="130182" y="50913"/>
                      <a:pt x="120394" y="54893"/>
                      <a:pt x="111198" y="60018"/>
                    </a:cubicBezTo>
                    <a:lnTo>
                      <a:pt x="76056" y="48164"/>
                    </a:lnTo>
                    <a:lnTo>
                      <a:pt x="49280" y="74940"/>
                    </a:lnTo>
                    <a:lnTo>
                      <a:pt x="60437" y="110083"/>
                    </a:lnTo>
                    <a:cubicBezTo>
                      <a:pt x="55086" y="119168"/>
                      <a:pt x="50959" y="128922"/>
                      <a:pt x="48164" y="139089"/>
                    </a:cubicBezTo>
                    <a:lnTo>
                      <a:pt x="15253" y="155545"/>
                    </a:lnTo>
                    <a:lnTo>
                      <a:pt x="15253" y="192361"/>
                    </a:lnTo>
                    <a:lnTo>
                      <a:pt x="48164" y="208957"/>
                    </a:lnTo>
                    <a:cubicBezTo>
                      <a:pt x="50877" y="219087"/>
                      <a:pt x="54860" y="228833"/>
                      <a:pt x="60018" y="237963"/>
                    </a:cubicBezTo>
                    <a:lnTo>
                      <a:pt x="48164" y="273106"/>
                    </a:lnTo>
                    <a:lnTo>
                      <a:pt x="76056" y="299882"/>
                    </a:lnTo>
                    <a:lnTo>
                      <a:pt x="111198" y="287888"/>
                    </a:lnTo>
                    <a:cubicBezTo>
                      <a:pt x="120327" y="293085"/>
                      <a:pt x="130072" y="297113"/>
                      <a:pt x="140205" y="299882"/>
                    </a:cubicBezTo>
                    <a:lnTo>
                      <a:pt x="156661" y="332654"/>
                    </a:lnTo>
                    <a:lnTo>
                      <a:pt x="194035" y="332654"/>
                    </a:lnTo>
                    <a:lnTo>
                      <a:pt x="210630" y="300440"/>
                    </a:lnTo>
                    <a:cubicBezTo>
                      <a:pt x="220586" y="297733"/>
                      <a:pt x="230183" y="293846"/>
                      <a:pt x="239219" y="288865"/>
                    </a:cubicBezTo>
                    <a:lnTo>
                      <a:pt x="274222" y="300858"/>
                    </a:lnTo>
                    <a:lnTo>
                      <a:pt x="300997" y="273943"/>
                    </a:lnTo>
                    <a:lnTo>
                      <a:pt x="289144" y="238940"/>
                    </a:lnTo>
                    <a:cubicBezTo>
                      <a:pt x="294471" y="229740"/>
                      <a:pt x="298728" y="219961"/>
                      <a:pt x="301834" y="209793"/>
                    </a:cubicBezTo>
                    <a:lnTo>
                      <a:pt x="334606" y="193338"/>
                    </a:lnTo>
                    <a:lnTo>
                      <a:pt x="334606" y="155545"/>
                    </a:lnTo>
                    <a:lnTo>
                      <a:pt x="301695" y="138950"/>
                    </a:lnTo>
                    <a:cubicBezTo>
                      <a:pt x="299032" y="128803"/>
                      <a:pt x="295047" y="119051"/>
                      <a:pt x="289841" y="109943"/>
                    </a:cubicBezTo>
                    <a:close/>
                    <a:moveTo>
                      <a:pt x="175487" y="230293"/>
                    </a:moveTo>
                    <a:cubicBezTo>
                      <a:pt x="144680" y="230293"/>
                      <a:pt x="119705" y="205318"/>
                      <a:pt x="119705" y="174511"/>
                    </a:cubicBezTo>
                    <a:cubicBezTo>
                      <a:pt x="119705" y="143704"/>
                      <a:pt x="144680" y="118729"/>
                      <a:pt x="175487" y="118729"/>
                    </a:cubicBezTo>
                    <a:cubicBezTo>
                      <a:pt x="206108" y="119178"/>
                      <a:pt x="230821" y="143891"/>
                      <a:pt x="231270" y="174511"/>
                    </a:cubicBezTo>
                    <a:cubicBezTo>
                      <a:pt x="231270" y="205318"/>
                      <a:pt x="206294" y="230293"/>
                      <a:pt x="175487" y="230293"/>
                    </a:cubicBezTo>
                    <a:close/>
                  </a:path>
                </a:pathLst>
              </a:custGeom>
              <a:solidFill>
                <a:srgbClr val="7030A0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C2A7DD19-5FC6-4A31-9CC4-40E202EAFB9C}"/>
                  </a:ext>
                </a:extLst>
              </p:cNvPr>
              <p:cNvSpPr/>
              <p:nvPr/>
            </p:nvSpPr>
            <p:spPr>
              <a:xfrm>
                <a:off x="1045172" y="1053136"/>
                <a:ext cx="334693" cy="97619"/>
              </a:xfrm>
              <a:custGeom>
                <a:avLst/>
                <a:gdLst>
                  <a:gd name="connsiteX0" fmla="*/ 293190 w 334693"/>
                  <a:gd name="connsiteY0" fmla="*/ 15253 h 97618"/>
                  <a:gd name="connsiteX1" fmla="*/ 53187 w 334693"/>
                  <a:gd name="connsiteY1" fmla="*/ 15253 h 97618"/>
                  <a:gd name="connsiteX2" fmla="*/ 15324 w 334693"/>
                  <a:gd name="connsiteY2" fmla="*/ 57855 h 97618"/>
                  <a:gd name="connsiteX3" fmla="*/ 53187 w 334693"/>
                  <a:gd name="connsiteY3" fmla="*/ 95719 h 97618"/>
                  <a:gd name="connsiteX4" fmla="*/ 293190 w 334693"/>
                  <a:gd name="connsiteY4" fmla="*/ 95719 h 97618"/>
                  <a:gd name="connsiteX5" fmla="*/ 331054 w 334693"/>
                  <a:gd name="connsiteY5" fmla="*/ 53116 h 97618"/>
                  <a:gd name="connsiteX6" fmla="*/ 293190 w 334693"/>
                  <a:gd name="connsiteY6" fmla="*/ 15253 h 9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4693" h="97618">
                    <a:moveTo>
                      <a:pt x="293190" y="15253"/>
                    </a:moveTo>
                    <a:lnTo>
                      <a:pt x="53187" y="15253"/>
                    </a:lnTo>
                    <a:cubicBezTo>
                      <a:pt x="30968" y="16562"/>
                      <a:pt x="14016" y="35636"/>
                      <a:pt x="15324" y="57855"/>
                    </a:cubicBezTo>
                    <a:cubicBezTo>
                      <a:pt x="16526" y="78249"/>
                      <a:pt x="32795" y="94518"/>
                      <a:pt x="53187" y="95719"/>
                    </a:cubicBezTo>
                    <a:lnTo>
                      <a:pt x="293190" y="95719"/>
                    </a:lnTo>
                    <a:cubicBezTo>
                      <a:pt x="315410" y="94409"/>
                      <a:pt x="332362" y="75336"/>
                      <a:pt x="331054" y="53116"/>
                    </a:cubicBezTo>
                    <a:cubicBezTo>
                      <a:pt x="329852" y="32723"/>
                      <a:pt x="313583" y="16454"/>
                      <a:pt x="293190" y="15253"/>
                    </a:cubicBezTo>
                    <a:close/>
                  </a:path>
                </a:pathLst>
              </a:custGeom>
              <a:solidFill>
                <a:srgbClr val="7030A0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B96F6B24-331C-4A12-9210-6EFD39141CF4}"/>
                  </a:ext>
                </a:extLst>
              </p:cNvPr>
              <p:cNvSpPr/>
              <p:nvPr/>
            </p:nvSpPr>
            <p:spPr>
              <a:xfrm>
                <a:off x="1116018" y="1189384"/>
                <a:ext cx="195238" cy="97619"/>
              </a:xfrm>
              <a:custGeom>
                <a:avLst/>
                <a:gdLst>
                  <a:gd name="connsiteX0" fmla="*/ 102413 w 195237"/>
                  <a:gd name="connsiteY0" fmla="*/ 95719 h 97618"/>
                  <a:gd name="connsiteX1" fmla="*/ 189433 w 195237"/>
                  <a:gd name="connsiteY1" fmla="*/ 15253 h 97618"/>
                  <a:gd name="connsiteX2" fmla="*/ 15253 w 195237"/>
                  <a:gd name="connsiteY2" fmla="*/ 15253 h 97618"/>
                  <a:gd name="connsiteX3" fmla="*/ 102413 w 195237"/>
                  <a:gd name="connsiteY3" fmla="*/ 95719 h 9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237" h="97618">
                    <a:moveTo>
                      <a:pt x="102413" y="95719"/>
                    </a:moveTo>
                    <a:cubicBezTo>
                      <a:pt x="147946" y="95646"/>
                      <a:pt x="185802" y="60642"/>
                      <a:pt x="189433" y="15253"/>
                    </a:cubicBezTo>
                    <a:lnTo>
                      <a:pt x="15253" y="15253"/>
                    </a:lnTo>
                    <a:cubicBezTo>
                      <a:pt x="18953" y="60664"/>
                      <a:pt x="56853" y="95652"/>
                      <a:pt x="102413" y="95719"/>
                    </a:cubicBezTo>
                    <a:close/>
                  </a:path>
                </a:pathLst>
              </a:custGeom>
              <a:solidFill>
                <a:srgbClr val="7030A0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1BFA619-0C13-4CC9-8761-82BF9CB3AA05}"/>
                  </a:ext>
                </a:extLst>
              </p:cNvPr>
              <p:cNvSpPr/>
              <p:nvPr/>
            </p:nvSpPr>
            <p:spPr>
              <a:xfrm>
                <a:off x="854120" y="273998"/>
                <a:ext cx="725169" cy="753060"/>
              </a:xfrm>
              <a:custGeom>
                <a:avLst/>
                <a:gdLst>
                  <a:gd name="connsiteX0" fmla="*/ 712531 w 725168"/>
                  <a:gd name="connsiteY0" fmla="*/ 371562 h 753059"/>
                  <a:gd name="connsiteX1" fmla="*/ 712531 w 725168"/>
                  <a:gd name="connsiteY1" fmla="*/ 359569 h 753059"/>
                  <a:gd name="connsiteX2" fmla="*/ 363892 w 725168"/>
                  <a:gd name="connsiteY2" fmla="*/ 15253 h 753059"/>
                  <a:gd name="connsiteX3" fmla="*/ 363892 w 725168"/>
                  <a:gd name="connsiteY3" fmla="*/ 15253 h 753059"/>
                  <a:gd name="connsiteX4" fmla="*/ 15253 w 725168"/>
                  <a:gd name="connsiteY4" fmla="*/ 359569 h 753059"/>
                  <a:gd name="connsiteX5" fmla="*/ 15253 w 725168"/>
                  <a:gd name="connsiteY5" fmla="*/ 371562 h 753059"/>
                  <a:gd name="connsiteX6" fmla="*/ 39518 w 725168"/>
                  <a:gd name="connsiteY6" fmla="*/ 492191 h 753059"/>
                  <a:gd name="connsiteX7" fmla="*/ 100042 w 725168"/>
                  <a:gd name="connsiteY7" fmla="*/ 591344 h 753059"/>
                  <a:gd name="connsiteX8" fmla="*/ 181623 w 725168"/>
                  <a:gd name="connsiteY8" fmla="*/ 723827 h 753059"/>
                  <a:gd name="connsiteX9" fmla="*/ 205610 w 725168"/>
                  <a:gd name="connsiteY9" fmla="*/ 738609 h 753059"/>
                  <a:gd name="connsiteX10" fmla="*/ 522174 w 725168"/>
                  <a:gd name="connsiteY10" fmla="*/ 738609 h 753059"/>
                  <a:gd name="connsiteX11" fmla="*/ 546160 w 725168"/>
                  <a:gd name="connsiteY11" fmla="*/ 723827 h 753059"/>
                  <a:gd name="connsiteX12" fmla="*/ 627742 w 725168"/>
                  <a:gd name="connsiteY12" fmla="*/ 591344 h 753059"/>
                  <a:gd name="connsiteX13" fmla="*/ 688265 w 725168"/>
                  <a:gd name="connsiteY13" fmla="*/ 492191 h 753059"/>
                  <a:gd name="connsiteX14" fmla="*/ 712531 w 725168"/>
                  <a:gd name="connsiteY14" fmla="*/ 371562 h 753059"/>
                  <a:gd name="connsiteX15" fmla="*/ 632204 w 725168"/>
                  <a:gd name="connsiteY15" fmla="*/ 370307 h 753059"/>
                  <a:gd name="connsiteX16" fmla="*/ 613657 w 725168"/>
                  <a:gd name="connsiteY16" fmla="*/ 464021 h 753059"/>
                  <a:gd name="connsiteX17" fmla="*/ 568473 w 725168"/>
                  <a:gd name="connsiteY17" fmla="*/ 537653 h 753059"/>
                  <a:gd name="connsiteX18" fmla="*/ 489402 w 725168"/>
                  <a:gd name="connsiteY18" fmla="*/ 657864 h 753059"/>
                  <a:gd name="connsiteX19" fmla="*/ 238382 w 725168"/>
                  <a:gd name="connsiteY19" fmla="*/ 657864 h 753059"/>
                  <a:gd name="connsiteX20" fmla="*/ 160008 w 725168"/>
                  <a:gd name="connsiteY20" fmla="*/ 537235 h 753059"/>
                  <a:gd name="connsiteX21" fmla="*/ 114824 w 725168"/>
                  <a:gd name="connsiteY21" fmla="*/ 463602 h 753059"/>
                  <a:gd name="connsiteX22" fmla="*/ 95579 w 725168"/>
                  <a:gd name="connsiteY22" fmla="*/ 369888 h 753059"/>
                  <a:gd name="connsiteX23" fmla="*/ 95579 w 725168"/>
                  <a:gd name="connsiteY23" fmla="*/ 359848 h 753059"/>
                  <a:gd name="connsiteX24" fmla="*/ 363473 w 725168"/>
                  <a:gd name="connsiteY24" fmla="*/ 94882 h 753059"/>
                  <a:gd name="connsiteX25" fmla="*/ 363473 w 725168"/>
                  <a:gd name="connsiteY25" fmla="*/ 94882 h 753059"/>
                  <a:gd name="connsiteX26" fmla="*/ 631367 w 725168"/>
                  <a:gd name="connsiteY26" fmla="*/ 359848 h 75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5168" h="753059">
                    <a:moveTo>
                      <a:pt x="712531" y="371562"/>
                    </a:moveTo>
                    <a:lnTo>
                      <a:pt x="712531" y="359569"/>
                    </a:lnTo>
                    <a:cubicBezTo>
                      <a:pt x="708977" y="169217"/>
                      <a:pt x="554272" y="16430"/>
                      <a:pt x="363892" y="15253"/>
                    </a:cubicBezTo>
                    <a:lnTo>
                      <a:pt x="363892" y="15253"/>
                    </a:lnTo>
                    <a:cubicBezTo>
                      <a:pt x="173511" y="16430"/>
                      <a:pt x="18806" y="169217"/>
                      <a:pt x="15253" y="359569"/>
                    </a:cubicBezTo>
                    <a:lnTo>
                      <a:pt x="15253" y="371562"/>
                    </a:lnTo>
                    <a:cubicBezTo>
                      <a:pt x="16528" y="412846"/>
                      <a:pt x="24730" y="453624"/>
                      <a:pt x="39518" y="492191"/>
                    </a:cubicBezTo>
                    <a:cubicBezTo>
                      <a:pt x="53633" y="528579"/>
                      <a:pt x="74128" y="562157"/>
                      <a:pt x="100042" y="591344"/>
                    </a:cubicBezTo>
                    <a:cubicBezTo>
                      <a:pt x="131977" y="626068"/>
                      <a:pt x="166841" y="693704"/>
                      <a:pt x="181623" y="723827"/>
                    </a:cubicBezTo>
                    <a:cubicBezTo>
                      <a:pt x="186145" y="732926"/>
                      <a:pt x="195449" y="738659"/>
                      <a:pt x="205610" y="738609"/>
                    </a:cubicBezTo>
                    <a:lnTo>
                      <a:pt x="522174" y="738609"/>
                    </a:lnTo>
                    <a:cubicBezTo>
                      <a:pt x="532334" y="738659"/>
                      <a:pt x="541639" y="732926"/>
                      <a:pt x="546160" y="723827"/>
                    </a:cubicBezTo>
                    <a:cubicBezTo>
                      <a:pt x="560942" y="693704"/>
                      <a:pt x="595806" y="626208"/>
                      <a:pt x="627742" y="591344"/>
                    </a:cubicBezTo>
                    <a:cubicBezTo>
                      <a:pt x="653655" y="562157"/>
                      <a:pt x="674151" y="528579"/>
                      <a:pt x="688265" y="492191"/>
                    </a:cubicBezTo>
                    <a:cubicBezTo>
                      <a:pt x="703053" y="453624"/>
                      <a:pt x="711256" y="412846"/>
                      <a:pt x="712531" y="371562"/>
                    </a:cubicBezTo>
                    <a:close/>
                    <a:moveTo>
                      <a:pt x="632204" y="370307"/>
                    </a:moveTo>
                    <a:cubicBezTo>
                      <a:pt x="631213" y="402352"/>
                      <a:pt x="624947" y="434014"/>
                      <a:pt x="613657" y="464021"/>
                    </a:cubicBezTo>
                    <a:cubicBezTo>
                      <a:pt x="603068" y="491043"/>
                      <a:pt x="587769" y="515974"/>
                      <a:pt x="568473" y="537653"/>
                    </a:cubicBezTo>
                    <a:cubicBezTo>
                      <a:pt x="537518" y="574503"/>
                      <a:pt x="510980" y="614848"/>
                      <a:pt x="489402" y="657864"/>
                    </a:cubicBezTo>
                    <a:lnTo>
                      <a:pt x="238382" y="657864"/>
                    </a:lnTo>
                    <a:cubicBezTo>
                      <a:pt x="217051" y="614736"/>
                      <a:pt x="190747" y="574251"/>
                      <a:pt x="160008" y="537235"/>
                    </a:cubicBezTo>
                    <a:cubicBezTo>
                      <a:pt x="140711" y="515555"/>
                      <a:pt x="125413" y="490625"/>
                      <a:pt x="114824" y="463602"/>
                    </a:cubicBezTo>
                    <a:cubicBezTo>
                      <a:pt x="103297" y="433636"/>
                      <a:pt x="96794" y="401973"/>
                      <a:pt x="95579" y="369888"/>
                    </a:cubicBezTo>
                    <a:lnTo>
                      <a:pt x="95579" y="359848"/>
                    </a:lnTo>
                    <a:cubicBezTo>
                      <a:pt x="98077" y="213419"/>
                      <a:pt x="217026" y="95770"/>
                      <a:pt x="363473" y="94882"/>
                    </a:cubicBezTo>
                    <a:lnTo>
                      <a:pt x="363473" y="94882"/>
                    </a:lnTo>
                    <a:cubicBezTo>
                      <a:pt x="509921" y="95770"/>
                      <a:pt x="628870" y="213419"/>
                      <a:pt x="631367" y="359848"/>
                    </a:cubicBezTo>
                    <a:close/>
                  </a:path>
                </a:pathLst>
              </a:custGeom>
              <a:solidFill>
                <a:srgbClr val="7030A0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A1CCAFD6-FC59-483B-B2DC-BA7505AA5C68}"/>
                  </a:ext>
                </a:extLst>
              </p:cNvPr>
              <p:cNvSpPr/>
              <p:nvPr/>
            </p:nvSpPr>
            <p:spPr>
              <a:xfrm>
                <a:off x="1177936" y="65930"/>
                <a:ext cx="83673" cy="181292"/>
              </a:xfrm>
              <a:custGeom>
                <a:avLst/>
                <a:gdLst>
                  <a:gd name="connsiteX0" fmla="*/ 43144 w 83673"/>
                  <a:gd name="connsiteY0" fmla="*/ 168654 h 181292"/>
                  <a:gd name="connsiteX1" fmla="*/ 71035 w 83673"/>
                  <a:gd name="connsiteY1" fmla="*/ 140763 h 181292"/>
                  <a:gd name="connsiteX2" fmla="*/ 71035 w 83673"/>
                  <a:gd name="connsiteY2" fmla="*/ 43144 h 181292"/>
                  <a:gd name="connsiteX3" fmla="*/ 43144 w 83673"/>
                  <a:gd name="connsiteY3" fmla="*/ 15253 h 181292"/>
                  <a:gd name="connsiteX4" fmla="*/ 15253 w 83673"/>
                  <a:gd name="connsiteY4" fmla="*/ 43144 h 181292"/>
                  <a:gd name="connsiteX5" fmla="*/ 15253 w 83673"/>
                  <a:gd name="connsiteY5" fmla="*/ 140763 h 181292"/>
                  <a:gd name="connsiteX6" fmla="*/ 43144 w 83673"/>
                  <a:gd name="connsiteY6" fmla="*/ 168654 h 18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673" h="181292">
                    <a:moveTo>
                      <a:pt x="43144" y="168654"/>
                    </a:moveTo>
                    <a:cubicBezTo>
                      <a:pt x="58548" y="168654"/>
                      <a:pt x="71035" y="156167"/>
                      <a:pt x="71035" y="140763"/>
                    </a:cubicBezTo>
                    <a:lnTo>
                      <a:pt x="71035" y="43144"/>
                    </a:lnTo>
                    <a:cubicBezTo>
                      <a:pt x="71035" y="27740"/>
                      <a:pt x="58548" y="15253"/>
                      <a:pt x="43144" y="15253"/>
                    </a:cubicBezTo>
                    <a:cubicBezTo>
                      <a:pt x="27740" y="15253"/>
                      <a:pt x="15253" y="27740"/>
                      <a:pt x="15253" y="43144"/>
                    </a:cubicBezTo>
                    <a:lnTo>
                      <a:pt x="15253" y="140763"/>
                    </a:lnTo>
                    <a:cubicBezTo>
                      <a:pt x="15253" y="156167"/>
                      <a:pt x="27740" y="168654"/>
                      <a:pt x="43144" y="168654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A4A8266E-1EAE-4808-AF2D-60E4F61BC901}"/>
                  </a:ext>
                </a:extLst>
              </p:cNvPr>
              <p:cNvSpPr/>
              <p:nvPr/>
            </p:nvSpPr>
            <p:spPr>
              <a:xfrm>
                <a:off x="798613" y="226087"/>
                <a:ext cx="153401" cy="153401"/>
              </a:xfrm>
              <a:custGeom>
                <a:avLst/>
                <a:gdLst>
                  <a:gd name="connsiteX0" fmla="*/ 91540 w 153401"/>
                  <a:gd name="connsiteY0" fmla="*/ 131079 h 153401"/>
                  <a:gd name="connsiteX1" fmla="*/ 130866 w 153401"/>
                  <a:gd name="connsiteY1" fmla="*/ 131079 h 153401"/>
                  <a:gd name="connsiteX2" fmla="*/ 130866 w 153401"/>
                  <a:gd name="connsiteY2" fmla="*/ 91752 h 153401"/>
                  <a:gd name="connsiteX3" fmla="*/ 61835 w 153401"/>
                  <a:gd name="connsiteY3" fmla="*/ 22443 h 153401"/>
                  <a:gd name="connsiteX4" fmla="*/ 22442 w 153401"/>
                  <a:gd name="connsiteY4" fmla="*/ 24452 h 153401"/>
                  <a:gd name="connsiteX5" fmla="*/ 22509 w 153401"/>
                  <a:gd name="connsiteY5" fmla="*/ 61909 h 1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401" h="153401">
                    <a:moveTo>
                      <a:pt x="91540" y="131079"/>
                    </a:moveTo>
                    <a:cubicBezTo>
                      <a:pt x="102418" y="141892"/>
                      <a:pt x="119987" y="141892"/>
                      <a:pt x="130866" y="131079"/>
                    </a:cubicBezTo>
                    <a:cubicBezTo>
                      <a:pt x="141679" y="120200"/>
                      <a:pt x="141679" y="102631"/>
                      <a:pt x="130866" y="91752"/>
                    </a:cubicBezTo>
                    <a:lnTo>
                      <a:pt x="61835" y="22443"/>
                    </a:lnTo>
                    <a:cubicBezTo>
                      <a:pt x="50403" y="12120"/>
                      <a:pt x="32766" y="13020"/>
                      <a:pt x="22442" y="24452"/>
                    </a:cubicBezTo>
                    <a:cubicBezTo>
                      <a:pt x="12831" y="35098"/>
                      <a:pt x="12860" y="51297"/>
                      <a:pt x="22509" y="61909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874F90C2-A16F-468A-8B8E-E3CBCB033D90}"/>
                  </a:ext>
                </a:extLst>
              </p:cNvPr>
              <p:cNvSpPr/>
              <p:nvPr/>
            </p:nvSpPr>
            <p:spPr>
              <a:xfrm>
                <a:off x="1489040" y="233324"/>
                <a:ext cx="139456" cy="139456"/>
              </a:xfrm>
              <a:custGeom>
                <a:avLst/>
                <a:gdLst>
                  <a:gd name="connsiteX0" fmla="*/ 43724 w 139455"/>
                  <a:gd name="connsiteY0" fmla="*/ 137369 h 139455"/>
                  <a:gd name="connsiteX1" fmla="*/ 63526 w 139455"/>
                  <a:gd name="connsiteY1" fmla="*/ 129141 h 139455"/>
                  <a:gd name="connsiteX2" fmla="*/ 132417 w 139455"/>
                  <a:gd name="connsiteY2" fmla="*/ 59414 h 139455"/>
                  <a:gd name="connsiteX3" fmla="*/ 126033 w 139455"/>
                  <a:gd name="connsiteY3" fmla="*/ 20490 h 139455"/>
                  <a:gd name="connsiteX4" fmla="*/ 93091 w 139455"/>
                  <a:gd name="connsiteY4" fmla="*/ 20785 h 139455"/>
                  <a:gd name="connsiteX5" fmla="*/ 23363 w 139455"/>
                  <a:gd name="connsiteY5" fmla="*/ 90512 h 139455"/>
                  <a:gd name="connsiteX6" fmla="*/ 23363 w 139455"/>
                  <a:gd name="connsiteY6" fmla="*/ 129839 h 139455"/>
                  <a:gd name="connsiteX7" fmla="*/ 43724 w 139455"/>
                  <a:gd name="connsiteY7" fmla="*/ 137369 h 139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455" h="139455">
                    <a:moveTo>
                      <a:pt x="43724" y="137369"/>
                    </a:moveTo>
                    <a:cubicBezTo>
                      <a:pt x="51157" y="137375"/>
                      <a:pt x="58285" y="134413"/>
                      <a:pt x="63526" y="129141"/>
                    </a:cubicBezTo>
                    <a:lnTo>
                      <a:pt x="132417" y="59414"/>
                    </a:lnTo>
                    <a:cubicBezTo>
                      <a:pt x="141402" y="46902"/>
                      <a:pt x="138545" y="29475"/>
                      <a:pt x="126033" y="20490"/>
                    </a:cubicBezTo>
                    <a:cubicBezTo>
                      <a:pt x="116161" y="13400"/>
                      <a:pt x="102834" y="13519"/>
                      <a:pt x="93091" y="20785"/>
                    </a:cubicBezTo>
                    <a:lnTo>
                      <a:pt x="23363" y="90512"/>
                    </a:lnTo>
                    <a:cubicBezTo>
                      <a:pt x="12550" y="101391"/>
                      <a:pt x="12550" y="118960"/>
                      <a:pt x="23363" y="129839"/>
                    </a:cubicBezTo>
                    <a:cubicBezTo>
                      <a:pt x="28855" y="134996"/>
                      <a:pt x="36198" y="137712"/>
                      <a:pt x="43724" y="137369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4CC59B07-62FF-4FC6-B4B8-2B0237B28033}"/>
                  </a:ext>
                </a:extLst>
              </p:cNvPr>
              <p:cNvSpPr/>
              <p:nvPr/>
            </p:nvSpPr>
            <p:spPr>
              <a:xfrm>
                <a:off x="647168" y="588888"/>
                <a:ext cx="181292" cy="83673"/>
              </a:xfrm>
              <a:custGeom>
                <a:avLst/>
                <a:gdLst>
                  <a:gd name="connsiteX0" fmla="*/ 140763 w 181292"/>
                  <a:gd name="connsiteY0" fmla="*/ 15253 h 83673"/>
                  <a:gd name="connsiteX1" fmla="*/ 43144 w 181292"/>
                  <a:gd name="connsiteY1" fmla="*/ 15253 h 83673"/>
                  <a:gd name="connsiteX2" fmla="*/ 15253 w 181292"/>
                  <a:gd name="connsiteY2" fmla="*/ 43144 h 83673"/>
                  <a:gd name="connsiteX3" fmla="*/ 43144 w 181292"/>
                  <a:gd name="connsiteY3" fmla="*/ 71035 h 83673"/>
                  <a:gd name="connsiteX4" fmla="*/ 140763 w 181292"/>
                  <a:gd name="connsiteY4" fmla="*/ 71035 h 83673"/>
                  <a:gd name="connsiteX5" fmla="*/ 168654 w 181292"/>
                  <a:gd name="connsiteY5" fmla="*/ 43144 h 83673"/>
                  <a:gd name="connsiteX6" fmla="*/ 140763 w 181292"/>
                  <a:gd name="connsiteY6" fmla="*/ 15253 h 83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292" h="83673">
                    <a:moveTo>
                      <a:pt x="140763" y="15253"/>
                    </a:moveTo>
                    <a:lnTo>
                      <a:pt x="43144" y="15253"/>
                    </a:lnTo>
                    <a:cubicBezTo>
                      <a:pt x="27740" y="15253"/>
                      <a:pt x="15253" y="27740"/>
                      <a:pt x="15253" y="43144"/>
                    </a:cubicBezTo>
                    <a:cubicBezTo>
                      <a:pt x="15253" y="58548"/>
                      <a:pt x="27740" y="71035"/>
                      <a:pt x="43144" y="71035"/>
                    </a:cubicBezTo>
                    <a:lnTo>
                      <a:pt x="140763" y="71035"/>
                    </a:lnTo>
                    <a:cubicBezTo>
                      <a:pt x="156167" y="71035"/>
                      <a:pt x="168654" y="58548"/>
                      <a:pt x="168654" y="43144"/>
                    </a:cubicBezTo>
                    <a:cubicBezTo>
                      <a:pt x="168654" y="27740"/>
                      <a:pt x="156167" y="15253"/>
                      <a:pt x="140763" y="15253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19EE47AB-B641-4F0A-85E6-18EAF4648F5E}"/>
                  </a:ext>
                </a:extLst>
              </p:cNvPr>
              <p:cNvSpPr/>
              <p:nvPr/>
            </p:nvSpPr>
            <p:spPr>
              <a:xfrm>
                <a:off x="796119" y="883964"/>
                <a:ext cx="153401" cy="153401"/>
              </a:xfrm>
              <a:custGeom>
                <a:avLst/>
                <a:gdLst>
                  <a:gd name="connsiteX0" fmla="*/ 94034 w 153401"/>
                  <a:gd name="connsiteY0" fmla="*/ 21959 h 153401"/>
                  <a:gd name="connsiteX1" fmla="*/ 25003 w 153401"/>
                  <a:gd name="connsiteY1" fmla="*/ 91687 h 153401"/>
                  <a:gd name="connsiteX2" fmla="*/ 21960 w 153401"/>
                  <a:gd name="connsiteY2" fmla="*/ 131014 h 153401"/>
                  <a:gd name="connsiteX3" fmla="*/ 61287 w 153401"/>
                  <a:gd name="connsiteY3" fmla="*/ 134057 h 153401"/>
                  <a:gd name="connsiteX4" fmla="*/ 64330 w 153401"/>
                  <a:gd name="connsiteY4" fmla="*/ 131014 h 153401"/>
                  <a:gd name="connsiteX5" fmla="*/ 133360 w 153401"/>
                  <a:gd name="connsiteY5" fmla="*/ 61286 h 153401"/>
                  <a:gd name="connsiteX6" fmla="*/ 130317 w 153401"/>
                  <a:gd name="connsiteY6" fmla="*/ 21959 h 153401"/>
                  <a:gd name="connsiteX7" fmla="*/ 94034 w 153401"/>
                  <a:gd name="connsiteY7" fmla="*/ 21959 h 1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401" h="153401">
                    <a:moveTo>
                      <a:pt x="94034" y="21959"/>
                    </a:moveTo>
                    <a:lnTo>
                      <a:pt x="25003" y="91687"/>
                    </a:lnTo>
                    <a:cubicBezTo>
                      <a:pt x="13303" y="101707"/>
                      <a:pt x="11940" y="119313"/>
                      <a:pt x="21960" y="131014"/>
                    </a:cubicBezTo>
                    <a:cubicBezTo>
                      <a:pt x="31980" y="142714"/>
                      <a:pt x="49588" y="144075"/>
                      <a:pt x="61287" y="134057"/>
                    </a:cubicBezTo>
                    <a:cubicBezTo>
                      <a:pt x="62379" y="133122"/>
                      <a:pt x="63395" y="132104"/>
                      <a:pt x="64330" y="131014"/>
                    </a:cubicBezTo>
                    <a:lnTo>
                      <a:pt x="133360" y="61286"/>
                    </a:lnTo>
                    <a:cubicBezTo>
                      <a:pt x="143380" y="49586"/>
                      <a:pt x="142017" y="31979"/>
                      <a:pt x="130317" y="21959"/>
                    </a:cubicBezTo>
                    <a:cubicBezTo>
                      <a:pt x="119876" y="13017"/>
                      <a:pt x="104476" y="13017"/>
                      <a:pt x="94034" y="21959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5D2CF6B3-CDF4-4C7B-B676-79630447DAC1}"/>
                  </a:ext>
                </a:extLst>
              </p:cNvPr>
              <p:cNvSpPr/>
              <p:nvPr/>
            </p:nvSpPr>
            <p:spPr>
              <a:xfrm>
                <a:off x="1488720" y="876172"/>
                <a:ext cx="153401" cy="153401"/>
              </a:xfrm>
              <a:custGeom>
                <a:avLst/>
                <a:gdLst>
                  <a:gd name="connsiteX0" fmla="*/ 63846 w 153401"/>
                  <a:gd name="connsiteY0" fmla="*/ 24452 h 153401"/>
                  <a:gd name="connsiteX1" fmla="*/ 24452 w 153401"/>
                  <a:gd name="connsiteY1" fmla="*/ 22443 h 153401"/>
                  <a:gd name="connsiteX2" fmla="*/ 22443 w 153401"/>
                  <a:gd name="connsiteY2" fmla="*/ 61836 h 153401"/>
                  <a:gd name="connsiteX3" fmla="*/ 24380 w 153401"/>
                  <a:gd name="connsiteY3" fmla="*/ 63779 h 153401"/>
                  <a:gd name="connsiteX4" fmla="*/ 94108 w 153401"/>
                  <a:gd name="connsiteY4" fmla="*/ 133507 h 153401"/>
                  <a:gd name="connsiteX5" fmla="*/ 133389 w 153401"/>
                  <a:gd name="connsiteY5" fmla="*/ 137085 h 153401"/>
                  <a:gd name="connsiteX6" fmla="*/ 136968 w 153401"/>
                  <a:gd name="connsiteY6" fmla="*/ 97804 h 153401"/>
                  <a:gd name="connsiteX7" fmla="*/ 132458 w 153401"/>
                  <a:gd name="connsiteY7" fmla="*/ 93483 h 1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401" h="153401">
                    <a:moveTo>
                      <a:pt x="63846" y="24452"/>
                    </a:moveTo>
                    <a:cubicBezTo>
                      <a:pt x="53523" y="13020"/>
                      <a:pt x="35886" y="12120"/>
                      <a:pt x="24452" y="22443"/>
                    </a:cubicBezTo>
                    <a:cubicBezTo>
                      <a:pt x="13020" y="32765"/>
                      <a:pt x="12120" y="50402"/>
                      <a:pt x="22443" y="61836"/>
                    </a:cubicBezTo>
                    <a:cubicBezTo>
                      <a:pt x="23056" y="62514"/>
                      <a:pt x="23703" y="63164"/>
                      <a:pt x="24380" y="63779"/>
                    </a:cubicBezTo>
                    <a:lnTo>
                      <a:pt x="94108" y="133507"/>
                    </a:lnTo>
                    <a:cubicBezTo>
                      <a:pt x="103967" y="145342"/>
                      <a:pt x="121554" y="146944"/>
                      <a:pt x="133389" y="137085"/>
                    </a:cubicBezTo>
                    <a:cubicBezTo>
                      <a:pt x="145225" y="127227"/>
                      <a:pt x="146826" y="109640"/>
                      <a:pt x="136968" y="97804"/>
                    </a:cubicBezTo>
                    <a:cubicBezTo>
                      <a:pt x="135630" y="96199"/>
                      <a:pt x="134119" y="94750"/>
                      <a:pt x="132458" y="93483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8C25519B-662D-435D-B59E-F3CFF1F3430E}"/>
                  </a:ext>
                </a:extLst>
              </p:cNvPr>
              <p:cNvSpPr/>
              <p:nvPr/>
            </p:nvSpPr>
            <p:spPr>
              <a:xfrm>
                <a:off x="1605925" y="587912"/>
                <a:ext cx="181292" cy="83673"/>
              </a:xfrm>
              <a:custGeom>
                <a:avLst/>
                <a:gdLst>
                  <a:gd name="connsiteX0" fmla="*/ 140763 w 181292"/>
                  <a:gd name="connsiteY0" fmla="*/ 15253 h 83673"/>
                  <a:gd name="connsiteX1" fmla="*/ 43144 w 181292"/>
                  <a:gd name="connsiteY1" fmla="*/ 15253 h 83673"/>
                  <a:gd name="connsiteX2" fmla="*/ 15253 w 181292"/>
                  <a:gd name="connsiteY2" fmla="*/ 43144 h 83673"/>
                  <a:gd name="connsiteX3" fmla="*/ 43144 w 181292"/>
                  <a:gd name="connsiteY3" fmla="*/ 71035 h 83673"/>
                  <a:gd name="connsiteX4" fmla="*/ 140763 w 181292"/>
                  <a:gd name="connsiteY4" fmla="*/ 71035 h 83673"/>
                  <a:gd name="connsiteX5" fmla="*/ 168654 w 181292"/>
                  <a:gd name="connsiteY5" fmla="*/ 43144 h 83673"/>
                  <a:gd name="connsiteX6" fmla="*/ 140763 w 181292"/>
                  <a:gd name="connsiteY6" fmla="*/ 15253 h 83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292" h="83673">
                    <a:moveTo>
                      <a:pt x="140763" y="15253"/>
                    </a:moveTo>
                    <a:lnTo>
                      <a:pt x="43144" y="15253"/>
                    </a:lnTo>
                    <a:cubicBezTo>
                      <a:pt x="27740" y="15253"/>
                      <a:pt x="15253" y="27740"/>
                      <a:pt x="15253" y="43144"/>
                    </a:cubicBezTo>
                    <a:cubicBezTo>
                      <a:pt x="15253" y="58548"/>
                      <a:pt x="27740" y="71035"/>
                      <a:pt x="43144" y="71035"/>
                    </a:cubicBezTo>
                    <a:lnTo>
                      <a:pt x="140763" y="71035"/>
                    </a:lnTo>
                    <a:cubicBezTo>
                      <a:pt x="156167" y="71035"/>
                      <a:pt x="168654" y="58548"/>
                      <a:pt x="168654" y="43144"/>
                    </a:cubicBezTo>
                    <a:cubicBezTo>
                      <a:pt x="168654" y="27740"/>
                      <a:pt x="156167" y="15253"/>
                      <a:pt x="140763" y="15253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A8BB10-3D86-41C8-AB2F-0E8E6F0E8C2F}"/>
                </a:ext>
              </a:extLst>
            </p:cNvPr>
            <p:cNvSpPr/>
            <p:nvPr userDrawn="1"/>
          </p:nvSpPr>
          <p:spPr>
            <a:xfrm>
              <a:off x="714376" y="199576"/>
              <a:ext cx="1041010" cy="927908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Title Placeholder 1">
            <a:extLst>
              <a:ext uri="{FF2B5EF4-FFF2-40B4-BE49-F238E27FC236}">
                <a16:creationId xmlns:a16="http://schemas.microsoft.com/office/drawing/2014/main" id="{84930C29-87A8-4465-98A4-632A4585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114" y="199576"/>
            <a:ext cx="9901840" cy="895333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7F1716B2-2C1C-4062-AB84-BA61B995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2023-04-25</a:t>
            </a:fld>
            <a:endParaRPr lang="ko-KR" altLang="en-US" dirty="0"/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63EBD44C-2AB8-418B-B631-33B0B7AA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85631F6F-F7AE-4010-8177-D73C52B6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C17D3BD8-69FB-4288-961D-19AC6B10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1370006"/>
            <a:ext cx="11011476" cy="5178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9" name="Isosceles Triangle 22"/>
          <p:cNvSpPr/>
          <p:nvPr/>
        </p:nvSpPr>
        <p:spPr>
          <a:xfrm rot="10800000">
            <a:off x="5616912" y="1088363"/>
            <a:ext cx="949176" cy="9106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2327486" y="211875"/>
            <a:ext cx="9273470" cy="877284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8000" rIns="0" bIns="0" anchor="ctr"/>
          <a:lstStyle/>
          <a:p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2023-04-25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44" name="Title Placeholder 1">
            <a:extLst>
              <a:ext uri="{FF2B5EF4-FFF2-40B4-BE49-F238E27FC236}">
                <a16:creationId xmlns:a16="http://schemas.microsoft.com/office/drawing/2014/main" id="{84930C29-87A8-4465-98A4-632A45852CA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327485" y="199576"/>
            <a:ext cx="9273468" cy="895333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DBFE37-4391-4E0D-934A-D8164BB2AF2A}"/>
              </a:ext>
            </a:extLst>
          </p:cNvPr>
          <p:cNvGrpSpPr/>
          <p:nvPr userDrawn="1"/>
        </p:nvGrpSpPr>
        <p:grpSpPr>
          <a:xfrm>
            <a:off x="588401" y="206124"/>
            <a:ext cx="1564024" cy="888786"/>
            <a:chOff x="653715" y="206124"/>
            <a:chExt cx="1564024" cy="8887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A8BB10-3D86-41C8-AB2F-0E8E6F0E8C2F}"/>
                </a:ext>
              </a:extLst>
            </p:cNvPr>
            <p:cNvSpPr/>
            <p:nvPr userDrawn="1"/>
          </p:nvSpPr>
          <p:spPr>
            <a:xfrm>
              <a:off x="653715" y="206124"/>
              <a:ext cx="1564024" cy="888786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5" name="Picture 4" descr="https://mblogthumb-phinf.pstatic.net/20150622_143/tonol0414_1434951169252i7HwJ_JPEG/noun_43498_cc.png?type=w2">
              <a:extLst>
                <a:ext uri="{FF2B5EF4-FFF2-40B4-BE49-F238E27FC236}">
                  <a16:creationId xmlns:a16="http://schemas.microsoft.com/office/drawing/2014/main" id="{A2050A86-D4D7-477F-AD08-DC30D29EAB3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63" b="94186" l="9703" r="96714">
                          <a14:foregroundMark x1="29734" y1="19934" x2="31612" y2="22425"/>
                          <a14:foregroundMark x1="44914" y1="2824" x2="48200" y2="1163"/>
                          <a14:foregroundMark x1="31299" y1="42027" x2="31455" y2="42193"/>
                          <a14:foregroundMark x1="29108" y1="45681" x2="29264" y2="45681"/>
                          <a14:foregroundMark x1="25196" y1="49336" x2="25509" y2="49169"/>
                          <a14:foregroundMark x1="43349" y1="47841" x2="43349" y2="48173"/>
                          <a14:foregroundMark x1="42410" y1="44684" x2="42567" y2="44850"/>
                          <a14:foregroundMark x1="43818" y1="40698" x2="43818" y2="41860"/>
                          <a14:foregroundMark x1="50861" y1="48173" x2="50861" y2="51163"/>
                          <a14:foregroundMark x1="77308" y1="45349" x2="76839" y2="45515"/>
                          <a14:foregroundMark x1="86541" y1="50000" x2="87011" y2="52658"/>
                          <a14:foregroundMark x1="81377" y1="50997" x2="81534" y2="51163"/>
                          <a14:foregroundMark x1="79925" y1="67662" x2="77621" y2="69435"/>
                          <a14:foregroundMark x1="90141" y1="59801" x2="83186" y2="65153"/>
                          <a14:foregroundMark x1="91706" y1="67442" x2="93584" y2="76246"/>
                          <a14:foregroundMark x1="93584" y1="76246" x2="86854" y2="80731"/>
                          <a14:foregroundMark x1="86854" y1="80731" x2="83725" y2="81395"/>
                          <a14:foregroundMark x1="78873" y1="93189" x2="78873" y2="94352"/>
                          <a14:foregroundMark x1="48044" y1="80897" x2="48044" y2="93688"/>
                          <a14:foregroundMark x1="53521" y1="79734" x2="53834" y2="94020"/>
                          <a14:foregroundMark x1="24883" y1="93522" x2="21596" y2="84053"/>
                          <a14:foregroundMark x1="21596" y1="84053" x2="13928" y2="79734"/>
                          <a14:foregroundMark x1="13928" y1="79734" x2="10642" y2="73588"/>
                          <a14:foregroundMark x1="13146" y1="49003" x2="15180" y2="51495"/>
                          <a14:foregroundMark x1="16588" y1="48671" x2="14867" y2="48007"/>
                          <a14:foregroundMark x1="96714" y1="78904" x2="96714" y2="79236"/>
                          <a14:backgroundMark x1="82160" y1="65449" x2="81221" y2="66279"/>
                          <a14:backgroundMark x1="82942" y1="64950" x2="82473" y2="65449"/>
                          <a14:backgroundMark x1="80908" y1="66279" x2="81534" y2="66445"/>
                          <a14:backgroundMark x1="82473" y1="65615" x2="82160" y2="65947"/>
                          <a14:backgroundMark x1="96557" y1="74585" x2="96714" y2="75249"/>
                          <a14:backgroundMark x1="96557" y1="75415" x2="96557" y2="75415"/>
                          <a14:backgroundMark x1="12520" y1="76744" x2="12363" y2="76744"/>
                          <a14:backgroundMark x1="12833" y1="76744" x2="12520" y2="76744"/>
                          <a14:backgroundMark x1="65884" y1="53821" x2="66041" y2="52492"/>
                          <a14:backgroundMark x1="66197" y1="52492" x2="66197" y2="53156"/>
                          <a14:backgroundMark x1="66354" y1="51993" x2="66197" y2="52824"/>
                          <a14:backgroundMark x1="66197" y1="51495" x2="65884" y2="53987"/>
                          <a14:backgroundMark x1="75900" y1="47674" x2="76369" y2="498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39"/>
            <a:stretch/>
          </p:blipFill>
          <p:spPr bwMode="auto">
            <a:xfrm>
              <a:off x="700795" y="229685"/>
              <a:ext cx="1457055" cy="85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7F73E6B-51DB-4E7C-8367-A4F0113A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1370005"/>
            <a:ext cx="11011476" cy="51913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9" name="Isosceles Triangle 22"/>
          <p:cNvSpPr/>
          <p:nvPr/>
        </p:nvSpPr>
        <p:spPr>
          <a:xfrm rot="10800000">
            <a:off x="5616912" y="1088363"/>
            <a:ext cx="949176" cy="9106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1625977" y="211875"/>
            <a:ext cx="9974979" cy="877284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8000" rIns="0" bIns="0" anchor="ctr"/>
          <a:lstStyle/>
          <a:p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2023-04-25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44" name="Title Placeholder 1">
            <a:extLst>
              <a:ext uri="{FF2B5EF4-FFF2-40B4-BE49-F238E27FC236}">
                <a16:creationId xmlns:a16="http://schemas.microsoft.com/office/drawing/2014/main" id="{84930C29-87A8-4465-98A4-632A45852CA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625974" y="199576"/>
            <a:ext cx="9974979" cy="895333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A8BB10-3D86-41C8-AB2F-0E8E6F0E8C2F}"/>
              </a:ext>
            </a:extLst>
          </p:cNvPr>
          <p:cNvSpPr/>
          <p:nvPr userDrawn="1"/>
        </p:nvSpPr>
        <p:spPr>
          <a:xfrm>
            <a:off x="588401" y="206124"/>
            <a:ext cx="918514" cy="88878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7F73E6B-51DB-4E7C-8367-A4F0113A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1370005"/>
            <a:ext cx="11011476" cy="51913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noFill/>
          </a:ln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8" name="그래픽 7" descr="퍼즐 조각">
            <a:extLst>
              <a:ext uri="{FF2B5EF4-FFF2-40B4-BE49-F238E27FC236}">
                <a16:creationId xmlns:a16="http://schemas.microsoft.com/office/drawing/2014/main" id="{87444F82-C260-4E9D-9AFB-2ED5BA1FD6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246" t="10225" r="8625" b="9120"/>
          <a:stretch/>
        </p:blipFill>
        <p:spPr>
          <a:xfrm>
            <a:off x="587161" y="213753"/>
            <a:ext cx="919754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0" name="그래픽 29" descr="종이 클립">
            <a:extLst>
              <a:ext uri="{FF2B5EF4-FFF2-40B4-BE49-F238E27FC236}">
                <a16:creationId xmlns:a16="http://schemas.microsoft.com/office/drawing/2014/main" id="{7C2D2BE3-2193-4E09-8457-FE1227CB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12190"/>
            <a:ext cx="615464" cy="615464"/>
          </a:xfrm>
          <a:prstGeom prst="rect">
            <a:avLst/>
          </a:prstGeom>
        </p:spPr>
      </p:pic>
      <p:sp>
        <p:nvSpPr>
          <p:cNvPr id="31" name="Title Placeholder 1">
            <a:extLst>
              <a:ext uri="{FF2B5EF4-FFF2-40B4-BE49-F238E27FC236}">
                <a16:creationId xmlns:a16="http://schemas.microsoft.com/office/drawing/2014/main" id="{62B3C063-6C41-42AB-A227-783EB8E8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5" y="29066"/>
            <a:ext cx="11011476" cy="567933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>
            <a:lvl1pPr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C637B2EA-DA9E-4C69-996A-18F0D7DA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2023-04-25</a:t>
            </a:fld>
            <a:endParaRPr lang="ko-KR" alt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ED8BF18-85C5-4158-8BC8-EC8BE0F2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4B21E1F2-8A2D-43C1-93B2-41BE76D5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F3B31F5-7E00-49A3-8A77-982C39A4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698500"/>
            <a:ext cx="11011476" cy="5851936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2035" y="310897"/>
            <a:ext cx="11018918" cy="905654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47" y="1399429"/>
            <a:ext cx="11018917" cy="5147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035" y="6593427"/>
            <a:ext cx="3657600" cy="240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서울한강 장체 L"/>
              </a:defRPr>
            </a:lvl1pPr>
          </a:lstStyle>
          <a:p>
            <a:fld id="{4E91D5F1-2849-4585-9F15-CF2F367DA41A}" type="datetimeFigureOut">
              <a:rPr lang="ko-KR" altLang="en-US" smtClean="0"/>
              <a:pPr/>
              <a:t>2023-04-25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9828" y="6593427"/>
            <a:ext cx="6174982" cy="240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서울한강 장체 L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6553" y="6593427"/>
            <a:ext cx="914400" cy="240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서울한강 장체 L"/>
              </a:defRPr>
            </a:lvl1pPr>
          </a:lstStyle>
          <a:p>
            <a:fld id="{930B1790-C2CC-41D8-A1A4-3553845E41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5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3600" b="0" i="0" kern="1200" cap="none" spc="-150">
          <a:solidFill>
            <a:schemeClr val="accent5">
              <a:lumMod val="75000"/>
            </a:schemeClr>
          </a:solidFill>
          <a:effectLst/>
          <a:latin typeface="+mn-lt"/>
          <a:ea typeface="서울남산 장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1pPr>
      <a:lvl2pPr marL="468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6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2pPr>
      <a:lvl3pPr marL="720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4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3pPr>
      <a:lvl4pPr marL="972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4pPr>
      <a:lvl5pPr marL="1224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5pPr>
      <a:lvl6pPr marL="22860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None/>
        <a:defRPr sz="1200" kern="1200">
          <a:solidFill>
            <a:schemeClr val="tx1"/>
          </a:solidFill>
          <a:effectLst/>
          <a:latin typeface="서울한강 장체 L" panose="02020603020101020101" pitchFamily="18" charset="-127"/>
          <a:ea typeface="서울한강 장체 L" panose="02020603020101020101" pitchFamily="18" charset="-127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서울한강 장체 L" panose="02020603020101020101" pitchFamily="18" charset="-127"/>
          <a:ea typeface="서울한강 장체 L" panose="02020603020101020101" pitchFamily="18" charset="-127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서울한강 장체 L" panose="02020603020101020101" pitchFamily="18" charset="-127"/>
          <a:ea typeface="서울한강 장체 L" panose="02020603020101020101" pitchFamily="18" charset="-127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서울한강 장체 L" panose="02020603020101020101" pitchFamily="18" charset="-127"/>
          <a:ea typeface="서울한강 장체 L" panose="02020603020101020101" pitchFamily="18" charset="-127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microsoft.com/office/2007/relationships/hdphoto" Target="../media/hdphoto2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AF89-79FB-4929-8BEA-C68CE22BB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66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97571-1E72-44EC-8560-D7502FC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57132-3D8B-441A-A923-1250243B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모델의 오차를 줄이기 위해 새로운 독립 변수와 종속 변수 사용해 생성된 모델 전이 학습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생성된 모델에</a:t>
            </a:r>
            <a:r>
              <a:rPr lang="en-US" altLang="ko-KR"/>
              <a:t> </a:t>
            </a:r>
            <a:r>
              <a:rPr lang="ko-KR" altLang="en-US"/>
              <a:t>새로운 독립 변수를 적용해 종속 변수 예측</a:t>
            </a:r>
            <a:endParaRPr lang="en-US" altLang="ko-KR"/>
          </a:p>
          <a:p>
            <a:pPr lvl="2"/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896AB1-6785-433D-B4E3-D7CCDAE35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06207"/>
              </p:ext>
            </p:extLst>
          </p:nvPr>
        </p:nvGraphicFramePr>
        <p:xfrm>
          <a:off x="1054004" y="1146795"/>
          <a:ext cx="648979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from pop.AI import Linear_Regression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append_x_data = [[190], [180], [170], [160], [150]]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append_y_data = [[296], [263], [259], [242], [228]]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linear = Linear_Regression(True, ckpt_name="height_feet")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linear.X_data = append_x_data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linear.Y_data = append_y_data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linear.train(500, 50)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B0A0DFF-1B6E-4201-A059-10FAC942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769" y="1015051"/>
            <a:ext cx="2505425" cy="2143424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EE736F-1689-4694-A402-E1390EC1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16792"/>
              </p:ext>
            </p:extLst>
          </p:nvPr>
        </p:nvGraphicFramePr>
        <p:xfrm>
          <a:off x="1054003" y="3738713"/>
          <a:ext cx="648979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from pop.AI import Linear_Regression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import matplotlib.pylab as plt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new_x = [[159], [172], [201], [148]]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linear = Linear_Regression(True, ckpt_name="height_feet")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prediction_y = linear.run(new_x)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plt.xlabel("height(cm)")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plt.ylabel("feet(mm)")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11:  plt.scatter(x_data, y_data)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12:  plt.scatter(append_x_data, append_y_data)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13:  plt.plot(new_x, prediction_y, color='#f0f000', linestyle="-.", marker='o')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14:  plt.show()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2B3EFBF-1580-4D20-BB17-EB352F68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0" y="4258400"/>
            <a:ext cx="3101962" cy="2039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37706E-C7C0-4B2B-9208-557E003D5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892" y="4917941"/>
            <a:ext cx="779427" cy="5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6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 회귀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로지스틱 회귀는 입력에 </a:t>
            </a:r>
            <a:r>
              <a:rPr lang="ko-KR" altLang="en-US" dirty="0"/>
              <a:t>대해 이항 </a:t>
            </a:r>
            <a:r>
              <a:rPr lang="ko-KR" altLang="en-US"/>
              <a:t>확률 관계를 가지며</a:t>
            </a:r>
            <a:r>
              <a:rPr lang="en-US" altLang="ko-KR"/>
              <a:t>, </a:t>
            </a:r>
            <a:r>
              <a:rPr lang="ko-KR" altLang="en-US"/>
              <a:t>결과를 </a:t>
            </a:r>
            <a:r>
              <a:rPr lang="en-US" altLang="ko-KR"/>
              <a:t>0~1 </a:t>
            </a:r>
            <a:r>
              <a:rPr lang="ko-KR" altLang="en-US"/>
              <a:t>사잇값</a:t>
            </a:r>
            <a:r>
              <a:rPr lang="en-US" altLang="ko-KR"/>
              <a:t>(</a:t>
            </a:r>
            <a:r>
              <a:rPr lang="ko-KR" altLang="en-US"/>
              <a:t>입력이 </a:t>
            </a:r>
            <a:r>
              <a:rPr lang="en-US" altLang="ko-KR"/>
              <a:t>True(1)</a:t>
            </a:r>
            <a:r>
              <a:rPr lang="ko-KR" altLang="en-US"/>
              <a:t>일 확률</a:t>
            </a:r>
            <a:r>
              <a:rPr lang="en-US" altLang="ko-KR"/>
              <a:t>)</a:t>
            </a:r>
            <a:r>
              <a:rPr lang="ko-KR" altLang="en-US"/>
              <a:t>으로 표현</a:t>
            </a:r>
            <a:endParaRPr lang="en-US" altLang="ko-KR" dirty="0"/>
          </a:p>
          <a:p>
            <a:pPr lvl="1"/>
            <a:r>
              <a:rPr lang="ko-KR" altLang="en-US"/>
              <a:t>다음과 같이 키와 </a:t>
            </a:r>
            <a:r>
              <a:rPr lang="ko-KR" altLang="en-US" dirty="0"/>
              <a:t>성별에 관한 데이터가 주어졌을 때 키에 따른 성별을 예측하기 위한 </a:t>
            </a:r>
            <a:r>
              <a:rPr lang="ko-KR" altLang="en-US"/>
              <a:t>회귀 모델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r>
              <a:rPr lang="ko-KR" altLang="en-US"/>
              <a:t>주어진 데이터 시각화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6A9852-A216-4C14-A9B0-E83872BFE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58418"/>
              </p:ext>
            </p:extLst>
          </p:nvPr>
        </p:nvGraphicFramePr>
        <p:xfrm>
          <a:off x="1150717" y="2178023"/>
          <a:ext cx="8026596" cy="128861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46976">
                  <a:extLst>
                    <a:ext uri="{9D8B030D-6E8A-4147-A177-3AD203B41FA5}">
                      <a16:colId xmlns:a16="http://schemas.microsoft.com/office/drawing/2014/main" val="2945841108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3812912666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3761228996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1051250463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864143071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3277136688"/>
                    </a:ext>
                  </a:extLst>
                </a:gridCol>
              </a:tblGrid>
              <a:tr h="322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성별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성별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성별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1293366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173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 (</a:t>
                      </a:r>
                      <a:r>
                        <a:rPr lang="ko-KR" alt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187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177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3293913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여성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157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여성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159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여성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5652742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162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여성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169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182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altLang="ko-KR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60083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D36508-83E9-4CAF-A84E-DEAD12FFA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30615"/>
              </p:ext>
            </p:extLst>
          </p:nvPr>
        </p:nvGraphicFramePr>
        <p:xfrm>
          <a:off x="1221056" y="4154098"/>
          <a:ext cx="630515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matplotlib.pylab as plt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x_data = [[173], [171], [162], [187], [157], [169], [177], [159], [182]]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y_data = [[0], [1], [1], [0], [1], [0], [0], [1], [0]]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plt.scatter(x_data, y_data)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plt.xlabel("height(cm)")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plt.ylabel("gender(man=0, woman=1)")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plt.show()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5F4C6F4-2927-4919-BE96-F293C8C0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629" y="4154098"/>
            <a:ext cx="3070469" cy="20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9449D9-D31B-4272-915D-1E3DCFA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</a:t>
            </a:r>
            <a:r>
              <a:rPr lang="en-US" altLang="ko-KR" dirty="0"/>
              <a:t> </a:t>
            </a:r>
            <a:r>
              <a:rPr lang="ko-KR" altLang="en-US" dirty="0"/>
              <a:t>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">
                <a:extLst>
                  <a:ext uri="{FF2B5EF4-FFF2-40B4-BE49-F238E27FC236}">
                    <a16:creationId xmlns:a16="http://schemas.microsoft.com/office/drawing/2014/main" id="{5AA2A74E-20E5-4E3B-A9C9-970111F14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037" y="771525"/>
                <a:ext cx="11027926" cy="566478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ko-KR" altLang="en-US"/>
                  <a:t>모든 </a:t>
                </a:r>
                <a:r>
                  <a:rPr lang="ko-KR" altLang="en-US" dirty="0"/>
                  <a:t>데이터의 관계를 </a:t>
                </a:r>
                <a:r>
                  <a:rPr lang="ko-KR" altLang="en-US"/>
                  <a:t>하나의 </a:t>
                </a:r>
                <a:r>
                  <a:rPr lang="ko-KR" altLang="en-US">
                    <a:solidFill>
                      <a:srgbClr val="FF0000"/>
                    </a:solidFill>
                  </a:rPr>
                  <a:t>이상적인 곡선</a:t>
                </a:r>
                <a:r>
                  <a:rPr lang="ko-KR" altLang="en-US"/>
                  <a:t>으로 표현할 수 있을 때</a:t>
                </a:r>
                <a:r>
                  <a:rPr lang="en-US" altLang="ko-KR"/>
                  <a:t>, </a:t>
                </a:r>
                <a:r>
                  <a:rPr lang="ko-KR" altLang="en-US"/>
                  <a:t>이를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/>
                  <a:t>로 가정</a:t>
                </a:r>
                <a:endParaRPr lang="en-US" altLang="ko-KR" dirty="0"/>
              </a:p>
              <a:p>
                <a:pPr lvl="2"/>
                <a:r>
                  <a:rPr lang="ko-KR" altLang="en-US"/>
                  <a:t>로지스틱 회귀 모델은 곡선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구하기 </a:t>
                </a:r>
                <a:r>
                  <a:rPr lang="ko-KR" altLang="en-US"/>
                  <a:t>위해 임의의 곡선 </a:t>
                </a:r>
                <a:r>
                  <a:rPr lang="ko-KR" altLang="en-US" dirty="0"/>
                  <a:t>가설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/>
                  <a:t> 설정한 후 가설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/>
                  <a:t>를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/>
                  <a:t>에 가깝도록 최적화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/>
                  <a:t>성공적으로 가설 최적화를 끝낸 로지스틱 </a:t>
                </a:r>
                <a:r>
                  <a:rPr lang="ko-KR" altLang="en-US" dirty="0"/>
                  <a:t>회귀 모델은 </a:t>
                </a:r>
                <a:r>
                  <a:rPr lang="ko-KR" altLang="en-US"/>
                  <a:t>새로운 키가 주어지면</a:t>
                </a:r>
                <a:r>
                  <a:rPr lang="en-US" altLang="ko-KR"/>
                  <a:t>, </a:t>
                </a:r>
                <a:r>
                  <a:rPr lang="ko-KR" altLang="en-US"/>
                  <a:t>여성</a:t>
                </a:r>
                <a:r>
                  <a:rPr lang="en-US" altLang="ko-KR"/>
                  <a:t>(</a:t>
                </a:r>
                <a:r>
                  <a:rPr lang="ko-KR" altLang="en-US"/>
                  <a:t>또는 남성</a:t>
                </a:r>
                <a:r>
                  <a:rPr lang="en-US" altLang="ko-KR"/>
                  <a:t>)</a:t>
                </a:r>
                <a:r>
                  <a:rPr lang="ko-KR" altLang="en-US"/>
                  <a:t>일 </a:t>
                </a:r>
                <a:r>
                  <a:rPr lang="ko-KR" altLang="en-US" dirty="0"/>
                  <a:t>확률을 예측할 수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1" name="내용 개체 틀 1">
                <a:extLst>
                  <a:ext uri="{FF2B5EF4-FFF2-40B4-BE49-F238E27FC236}">
                    <a16:creationId xmlns:a16="http://schemas.microsoft.com/office/drawing/2014/main" id="{5AA2A74E-20E5-4E3B-A9C9-970111F1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037" y="771525"/>
                <a:ext cx="11027926" cy="5664785"/>
              </a:xfrm>
              <a:blipFill>
                <a:blip r:embed="rId2"/>
                <a:stretch>
                  <a:fillRect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0BE7BF-F5C4-4161-BF18-85C88A81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61248"/>
              </p:ext>
            </p:extLst>
          </p:nvPr>
        </p:nvGraphicFramePr>
        <p:xfrm>
          <a:off x="1278061" y="4191722"/>
          <a:ext cx="5455677" cy="133890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72365">
                  <a:extLst>
                    <a:ext uri="{9D8B030D-6E8A-4147-A177-3AD203B41FA5}">
                      <a16:colId xmlns:a16="http://schemas.microsoft.com/office/drawing/2014/main" val="3260794335"/>
                    </a:ext>
                  </a:extLst>
                </a:gridCol>
                <a:gridCol w="1361104">
                  <a:extLst>
                    <a:ext uri="{9D8B030D-6E8A-4147-A177-3AD203B41FA5}">
                      <a16:colId xmlns:a16="http://schemas.microsoft.com/office/drawing/2014/main" val="3564462199"/>
                    </a:ext>
                  </a:extLst>
                </a:gridCol>
                <a:gridCol w="1361104">
                  <a:extLst>
                    <a:ext uri="{9D8B030D-6E8A-4147-A177-3AD203B41FA5}">
                      <a16:colId xmlns:a16="http://schemas.microsoft.com/office/drawing/2014/main" val="1670850472"/>
                    </a:ext>
                  </a:extLst>
                </a:gridCol>
                <a:gridCol w="1361104">
                  <a:extLst>
                    <a:ext uri="{9D8B030D-6E8A-4147-A177-3AD203B41FA5}">
                      <a16:colId xmlns:a16="http://schemas.microsoft.com/office/drawing/2014/main" val="1442464740"/>
                    </a:ext>
                  </a:extLst>
                </a:gridCol>
              </a:tblGrid>
              <a:tr h="3347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성별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성별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705252"/>
                  </a:ext>
                </a:extLst>
              </a:tr>
              <a:tr h="3347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190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0.005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160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0.916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2480784"/>
                  </a:ext>
                </a:extLst>
              </a:tr>
              <a:tr h="3347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0.073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150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0.972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004753"/>
                  </a:ext>
                </a:extLst>
              </a:tr>
              <a:tr h="3347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0.493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446199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97349C7A-255C-489D-B9DB-6EBA7CB7C53E}"/>
              </a:ext>
            </a:extLst>
          </p:cNvPr>
          <p:cNvGrpSpPr/>
          <p:nvPr/>
        </p:nvGrpSpPr>
        <p:grpSpPr>
          <a:xfrm>
            <a:off x="1404021" y="1446324"/>
            <a:ext cx="3070469" cy="2070599"/>
            <a:chOff x="1404021" y="1446324"/>
            <a:chExt cx="3070469" cy="207059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AE71822-1C5A-419F-B929-EB7A4819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021" y="1446324"/>
              <a:ext cx="3070469" cy="2070599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DAE749C-5B02-4155-BC38-FA061CEF0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51" t="-1" r="7365" b="26323"/>
            <a:stretch/>
          </p:blipFill>
          <p:spPr>
            <a:xfrm>
              <a:off x="1837593" y="1530550"/>
              <a:ext cx="2567354" cy="158192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2B9B2A-350D-4515-904A-7067F7A7E836}"/>
              </a:ext>
            </a:extLst>
          </p:cNvPr>
          <p:cNvGrpSpPr/>
          <p:nvPr/>
        </p:nvGrpSpPr>
        <p:grpSpPr>
          <a:xfrm>
            <a:off x="7443953" y="4191722"/>
            <a:ext cx="3070469" cy="2070599"/>
            <a:chOff x="7443953" y="4191722"/>
            <a:chExt cx="3070469" cy="207059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8C0EBAF-2868-4A6D-B75C-231EB61C0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3953" y="4191722"/>
              <a:ext cx="3070469" cy="207059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99FBFB-D716-4C05-BA08-BB57718DB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2" r="22489" b="25587"/>
            <a:stretch/>
          </p:blipFill>
          <p:spPr>
            <a:xfrm>
              <a:off x="7847999" y="4279641"/>
              <a:ext cx="2518132" cy="1637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21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97571-1E72-44EC-8560-D7502FC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57132-3D8B-441A-A923-1250243B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Logistic_Regression</a:t>
            </a:r>
            <a:r>
              <a:rPr lang="en-US" altLang="ko-KR" dirty="0"/>
              <a:t> </a:t>
            </a:r>
            <a:r>
              <a:rPr lang="ko-KR" altLang="en-US" dirty="0"/>
              <a:t>클래스로</a:t>
            </a:r>
            <a:r>
              <a:rPr lang="en-US" altLang="ko-KR" dirty="0"/>
              <a:t> </a:t>
            </a:r>
            <a:r>
              <a:rPr lang="ko-KR" altLang="en-US" dirty="0"/>
              <a:t>선형 회귀 모델 생성</a:t>
            </a:r>
            <a:endParaRPr lang="en-US" altLang="ko-KR" dirty="0"/>
          </a:p>
          <a:p>
            <a:pPr lvl="2"/>
            <a:r>
              <a:rPr lang="en-US" altLang="ko-KR" dirty="0" err="1"/>
              <a:t>Logistic_Regression</a:t>
            </a:r>
            <a:r>
              <a:rPr lang="en-US" altLang="ko-KR" dirty="0"/>
              <a:t>(</a:t>
            </a:r>
            <a:r>
              <a:rPr lang="en-US" altLang="ko-KR" dirty="0" err="1"/>
              <a:t>input_size</a:t>
            </a:r>
            <a:r>
              <a:rPr lang="en-US" altLang="ko-KR" dirty="0"/>
              <a:t>=1, restore=False, </a:t>
            </a:r>
            <a:r>
              <a:rPr lang="en-US" altLang="ko-KR" dirty="0" err="1"/>
              <a:t>ckpt_name</a:t>
            </a:r>
            <a:r>
              <a:rPr lang="en-US" altLang="ko-KR" dirty="0"/>
              <a:t>="</a:t>
            </a:r>
            <a:r>
              <a:rPr lang="en-US" altLang="ko-KR" dirty="0" err="1"/>
              <a:t>logistic_regression_models</a:t>
            </a:r>
            <a:r>
              <a:rPr lang="en-US" altLang="ko-KR" dirty="0"/>
              <a:t>"): </a:t>
            </a:r>
            <a:r>
              <a:rPr lang="ko-KR" altLang="en-US" dirty="0"/>
              <a:t>로지스틱 회귀 객체 생성</a:t>
            </a:r>
            <a:endParaRPr lang="en-US" altLang="ko-KR" dirty="0"/>
          </a:p>
          <a:p>
            <a:pPr lvl="3"/>
            <a:r>
              <a:rPr lang="en-US" altLang="ko-KR" dirty="0"/>
              <a:t>input: </a:t>
            </a:r>
            <a:r>
              <a:rPr lang="ko-KR" altLang="en-US" dirty="0"/>
              <a:t>입력 데이터</a:t>
            </a:r>
            <a:r>
              <a:rPr lang="en-US" altLang="ko-KR" dirty="0"/>
              <a:t>(</a:t>
            </a:r>
            <a:r>
              <a:rPr lang="ko-KR" altLang="en-US" dirty="0"/>
              <a:t>최하위 차원</a:t>
            </a:r>
            <a:r>
              <a:rPr lang="en-US" altLang="ko-KR" dirty="0"/>
              <a:t>)</a:t>
            </a:r>
            <a:r>
              <a:rPr lang="ko-KR" altLang="en-US" dirty="0"/>
              <a:t> 크기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1</a:t>
            </a:r>
            <a:endParaRPr lang="ko-KR" altLang="en-US" dirty="0"/>
          </a:p>
          <a:p>
            <a:pPr lvl="2"/>
            <a:r>
              <a:rPr lang="en-US" altLang="ko-KR" dirty="0" err="1"/>
              <a:t>Logistic_Regression.X_data</a:t>
            </a:r>
            <a:r>
              <a:rPr lang="en-US" altLang="ko-KR" dirty="0"/>
              <a:t>, Linear_ </a:t>
            </a:r>
            <a:r>
              <a:rPr lang="en-US" altLang="ko-KR" dirty="0" err="1"/>
              <a:t>Regression.Y_data</a:t>
            </a:r>
            <a:r>
              <a:rPr lang="en-US" altLang="ko-KR" dirty="0"/>
              <a:t>: </a:t>
            </a:r>
            <a:r>
              <a:rPr lang="ko-KR" altLang="en-US" dirty="0"/>
              <a:t>학습용 독립 변수와 종속 변수 설정 및 읽기</a:t>
            </a:r>
            <a:endParaRPr lang="en-US" altLang="ko-KR" dirty="0"/>
          </a:p>
          <a:p>
            <a:pPr lvl="2"/>
            <a:r>
              <a:rPr lang="en-US" altLang="ko-KR" dirty="0" err="1"/>
              <a:t>Logistic_Regression.train</a:t>
            </a:r>
            <a:r>
              <a:rPr lang="en-US" altLang="ko-KR" dirty="0"/>
              <a:t>(times=100, </a:t>
            </a:r>
            <a:r>
              <a:rPr lang="en-US" altLang="ko-KR" dirty="0" err="1"/>
              <a:t>print_every</a:t>
            </a:r>
            <a:r>
              <a:rPr lang="en-US" altLang="ko-KR" dirty="0"/>
              <a:t>=10): </a:t>
            </a:r>
            <a:r>
              <a:rPr lang="ko-KR" altLang="en-US" dirty="0"/>
              <a:t>학습 진행</a:t>
            </a:r>
            <a:endParaRPr lang="en-US" altLang="ko-KR" dirty="0"/>
          </a:p>
          <a:p>
            <a:pPr lvl="2"/>
            <a:r>
              <a:rPr lang="en-US" altLang="ko-KR" dirty="0" err="1"/>
              <a:t>Logistic_Regression.run</a:t>
            </a:r>
            <a:r>
              <a:rPr lang="en-US" altLang="ko-KR" dirty="0"/>
              <a:t>(input=None): </a:t>
            </a:r>
            <a:r>
              <a:rPr lang="ko-KR" altLang="en-US" dirty="0"/>
              <a:t>학습된 모델을 이용해 예측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896AB1-6785-433D-B4E3-D7CCDAE35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21247"/>
              </p:ext>
            </p:extLst>
          </p:nvPr>
        </p:nvGraphicFramePr>
        <p:xfrm>
          <a:off x="1071588" y="2791114"/>
          <a:ext cx="648979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from pop.AI import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Logistic_Regression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[[173], [171], [162], [187], [157], [169], [177], [159], [182]]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[[0], [1], [1], [0], [1], [0], [0], [1], [0]]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logistic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Logistic_Regression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ckpt_name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height_gender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logistic.X_data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logistic.Y_data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y_data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logistic.train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(1500, 300)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DDED218-E44F-4975-87CB-6A6E6C048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831" y="3130111"/>
            <a:ext cx="247684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97571-1E72-44EC-8560-D7502FC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57132-3D8B-441A-A923-1250243B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생성된 모델에</a:t>
            </a:r>
            <a:r>
              <a:rPr lang="en-US" altLang="ko-KR"/>
              <a:t> </a:t>
            </a:r>
            <a:r>
              <a:rPr lang="ko-KR" altLang="en-US"/>
              <a:t>새로운 독립 변수를 적용해 종속 변수 예측</a:t>
            </a:r>
            <a:endParaRPr lang="en-US" altLang="ko-KR"/>
          </a:p>
          <a:p>
            <a:pPr lvl="2"/>
            <a:endParaRPr lang="en-US" altLang="ko-KR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EE736F-1689-4694-A402-E1390EC1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5493"/>
              </p:ext>
            </p:extLst>
          </p:nvPr>
        </p:nvGraphicFramePr>
        <p:xfrm>
          <a:off x="1054004" y="1162567"/>
          <a:ext cx="661864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from pop.AI import Linear_Regression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import matplotlib.pylab as plt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new_x = [[159], [172], [201], [148]]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logistic = Logistic_Regression(restore=True, ckpt_name="height_gender")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prediction_y = logistic.run(new_x)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plt.xlabel("height(cm)")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plt.ylabel("gender(man=0, woman=1)")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11:  plt.scatter(x_data, y_data)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12:  plt.scatter(new_x, prediction_y)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13:  plt.show()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2BD572-8B62-4EB2-AD87-9094386C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57" y="1456297"/>
            <a:ext cx="3368856" cy="22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3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소프트맥스 회귀는 입력에 대해 다항 확률 관계를 가짐</a:t>
            </a:r>
            <a:endParaRPr lang="en-US" altLang="ko-KR"/>
          </a:p>
          <a:p>
            <a:pPr lvl="1"/>
            <a:r>
              <a:rPr lang="ko-KR" altLang="en-US"/>
              <a:t>입력이 </a:t>
            </a:r>
            <a:r>
              <a:rPr lang="ko-KR" altLang="en-US" dirty="0"/>
              <a:t>주어졌을 때 각 클래스별로 </a:t>
            </a:r>
            <a:r>
              <a:rPr lang="en-US" altLang="ko-KR" dirty="0"/>
              <a:t>0~1</a:t>
            </a:r>
            <a:r>
              <a:rPr lang="ko-KR" altLang="en-US" err="1"/>
              <a:t>사잇값으로</a:t>
            </a:r>
            <a:r>
              <a:rPr lang="ko-KR" altLang="en-US"/>
              <a:t> 표현되며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모든 클래스 값의 합은 </a:t>
            </a:r>
            <a:r>
              <a:rPr lang="en-US" altLang="ko-KR" dirty="0"/>
              <a:t>1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r>
              <a:rPr lang="ko-KR" altLang="en-US" dirty="0"/>
              <a:t>키와 연령층에 관한 데이터가 주어졌을 때 키에 따른 연령층을 예측하기 위한 회귀 모델을 구하고자 함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9484D5-4AC2-47CF-911A-C3D326D4F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69771"/>
              </p:ext>
            </p:extLst>
          </p:nvPr>
        </p:nvGraphicFramePr>
        <p:xfrm>
          <a:off x="1112576" y="2697260"/>
          <a:ext cx="4306570" cy="319359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083310">
                  <a:extLst>
                    <a:ext uri="{9D8B030D-6E8A-4147-A177-3AD203B41FA5}">
                      <a16:colId xmlns:a16="http://schemas.microsoft.com/office/drawing/2014/main" val="231893069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7827133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49987099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775486580"/>
                    </a:ext>
                  </a:extLst>
                </a:gridCol>
              </a:tblGrid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유아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어린이</a:t>
                      </a:r>
                      <a:endParaRPr lang="ko-KR" sz="140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성인</a:t>
                      </a:r>
                      <a:endParaRPr lang="ko-KR" sz="140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1324083"/>
                  </a:ext>
                </a:extLst>
              </a:tr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73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3712048"/>
                  </a:ext>
                </a:extLst>
              </a:tr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62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7959868"/>
                  </a:ext>
                </a:extLst>
              </a:tr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83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4703739"/>
                  </a:ext>
                </a:extLst>
              </a:tr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110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7938739"/>
                  </a:ext>
                </a:extLst>
              </a:tr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139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5211685"/>
                  </a:ext>
                </a:extLst>
              </a:tr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123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29556"/>
                  </a:ext>
                </a:extLst>
              </a:tr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177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5165197"/>
                  </a:ext>
                </a:extLst>
              </a:tr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159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8556159"/>
                  </a:ext>
                </a:extLst>
              </a:tr>
              <a:tr h="319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182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8295653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5D19B0AB-971E-449F-87E3-F99ECF382BB5}"/>
              </a:ext>
            </a:extLst>
          </p:cNvPr>
          <p:cNvGrpSpPr/>
          <p:nvPr/>
        </p:nvGrpSpPr>
        <p:grpSpPr>
          <a:xfrm>
            <a:off x="5949686" y="2697261"/>
            <a:ext cx="4932299" cy="2963223"/>
            <a:chOff x="6096000" y="3062924"/>
            <a:chExt cx="4932299" cy="296322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D8A03C2-334E-4179-8BD6-A6BA15A46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062924"/>
              <a:ext cx="2284379" cy="13706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48072B8-2508-4782-85A8-6B4868D7F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3920" y="3062924"/>
              <a:ext cx="2284379" cy="134524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A79A240-EBBF-4FF6-9F97-DD0C25125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2212" y="4680902"/>
              <a:ext cx="2303415" cy="1345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48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9449D9-D31B-4272-915D-1E3DCFA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">
                <a:extLst>
                  <a:ext uri="{FF2B5EF4-FFF2-40B4-BE49-F238E27FC236}">
                    <a16:creationId xmlns:a16="http://schemas.microsoft.com/office/drawing/2014/main" id="{5AA2A74E-20E5-4E3B-A9C9-970111F14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037" y="771525"/>
                <a:ext cx="11027926" cy="566478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ko-KR" altLang="en-US"/>
                  <a:t>모든 </a:t>
                </a:r>
                <a:r>
                  <a:rPr lang="ko-KR" altLang="en-US" dirty="0"/>
                  <a:t>데이터의 </a:t>
                </a:r>
                <a:r>
                  <a:rPr lang="ko-KR" altLang="en-US"/>
                  <a:t>관계를 각 그래프에서 </a:t>
                </a:r>
                <a:r>
                  <a:rPr lang="ko-KR" altLang="en-US">
                    <a:solidFill>
                      <a:srgbClr val="FF0000"/>
                    </a:solidFill>
                  </a:rPr>
                  <a:t>이상적인 곡선</a:t>
                </a:r>
                <a:r>
                  <a:rPr lang="ko-KR" altLang="en-US"/>
                  <a:t>으로 표현할 수 있을 때</a:t>
                </a:r>
                <a:r>
                  <a:rPr lang="en-US" altLang="ko-KR"/>
                  <a:t>, </a:t>
                </a:r>
                <a:r>
                  <a:rPr lang="ko-KR" altLang="en-US"/>
                  <a:t>이를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/>
                  <a:t>로 가정</a:t>
                </a:r>
                <a:endParaRPr lang="en-US" altLang="ko-KR" dirty="0"/>
              </a:p>
              <a:p>
                <a:pPr lvl="2"/>
                <a:r>
                  <a:rPr lang="ko-KR" altLang="en-US"/>
                  <a:t>소프트맥스 회귀 모델은 곡선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구하기 </a:t>
                </a:r>
                <a:r>
                  <a:rPr lang="ko-KR" altLang="en-US"/>
                  <a:t>위해 임의의 곡선 </a:t>
                </a:r>
                <a:r>
                  <a:rPr lang="ko-KR" altLang="en-US" dirty="0"/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/>
                  <a:t> 설정한 후 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/>
                  <a:t>에 가깝도록 최적화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/>
                  <a:t>최적화에 </a:t>
                </a:r>
                <a:r>
                  <a:rPr lang="ko-KR" altLang="en-US" dirty="0"/>
                  <a:t>성공한 </a:t>
                </a: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회귀 모델은 </a:t>
                </a:r>
                <a:r>
                  <a:rPr lang="ko-KR" altLang="en-US"/>
                  <a:t>새로운 데이터가 </a:t>
                </a:r>
                <a:r>
                  <a:rPr lang="ko-KR" altLang="en-US" dirty="0"/>
                  <a:t>주어졌을 </a:t>
                </a:r>
                <a:r>
                  <a:rPr lang="ko-KR" altLang="en-US"/>
                  <a:t>때 연령을 예측할 </a:t>
                </a:r>
                <a:r>
                  <a:rPr lang="ko-KR" altLang="en-US" dirty="0"/>
                  <a:t>수 있음</a:t>
                </a:r>
                <a:endParaRPr lang="en-US" altLang="ko-KR" dirty="0"/>
              </a:p>
              <a:p>
                <a:pPr lvl="2"/>
                <a:r>
                  <a:rPr lang="ko-KR" altLang="en-US"/>
                  <a:t>모든 </a:t>
                </a:r>
                <a:r>
                  <a:rPr lang="ko-KR" altLang="en-US" dirty="0"/>
                  <a:t>클래스 </a:t>
                </a:r>
                <a:r>
                  <a:rPr lang="ko-KR" altLang="en-US"/>
                  <a:t>값의 합은</a:t>
                </a:r>
                <a:r>
                  <a:rPr lang="en-US" altLang="ko-KR"/>
                  <a:t> 1</a:t>
                </a:r>
                <a:r>
                  <a:rPr lang="ko-KR" altLang="en-US" dirty="0"/>
                  <a:t>이어야 하므로 </a:t>
                </a: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함수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Function)</a:t>
                </a:r>
                <a:r>
                  <a:rPr lang="ko-KR" altLang="en-US" dirty="0"/>
                  <a:t>를 이용해 각 클래스 </a:t>
                </a:r>
                <a:r>
                  <a:rPr lang="ko-KR" altLang="en-US"/>
                  <a:t>값을 조정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1" name="내용 개체 틀 1">
                <a:extLst>
                  <a:ext uri="{FF2B5EF4-FFF2-40B4-BE49-F238E27FC236}">
                    <a16:creationId xmlns:a16="http://schemas.microsoft.com/office/drawing/2014/main" id="{5AA2A74E-20E5-4E3B-A9C9-970111F1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037" y="771525"/>
                <a:ext cx="11027926" cy="5664785"/>
              </a:xfrm>
              <a:blipFill>
                <a:blip r:embed="rId2"/>
                <a:stretch>
                  <a:fillRect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DAE749C-5B02-4155-BC38-FA061CEF0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93" y="1593886"/>
            <a:ext cx="9772214" cy="17301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9E76B5-5744-48B5-A537-F1294D337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20" y="4713366"/>
            <a:ext cx="7573291" cy="1429853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AC7836-469C-42E8-8571-1B6D75B54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29244"/>
              </p:ext>
            </p:extLst>
          </p:nvPr>
        </p:nvGraphicFramePr>
        <p:xfrm>
          <a:off x="1209893" y="4444637"/>
          <a:ext cx="2572066" cy="199167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46999">
                  <a:extLst>
                    <a:ext uri="{9D8B030D-6E8A-4147-A177-3AD203B41FA5}">
                      <a16:colId xmlns:a16="http://schemas.microsoft.com/office/drawing/2014/main" val="1623392662"/>
                    </a:ext>
                  </a:extLst>
                </a:gridCol>
                <a:gridCol w="641689">
                  <a:extLst>
                    <a:ext uri="{9D8B030D-6E8A-4147-A177-3AD203B41FA5}">
                      <a16:colId xmlns:a16="http://schemas.microsoft.com/office/drawing/2014/main" val="1988062743"/>
                    </a:ext>
                  </a:extLst>
                </a:gridCol>
                <a:gridCol w="641689">
                  <a:extLst>
                    <a:ext uri="{9D8B030D-6E8A-4147-A177-3AD203B41FA5}">
                      <a16:colId xmlns:a16="http://schemas.microsoft.com/office/drawing/2014/main" val="2996417828"/>
                    </a:ext>
                  </a:extLst>
                </a:gridCol>
                <a:gridCol w="641689">
                  <a:extLst>
                    <a:ext uri="{9D8B030D-6E8A-4147-A177-3AD203B41FA5}">
                      <a16:colId xmlns:a16="http://schemas.microsoft.com/office/drawing/2014/main" val="258906522"/>
                    </a:ext>
                  </a:extLst>
                </a:gridCol>
              </a:tblGrid>
              <a:tr h="248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유아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어린이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성인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7219085"/>
                  </a:ext>
                </a:extLst>
              </a:tr>
              <a:tr h="248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60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0.998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0.002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9067884"/>
                  </a:ext>
                </a:extLst>
              </a:tr>
              <a:tr h="248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80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0.961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0.068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0.025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2356355"/>
                  </a:ext>
                </a:extLst>
              </a:tr>
              <a:tr h="248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100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0.647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0.391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0.083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072812"/>
                  </a:ext>
                </a:extLst>
              </a:tr>
              <a:tr h="248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120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0.217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0.884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0.152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6925528"/>
                  </a:ext>
                </a:extLst>
              </a:tr>
              <a:tr h="248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140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0.113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0.807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0.384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1876617"/>
                  </a:ext>
                </a:extLst>
              </a:tr>
              <a:tr h="248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160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0.051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0.16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0.891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8696951"/>
                  </a:ext>
                </a:extLst>
              </a:tr>
              <a:tr h="248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0.008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0.052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0.985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403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4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9449D9-D31B-4272-915D-1E3DCFA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">
                <a:extLst>
                  <a:ext uri="{FF2B5EF4-FFF2-40B4-BE49-F238E27FC236}">
                    <a16:creationId xmlns:a16="http://schemas.microsoft.com/office/drawing/2014/main" id="{5AA2A74E-20E5-4E3B-A9C9-970111F14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037" y="771525"/>
                <a:ext cx="11027926" cy="566478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ko-KR" altLang="en-US"/>
                  <a:t>학습 과정에서 과적합</a:t>
                </a:r>
                <a:r>
                  <a:rPr lang="en-US" altLang="ko-KR"/>
                  <a:t>(Overfitting)</a:t>
                </a:r>
                <a:r>
                  <a:rPr lang="ko-KR" altLang="en-US"/>
                  <a:t>과 과소적합</a:t>
                </a:r>
                <a:r>
                  <a:rPr lang="en-US" altLang="ko-KR"/>
                  <a:t>(Underfitting)</a:t>
                </a:r>
                <a:r>
                  <a:rPr lang="ko-KR" altLang="en-US"/>
                  <a:t>이 발생하지 않도록 주의</a:t>
                </a:r>
                <a:endParaRPr lang="en-US" altLang="ko-KR"/>
              </a:p>
              <a:p>
                <a:pPr lvl="2"/>
                <a:r>
                  <a:rPr lang="ko-KR" altLang="en-US"/>
                  <a:t>과적합</a:t>
                </a:r>
                <a:r>
                  <a:rPr lang="en-US" altLang="ko-KR"/>
                  <a:t>: </a:t>
                </a:r>
                <a:r>
                  <a:rPr lang="ko-KR" altLang="en-US"/>
                  <a:t>과도한 최적화로 이상적인 </a:t>
                </a:r>
                <a:r>
                  <a:rPr lang="ko-KR" altLang="en-US" dirty="0"/>
                  <a:t>최적화 모델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넘어 극단적인 </a:t>
                </a:r>
                <a:r>
                  <a:rPr lang="ko-KR" altLang="en-US"/>
                  <a:t>형태의 모델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/>
                  <a:t> 생성</a:t>
                </a:r>
                <a:endParaRPr lang="en-US" altLang="ko-KR" dirty="0"/>
              </a:p>
              <a:p>
                <a:pPr lvl="2"/>
                <a:r>
                  <a:rPr lang="ko-KR" altLang="en-US"/>
                  <a:t>과소적합</a:t>
                </a:r>
                <a:r>
                  <a:rPr lang="en-US" altLang="ko-KR"/>
                  <a:t>: </a:t>
                </a:r>
                <a:r>
                  <a:rPr lang="ko-KR" altLang="en-US"/>
                  <a:t>부족한 </a:t>
                </a:r>
                <a:r>
                  <a:rPr lang="ko-KR" altLang="en-US" dirty="0"/>
                  <a:t>최적화로 인해 원하는 결과를 얻을 수 </a:t>
                </a:r>
                <a:r>
                  <a:rPr lang="ko-KR" altLang="en-US"/>
                  <a:t>없는 상태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1" name="내용 개체 틀 1">
                <a:extLst>
                  <a:ext uri="{FF2B5EF4-FFF2-40B4-BE49-F238E27FC236}">
                    <a16:creationId xmlns:a16="http://schemas.microsoft.com/office/drawing/2014/main" id="{5AA2A74E-20E5-4E3B-A9C9-970111F1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037" y="771525"/>
                <a:ext cx="11027926" cy="5664785"/>
              </a:xfrm>
              <a:blipFill>
                <a:blip r:embed="rId2"/>
                <a:stretch>
                  <a:fillRect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DAE749C-5B02-4155-BC38-FA061CEF0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11" y="2062777"/>
            <a:ext cx="9395524" cy="173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1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036" y="1370005"/>
                <a:ext cx="11011476" cy="5191301"/>
              </a:xfrm>
            </p:spPr>
            <p:txBody>
              <a:bodyPr/>
              <a:lstStyle/>
              <a:p>
                <a:r>
                  <a:rPr lang="ko-KR" altLang="en-US" dirty="0" err="1"/>
                  <a:t>퍼셉트론은</a:t>
                </a:r>
                <a:r>
                  <a:rPr lang="ko-KR" altLang="en-US" dirty="0"/>
                  <a:t> 입력 데이터를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개의 부류 중 하나로 분류하는 선형 분류기</a:t>
                </a:r>
                <a:r>
                  <a:rPr lang="en-US" altLang="ko-KR" dirty="0"/>
                  <a:t>(classifier)</a:t>
                </a:r>
              </a:p>
              <a:p>
                <a:pPr lvl="1"/>
                <a:r>
                  <a:rPr lang="ko-KR" altLang="en-US" dirty="0"/>
                  <a:t>사람의 뇌신경 세포의 동작과정을 흉내 내어 만든 수학적 모델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노드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가중치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층</a:t>
                </a:r>
                <a:r>
                  <a:rPr lang="en-US" altLang="ko-KR" dirty="0"/>
                  <a:t>(layer)</a:t>
                </a:r>
                <a:r>
                  <a:rPr lang="ko-KR" altLang="en-US" dirty="0"/>
                  <a:t>과 같은 개념이 도입되어 </a:t>
                </a:r>
                <a:r>
                  <a:rPr lang="ko-KR" altLang="en-US" dirty="0" err="1"/>
                  <a:t>딥러닝을</a:t>
                </a:r>
                <a:r>
                  <a:rPr lang="ko-KR" altLang="en-US" dirty="0"/>
                  <a:t> 포함하여 현대 신경망의 중요한 구성요소들을 이해하는데 의미가 있음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입력층과 출력층이라는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층으로 구성된 단순한 구조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입력층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 err="1"/>
                  <a:t>출력층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가중치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노드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원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</a:t>
                </a:r>
                <a:r>
                  <a:rPr lang="ko-KR" altLang="en-US" dirty="0"/>
                  <a:t>개의 입력에 대한 </a:t>
                </a:r>
                <a:r>
                  <a:rPr lang="ko-KR" altLang="en-US" dirty="0" err="1"/>
                  <a:t>퍼셉트론은</a:t>
                </a:r>
                <a:r>
                  <a:rPr lang="ko-KR" altLang="en-US" dirty="0"/>
                  <a:t> 다음 식으로 표현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개의 입력과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가중치에 대해 각각 입력과 가중치를 곱한 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값들을 모두 합해 기준과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비교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기준보다 크면 활성화</a:t>
                </a:r>
                <a:r>
                  <a:rPr lang="en-US" altLang="ko-KR" dirty="0"/>
                  <a:t>(1)</a:t>
                </a:r>
                <a:r>
                  <a:rPr lang="ko-KR" altLang="en-US" dirty="0"/>
                  <a:t>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작으면 비활성화</a:t>
                </a:r>
                <a:r>
                  <a:rPr lang="en-US" altLang="ko-KR" dirty="0"/>
                  <a:t>(0)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036" y="1370005"/>
                <a:ext cx="11011476" cy="5191301"/>
              </a:xfrm>
              <a:blipFill>
                <a:blip r:embed="rId3"/>
                <a:stretch>
                  <a:fillRect l="-443" t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22FEEE-1597-4E6A-A157-49CB4CE4511B}"/>
              </a:ext>
            </a:extLst>
          </p:cNvPr>
          <p:cNvGrpSpPr/>
          <p:nvPr/>
        </p:nvGrpSpPr>
        <p:grpSpPr>
          <a:xfrm>
            <a:off x="8383186" y="2611314"/>
            <a:ext cx="2136530" cy="2242039"/>
            <a:chOff x="9100039" y="2760784"/>
            <a:chExt cx="2136530" cy="22420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E574CC0-A689-4FD3-B926-D87B22D82D16}"/>
                </a:ext>
              </a:extLst>
            </p:cNvPr>
            <p:cNvGrpSpPr/>
            <p:nvPr/>
          </p:nvGrpSpPr>
          <p:grpSpPr>
            <a:xfrm>
              <a:off x="9108831" y="2760784"/>
              <a:ext cx="589084" cy="562708"/>
              <a:chOff x="4448908" y="3657600"/>
              <a:chExt cx="589084" cy="562708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5A5880A-9987-4E9E-869C-AFC36830F008}"/>
                  </a:ext>
                </a:extLst>
              </p:cNvPr>
              <p:cNvSpPr/>
              <p:nvPr/>
            </p:nvSpPr>
            <p:spPr>
              <a:xfrm>
                <a:off x="4448908" y="3657600"/>
                <a:ext cx="589084" cy="56270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=1</a:t>
                </a:r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807A0532-826C-45E5-8DC4-E15F3770B869}"/>
                      </a:ext>
                    </a:extLst>
                  </p:cNvPr>
                  <p:cNvSpPr/>
                  <p:nvPr/>
                </p:nvSpPr>
                <p:spPr>
                  <a:xfrm>
                    <a:off x="4528246" y="3710328"/>
                    <a:ext cx="4655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807A0532-826C-45E5-8DC4-E15F3770B8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246" y="3710328"/>
                    <a:ext cx="46557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C48508-0DB6-4398-A63E-C327F7B8E36D}"/>
                </a:ext>
              </a:extLst>
            </p:cNvPr>
            <p:cNvGrpSpPr/>
            <p:nvPr/>
          </p:nvGrpSpPr>
          <p:grpSpPr>
            <a:xfrm>
              <a:off x="9100039" y="3596053"/>
              <a:ext cx="589084" cy="562708"/>
              <a:chOff x="4448908" y="3657600"/>
              <a:chExt cx="589084" cy="56270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13F0432-73D0-4450-B86C-6A9DC9DFE349}"/>
                  </a:ext>
                </a:extLst>
              </p:cNvPr>
              <p:cNvSpPr/>
              <p:nvPr/>
            </p:nvSpPr>
            <p:spPr>
              <a:xfrm>
                <a:off x="4448908" y="3657600"/>
                <a:ext cx="589084" cy="56270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=1</a:t>
                </a:r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625B20FF-6527-4387-977F-ACBF0CC2DB9C}"/>
                      </a:ext>
                    </a:extLst>
                  </p:cNvPr>
                  <p:cNvSpPr/>
                  <p:nvPr/>
                </p:nvSpPr>
                <p:spPr>
                  <a:xfrm>
                    <a:off x="4528246" y="3710328"/>
                    <a:ext cx="4708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625B20FF-6527-4387-977F-ACBF0CC2DB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246" y="3710328"/>
                    <a:ext cx="47089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D77E7F6-2940-45DD-9E91-29908D76FC6A}"/>
                </a:ext>
              </a:extLst>
            </p:cNvPr>
            <p:cNvGrpSpPr/>
            <p:nvPr/>
          </p:nvGrpSpPr>
          <p:grpSpPr>
            <a:xfrm>
              <a:off x="9108831" y="4440115"/>
              <a:ext cx="589084" cy="562708"/>
              <a:chOff x="4448908" y="3657600"/>
              <a:chExt cx="589084" cy="56270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1141F8-7D55-45BE-9903-4198F3466E51}"/>
                  </a:ext>
                </a:extLst>
              </p:cNvPr>
              <p:cNvSpPr/>
              <p:nvPr/>
            </p:nvSpPr>
            <p:spPr>
              <a:xfrm>
                <a:off x="4448908" y="3657600"/>
                <a:ext cx="589084" cy="56270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=1</a:t>
                </a:r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403F4C77-8BB8-4D2B-9674-1E6163747A6C}"/>
                      </a:ext>
                    </a:extLst>
                  </p:cNvPr>
                  <p:cNvSpPr/>
                  <p:nvPr/>
                </p:nvSpPr>
                <p:spPr>
                  <a:xfrm>
                    <a:off x="4528246" y="3710328"/>
                    <a:ext cx="4850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403F4C77-8BB8-4D2B-9674-1E6163747A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246" y="3710328"/>
                    <a:ext cx="4850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58436C0-3082-4A37-96AE-267E16B36ECF}"/>
                </a:ext>
              </a:extLst>
            </p:cNvPr>
            <p:cNvGrpSpPr/>
            <p:nvPr/>
          </p:nvGrpSpPr>
          <p:grpSpPr>
            <a:xfrm>
              <a:off x="10647485" y="3631222"/>
              <a:ext cx="589084" cy="562708"/>
              <a:chOff x="4448908" y="3657600"/>
              <a:chExt cx="589084" cy="56270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7B128F-DCBF-4C48-B46A-519DE508EB69}"/>
                  </a:ext>
                </a:extLst>
              </p:cNvPr>
              <p:cNvSpPr/>
              <p:nvPr/>
            </p:nvSpPr>
            <p:spPr>
              <a:xfrm>
                <a:off x="4448908" y="3657600"/>
                <a:ext cx="589084" cy="56270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=1</a:t>
                </a:r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558157EB-96FE-4D9F-89D5-DE34E975BF1D}"/>
                      </a:ext>
                    </a:extLst>
                  </p:cNvPr>
                  <p:cNvSpPr/>
                  <p:nvPr/>
                </p:nvSpPr>
                <p:spPr>
                  <a:xfrm>
                    <a:off x="4554622" y="3710328"/>
                    <a:ext cx="39837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558157EB-96FE-4D9F-89D5-DE34E975BF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4622" y="3710328"/>
                    <a:ext cx="39837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96A50C0-B016-44BF-8304-AE014F7F1308}"/>
                </a:ext>
              </a:extLst>
            </p:cNvPr>
            <p:cNvCxnSpPr>
              <a:stCxn id="5" idx="6"/>
              <a:endCxn id="16" idx="1"/>
            </p:cNvCxnSpPr>
            <p:nvPr/>
          </p:nvCxnSpPr>
          <p:spPr>
            <a:xfrm>
              <a:off x="9697915" y="3042138"/>
              <a:ext cx="1035839" cy="67149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B2A5B03-DA7D-4D8C-B9D8-DFBDBE8F4914}"/>
                </a:ext>
              </a:extLst>
            </p:cNvPr>
            <p:cNvCxnSpPr>
              <a:cxnSpLocks/>
              <a:stCxn id="13" idx="6"/>
              <a:endCxn id="16" idx="3"/>
            </p:cNvCxnSpPr>
            <p:nvPr/>
          </p:nvCxnSpPr>
          <p:spPr>
            <a:xfrm flipV="1">
              <a:off x="9697915" y="4111523"/>
              <a:ext cx="1035839" cy="60994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E5FB79C-B0FA-423B-9B5E-41723E91697A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9689123" y="3877407"/>
              <a:ext cx="958362" cy="3516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052E347-CF60-452B-A904-3712B4EB2A7A}"/>
                    </a:ext>
                  </a:extLst>
                </p:cNvPr>
                <p:cNvSpPr/>
                <p:nvPr/>
              </p:nvSpPr>
              <p:spPr>
                <a:xfrm>
                  <a:off x="10068700" y="2980536"/>
                  <a:ext cx="506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052E347-CF60-452B-A904-3712B4EB2A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8700" y="2980536"/>
                  <a:ext cx="5066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88DFC47-2E39-4FF0-AC08-EECA0EAD4A31}"/>
                    </a:ext>
                  </a:extLst>
                </p:cNvPr>
                <p:cNvSpPr/>
                <p:nvPr/>
              </p:nvSpPr>
              <p:spPr>
                <a:xfrm>
                  <a:off x="9733692" y="3490463"/>
                  <a:ext cx="511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388DFC47-2E39-4FF0-AC08-EECA0EAD4A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692" y="3490463"/>
                  <a:ext cx="5119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73CED740-CB01-4339-AFAC-79A72FA988B5}"/>
                    </a:ext>
                  </a:extLst>
                </p:cNvPr>
                <p:cNvSpPr/>
                <p:nvPr/>
              </p:nvSpPr>
              <p:spPr>
                <a:xfrm>
                  <a:off x="10056261" y="3938898"/>
                  <a:ext cx="519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73CED740-CB01-4339-AFAC-79A72FA988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6261" y="3938898"/>
                  <a:ext cx="51905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1A3676D-B5D9-4DAC-9981-00865538A7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3049" y="5187461"/>
            <a:ext cx="267689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키</a:t>
            </a:r>
            <a:r>
              <a:rPr lang="en-US" altLang="ko-KR" dirty="0"/>
              <a:t>, </a:t>
            </a:r>
            <a:r>
              <a:rPr lang="ko-KR" altLang="en-US" dirty="0"/>
              <a:t>발 크기</a:t>
            </a:r>
            <a:r>
              <a:rPr lang="en-US" altLang="ko-KR" dirty="0"/>
              <a:t>, </a:t>
            </a:r>
            <a:r>
              <a:rPr lang="ko-KR" altLang="en-US" dirty="0"/>
              <a:t>머리카락 길이</a:t>
            </a:r>
            <a:r>
              <a:rPr lang="en-US" altLang="ko-KR" dirty="0"/>
              <a:t>, </a:t>
            </a:r>
            <a:r>
              <a:rPr lang="ko-KR" altLang="en-US" dirty="0"/>
              <a:t>성별에 관한 데이터가 주어졌을 때 </a:t>
            </a:r>
            <a:r>
              <a:rPr lang="ko-KR" altLang="en-US"/>
              <a:t>복합적 요인에 </a:t>
            </a:r>
            <a:r>
              <a:rPr lang="ko-KR" altLang="en-US" dirty="0"/>
              <a:t>따른 </a:t>
            </a:r>
            <a:r>
              <a:rPr lang="ko-KR" altLang="en-US"/>
              <a:t>성별을 예측하는 퍼셉트론 모델 구현</a:t>
            </a:r>
            <a:endParaRPr lang="en-US" altLang="ko-KR"/>
          </a:p>
          <a:p>
            <a:pPr lvl="2"/>
            <a:r>
              <a:rPr lang="ko-KR" altLang="en-US"/>
              <a:t>성별 값은 </a:t>
            </a:r>
            <a:r>
              <a:rPr lang="en-US" altLang="ko-KR"/>
              <a:t>0~1 </a:t>
            </a:r>
            <a:r>
              <a:rPr lang="ko-KR" altLang="en-US"/>
              <a:t>사이로 출력되며 그 합이 </a:t>
            </a:r>
            <a:r>
              <a:rPr lang="en-US" altLang="ko-KR"/>
              <a:t>1</a:t>
            </a:r>
            <a:r>
              <a:rPr lang="ko-KR" altLang="en-US"/>
              <a:t>이 되도록 소프트맥스 사용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C10988-8668-4C19-A71B-5E313034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76739"/>
              </p:ext>
            </p:extLst>
          </p:nvPr>
        </p:nvGraphicFramePr>
        <p:xfrm>
          <a:off x="3855228" y="2211183"/>
          <a:ext cx="4481543" cy="336746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27324">
                  <a:extLst>
                    <a:ext uri="{9D8B030D-6E8A-4147-A177-3AD203B41FA5}">
                      <a16:colId xmlns:a16="http://schemas.microsoft.com/office/drawing/2014/main" val="814936058"/>
                    </a:ext>
                  </a:extLst>
                </a:gridCol>
                <a:gridCol w="1118073">
                  <a:extLst>
                    <a:ext uri="{9D8B030D-6E8A-4147-A177-3AD203B41FA5}">
                      <a16:colId xmlns:a16="http://schemas.microsoft.com/office/drawing/2014/main" val="1653335956"/>
                    </a:ext>
                  </a:extLst>
                </a:gridCol>
                <a:gridCol w="1118073">
                  <a:extLst>
                    <a:ext uri="{9D8B030D-6E8A-4147-A177-3AD203B41FA5}">
                      <a16:colId xmlns:a16="http://schemas.microsoft.com/office/drawing/2014/main" val="46490619"/>
                    </a:ext>
                  </a:extLst>
                </a:gridCol>
                <a:gridCol w="1118073">
                  <a:extLst>
                    <a:ext uri="{9D8B030D-6E8A-4147-A177-3AD203B41FA5}">
                      <a16:colId xmlns:a16="http://schemas.microsoft.com/office/drawing/2014/main" val="721149825"/>
                    </a:ext>
                  </a:extLst>
                </a:gridCol>
              </a:tblGrid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0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발 크기</a:t>
                      </a: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(mm)</a:t>
                      </a:r>
                      <a:endParaRPr lang="ko-KR" sz="10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머리카락 길이</a:t>
                      </a:r>
                      <a:r>
                        <a:rPr lang="en-US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0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성별</a:t>
                      </a:r>
                      <a:endParaRPr lang="ko-KR" sz="10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234039"/>
                  </a:ext>
                </a:extLst>
              </a:tr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173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270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 (</a:t>
                      </a:r>
                      <a:r>
                        <a:rPr lang="ko-KR" alt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5420115"/>
                  </a:ext>
                </a:extLst>
              </a:tr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171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275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51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 (</a:t>
                      </a:r>
                      <a:r>
                        <a:rPr lang="ko-KR" alt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여성</a:t>
                      </a: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4682684"/>
                  </a:ext>
                </a:extLst>
              </a:tr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162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245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62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여성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9702129"/>
                  </a:ext>
                </a:extLst>
              </a:tr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187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280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12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 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9270303"/>
                  </a:ext>
                </a:extLst>
              </a:tr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157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230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47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여성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9774158"/>
                  </a:ext>
                </a:extLst>
              </a:tr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169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265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30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 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0282901"/>
                  </a:ext>
                </a:extLst>
              </a:tr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177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270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5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 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5243332"/>
                  </a:ext>
                </a:extLst>
              </a:tr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159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250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32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 (</a:t>
                      </a:r>
                      <a:r>
                        <a:rPr lang="ko-KR" alt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여성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1383725"/>
                  </a:ext>
                </a:extLst>
              </a:tr>
              <a:tr h="336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182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275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</a:t>
                      </a:r>
                      <a:endParaRPr lang="ko-KR" sz="10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0 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남성</a:t>
                      </a:r>
                      <a:r>
                        <a:rPr lang="en-US" altLang="ko-KR" sz="10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)</a:t>
                      </a:r>
                      <a:endParaRPr lang="ko-KR" sz="10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95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57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환경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복잡성을 줄이고</a:t>
            </a:r>
            <a:r>
              <a:rPr lang="en-US" altLang="ko-KR" dirty="0"/>
              <a:t>, </a:t>
            </a:r>
            <a:r>
              <a:rPr lang="ko-KR" altLang="en-US" dirty="0"/>
              <a:t>개념에 대한 이해도를 높이기 위해 </a:t>
            </a:r>
            <a:r>
              <a:rPr lang="en-US" altLang="ko-KR" dirty="0"/>
              <a:t>Pop.AI</a:t>
            </a:r>
            <a:r>
              <a:rPr lang="ko-KR" altLang="en-US"/>
              <a:t>와 </a:t>
            </a:r>
            <a:r>
              <a:rPr lang="en-US" altLang="ko-KR"/>
              <a:t>PyTorch </a:t>
            </a:r>
            <a:r>
              <a:rPr lang="ko-KR" altLang="en-US"/>
              <a:t>병행</a:t>
            </a:r>
            <a:endParaRPr lang="en-US" altLang="ko-KR" dirty="0"/>
          </a:p>
          <a:p>
            <a:pPr lvl="1"/>
            <a:r>
              <a:rPr lang="en-US" altLang="ko-KR" dirty="0"/>
              <a:t>Pop.AI</a:t>
            </a:r>
            <a:r>
              <a:rPr lang="ko-KR" altLang="en-US" dirty="0"/>
              <a:t>는 한백전자에서 개발한 </a:t>
            </a:r>
            <a:r>
              <a:rPr lang="en-US" altLang="ko-KR" dirty="0"/>
              <a:t>CUDA </a:t>
            </a:r>
            <a:r>
              <a:rPr lang="ko-KR" altLang="en-US"/>
              <a:t>기반 고수준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라이브러리로 </a:t>
            </a:r>
            <a:r>
              <a:rPr lang="ko-KR" altLang="en-US"/>
              <a:t>실습장비에 내장됨</a:t>
            </a:r>
            <a:endParaRPr lang="en-US" altLang="ko-KR"/>
          </a:p>
          <a:p>
            <a:pPr lvl="2"/>
            <a:r>
              <a:rPr lang="ko-KR" altLang="en-US"/>
              <a:t>모듈 로드 </a:t>
            </a:r>
            <a:r>
              <a:rPr lang="en-US" altLang="ko-KR"/>
              <a:t>(CUDA </a:t>
            </a:r>
            <a:r>
              <a:rPr lang="ko-KR" altLang="en-US"/>
              <a:t>라이브러리를</a:t>
            </a:r>
            <a:r>
              <a:rPr lang="en-US" altLang="ko-KR"/>
              <a:t> </a:t>
            </a:r>
            <a:r>
              <a:rPr lang="ko-KR" altLang="en-US"/>
              <a:t>로드하는데 다소 시간이 걸림</a:t>
            </a:r>
            <a:r>
              <a:rPr lang="en-US" altLang="ko-KR"/>
              <a:t>)</a:t>
            </a:r>
          </a:p>
          <a:p>
            <a:pPr lvl="3"/>
            <a:r>
              <a:rPr lang="en-US" altLang="ko-KR"/>
              <a:t>from pop.AI import &lt;</a:t>
            </a:r>
            <a:r>
              <a:rPr lang="ko-KR" altLang="en-US"/>
              <a:t>클래스</a:t>
            </a:r>
            <a:r>
              <a:rPr lang="en-US" altLang="ko-KR"/>
              <a:t>&gt;</a:t>
            </a:r>
          </a:p>
          <a:p>
            <a:pPr lvl="2"/>
            <a:r>
              <a:rPr lang="ko-KR" altLang="en-US"/>
              <a:t>지원 모델별 클래스</a:t>
            </a:r>
            <a:endParaRPr lang="en-US" altLang="ko-KR"/>
          </a:p>
          <a:p>
            <a:pPr lvl="3"/>
            <a:r>
              <a:rPr lang="ko-KR" altLang="en-US"/>
              <a:t>회귀</a:t>
            </a:r>
            <a:r>
              <a:rPr lang="en-US" altLang="ko-KR"/>
              <a:t>, </a:t>
            </a:r>
            <a:r>
              <a:rPr lang="ko-KR" altLang="en-US"/>
              <a:t>분류</a:t>
            </a:r>
            <a:r>
              <a:rPr lang="en-US" altLang="ko-KR"/>
              <a:t>: Linear_Regression(</a:t>
            </a:r>
            <a:r>
              <a:rPr lang="ko-KR" altLang="en-US"/>
              <a:t>선형 회귀</a:t>
            </a:r>
            <a:r>
              <a:rPr lang="en-US" altLang="ko-KR"/>
              <a:t>), Logistic_Regression(</a:t>
            </a:r>
            <a:r>
              <a:rPr lang="ko-KR" altLang="en-US"/>
              <a:t>로지스틱 회귀</a:t>
            </a:r>
            <a:r>
              <a:rPr lang="en-US" altLang="ko-KR"/>
              <a:t>), Perceptron(</a:t>
            </a:r>
            <a:r>
              <a:rPr lang="ko-KR" altLang="en-US"/>
              <a:t>퍼셉트론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신경망</a:t>
            </a:r>
            <a:r>
              <a:rPr lang="en-US" altLang="ko-KR"/>
              <a:t>: ANN(</a:t>
            </a:r>
            <a:r>
              <a:rPr lang="ko-KR" altLang="en-US"/>
              <a:t>인공 신경망</a:t>
            </a:r>
            <a:r>
              <a:rPr lang="en-US" altLang="ko-KR"/>
              <a:t>), DNN(</a:t>
            </a:r>
            <a:r>
              <a:rPr lang="ko-KR" altLang="en-US"/>
              <a:t>심층 신경망</a:t>
            </a:r>
            <a:r>
              <a:rPr lang="en-US" altLang="ko-KR"/>
              <a:t>), CNN(</a:t>
            </a:r>
            <a:r>
              <a:rPr lang="ko-KR" altLang="en-US"/>
              <a:t>합성 곱신경망</a:t>
            </a:r>
            <a:r>
              <a:rPr lang="en-US" altLang="ko-KR"/>
              <a:t>), RNN(</a:t>
            </a:r>
            <a:r>
              <a:rPr lang="ko-KR" altLang="en-US"/>
              <a:t>순환 신경망</a:t>
            </a:r>
            <a:r>
              <a:rPr lang="en-US" altLang="ko-KR"/>
              <a:t>), DQN(</a:t>
            </a:r>
            <a:r>
              <a:rPr lang="ko-KR" altLang="en-US"/>
              <a:t>강화 학습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PyTorch</a:t>
            </a:r>
            <a:r>
              <a:rPr lang="ko-KR" altLang="en-US"/>
              <a:t>는 텐서플로와 함께 오픈소스 기반 머신러닝 전문 프레임워크로 </a:t>
            </a:r>
            <a:r>
              <a:rPr lang="en-US" altLang="ko-KR"/>
              <a:t>cpu + cuda(gpu) </a:t>
            </a:r>
            <a:r>
              <a:rPr lang="ko-KR" altLang="en-US"/>
              <a:t>버전이</a:t>
            </a:r>
            <a:r>
              <a:rPr lang="en-US" altLang="ko-KR"/>
              <a:t> </a:t>
            </a:r>
            <a:r>
              <a:rPr lang="ko-KR" altLang="en-US"/>
              <a:t>실습장비에 내장됨</a:t>
            </a:r>
            <a:endParaRPr lang="en-US" altLang="ko-KR"/>
          </a:p>
          <a:p>
            <a:pPr lvl="2"/>
            <a:r>
              <a:rPr lang="en-US" altLang="ko-KR"/>
              <a:t>PC </a:t>
            </a:r>
            <a:r>
              <a:rPr lang="ko-KR" altLang="en-US"/>
              <a:t>설치 참조 </a:t>
            </a:r>
            <a:r>
              <a:rPr lang="en-US" altLang="ko-KR"/>
              <a:t>(</a:t>
            </a:r>
            <a:r>
              <a:rPr lang="ko-KR" altLang="en-US"/>
              <a:t>실습장비의 </a:t>
            </a:r>
            <a:r>
              <a:rPr lang="en-US" altLang="ko-KR"/>
              <a:t>PyTorch</a:t>
            </a:r>
            <a:r>
              <a:rPr lang="ko-KR" altLang="en-US"/>
              <a:t>를 업데이트하면 </a:t>
            </a:r>
            <a:r>
              <a:rPr lang="en-US" altLang="ko-KR"/>
              <a:t>CPU </a:t>
            </a:r>
            <a:r>
              <a:rPr lang="ko-KR" altLang="en-US"/>
              <a:t>전용 버전이 설치되므로 주의</a:t>
            </a:r>
            <a:r>
              <a:rPr lang="en-US" altLang="ko-KR"/>
              <a:t>)</a:t>
            </a:r>
          </a:p>
          <a:p>
            <a:pPr lvl="3"/>
            <a:r>
              <a:rPr lang="en-US" altLang="ko-KR"/>
              <a:t>sudo pip3 install torch torchvision</a:t>
            </a:r>
            <a:endParaRPr lang="en-US" altLang="ko-KR" dirty="0"/>
          </a:p>
          <a:p>
            <a:pPr lvl="1"/>
            <a:r>
              <a:rPr lang="ko-KR" altLang="en-US"/>
              <a:t>학습은 </a:t>
            </a:r>
            <a:r>
              <a:rPr lang="ko-KR" altLang="en-US" dirty="0"/>
              <a:t>모델을 생성하는 과정에서 학습 횟수 증가와 같은 매개변수 조정이 필요하므로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환경 권장</a:t>
            </a:r>
            <a:endParaRPr lang="en-US" altLang="ko-KR" dirty="0"/>
          </a:p>
          <a:p>
            <a:pPr lvl="2"/>
            <a:r>
              <a:rPr lang="ko-KR" altLang="en-US" dirty="0"/>
              <a:t>학습된 모델을 파일로 저장하거나 저장된 모델을 불러와 다시 학습을 </a:t>
            </a:r>
            <a:r>
              <a:rPr lang="ko-KR" altLang="en-US" dirty="0" err="1"/>
              <a:t>이어감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전이 학습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예측은 </a:t>
            </a:r>
            <a:r>
              <a:rPr lang="en-US" altLang="ko-KR" dirty="0" err="1"/>
              <a:t>Jupyer</a:t>
            </a:r>
            <a:r>
              <a:rPr lang="en-US" altLang="ko-KR" dirty="0"/>
              <a:t> </a:t>
            </a:r>
            <a:r>
              <a:rPr lang="ko-KR" altLang="en-US" dirty="0"/>
              <a:t>환경을 사용하지 않아도 됨</a:t>
            </a:r>
            <a:endParaRPr lang="en-US" altLang="ko-KR" dirty="0"/>
          </a:p>
          <a:p>
            <a:pPr lvl="2"/>
            <a:r>
              <a:rPr lang="ko-KR" altLang="en-US" dirty="0"/>
              <a:t>학습된 모델을 이용해 응용 작성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4488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036" y="698500"/>
                <a:ext cx="11011476" cy="5851936"/>
              </a:xfrm>
            </p:spPr>
            <p:txBody>
              <a:bodyPr/>
              <a:lstStyle/>
              <a:p>
                <a:pPr lvl="1"/>
                <a:r>
                  <a:rPr lang="ko-KR" altLang="en-US"/>
                  <a:t>각 </a:t>
                </a:r>
                <a:r>
                  <a:rPr lang="ko-KR" altLang="en-US" dirty="0"/>
                  <a:t>데이터에 임의의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곱한 다음 모든 데이터를 합한 값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과 </a:t>
                </a:r>
                <a:r>
                  <a:rPr lang="ko-KR" altLang="en-US" err="1"/>
                  <a:t>기준값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/>
                  <a:t> </a:t>
                </a:r>
                <a:r>
                  <a:rPr lang="ko-KR" altLang="en-US" dirty="0"/>
                  <a:t>비교</a:t>
                </a:r>
                <a:endParaRPr lang="en-US" altLang="ko-KR" dirty="0"/>
              </a:p>
              <a:p>
                <a:pPr lvl="2"/>
                <a:r>
                  <a:rPr lang="ko-KR" altLang="en-US"/>
                  <a:t>가중치는 </a:t>
                </a:r>
                <a:r>
                  <a:rPr lang="ko-KR" altLang="en-US" dirty="0"/>
                  <a:t>각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결과에 가지는 </a:t>
                </a:r>
                <a:r>
                  <a:rPr lang="ko-KR" altLang="en-US"/>
                  <a:t>영향력을 의미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/>
                  <a:t>반복적으로 출력값과 실제값의 비교를 통해 가중치를 조절하면서 오차를 줄여나감 </a:t>
                </a:r>
                <a:r>
                  <a:rPr lang="en-US" altLang="ko-KR"/>
                  <a:t>(</a:t>
                </a:r>
                <a:r>
                  <a:rPr lang="ko-KR" altLang="en-US"/>
                  <a:t>최적화</a:t>
                </a:r>
                <a:r>
                  <a:rPr lang="en-US" altLang="ko-KR"/>
                  <a:t>)</a:t>
                </a:r>
                <a:endParaRPr lang="en-US" altLang="ko-KR" dirty="0"/>
              </a:p>
              <a:p>
                <a:pPr lvl="2"/>
                <a:r>
                  <a:rPr lang="ko-KR" altLang="en-US"/>
                  <a:t>손실 함수</a:t>
                </a:r>
                <a:r>
                  <a:rPr lang="en-US" altLang="ko-KR"/>
                  <a:t>(Loss Function) </a:t>
                </a:r>
                <a:r>
                  <a:rPr lang="ko-KR" altLang="en-US"/>
                  <a:t>또는 비용 함수</a:t>
                </a:r>
                <a:r>
                  <a:rPr lang="en-US" altLang="ko-KR"/>
                  <a:t>(Cost Function): </a:t>
                </a:r>
                <a:r>
                  <a:rPr lang="ko-KR" altLang="en-US"/>
                  <a:t>모델의 </a:t>
                </a:r>
                <a:r>
                  <a:rPr lang="ko-KR" altLang="en-US" dirty="0" err="1"/>
                  <a:t>출력값과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실제값을</a:t>
                </a:r>
                <a:r>
                  <a:rPr lang="ko-KR" altLang="en-US" dirty="0"/>
                  <a:t> </a:t>
                </a:r>
                <a:r>
                  <a:rPr lang="ko-KR" altLang="en-US"/>
                  <a:t>비교하는 함수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손실 함수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하나의 데이터셋에서 비교할 때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비용 함수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여러 데이터셋을 기준으로 통계를 내거나 성능을 평가할 때</a:t>
                </a:r>
                <a:r>
                  <a:rPr lang="en-US" altLang="ko-KR"/>
                  <a:t>	</a:t>
                </a:r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r>
                  <a:rPr lang="ko-KR" altLang="en-US"/>
                  <a:t>최적화에 성공한 퍼셉트론 모델은 새로운 복합 데이터가 주어졌을 때 여성인지 판단</a:t>
                </a:r>
                <a:endParaRPr lang="en-US" altLang="ko-KR"/>
              </a:p>
              <a:p>
                <a:pPr lvl="2"/>
                <a:r>
                  <a:rPr lang="ko-KR" altLang="en-US"/>
                  <a:t>각 데이터에 대한 가중치를 조사해 성별과 관련 있는 데이터를 분석할 수 있음</a:t>
                </a:r>
                <a:endParaRPr lang="ko-KR" altLang="ko-KR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036" y="698500"/>
                <a:ext cx="11011476" cy="5851936"/>
              </a:xfrm>
              <a:blipFill>
                <a:blip r:embed="rId3"/>
                <a:stretch>
                  <a:fillRect t="-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F13AF2A-46CE-47F5-910A-EC084F0AF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62" y="790832"/>
            <a:ext cx="2502801" cy="1436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FA46EF-987A-4FFD-B4BA-2CE602432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39" y="2499520"/>
            <a:ext cx="3016132" cy="17047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4E8587-18D1-43C2-AE1E-A9C6316C9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69" y="4474271"/>
            <a:ext cx="3028494" cy="18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5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9449D9-D31B-4272-915D-1E3DCFA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5EDD01-2DA7-468F-8776-7D8193C4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771525"/>
            <a:ext cx="11011475" cy="566478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Perceptron </a:t>
            </a:r>
            <a:r>
              <a:rPr lang="ko-KR" altLang="en-US" dirty="0" err="1"/>
              <a:t>클래로</a:t>
            </a:r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r>
              <a:rPr lang="ko-KR" altLang="en-US" dirty="0"/>
              <a:t> 모델 생성 및 예측</a:t>
            </a:r>
            <a:endParaRPr lang="en-US" altLang="ko-KR" dirty="0"/>
          </a:p>
          <a:p>
            <a:pPr lvl="2"/>
            <a:r>
              <a:rPr lang="en-US" altLang="ko-KR" dirty="0"/>
              <a:t>Perceptron(</a:t>
            </a:r>
            <a:r>
              <a:rPr lang="en-US" altLang="ko-KR" dirty="0" err="1"/>
              <a:t>input_size</a:t>
            </a:r>
            <a:r>
              <a:rPr lang="en-US" altLang="ko-KR" dirty="0"/>
              <a:t>, </a:t>
            </a:r>
            <a:r>
              <a:rPr lang="en-US" altLang="ko-KR" dirty="0" err="1"/>
              <a:t>output_size</a:t>
            </a:r>
            <a:r>
              <a:rPr lang="en-US" altLang="ko-KR" dirty="0"/>
              <a:t>=1, restore=False, </a:t>
            </a:r>
            <a:r>
              <a:rPr lang="en-US" altLang="ko-KR" dirty="0" err="1"/>
              <a:t>ckpt_name</a:t>
            </a:r>
            <a:r>
              <a:rPr lang="en-US" altLang="ko-KR" dirty="0"/>
              <a:t>="</a:t>
            </a:r>
            <a:r>
              <a:rPr lang="en-US" altLang="ko-KR" dirty="0" err="1"/>
              <a:t>perceptron_models</a:t>
            </a:r>
            <a:r>
              <a:rPr lang="en-US" altLang="ko-KR" dirty="0"/>
              <a:t>", </a:t>
            </a:r>
            <a:r>
              <a:rPr lang="en-US" altLang="ko-KR" dirty="0" err="1"/>
              <a:t>softmax</a:t>
            </a:r>
            <a:r>
              <a:rPr lang="en-US" altLang="ko-KR" dirty="0"/>
              <a:t>=True): </a:t>
            </a:r>
            <a:r>
              <a:rPr lang="ko-KR" altLang="en-US" dirty="0" err="1"/>
              <a:t>퍼셉트론</a:t>
            </a:r>
            <a:r>
              <a:rPr lang="ko-KR" altLang="en-US" dirty="0"/>
              <a:t> 객체 생성</a:t>
            </a:r>
          </a:p>
          <a:p>
            <a:pPr lvl="3"/>
            <a:r>
              <a:rPr lang="en-US" altLang="ko-KR" dirty="0" err="1"/>
              <a:t>input_size</a:t>
            </a:r>
            <a:r>
              <a:rPr lang="en-US" altLang="ko-KR" dirty="0"/>
              <a:t>: </a:t>
            </a:r>
            <a:r>
              <a:rPr lang="ko-KR" altLang="en-US" dirty="0"/>
              <a:t>입력 데이터</a:t>
            </a:r>
            <a:r>
              <a:rPr lang="en-US" altLang="ko-KR" dirty="0"/>
              <a:t>(</a:t>
            </a:r>
            <a:r>
              <a:rPr lang="ko-KR" altLang="en-US" dirty="0"/>
              <a:t>최하위 차원</a:t>
            </a:r>
            <a:r>
              <a:rPr lang="en-US" altLang="ko-KR" dirty="0"/>
              <a:t>)</a:t>
            </a:r>
            <a:r>
              <a:rPr lang="ko-KR" altLang="en-US" dirty="0"/>
              <a:t> 크기</a:t>
            </a:r>
            <a:endParaRPr lang="en-US" altLang="ko-KR" dirty="0"/>
          </a:p>
          <a:p>
            <a:pPr lvl="3"/>
            <a:r>
              <a:rPr lang="en-US" altLang="ko-KR" dirty="0" err="1"/>
              <a:t>output_size</a:t>
            </a:r>
            <a:r>
              <a:rPr lang="en-US" altLang="ko-KR" dirty="0"/>
              <a:t>: </a:t>
            </a:r>
            <a:r>
              <a:rPr lang="ko-KR" altLang="en-US" dirty="0"/>
              <a:t>출력 데이터</a:t>
            </a:r>
            <a:r>
              <a:rPr lang="en-US" altLang="ko-KR" dirty="0"/>
              <a:t>(</a:t>
            </a:r>
            <a:r>
              <a:rPr lang="ko-KR" altLang="en-US" dirty="0"/>
              <a:t>최하위 차원</a:t>
            </a:r>
            <a:r>
              <a:rPr lang="en-US" altLang="ko-KR" dirty="0"/>
              <a:t>)</a:t>
            </a:r>
            <a:r>
              <a:rPr lang="ko-KR" altLang="en-US" dirty="0"/>
              <a:t> 크기</a:t>
            </a:r>
            <a:endParaRPr lang="en-US" altLang="ko-KR" dirty="0"/>
          </a:p>
          <a:p>
            <a:pPr lvl="3"/>
            <a:r>
              <a:rPr lang="en-US" altLang="ko-KR" dirty="0" err="1"/>
              <a:t>softmax</a:t>
            </a:r>
            <a:r>
              <a:rPr lang="en-US" altLang="ko-KR" dirty="0"/>
              <a:t>: </a:t>
            </a:r>
            <a:r>
              <a:rPr lang="ko-KR" altLang="en-US" dirty="0"/>
              <a:t>출력 데이터 크기가 </a:t>
            </a:r>
            <a:r>
              <a:rPr lang="en-US" altLang="ko-KR" dirty="0"/>
              <a:t>2 </a:t>
            </a:r>
            <a:r>
              <a:rPr lang="ko-KR" altLang="en-US" dirty="0"/>
              <a:t>이상일 때</a:t>
            </a:r>
            <a:r>
              <a:rPr lang="en-US" altLang="ko-KR" dirty="0"/>
              <a:t>, True</a:t>
            </a:r>
            <a:r>
              <a:rPr lang="ko-KR" altLang="en-US" dirty="0"/>
              <a:t>이면 모델의 예측 결과에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함수를 적용하여 총합이 </a:t>
            </a:r>
            <a:r>
              <a:rPr lang="en-US" altLang="ko-KR" dirty="0"/>
              <a:t>1</a:t>
            </a:r>
            <a:r>
              <a:rPr lang="ko-KR" altLang="en-US" dirty="0"/>
              <a:t>이 되도록 조정</a:t>
            </a:r>
            <a:r>
              <a:rPr lang="en-US" altLang="ko-KR" dirty="0"/>
              <a:t>. False</a:t>
            </a:r>
            <a:r>
              <a:rPr lang="ko-KR" altLang="en-US" dirty="0"/>
              <a:t>이면 적용 안함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C11737C-A8F8-4DAE-BC5C-818D37865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31869"/>
              </p:ext>
            </p:extLst>
          </p:nvPr>
        </p:nvGraphicFramePr>
        <p:xfrm>
          <a:off x="1071589" y="2527345"/>
          <a:ext cx="721955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from pop.AI import Perceptron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[[173,270,17], [171,275,51], [162,245,62], [187,280,12], [157,230,47],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                   [169,265,30], [177,270,5], [159,250,32], [182,275,0]]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[[0],[1],[1],[0],[1],[0],[0],[1],[0]]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perceptron = Perceptron(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input_size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=3,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ckpt_name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complex_gender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perceptron.X_data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perceptron.Y_data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y_data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perceptron.train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(1000,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100)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new_x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[[152,230,28], [152,230,30]]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14: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prediction_y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perceptron.run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new_x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15: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prediction_y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04BCBF8-A8D3-4246-AA86-15620533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00" y="2568153"/>
            <a:ext cx="2610214" cy="2143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C875AB-1B5D-4853-BA05-51B7A738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700" y="5183363"/>
            <a:ext cx="100979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머신러닝</a:t>
            </a:r>
            <a:r>
              <a:rPr lang="ko-KR" altLang="en-US" dirty="0" err="1"/>
              <a:t>은</a:t>
            </a:r>
            <a:r>
              <a:rPr lang="ko-KR" altLang="en-US" dirty="0"/>
              <a:t> </a:t>
            </a:r>
            <a:r>
              <a:rPr lang="ko-KR" altLang="ko-KR" dirty="0">
                <a:solidFill>
                  <a:srgbClr val="FF0000"/>
                </a:solidFill>
              </a:rPr>
              <a:t>컴퓨터 시스템이 주어진 데이터를 학습하는 과정</a:t>
            </a:r>
            <a:r>
              <a:rPr lang="ko-KR" altLang="en-US" dirty="0"/>
              <a:t>으로 </a:t>
            </a:r>
            <a:r>
              <a:rPr lang="ko-KR" altLang="ko-KR" dirty="0"/>
              <a:t>지도 학습</a:t>
            </a:r>
            <a:r>
              <a:rPr lang="en-US" altLang="ko-KR" dirty="0"/>
              <a:t>, </a:t>
            </a:r>
            <a:r>
              <a:rPr lang="ko-KR" altLang="ko-KR" dirty="0"/>
              <a:t>비지도 학습</a:t>
            </a:r>
            <a:r>
              <a:rPr lang="en-US" altLang="ko-KR" dirty="0"/>
              <a:t>, </a:t>
            </a:r>
            <a:r>
              <a:rPr lang="ko-KR" altLang="ko-KR" dirty="0"/>
              <a:t>강화 학습으로 </a:t>
            </a:r>
            <a:r>
              <a:rPr lang="ko-KR" altLang="en-US" dirty="0" err="1"/>
              <a:t>나눠짐</a:t>
            </a:r>
            <a:endParaRPr lang="ko-KR" altLang="ko-KR" dirty="0"/>
          </a:p>
          <a:p>
            <a:pPr lvl="1"/>
            <a:r>
              <a:rPr lang="ko-KR" altLang="ko-KR" dirty="0"/>
              <a:t>지도 학습</a:t>
            </a:r>
            <a:r>
              <a:rPr lang="en-US" altLang="ko-KR" dirty="0"/>
              <a:t>(Supervised Learning)</a:t>
            </a:r>
          </a:p>
          <a:p>
            <a:pPr lvl="2"/>
            <a:r>
              <a:rPr lang="ko-KR" altLang="en-US" dirty="0"/>
              <a:t>컴퓨터에게 데이터에 대한 정답</a:t>
            </a:r>
            <a:r>
              <a:rPr lang="en-US" altLang="ko-KR" dirty="0"/>
              <a:t>(Label)</a:t>
            </a:r>
            <a:r>
              <a:rPr lang="ko-KR" altLang="en-US" dirty="0"/>
              <a:t>이 무엇인지 알려주면서 학습</a:t>
            </a:r>
            <a:endParaRPr lang="en-US" altLang="ko-KR" dirty="0"/>
          </a:p>
          <a:p>
            <a:pPr lvl="2"/>
            <a:r>
              <a:rPr lang="ko-KR" altLang="en-US" dirty="0"/>
              <a:t>정확한 입력</a:t>
            </a:r>
            <a:r>
              <a:rPr lang="en-US" altLang="ko-KR" dirty="0"/>
              <a:t>(input)</a:t>
            </a:r>
            <a:r>
              <a:rPr lang="ko-KR" altLang="en-US" dirty="0"/>
              <a:t>과 출력</a:t>
            </a:r>
            <a:r>
              <a:rPr lang="en-US" altLang="ko-KR" dirty="0"/>
              <a:t>(output)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1"/>
            <a:r>
              <a:rPr lang="ko-KR" altLang="ko-KR" dirty="0"/>
              <a:t>비지도 학습</a:t>
            </a:r>
            <a:r>
              <a:rPr lang="en-US" altLang="ko-KR" dirty="0"/>
              <a:t>(Unsupervised Learning)</a:t>
            </a:r>
          </a:p>
          <a:p>
            <a:pPr lvl="2"/>
            <a:r>
              <a:rPr lang="ko-KR" altLang="en-US" dirty="0"/>
              <a:t>정답을</a:t>
            </a:r>
            <a:r>
              <a:rPr lang="en-US" altLang="ko-KR" dirty="0"/>
              <a:t> </a:t>
            </a:r>
            <a:r>
              <a:rPr lang="ko-KR" altLang="en-US" dirty="0"/>
              <a:t>알려주지 않고 비슷한 데이터를 </a:t>
            </a:r>
            <a:r>
              <a:rPr lang="ko-KR" altLang="en-US" dirty="0" err="1"/>
              <a:t>군집화하여</a:t>
            </a:r>
            <a:r>
              <a:rPr lang="ko-KR" altLang="en-US" dirty="0"/>
              <a:t> 미래 예측</a:t>
            </a:r>
            <a:endParaRPr lang="en-US" altLang="ko-KR" dirty="0"/>
          </a:p>
          <a:p>
            <a:pPr lvl="2"/>
            <a:r>
              <a:rPr lang="ko-KR" altLang="en-US" dirty="0"/>
              <a:t>라벨링이 되어있지 않은 데이터로부터 패턴이나 형태를 탐색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지도 학습에서 적절한 특징</a:t>
            </a:r>
            <a:r>
              <a:rPr lang="en-US" altLang="ko-KR" dirty="0">
                <a:solidFill>
                  <a:srgbClr val="FF0000"/>
                </a:solidFill>
              </a:rPr>
              <a:t>(Feature)</a:t>
            </a:r>
            <a:r>
              <a:rPr lang="ko-KR" altLang="en-US" dirty="0">
                <a:solidFill>
                  <a:srgbClr val="FF0000"/>
                </a:solidFill>
              </a:rPr>
              <a:t>을 찾아내기 위한 </a:t>
            </a:r>
            <a:r>
              <a:rPr lang="ko-KR" altLang="en-US" dirty="0" err="1">
                <a:solidFill>
                  <a:srgbClr val="FF0000"/>
                </a:solidFill>
              </a:rPr>
              <a:t>전처리</a:t>
            </a:r>
            <a:r>
              <a:rPr lang="ko-KR" altLang="en-US" dirty="0">
                <a:solidFill>
                  <a:srgbClr val="FF0000"/>
                </a:solidFill>
              </a:rPr>
              <a:t> 방법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ko-KR" altLang="ko-KR" dirty="0"/>
              <a:t>강화 학습</a:t>
            </a:r>
            <a:r>
              <a:rPr lang="en-US" altLang="ko-KR" dirty="0"/>
              <a:t>(Reinforcement Learning)</a:t>
            </a:r>
          </a:p>
          <a:p>
            <a:pPr lvl="2"/>
            <a:r>
              <a:rPr lang="ko-KR" altLang="ko-KR" dirty="0"/>
              <a:t>학습 모델이 이전 출력과 비교해 더 나은 결과를 출력할 때 보상</a:t>
            </a:r>
            <a:endParaRPr lang="en-US" altLang="ko-KR" dirty="0"/>
          </a:p>
          <a:p>
            <a:pPr lvl="2"/>
            <a:r>
              <a:rPr lang="ko-KR" altLang="en-US" dirty="0"/>
              <a:t>보상을 통해 </a:t>
            </a:r>
            <a:r>
              <a:rPr lang="ko-KR" altLang="ko-KR" dirty="0"/>
              <a:t>오차를 줄여</a:t>
            </a:r>
            <a:r>
              <a:rPr lang="en-US" altLang="ko-KR" dirty="0"/>
              <a:t> </a:t>
            </a:r>
            <a:r>
              <a:rPr lang="ko-KR" altLang="ko-KR" dirty="0"/>
              <a:t>나가는 학습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6A7D3-ABDC-4B64-91EA-B6C67F30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86" y="2206036"/>
            <a:ext cx="4555222" cy="35192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6A866C-D022-49E9-9A97-D91471BFBF36}"/>
              </a:ext>
            </a:extLst>
          </p:cNvPr>
          <p:cNvSpPr/>
          <p:nvPr/>
        </p:nvSpPr>
        <p:spPr>
          <a:xfrm>
            <a:off x="7132541" y="5800997"/>
            <a:ext cx="41411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출처</a:t>
            </a:r>
            <a:r>
              <a:rPr lang="en-US" altLang="ko-KR" sz="800"/>
              <a:t>: </a:t>
            </a:r>
            <a:r>
              <a:rPr lang="ko-KR" altLang="en-US" sz="800"/>
              <a:t>https://dev.to/afozbek/supervised-learning-vs-unsupervised-learning-4b65</a:t>
            </a:r>
          </a:p>
        </p:txBody>
      </p:sp>
    </p:spTree>
    <p:extLst>
      <p:ext uri="{BB962C8B-B14F-4D97-AF65-F5344CB8AC3E}">
        <p14:creationId xmlns:p14="http://schemas.microsoft.com/office/powerpoint/2010/main" val="53054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지도학습을 하기 위해서는 과거의 데이터 필요</a:t>
            </a:r>
            <a:endParaRPr lang="en-US" altLang="ko-KR"/>
          </a:p>
          <a:p>
            <a:pPr lvl="1"/>
            <a:r>
              <a:rPr lang="ko-KR" altLang="en-US"/>
              <a:t>데이터를 독립변수</a:t>
            </a:r>
            <a:r>
              <a:rPr lang="en-US" altLang="ko-KR"/>
              <a:t>(</a:t>
            </a:r>
            <a:r>
              <a:rPr lang="ko-KR" altLang="en-US"/>
              <a:t>원인</a:t>
            </a:r>
            <a:r>
              <a:rPr lang="en-US" altLang="ko-KR"/>
              <a:t>)</a:t>
            </a:r>
            <a:r>
              <a:rPr lang="ko-KR" altLang="en-US"/>
              <a:t>와 종속변수</a:t>
            </a:r>
            <a:r>
              <a:rPr lang="en-US" altLang="ko-KR"/>
              <a:t>(</a:t>
            </a:r>
            <a:r>
              <a:rPr lang="ko-KR" altLang="en-US"/>
              <a:t>결과</a:t>
            </a:r>
            <a:r>
              <a:rPr lang="en-US" altLang="ko-KR"/>
              <a:t>)</a:t>
            </a:r>
            <a:r>
              <a:rPr lang="ko-KR" altLang="en-US"/>
              <a:t>로 분리한 후 컴퓨터를 학습시켜 모델 생성</a:t>
            </a:r>
            <a:endParaRPr lang="en-US" altLang="ko-KR"/>
          </a:p>
          <a:p>
            <a:pPr lvl="2"/>
            <a:r>
              <a:rPr lang="ko-KR" altLang="en-US"/>
              <a:t>모델</a:t>
            </a:r>
            <a:r>
              <a:rPr lang="en-US" altLang="ko-KR"/>
              <a:t>:</a:t>
            </a:r>
            <a:r>
              <a:rPr lang="ko-KR" altLang="en-US"/>
              <a:t> 독립변수와 종속변수의 관계를 컴퓨터에게 학습시키는 과정에서 컴퓨터가 만들어낸 관계를 설명하는 공식</a:t>
            </a:r>
            <a:endParaRPr lang="en-US" altLang="ko-KR"/>
          </a:p>
          <a:p>
            <a:pPr lvl="1"/>
            <a:r>
              <a:rPr lang="ko-KR" altLang="en-US"/>
              <a:t>모델을 만들면 아직 결과를 모르는 원인을 모델에 입력했을 때 결과를 순식간에 계산해 알려줌</a:t>
            </a:r>
            <a:endParaRPr lang="en-US" altLang="ko-KR"/>
          </a:p>
          <a:p>
            <a:pPr lvl="2"/>
            <a:r>
              <a:rPr lang="ko-KR" altLang="en-US"/>
              <a:t>과거에는 이런 공식을 만들려면 고도의 실험과 높은 수준의 수학 지식 필요 </a:t>
            </a:r>
            <a:r>
              <a:rPr lang="ko-KR" altLang="en-US">
                <a:latin typeface="서울한강 장체 L"/>
              </a:rPr>
              <a:t>➡ </a:t>
            </a:r>
            <a:r>
              <a:rPr lang="ko-KR" altLang="en-US"/>
              <a:t>소수 엘리트들의 전유물</a:t>
            </a:r>
            <a:endParaRPr lang="en-US" altLang="ko-KR"/>
          </a:p>
          <a:p>
            <a:pPr lvl="2"/>
            <a:r>
              <a:rPr lang="ko-KR" altLang="en-US"/>
              <a:t>머신러닝이 등장하면서 과거와는 비교도 할 수 없을 정도로 적은 지식과 노력으로 나만의 공식을 만들어서 사용할 수 있게 됨</a:t>
            </a:r>
            <a:endParaRPr lang="en-US" altLang="ko-KR"/>
          </a:p>
          <a:p>
            <a:pPr lvl="1"/>
            <a:r>
              <a:rPr lang="ko-KR" altLang="en-US"/>
              <a:t>학습에 필요한 데이터를 가공하는 과정이 필요하므로 학습 데이터가 단순하고 목푯값의 종류가 적은 문제에 적합</a:t>
            </a:r>
            <a:endParaRPr lang="en-US" altLang="ko-KR"/>
          </a:p>
          <a:p>
            <a:pPr lvl="2"/>
            <a:r>
              <a:rPr lang="ko-KR" altLang="en-US"/>
              <a:t>짧은 </a:t>
            </a:r>
            <a:r>
              <a:rPr lang="ko-KR" altLang="en-US" dirty="0"/>
              <a:t>학습 시간을 투자해 낮은 오차를 얻을 </a:t>
            </a:r>
            <a:r>
              <a:rPr lang="ko-KR" altLang="en-US"/>
              <a:t>수 있음</a:t>
            </a:r>
            <a:endParaRPr lang="en-US" altLang="ko-KR" dirty="0"/>
          </a:p>
          <a:p>
            <a:pPr lvl="2"/>
            <a:r>
              <a:rPr lang="ko-KR" altLang="en-US" dirty="0"/>
              <a:t>복잡한 학습 모델일수록 필요한 데이터양은 </a:t>
            </a:r>
            <a:r>
              <a:rPr lang="ko-KR" altLang="en-US"/>
              <a:t>급격히 증가</a:t>
            </a:r>
            <a:endParaRPr lang="en-US" altLang="ko-KR" dirty="0"/>
          </a:p>
          <a:p>
            <a:pPr lvl="1"/>
            <a:r>
              <a:rPr lang="ko-KR" altLang="en-US"/>
              <a:t>지도 학습 기법은 </a:t>
            </a:r>
            <a:r>
              <a:rPr lang="ko-KR" altLang="en-US">
                <a:solidFill>
                  <a:srgbClr val="FF0000"/>
                </a:solidFill>
              </a:rPr>
              <a:t>분류</a:t>
            </a:r>
            <a:r>
              <a:rPr lang="en-US" altLang="ko-KR">
                <a:solidFill>
                  <a:srgbClr val="FF0000"/>
                </a:solidFill>
              </a:rPr>
              <a:t>(Classification)</a:t>
            </a:r>
            <a:r>
              <a:rPr lang="ko-KR" altLang="en-US">
                <a:solidFill>
                  <a:srgbClr val="FF0000"/>
                </a:solidFill>
              </a:rPr>
              <a:t>와 회귀</a:t>
            </a:r>
            <a:r>
              <a:rPr lang="en-US" altLang="ko-KR">
                <a:solidFill>
                  <a:srgbClr val="FF0000"/>
                </a:solidFill>
              </a:rPr>
              <a:t>(Regression)</a:t>
            </a:r>
            <a:r>
              <a:rPr lang="ko-KR" altLang="en-US"/>
              <a:t>로 나눠지고</a:t>
            </a:r>
            <a:r>
              <a:rPr lang="en-US" altLang="ko-KR"/>
              <a:t>, </a:t>
            </a:r>
            <a:r>
              <a:rPr lang="ko-KR" altLang="en-US"/>
              <a:t>학습 알고리즘은</a:t>
            </a:r>
            <a:r>
              <a:rPr lang="en-US" altLang="ko-KR"/>
              <a:t> </a:t>
            </a:r>
            <a:r>
              <a:rPr lang="ko-KR" altLang="en-US"/>
              <a:t>벡터 기반과</a:t>
            </a:r>
            <a:r>
              <a:rPr lang="en-US" altLang="ko-KR"/>
              <a:t> </a:t>
            </a:r>
            <a:r>
              <a:rPr lang="ko-KR" altLang="en-US"/>
              <a:t>인공 신경만으로 나눠짐</a:t>
            </a:r>
            <a:endParaRPr lang="en-US" altLang="ko-KR"/>
          </a:p>
          <a:p>
            <a:pPr lvl="2"/>
            <a:r>
              <a:rPr lang="ko-KR" altLang="en-US"/>
              <a:t>벡터 기반</a:t>
            </a:r>
            <a:r>
              <a:rPr lang="en-US" altLang="ko-KR"/>
              <a:t>: </a:t>
            </a:r>
            <a:r>
              <a:rPr lang="ko-KR" altLang="en-US"/>
              <a:t>회귀 분석과</a:t>
            </a:r>
            <a:r>
              <a:rPr lang="en-US" altLang="ko-KR"/>
              <a:t> SVM(Support Vector Machine)</a:t>
            </a:r>
          </a:p>
          <a:p>
            <a:pPr lvl="2"/>
            <a:r>
              <a:rPr lang="ko-KR" altLang="en-US"/>
              <a:t>인공신경망 기반</a:t>
            </a:r>
            <a:r>
              <a:rPr lang="en-US" altLang="ko-KR"/>
              <a:t>: CNN</a:t>
            </a:r>
            <a:r>
              <a:rPr lang="ko-KR" altLang="en-US"/>
              <a:t>과 </a:t>
            </a:r>
            <a:r>
              <a:rPr lang="en-US" altLang="ko-KR"/>
              <a:t>RNN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970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독립변수와 종속변수로 나눠진 학습 데이터에서 학습된 기준에 따라 새로운 독립변수를 어떤 종류</a:t>
            </a:r>
            <a:r>
              <a:rPr lang="en-US" altLang="ko-KR" dirty="0"/>
              <a:t>(Class)</a:t>
            </a:r>
            <a:r>
              <a:rPr lang="ko-KR" altLang="en-US" dirty="0"/>
              <a:t>로 구분할지 선택</a:t>
            </a:r>
            <a:endParaRPr lang="en-US" altLang="ko-KR" dirty="0"/>
          </a:p>
          <a:p>
            <a:pPr lvl="1"/>
            <a:r>
              <a:rPr lang="ko-KR" altLang="en-US" dirty="0"/>
              <a:t>분류 모델은 값과 클래스를 학습해 새로운 값이 입력되면 어떤 클래스를 부여할지 선택</a:t>
            </a:r>
            <a:endParaRPr lang="en-US" altLang="ko-KR" dirty="0"/>
          </a:p>
          <a:p>
            <a:pPr lvl="1"/>
            <a:r>
              <a:rPr lang="ko-KR" altLang="en-US" dirty="0"/>
              <a:t>분류 기법은 이진 분류</a:t>
            </a:r>
            <a:r>
              <a:rPr lang="en-US" altLang="ko-KR" dirty="0"/>
              <a:t>(Binary Classification)</a:t>
            </a:r>
            <a:r>
              <a:rPr lang="ko-KR" altLang="en-US" dirty="0"/>
              <a:t>와 다중 분류로 구분</a:t>
            </a:r>
            <a:r>
              <a:rPr lang="en-US" altLang="ko-KR" dirty="0"/>
              <a:t>(Multi-class Classification)</a:t>
            </a:r>
          </a:p>
          <a:p>
            <a:pPr lvl="2"/>
            <a:r>
              <a:rPr lang="ko-KR" altLang="en-US" dirty="0"/>
              <a:t>이진 분류</a:t>
            </a:r>
            <a:endParaRPr lang="en-US" altLang="ko-KR" dirty="0"/>
          </a:p>
          <a:p>
            <a:pPr lvl="3"/>
            <a:r>
              <a:rPr lang="ko-KR" altLang="en-US" dirty="0"/>
              <a:t>클래스가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이루어져 있는 모델로 데이터를 두 가지로 분류</a:t>
            </a:r>
            <a:endParaRPr lang="en-US" altLang="ko-KR" dirty="0"/>
          </a:p>
          <a:p>
            <a:pPr lvl="3"/>
            <a:r>
              <a:rPr lang="ko-KR" altLang="en-US" dirty="0"/>
              <a:t>로지스틱 회귀도 분류의 한 종류</a:t>
            </a:r>
            <a:endParaRPr lang="en-US" altLang="ko-KR" dirty="0"/>
          </a:p>
          <a:p>
            <a:pPr lvl="3"/>
            <a:r>
              <a:rPr lang="ko-KR" altLang="en-US" dirty="0"/>
              <a:t>양수와 음수를 구분하는 분류 모델</a:t>
            </a:r>
            <a:r>
              <a:rPr lang="en-US" altLang="ko-KR" dirty="0"/>
              <a:t>, </a:t>
            </a:r>
            <a:r>
              <a:rPr lang="ko-KR" altLang="en-US" dirty="0"/>
              <a:t>목소리를 남성과 여성을 구분하는 분류 모델 등</a:t>
            </a:r>
            <a:endParaRPr lang="en-US" altLang="ko-KR" dirty="0"/>
          </a:p>
          <a:p>
            <a:pPr lvl="2"/>
            <a:r>
              <a:rPr lang="ko-KR" altLang="en-US" dirty="0"/>
              <a:t>다중 분류</a:t>
            </a:r>
            <a:endParaRPr lang="en-US" altLang="ko-KR" dirty="0"/>
          </a:p>
          <a:p>
            <a:pPr lvl="3"/>
            <a:r>
              <a:rPr lang="ko-KR" altLang="en-US" dirty="0"/>
              <a:t>클래스가 여러 개로 이루어져 있는 모델로 데이터를 여러 클래스로 분류</a:t>
            </a:r>
            <a:endParaRPr lang="en-US" altLang="ko-KR" dirty="0"/>
          </a:p>
          <a:p>
            <a:pPr lvl="3"/>
            <a:r>
              <a:rPr lang="ko-KR" altLang="en-US" dirty="0" err="1"/>
              <a:t>소프트맥스</a:t>
            </a:r>
            <a:r>
              <a:rPr lang="ko-KR" altLang="en-US" dirty="0"/>
              <a:t> 회귀도 다중 분류의 한 종류</a:t>
            </a:r>
            <a:endParaRPr lang="en-US" altLang="ko-KR" dirty="0"/>
          </a:p>
          <a:p>
            <a:pPr lvl="3"/>
            <a:r>
              <a:rPr lang="ko-KR" altLang="en-US" dirty="0"/>
              <a:t>체온의 정상 범위를 구분하는 분류 모델</a:t>
            </a:r>
            <a:r>
              <a:rPr lang="en-US" altLang="ko-KR" dirty="0"/>
              <a:t>, </a:t>
            </a:r>
            <a:r>
              <a:rPr lang="ko-KR" altLang="en-US" dirty="0"/>
              <a:t>고양이 이미지를 품종별로 구분하는 분류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359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독립변수와 종속변수로 이루어진 데이터로부터 두 값의 관계를 학습하고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새로운 독립변수에 대한 종속변수를 예측하는 기법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학습은 데이터로 원인 </a:t>
                </a:r>
                <a:r>
                  <a:rPr lang="en-US" altLang="ko-KR" dirty="0"/>
                  <a:t>x(</a:t>
                </a:r>
                <a:r>
                  <a:rPr lang="ko-KR" altLang="en-US" dirty="0" err="1"/>
                  <a:t>입력값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결과 </a:t>
                </a:r>
                <a:r>
                  <a:rPr lang="en-US" altLang="ko-KR" dirty="0"/>
                  <a:t>y(</a:t>
                </a:r>
                <a:r>
                  <a:rPr lang="ko-KR" altLang="en-US" dirty="0" err="1"/>
                  <a:t>출력값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 </a:t>
                </a:r>
                <a:r>
                  <a:rPr lang="ko-KR" altLang="en-US" dirty="0" err="1"/>
                  <a:t>주얼질</a:t>
                </a:r>
                <a:r>
                  <a:rPr lang="ko-KR" altLang="en-US" dirty="0"/>
                  <a:t> 때 두 값의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관계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를 찾아내는 과정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ko-KR" altLang="en-US" dirty="0"/>
                  <a:t>예측은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새로운 </a:t>
                </a:r>
                <a:r>
                  <a:rPr lang="ko-KR" altLang="en-US" dirty="0" err="1">
                    <a:solidFill>
                      <a:srgbClr val="FF0000"/>
                    </a:solidFill>
                  </a:rPr>
                  <a:t>입력값을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관계 함수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대입해 얻은 결과값을 응용에 적용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회귀 기법은 </a:t>
                </a:r>
                <a:r>
                  <a:rPr lang="ko-KR" altLang="en-US" dirty="0" err="1"/>
                  <a:t>출력값의</a:t>
                </a:r>
                <a:r>
                  <a:rPr lang="ko-KR" altLang="en-US" dirty="0"/>
                  <a:t> 범위와 클래스의 개수에 따라 선형</a:t>
                </a:r>
                <a:r>
                  <a:rPr lang="en-US" altLang="ko-KR" dirty="0"/>
                  <a:t>(Linear), </a:t>
                </a:r>
                <a:r>
                  <a:rPr lang="ko-KR" altLang="en-US" dirty="0"/>
                  <a:t>로지스틱</a:t>
                </a:r>
                <a:r>
                  <a:rPr lang="en-US" altLang="ko-KR" dirty="0"/>
                  <a:t>(Logistic), </a:t>
                </a:r>
                <a:r>
                  <a:rPr lang="ko-KR" altLang="en-US" dirty="0" err="1"/>
                  <a:t>소프트맥스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구분</a:t>
                </a:r>
                <a:endParaRPr lang="en-US" altLang="ko-KR" dirty="0"/>
              </a:p>
              <a:p>
                <a:pPr lvl="2"/>
                <a:r>
                  <a:rPr lang="ko-KR" altLang="en-US"/>
                  <a:t>선형 회귀 </a:t>
                </a:r>
                <a:endParaRPr lang="en-US" altLang="ko-KR" dirty="0"/>
              </a:p>
              <a:p>
                <a:pPr lvl="3"/>
                <a:r>
                  <a:rPr lang="ko-KR" altLang="en-US" dirty="0" err="1"/>
                  <a:t>입력값과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출력값을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선형적 관계</a:t>
                </a:r>
                <a:r>
                  <a:rPr lang="ko-KR" altLang="en-US" dirty="0"/>
                  <a:t>로 모델링하며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출력값의</a:t>
                </a:r>
                <a:r>
                  <a:rPr lang="ko-KR" altLang="en-US" dirty="0"/>
                  <a:t> 범위는 </a:t>
                </a:r>
                <a:r>
                  <a:rPr lang="en-US" altLang="ko-KR" dirty="0"/>
                  <a:t>-∞~∞</a:t>
                </a:r>
              </a:p>
              <a:p>
                <a:pPr lvl="3"/>
                <a:r>
                  <a:rPr lang="ko-KR" altLang="en-US" dirty="0"/>
                  <a:t>함수 회귀 모델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기후 예측 모델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집 면적 대비 가격 예측 모델 등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로지스틱 회귀</a:t>
                </a:r>
                <a:endParaRPr lang="en-US" altLang="ko-KR" dirty="0"/>
              </a:p>
              <a:p>
                <a:pPr lvl="3"/>
                <a:r>
                  <a:rPr lang="ko-KR" altLang="en-US" dirty="0" err="1"/>
                  <a:t>입력값과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출력값을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이항 확률 관계</a:t>
                </a:r>
                <a:r>
                  <a:rPr lang="ko-KR" altLang="en-US" dirty="0"/>
                  <a:t>로 모델링하며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출력값은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사이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논리 회귀 모델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시험 합격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불합격 예측 모델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종양의 음성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양성 구분 모델 등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소프트맥스</a:t>
                </a:r>
                <a:r>
                  <a:rPr lang="ko-KR" altLang="en-US" dirty="0"/>
                  <a:t> 회귀</a:t>
                </a:r>
                <a:endParaRPr lang="en-US" altLang="ko-KR" dirty="0"/>
              </a:p>
              <a:p>
                <a:pPr lvl="3"/>
                <a:r>
                  <a:rPr lang="ko-KR" altLang="en-US" dirty="0" err="1"/>
                  <a:t>입력값과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출력값을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다항 확률 관계</a:t>
                </a:r>
                <a:r>
                  <a:rPr lang="ko-KR" altLang="en-US" dirty="0"/>
                  <a:t>로 모델링하며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출력값은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각각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사이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품종 예측 모델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3" t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483EC73-F368-4A02-87CD-61646CF8D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30" y="3094127"/>
            <a:ext cx="1940948" cy="12970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AAD216-9907-4CD4-A8CC-85175ABC3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340" y="3078454"/>
            <a:ext cx="2086555" cy="1552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94B738-463D-4D79-A049-4703BC21E2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85" y="4984834"/>
            <a:ext cx="2524732" cy="10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선형 회귀는 입력값이 출력값에 대해 직접적인 관계를 갖는 선형 </a:t>
            </a:r>
            <a:r>
              <a:rPr lang="ko-KR" altLang="en-US" dirty="0"/>
              <a:t>관계를 가짐</a:t>
            </a:r>
            <a:endParaRPr lang="en-US" altLang="ko-KR" dirty="0"/>
          </a:p>
          <a:p>
            <a:pPr lvl="1"/>
            <a:r>
              <a:rPr lang="ko-KR" altLang="en-US"/>
              <a:t>다음과 같이 키와 </a:t>
            </a:r>
            <a:r>
              <a:rPr lang="ko-KR" altLang="en-US" dirty="0"/>
              <a:t>발 크기에 관한 </a:t>
            </a:r>
            <a:r>
              <a:rPr lang="ko-KR" altLang="en-US"/>
              <a:t>데이터가 주어질 때</a:t>
            </a:r>
            <a:r>
              <a:rPr lang="en-US" altLang="ko-KR"/>
              <a:t>,</a:t>
            </a:r>
            <a:r>
              <a:rPr lang="ko-KR" altLang="en-US"/>
              <a:t> 키에 </a:t>
            </a:r>
            <a:r>
              <a:rPr lang="ko-KR" altLang="en-US" dirty="0"/>
              <a:t>따른 </a:t>
            </a:r>
            <a:r>
              <a:rPr lang="ko-KR" altLang="en-US"/>
              <a:t>발 크기 예측을 회귀 모델로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r>
              <a:rPr lang="ko-KR" altLang="en-US"/>
              <a:t>주어진 데이터 시각화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6A9852-A216-4C14-A9B0-E83872BFE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87777"/>
              </p:ext>
            </p:extLst>
          </p:nvPr>
        </p:nvGraphicFramePr>
        <p:xfrm>
          <a:off x="1221056" y="2237575"/>
          <a:ext cx="8026596" cy="128861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46976">
                  <a:extLst>
                    <a:ext uri="{9D8B030D-6E8A-4147-A177-3AD203B41FA5}">
                      <a16:colId xmlns:a16="http://schemas.microsoft.com/office/drawing/2014/main" val="2945841108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3812912666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3761228996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1051250463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864143071"/>
                    </a:ext>
                  </a:extLst>
                </a:gridCol>
                <a:gridCol w="1335924">
                  <a:extLst>
                    <a:ext uri="{9D8B030D-6E8A-4147-A177-3AD203B41FA5}">
                      <a16:colId xmlns:a16="http://schemas.microsoft.com/office/drawing/2014/main" val="3277136688"/>
                    </a:ext>
                  </a:extLst>
                </a:gridCol>
              </a:tblGrid>
              <a:tr h="322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b="1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발 크기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(mm)</a:t>
                      </a:r>
                      <a:endParaRPr lang="ko-KR" sz="1400" b="1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b="1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발 크기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(mm)</a:t>
                      </a:r>
                      <a:endParaRPr lang="ko-KR" sz="1400" b="1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b="1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발 크기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(mm)</a:t>
                      </a:r>
                      <a:endParaRPr lang="ko-KR" sz="1400" b="1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1293366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173</a:t>
                      </a:r>
                      <a:endParaRPr lang="ko-KR" sz="1400" b="0" i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270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187</a:t>
                      </a:r>
                      <a:endParaRPr lang="ko-KR" sz="1400" b="0" i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280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177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270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3293913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171</a:t>
                      </a:r>
                      <a:endParaRPr lang="ko-KR" sz="1400" b="0" i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275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157</a:t>
                      </a:r>
                      <a:endParaRPr lang="ko-KR" sz="1400" b="0" i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230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159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250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5652742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162</a:t>
                      </a:r>
                      <a:endParaRPr lang="ko-KR" sz="1400" b="0" i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245</a:t>
                      </a:r>
                      <a:endParaRPr lang="ko-KR" sz="1400" b="0" dirty="0">
                        <a:solidFill>
                          <a:schemeClr val="tx1"/>
                        </a:solidFill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169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265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182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275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60083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33357D-5C97-48F7-B691-09ECB3B8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46570"/>
              </p:ext>
            </p:extLst>
          </p:nvPr>
        </p:nvGraphicFramePr>
        <p:xfrm>
          <a:off x="1221056" y="4154098"/>
          <a:ext cx="630515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import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[[173], [171], [162], [187], [157], [169], [177], [159], [182]]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[[270], [275], [245], [280], [230], [265], [270], [250], [275]]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plt.scatter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plt.xlabel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("height(cm)")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plt.ylabel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("feet(mm)")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5A96875-3323-4CE9-9F3A-E54CF332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357" y="4161742"/>
            <a:ext cx="3038587" cy="20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9449D9-D31B-4272-915D-1E3DCFA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">
                <a:extLst>
                  <a:ext uri="{FF2B5EF4-FFF2-40B4-BE49-F238E27FC236}">
                    <a16:creationId xmlns:a16="http://schemas.microsoft.com/office/drawing/2014/main" id="{5AA2A74E-20E5-4E3B-A9C9-970111F14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037" y="771525"/>
                <a:ext cx="11027926" cy="566478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ko-KR" altLang="en-US"/>
                  <a:t>모든 </a:t>
                </a:r>
                <a:r>
                  <a:rPr lang="ko-KR" altLang="en-US" dirty="0"/>
                  <a:t>데이터의 관계를 </a:t>
                </a:r>
                <a:r>
                  <a:rPr lang="ko-KR" altLang="en-US"/>
                  <a:t>하나의 </a:t>
                </a:r>
                <a:r>
                  <a:rPr lang="ko-KR" altLang="en-US">
                    <a:solidFill>
                      <a:srgbClr val="FF0000"/>
                    </a:solidFill>
                  </a:rPr>
                  <a:t>이상적인 직선</a:t>
                </a:r>
                <a:r>
                  <a:rPr lang="ko-KR" altLang="en-US"/>
                  <a:t>으로 표현할 수 있을 때</a:t>
                </a:r>
                <a:r>
                  <a:rPr lang="en-US" altLang="ko-KR"/>
                  <a:t>, </a:t>
                </a:r>
                <a:r>
                  <a:rPr lang="ko-KR" altLang="en-US"/>
                  <a:t>이를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/>
                  <a:t>로 가정</a:t>
                </a:r>
                <a:endParaRPr lang="en-US" altLang="ko-KR" dirty="0"/>
              </a:p>
              <a:p>
                <a:pPr lvl="2"/>
                <a:r>
                  <a:rPr lang="ko-KR" altLang="en-US"/>
                  <a:t>직선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구하기 </a:t>
                </a:r>
                <a:r>
                  <a:rPr lang="ko-KR" altLang="en-US"/>
                  <a:t>위해 임의로 </a:t>
                </a:r>
                <a:r>
                  <a:rPr lang="ko-KR" altLang="en-US" dirty="0"/>
                  <a:t>설정한 직선을 가설</a:t>
                </a:r>
                <a:r>
                  <a:rPr lang="en-US" altLang="ko-KR" dirty="0"/>
                  <a:t>(Hypothesis)</a:t>
                </a:r>
                <a:r>
                  <a:rPr lang="ko-KR" altLang="en-US" dirty="0"/>
                  <a:t>이라 하고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로 표현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선형 회귀 </a:t>
                </a:r>
                <a:r>
                  <a:rPr lang="ko-KR" altLang="en-US"/>
                  <a:t>모델은 데이터 사이 관계를 </a:t>
                </a:r>
                <a:r>
                  <a:rPr lang="ko-KR" altLang="en-US" dirty="0"/>
                  <a:t>가장 잘 표현할 수 있는 가설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를 찾는 과정 ➡ </a:t>
                </a:r>
                <a:r>
                  <a:rPr lang="ko-KR" altLang="en-US" dirty="0"/>
                  <a:t>최적화</a:t>
                </a:r>
                <a:r>
                  <a:rPr lang="en-US" altLang="ko-KR" dirty="0"/>
                  <a:t>(</a:t>
                </a:r>
                <a:r>
                  <a:rPr lang="en-US" altLang="ko-KR"/>
                  <a:t>Optimize)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/>
                  <a:t>성공적으로 </a:t>
                </a:r>
                <a:r>
                  <a:rPr lang="ko-KR" altLang="en-US" dirty="0"/>
                  <a:t>가설 최적화를 끝낸 선형 회귀 모델은 새로운 키 데이터가 주어졌을 때 발 크기가 몇일지 선형적으로 예측할 수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1" name="내용 개체 틀 1">
                <a:extLst>
                  <a:ext uri="{FF2B5EF4-FFF2-40B4-BE49-F238E27FC236}">
                    <a16:creationId xmlns:a16="http://schemas.microsoft.com/office/drawing/2014/main" id="{5AA2A74E-20E5-4E3B-A9C9-970111F1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037" y="771525"/>
                <a:ext cx="11027926" cy="5664785"/>
              </a:xfrm>
              <a:blipFill>
                <a:blip r:embed="rId2"/>
                <a:stretch>
                  <a:fillRect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0BE7BF-F5C4-4161-BF18-85C88A81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32474"/>
              </p:ext>
            </p:extLst>
          </p:nvPr>
        </p:nvGraphicFramePr>
        <p:xfrm>
          <a:off x="1190172" y="4464120"/>
          <a:ext cx="5455677" cy="13728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72365">
                  <a:extLst>
                    <a:ext uri="{9D8B030D-6E8A-4147-A177-3AD203B41FA5}">
                      <a16:colId xmlns:a16="http://schemas.microsoft.com/office/drawing/2014/main" val="3260794335"/>
                    </a:ext>
                  </a:extLst>
                </a:gridCol>
                <a:gridCol w="1361104">
                  <a:extLst>
                    <a:ext uri="{9D8B030D-6E8A-4147-A177-3AD203B41FA5}">
                      <a16:colId xmlns:a16="http://schemas.microsoft.com/office/drawing/2014/main" val="3564462199"/>
                    </a:ext>
                  </a:extLst>
                </a:gridCol>
                <a:gridCol w="1361104">
                  <a:extLst>
                    <a:ext uri="{9D8B030D-6E8A-4147-A177-3AD203B41FA5}">
                      <a16:colId xmlns:a16="http://schemas.microsoft.com/office/drawing/2014/main" val="1670850472"/>
                    </a:ext>
                  </a:extLst>
                </a:gridCol>
                <a:gridCol w="1361104">
                  <a:extLst>
                    <a:ext uri="{9D8B030D-6E8A-4147-A177-3AD203B41FA5}">
                      <a16:colId xmlns:a16="http://schemas.microsoft.com/office/drawing/2014/main" val="1442464740"/>
                    </a:ext>
                  </a:extLst>
                </a:gridCol>
              </a:tblGrid>
              <a:tr h="3432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발 크기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(mm)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키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(cm)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발 크기</a:t>
                      </a:r>
                      <a:r>
                        <a:rPr lang="en-US" sz="140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(mm)</a:t>
                      </a:r>
                      <a:endParaRPr lang="ko-KR" sz="140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705252"/>
                  </a:ext>
                </a:extLst>
              </a:tr>
              <a:tr h="3432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190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291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160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246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2480784"/>
                  </a:ext>
                </a:extLst>
              </a:tr>
              <a:tr h="3432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180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276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150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230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004753"/>
                  </a:ext>
                </a:extLst>
              </a:tr>
              <a:tr h="3432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170</a:t>
                      </a:r>
                      <a:endParaRPr lang="ko-KR" sz="1400" b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서울한강 장체 L" panose="02020503020101020101" pitchFamily="18" charset="-127"/>
                          <a:ea typeface="서울한강 장체 L" panose="02020503020101020101" pitchFamily="18" charset="-127"/>
                        </a:rPr>
                        <a:t>261</a:t>
                      </a: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ko-KR" sz="1400" b="0" dirty="0">
                        <a:effectLst/>
                        <a:latin typeface="서울한강 장체 L" panose="02020503020101020101" pitchFamily="18" charset="-127"/>
                        <a:ea typeface="서울한강 장체 L" panose="020205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4461998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A21FCCAC-9D00-4553-A8E0-2CC0F1D83962}"/>
              </a:ext>
            </a:extLst>
          </p:cNvPr>
          <p:cNvGrpSpPr/>
          <p:nvPr/>
        </p:nvGrpSpPr>
        <p:grpSpPr>
          <a:xfrm>
            <a:off x="1430120" y="1871490"/>
            <a:ext cx="3038587" cy="2004036"/>
            <a:chOff x="7318505" y="2096604"/>
            <a:chExt cx="3342446" cy="22044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B282752-F697-46FB-BF55-5F344042C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8505" y="2096604"/>
              <a:ext cx="3342446" cy="220444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50DB1E3-6806-4308-93F0-3B1B8A0F908F}"/>
                </a:ext>
              </a:extLst>
            </p:cNvPr>
            <p:cNvCxnSpPr/>
            <p:nvPr/>
          </p:nvCxnSpPr>
          <p:spPr>
            <a:xfrm flipV="1">
              <a:off x="7833946" y="2145323"/>
              <a:ext cx="2514600" cy="12836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291F01-1FC9-44F1-AF41-15FB319C6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946" y="3027484"/>
              <a:ext cx="2699239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DB0FD0E-D0EC-4B80-B109-93C42E89A3FD}"/>
                    </a:ext>
                  </a:extLst>
                </p:cNvPr>
                <p:cNvSpPr/>
                <p:nvPr/>
              </p:nvSpPr>
              <p:spPr>
                <a:xfrm>
                  <a:off x="9506445" y="2100379"/>
                  <a:ext cx="54874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>
                    <a:latin typeface="서울남산 장체 EB" panose="02020503020101020101" pitchFamily="18" charset="-127"/>
                    <a:ea typeface="서울남산 장체 EB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DB0FD0E-D0EC-4B80-B109-93C42E89A3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6445" y="2100379"/>
                  <a:ext cx="54874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95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EF1D798-65FE-43EF-AE36-8F10244C1A18}"/>
                    </a:ext>
                  </a:extLst>
                </p:cNvPr>
                <p:cNvSpPr/>
                <p:nvPr/>
              </p:nvSpPr>
              <p:spPr>
                <a:xfrm>
                  <a:off x="9984445" y="2714458"/>
                  <a:ext cx="56252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>
                    <a:latin typeface="서울남산 장체 EB" panose="02020503020101020101" pitchFamily="18" charset="-127"/>
                    <a:ea typeface="서울남산 장체 EB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EF1D798-65FE-43EF-AE36-8F10244C1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445" y="2714458"/>
                  <a:ext cx="56252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95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화살표: 위로 구부러짐 20">
              <a:extLst>
                <a:ext uri="{FF2B5EF4-FFF2-40B4-BE49-F238E27FC236}">
                  <a16:creationId xmlns:a16="http://schemas.microsoft.com/office/drawing/2014/main" id="{6ADD9D09-7D02-44E8-9B44-C7BD5052B839}"/>
                </a:ext>
              </a:extLst>
            </p:cNvPr>
            <p:cNvSpPr/>
            <p:nvPr/>
          </p:nvSpPr>
          <p:spPr>
            <a:xfrm rot="14842006">
              <a:off x="9219910" y="2779777"/>
              <a:ext cx="269474" cy="142959"/>
            </a:xfrm>
            <a:prstGeom prst="curved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B6FED81-40E6-466B-ABC3-6B1E3044399D}"/>
              </a:ext>
            </a:extLst>
          </p:cNvPr>
          <p:cNvGrpSpPr/>
          <p:nvPr/>
        </p:nvGrpSpPr>
        <p:grpSpPr>
          <a:xfrm>
            <a:off x="7085682" y="4406247"/>
            <a:ext cx="3012561" cy="2030063"/>
            <a:chOff x="7085682" y="4406247"/>
            <a:chExt cx="3012561" cy="203006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8D5712C-A347-4473-AD44-F133BEB82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682" y="4406247"/>
              <a:ext cx="3012561" cy="20300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C5F231E-199B-41B6-8CE6-68CFBA3215AD}"/>
                    </a:ext>
                  </a:extLst>
                </p:cNvPr>
                <p:cNvSpPr/>
                <p:nvPr/>
              </p:nvSpPr>
              <p:spPr>
                <a:xfrm>
                  <a:off x="9483709" y="4774859"/>
                  <a:ext cx="511386" cy="2518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>
                    <a:latin typeface="서울남산 장체 EB" panose="02020503020101020101" pitchFamily="18" charset="-127"/>
                    <a:ea typeface="서울남산 장체 EB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C5F231E-199B-41B6-8CE6-68CFBA321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3709" y="4774859"/>
                  <a:ext cx="511386" cy="251817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57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97571-1E72-44EC-8560-D7502FC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57132-3D8B-441A-A923-1250243B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Linear_Regression</a:t>
            </a:r>
            <a:r>
              <a:rPr lang="en-US" altLang="ko-KR" dirty="0"/>
              <a:t> </a:t>
            </a:r>
            <a:r>
              <a:rPr lang="ko-KR" altLang="en-US" dirty="0" err="1"/>
              <a:t>클래로</a:t>
            </a:r>
            <a:r>
              <a:rPr lang="en-US" altLang="ko-KR" dirty="0"/>
              <a:t> </a:t>
            </a:r>
            <a:r>
              <a:rPr lang="ko-KR" altLang="en-US" dirty="0"/>
              <a:t>선형 회귀 모델 생성</a:t>
            </a:r>
            <a:endParaRPr lang="en-US" altLang="ko-KR" dirty="0"/>
          </a:p>
          <a:p>
            <a:pPr lvl="2"/>
            <a:r>
              <a:rPr lang="en-US" altLang="ko-KR"/>
              <a:t>Linear_Regression</a:t>
            </a:r>
            <a:r>
              <a:rPr lang="en-US" altLang="ko-KR" dirty="0"/>
              <a:t>(restore=False, </a:t>
            </a:r>
            <a:r>
              <a:rPr lang="en-US" altLang="ko-KR" dirty="0" err="1"/>
              <a:t>ckpt_name</a:t>
            </a:r>
            <a:r>
              <a:rPr lang="en-US" altLang="ko-KR" dirty="0"/>
              <a:t>="</a:t>
            </a:r>
            <a:r>
              <a:rPr lang="en-US" altLang="ko-KR" dirty="0" err="1"/>
              <a:t>linear_regression_models</a:t>
            </a:r>
            <a:r>
              <a:rPr lang="en-US" altLang="ko-KR" dirty="0"/>
              <a:t>"): </a:t>
            </a:r>
            <a:r>
              <a:rPr lang="ko-KR" altLang="en-US" dirty="0"/>
              <a:t>선형회귀 객체 생성</a:t>
            </a:r>
            <a:endParaRPr lang="en-US" altLang="ko-KR" dirty="0"/>
          </a:p>
          <a:p>
            <a:pPr lvl="3"/>
            <a:r>
              <a:rPr lang="en-US" altLang="ko-KR" dirty="0"/>
              <a:t>restore: </a:t>
            </a:r>
            <a:r>
              <a:rPr lang="ko-KR" altLang="en-US" dirty="0"/>
              <a:t>학습 구분</a:t>
            </a:r>
            <a:r>
              <a:rPr lang="en-US" altLang="ko-KR" dirty="0"/>
              <a:t>. True</a:t>
            </a:r>
            <a:r>
              <a:rPr lang="ko-KR" altLang="en-US" dirty="0"/>
              <a:t>이면</a:t>
            </a:r>
            <a:r>
              <a:rPr lang="en-US" altLang="ko-KR" dirty="0"/>
              <a:t> </a:t>
            </a:r>
            <a:r>
              <a:rPr lang="ko-KR" altLang="en-US" dirty="0"/>
              <a:t>기존 모델 이용</a:t>
            </a:r>
            <a:r>
              <a:rPr lang="en-US" altLang="ko-KR" dirty="0"/>
              <a:t>(</a:t>
            </a:r>
            <a:r>
              <a:rPr lang="ko-KR" altLang="en-US" dirty="0"/>
              <a:t>전이학습 또는 예측</a:t>
            </a:r>
            <a:r>
              <a:rPr lang="en-US" altLang="ko-KR" dirty="0"/>
              <a:t>), </a:t>
            </a:r>
            <a:r>
              <a:rPr lang="en-US" altLang="ko-KR" dirty="0" err="1"/>
              <a:t>Flase</a:t>
            </a:r>
            <a:r>
              <a:rPr lang="ko-KR" altLang="en-US" dirty="0"/>
              <a:t>이면 새 모델 생성</a:t>
            </a:r>
            <a:r>
              <a:rPr lang="en-US" altLang="ko-KR" dirty="0"/>
              <a:t>. </a:t>
            </a:r>
            <a:r>
              <a:rPr lang="ko-KR" altLang="en-US" dirty="0"/>
              <a:t>기본값은</a:t>
            </a:r>
            <a:r>
              <a:rPr lang="en-US" altLang="ko-KR" dirty="0"/>
              <a:t> False</a:t>
            </a:r>
            <a:endParaRPr lang="ko-KR" altLang="en-US" dirty="0"/>
          </a:p>
          <a:p>
            <a:pPr lvl="3"/>
            <a:r>
              <a:rPr lang="en-US" altLang="ko-KR" dirty="0" err="1"/>
              <a:t>ckpt_name</a:t>
            </a:r>
            <a:r>
              <a:rPr lang="en-US" altLang="ko-KR" dirty="0"/>
              <a:t>: </a:t>
            </a:r>
            <a:r>
              <a:rPr lang="ko-KR" altLang="en-US" dirty="0"/>
              <a:t>학습 모델을 저장하거나 불러올 폴더 이름</a:t>
            </a:r>
            <a:r>
              <a:rPr lang="en-US" altLang="ko-KR" dirty="0"/>
              <a:t>. </a:t>
            </a:r>
            <a:r>
              <a:rPr lang="ko-KR" altLang="en-US" dirty="0"/>
              <a:t>생략하면 현재 경로의 </a:t>
            </a:r>
            <a:r>
              <a:rPr lang="en-US" altLang="ko-KR" dirty="0" err="1"/>
              <a:t>linear_regression_models</a:t>
            </a:r>
            <a:endParaRPr lang="ko-KR" altLang="en-US" dirty="0"/>
          </a:p>
          <a:p>
            <a:pPr lvl="2"/>
            <a:r>
              <a:rPr lang="en-US" altLang="ko-KR"/>
              <a:t>Linear_Regression</a:t>
            </a:r>
            <a:r>
              <a:rPr lang="en-US" altLang="ko-KR" dirty="0" err="1"/>
              <a:t>.X_data</a:t>
            </a:r>
            <a:r>
              <a:rPr lang="en-US" altLang="ko-KR" dirty="0"/>
              <a:t>, Linear_ </a:t>
            </a:r>
            <a:r>
              <a:rPr lang="en-US" altLang="ko-KR" dirty="0" err="1"/>
              <a:t>Regression.Y_data</a:t>
            </a:r>
            <a:r>
              <a:rPr lang="en-US" altLang="ko-KR" dirty="0"/>
              <a:t>: </a:t>
            </a:r>
            <a:r>
              <a:rPr lang="ko-KR" altLang="en-US" dirty="0"/>
              <a:t>학습용 독립 변수와 종속 변수 설정 및 읽기</a:t>
            </a:r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차원 리스트 </a:t>
            </a:r>
            <a:r>
              <a:rPr lang="ko-KR" altLang="en-US" dirty="0" err="1"/>
              <a:t>타입로</a:t>
            </a:r>
            <a:r>
              <a:rPr lang="ko-KR" altLang="en-US" dirty="0"/>
              <a:t> 독립 변수와 종속 변수는 </a:t>
            </a:r>
            <a:r>
              <a:rPr lang="en-US" altLang="ko-KR" dirty="0"/>
              <a:t>1:1</a:t>
            </a:r>
            <a:r>
              <a:rPr lang="ko-KR" altLang="en-US" dirty="0"/>
              <a:t>로 대응해야 함</a:t>
            </a:r>
            <a:endParaRPr lang="en-US" altLang="ko-KR" dirty="0"/>
          </a:p>
          <a:p>
            <a:pPr lvl="2"/>
            <a:r>
              <a:rPr lang="en-US" altLang="ko-KR"/>
              <a:t>Linear_Regression</a:t>
            </a:r>
            <a:r>
              <a:rPr lang="en-US" altLang="ko-KR" dirty="0" err="1"/>
              <a:t>.train</a:t>
            </a:r>
            <a:r>
              <a:rPr lang="en-US" altLang="ko-KR" dirty="0"/>
              <a:t>(times=100, </a:t>
            </a:r>
            <a:r>
              <a:rPr lang="en-US" altLang="ko-KR" dirty="0" err="1"/>
              <a:t>print_every</a:t>
            </a:r>
            <a:r>
              <a:rPr lang="en-US" altLang="ko-KR" dirty="0"/>
              <a:t>=10): </a:t>
            </a:r>
            <a:r>
              <a:rPr lang="ko-KR" altLang="en-US" dirty="0"/>
              <a:t>학습 진행</a:t>
            </a:r>
            <a:endParaRPr lang="en-US" altLang="ko-KR" dirty="0"/>
          </a:p>
          <a:p>
            <a:pPr lvl="3"/>
            <a:r>
              <a:rPr lang="en-US" altLang="ko-KR" dirty="0"/>
              <a:t>times: </a:t>
            </a:r>
            <a:r>
              <a:rPr lang="ko-KR" altLang="en-US" dirty="0"/>
              <a:t>학습 횟수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100</a:t>
            </a:r>
          </a:p>
          <a:p>
            <a:pPr lvl="3"/>
            <a:r>
              <a:rPr lang="en-US" altLang="ko-KR" dirty="0" err="1"/>
              <a:t>print_every</a:t>
            </a:r>
            <a:r>
              <a:rPr lang="en-US" altLang="ko-KR" dirty="0"/>
              <a:t>: </a:t>
            </a:r>
            <a:r>
              <a:rPr lang="ko-KR" altLang="en-US" dirty="0"/>
              <a:t>학습 과정에서 오차 출력 </a:t>
            </a:r>
            <a:r>
              <a:rPr lang="ko-KR" altLang="en-US" dirty="0" err="1"/>
              <a:t>스탭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10</a:t>
            </a:r>
          </a:p>
          <a:p>
            <a:pPr lvl="2"/>
            <a:r>
              <a:rPr lang="en-US" altLang="ko-KR"/>
              <a:t>Linear_Regression</a:t>
            </a:r>
            <a:r>
              <a:rPr lang="en-US" altLang="ko-KR" dirty="0" err="1"/>
              <a:t>.run</a:t>
            </a:r>
            <a:r>
              <a:rPr lang="en-US" altLang="ko-KR" dirty="0"/>
              <a:t>(input=None): </a:t>
            </a:r>
            <a:r>
              <a:rPr lang="ko-KR" altLang="en-US" dirty="0"/>
              <a:t>학습된 모델을 이용해 예측</a:t>
            </a:r>
            <a:endParaRPr lang="en-US" altLang="ko-KR" dirty="0"/>
          </a:p>
          <a:p>
            <a:pPr lvl="3"/>
            <a:r>
              <a:rPr lang="en-US" altLang="ko-KR" dirty="0"/>
              <a:t>input: </a:t>
            </a:r>
            <a:r>
              <a:rPr lang="ko-KR" altLang="en-US" dirty="0"/>
              <a:t>새로운 독립 변수</a:t>
            </a:r>
            <a:r>
              <a:rPr lang="en-US" altLang="ko-KR" dirty="0"/>
              <a:t>. </a:t>
            </a:r>
            <a:r>
              <a:rPr lang="ko-KR" altLang="en-US" dirty="0"/>
              <a:t>생략하면 학습용 독립 변수 사용</a:t>
            </a:r>
            <a:endParaRPr lang="en-US" altLang="ko-KR" dirty="0"/>
          </a:p>
          <a:p>
            <a:pPr lvl="3"/>
            <a:r>
              <a:rPr lang="ko-KR" altLang="en-US" dirty="0"/>
              <a:t>반환은 </a:t>
            </a:r>
            <a:r>
              <a:rPr lang="ko-KR" altLang="en-US" dirty="0" err="1"/>
              <a:t>예측값</a:t>
            </a:r>
            <a:r>
              <a:rPr lang="en-US" altLang="ko-KR" dirty="0"/>
              <a:t>(</a:t>
            </a:r>
            <a:r>
              <a:rPr lang="ko-KR" altLang="en-US" dirty="0"/>
              <a:t>새로운 종속 변수</a:t>
            </a:r>
            <a:r>
              <a:rPr lang="en-US" altLang="ko-KR" dirty="0"/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896AB1-6785-433D-B4E3-D7CCDAE35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57102"/>
              </p:ext>
            </p:extLst>
          </p:nvPr>
        </p:nvGraphicFramePr>
        <p:xfrm>
          <a:off x="1071588" y="4514407"/>
          <a:ext cx="648979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from pop.AI import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Linear_Regression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[[173], [171], [162], [187], [157], [169], [177], [159], [182]]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[[270], [275], [245], [280], [230], [265], [270], [250], [275]]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linear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Linear_Regression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ckpt_name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height_feet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linear.X_data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linear.Y_data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y_data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linear.train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(500, 50)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8C06ADB-E1AB-4E92-BFCB-83B7A981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996" y="4337826"/>
            <a:ext cx="241016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38610"/>
      </p:ext>
    </p:extLst>
  </p:cSld>
  <p:clrMapOvr>
    <a:masterClrMapping/>
  </p:clrMapOvr>
</p:sld>
</file>

<file path=ppt/theme/theme1.xml><?xml version="1.0" encoding="utf-8"?>
<a:theme xmlns:a="http://schemas.openxmlformats.org/drawingml/2006/main" name="1_아틀라스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>
    <a:lnDef>
      <a:spPr>
        <a:ln w="19050">
          <a:solidFill>
            <a:schemeClr val="bg1">
              <a:lumMod val="75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5BF4FFA5441A42A7002BA7107368BF" ma:contentTypeVersion="8" ma:contentTypeDescription="새 문서를 만듭니다." ma:contentTypeScope="" ma:versionID="c7e764a86381e25acd1373d9d902e8cc">
  <xsd:schema xmlns:xsd="http://www.w3.org/2001/XMLSchema" xmlns:xs="http://www.w3.org/2001/XMLSchema" xmlns:p="http://schemas.microsoft.com/office/2006/metadata/properties" xmlns:ns3="f1d20a2f-d76b-47fa-ba8b-ca9bed8977bd" targetNamespace="http://schemas.microsoft.com/office/2006/metadata/properties" ma:root="true" ma:fieldsID="09ce407edee63ddd87ef849ad352c71f" ns3:_="">
    <xsd:import namespace="f1d20a2f-d76b-47fa-ba8b-ca9bed897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20a2f-d76b-47fa-ba8b-ca9bed8977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E6C385-DF09-42E7-950B-944DC471BAEC}">
  <ds:schemaRefs>
    <ds:schemaRef ds:uri="f1d20a2f-d76b-47fa-ba8b-ca9bed8977bd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21F539-6448-4932-896C-CB2858ECD1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20a2f-d76b-47fa-ba8b-ca9bed897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836302-74AF-4620-AFFB-1C3E6CA2A4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11093</TotalTime>
  <Words>3195</Words>
  <Application>Microsoft Office PowerPoint</Application>
  <PresentationFormat>와이드스크린</PresentationFormat>
  <Paragraphs>497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서울남산 장체 EB</vt:lpstr>
      <vt:lpstr>서울한강 장체 L</vt:lpstr>
      <vt:lpstr>Arial</vt:lpstr>
      <vt:lpstr>Cambria Math</vt:lpstr>
      <vt:lpstr>Rockwell</vt:lpstr>
      <vt:lpstr>Wingdings</vt:lpstr>
      <vt:lpstr>1_아틀라스</vt:lpstr>
      <vt:lpstr>머신러닝과 퍼셉트론</vt:lpstr>
      <vt:lpstr>실습 환경</vt:lpstr>
      <vt:lpstr>머신러닝</vt:lpstr>
      <vt:lpstr>지도 학습</vt:lpstr>
      <vt:lpstr>분류</vt:lpstr>
      <vt:lpstr>회귀</vt:lpstr>
      <vt:lpstr>선형 회귀</vt:lpstr>
      <vt:lpstr>선형 회귀</vt:lpstr>
      <vt:lpstr>선형 회귀</vt:lpstr>
      <vt:lpstr>선형 회귀</vt:lpstr>
      <vt:lpstr>로지스틱 회귀</vt:lpstr>
      <vt:lpstr>로지스틱 회귀</vt:lpstr>
      <vt:lpstr>로지스틱 회귀</vt:lpstr>
      <vt:lpstr>로지스틱 회귀</vt:lpstr>
      <vt:lpstr>소프트맥스 회귀</vt:lpstr>
      <vt:lpstr>소프트맥스 회귀</vt:lpstr>
      <vt:lpstr>소프트맥스 회귀</vt:lpstr>
      <vt:lpstr>퍼셉트론</vt:lpstr>
      <vt:lpstr>퍼셉트론</vt:lpstr>
      <vt:lpstr>퍼셉트론</vt:lpstr>
      <vt:lpstr>퍼셉트론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찬민 박</dc:creator>
  <cp:lastModifiedBy>박찬민[ 교수 / 미래모빌리티학과 ]</cp:lastModifiedBy>
  <cp:revision>546</cp:revision>
  <dcterms:created xsi:type="dcterms:W3CDTF">2022-01-11T07:36:01Z</dcterms:created>
  <dcterms:modified xsi:type="dcterms:W3CDTF">2023-04-24T22:16:48Z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0x010100905BF4FFA5441A42A7002BA7107368BF</vt:lpwstr>
  </property>
</Properties>
</file>