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2" r:id="rId5"/>
    <p:sldId id="274" r:id="rId6"/>
    <p:sldId id="279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6529" autoAdjust="0"/>
  </p:normalViewPr>
  <p:slideViewPr>
    <p:cSldViewPr snapToGrid="0">
      <p:cViewPr varScale="1">
        <p:scale>
          <a:sx n="98" d="100"/>
          <a:sy n="98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D301F-8179-42F8-B7CE-EADAB64F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5703C-4D57-4BA6-98AC-AE245CEA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ED227-05D9-43DB-AF03-82C9639A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BAD01-AC44-45C2-B9CC-7C1227E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17C92-2AF7-43C7-8377-F5703169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9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9C61-66F5-452F-809C-2EE5FF28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8364C-7A0B-4F04-972C-C5443297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C0E1A-2D78-4EAF-8C09-F13C5435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78D3A-0525-4D90-BF4F-D05C60A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E2590-2D91-4AFF-A383-6D28DC7B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5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30D048-EDCA-40FC-92B1-C45A6CEE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EED21-8209-4F25-9D4B-2386F485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2672C-EB9F-4F02-81C5-F41B8B4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F2CF-C6A2-4FD8-A488-8455163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319BE-0569-4E3A-9EFE-B3F6A189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DCA5-2D14-491F-9FC0-D0963897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887F0-04F2-44EE-A6D1-1A5D471C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90508-E16B-4F44-9367-B9B2B8A9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2D30F-6F80-4E15-A08C-8E510B17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BE3CA-CB8A-4AE6-AFD0-E44F9894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034EF-011E-4B6A-937D-157892D0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B944D-E61C-41E0-8F68-7155AF10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85D6F-EAB9-4B2B-BD54-9C572BC2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31FE8-B6EF-44B7-9EB2-1E34EE09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C946F-D1C8-4B4F-B2E2-FADFB39C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6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7582-C10C-4F86-81FD-9365875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D132F-9AEB-4479-AB46-066051925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7246E-08B8-45E6-94A3-F988D4C1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D7766-C7F4-4685-BF2D-F402E43A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262BF-8B5E-4F08-90A1-88DC5EB4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B84B2-FAFB-4698-98DC-0F640476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4B14-8AE2-44B8-A649-11250D63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9C950-5B9E-4416-B84B-A328C4D6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86D9B-8630-4CEF-9229-4578946C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F0ABE-B4FE-4033-B7E9-BD2EF8C2B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41595-B5D0-4D23-9FB1-04D8C42C8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73E3B3-E336-48CC-ABFB-19293CE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35885-D932-45C4-B2B7-A7825E5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2CB8C-007D-4892-A691-204BF7F8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D5EB5-A11F-4EB0-838A-360BC9DB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5BB81-48FE-47DD-B300-5D2793B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B8B43-2AE7-4E43-87CE-3F3EBD3B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E3A7D-0544-4172-ABA8-F5A06097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BAB2FA-9AE6-45C5-A43A-08A997D8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97530-6D41-4108-AE1C-CE566F87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50B46-5311-4A12-A094-D4993109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F8CB6-86EF-4B40-AD49-BE68168E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6656-9B43-4FBE-8AA6-31252E73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2D0E5-0753-4292-B268-2C321661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EE7A5-E24E-4C1F-8170-DFE62E7E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8C26C-6528-468E-9DFC-4D5A7AAC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D81D3-16C1-4A74-A180-7873F42F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D58A-6AC6-4E6E-8011-0B0D59D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DAAB9-9EE5-407B-B385-0F329C17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1682E-28F8-4C89-ABB1-229AA94B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3E83E-3977-4A85-BD85-47420DD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E600E-36E6-42B8-8FFE-4B182234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FCCB6-E5DE-49D0-ABEC-D678A510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2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6F1A2-D3BE-4223-9E53-F31460E0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02F4F-47F2-43B3-8ABA-B3232AE2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0A675-7AE8-4AB3-AC6C-33E6DADD3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B310-2D3A-4035-B41B-FC6E28B9266E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ECF6F-EFCE-4DA9-BC87-FD7E8FE2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44939-9DC2-4F26-A297-0A2D02ABB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952E-3A47-4AB5-AC89-20A2643E0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0E6C-6D9C-41B8-8AD1-9321C289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2292779"/>
            <a:ext cx="10515600" cy="1325563"/>
          </a:xfrm>
        </p:spPr>
        <p:txBody>
          <a:bodyPr/>
          <a:lstStyle/>
          <a:p>
            <a:r>
              <a:rPr lang="en-US" altLang="ko-KR" dirty="0"/>
              <a:t>Testbed System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79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B8E5C36-3B40-4157-B1DF-A7A2E9B8B118}"/>
              </a:ext>
            </a:extLst>
          </p:cNvPr>
          <p:cNvSpPr/>
          <p:nvPr/>
        </p:nvSpPr>
        <p:spPr>
          <a:xfrm>
            <a:off x="8357876" y="1703935"/>
            <a:ext cx="1532238" cy="831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(x64-Linux)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771EED-392D-4DB3-BB59-CBB7CD90FA1E}"/>
              </a:ext>
            </a:extLst>
          </p:cNvPr>
          <p:cNvSpPr/>
          <p:nvPr/>
        </p:nvSpPr>
        <p:spPr>
          <a:xfrm>
            <a:off x="1035326" y="1784296"/>
            <a:ext cx="1685462" cy="7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Edge1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(aarch64 Linux)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178E98-1735-42EE-9062-44BB245B1C18}"/>
              </a:ext>
            </a:extLst>
          </p:cNvPr>
          <p:cNvSpPr/>
          <p:nvPr/>
        </p:nvSpPr>
        <p:spPr>
          <a:xfrm>
            <a:off x="3306687" y="1760702"/>
            <a:ext cx="1685462" cy="7948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Edge2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(aarch64 Linux)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ADF3F-9AF5-4BA0-9A8A-BBBB15634BFE}"/>
              </a:ext>
            </a:extLst>
          </p:cNvPr>
          <p:cNvSpPr/>
          <p:nvPr/>
        </p:nvSpPr>
        <p:spPr>
          <a:xfrm>
            <a:off x="5567973" y="1327096"/>
            <a:ext cx="1685462" cy="755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Edge3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(aarch64 Linux)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D49B88-28F5-4A9E-BE2E-1580F0AA3519}"/>
              </a:ext>
            </a:extLst>
          </p:cNvPr>
          <p:cNvSpPr/>
          <p:nvPr/>
        </p:nvSpPr>
        <p:spPr>
          <a:xfrm>
            <a:off x="8357876" y="3245449"/>
            <a:ext cx="1532238" cy="831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(Coordinator)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B2705-C2BA-468B-8CEF-6668DB35ADE9}"/>
              </a:ext>
            </a:extLst>
          </p:cNvPr>
          <p:cNvSpPr/>
          <p:nvPr/>
        </p:nvSpPr>
        <p:spPr>
          <a:xfrm>
            <a:off x="3306840" y="535975"/>
            <a:ext cx="1682086" cy="65019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(Access Point)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7652873-4143-4559-89F1-21EE80FDF979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2130837" y="608294"/>
            <a:ext cx="923223" cy="1428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C2D7191-DCC5-43DE-923A-396C2FBAF583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rot="16200000" flipV="1">
            <a:off x="5466804" y="383196"/>
            <a:ext cx="466023" cy="1421778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4348DA-A0E8-44DA-B54D-F4288FB430C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147883" y="1186171"/>
            <a:ext cx="1535" cy="57453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5D8580-1643-4689-AA6B-5287DAC4295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9123995" y="2535208"/>
            <a:ext cx="0" cy="71024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id="{AB997C5C-854F-46C2-BD09-BE4BFA208B57}"/>
              </a:ext>
            </a:extLst>
          </p:cNvPr>
          <p:cNvSpPr/>
          <p:nvPr/>
        </p:nvSpPr>
        <p:spPr>
          <a:xfrm>
            <a:off x="5991011" y="216088"/>
            <a:ext cx="1038055" cy="416315"/>
          </a:xfrm>
          <a:prstGeom prst="wedgeRectCallout">
            <a:avLst>
              <a:gd name="adj1" fmla="val -19896"/>
              <a:gd name="adj2" fmla="val 102222"/>
            </a:avLst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Ethernet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23BBA3-D930-4DE3-AE3F-3D097E1CAAC5}"/>
              </a:ext>
            </a:extLst>
          </p:cNvPr>
          <p:cNvSpPr/>
          <p:nvPr/>
        </p:nvSpPr>
        <p:spPr>
          <a:xfrm>
            <a:off x="1111938" y="3111137"/>
            <a:ext cx="1532238" cy="7557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Stereo 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2DC83D-674E-4E1D-83A9-B00AFE72C07C}"/>
              </a:ext>
            </a:extLst>
          </p:cNvPr>
          <p:cNvSpPr/>
          <p:nvPr/>
        </p:nvSpPr>
        <p:spPr>
          <a:xfrm>
            <a:off x="3383299" y="3130800"/>
            <a:ext cx="1532238" cy="7557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F23E2A-D511-4F13-8AF7-6A39099D894C}"/>
              </a:ext>
            </a:extLst>
          </p:cNvPr>
          <p:cNvSpPr/>
          <p:nvPr/>
        </p:nvSpPr>
        <p:spPr>
          <a:xfrm>
            <a:off x="5644585" y="2652314"/>
            <a:ext cx="1532238" cy="7557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Pixel Display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(16x16) *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664B3D-74CA-4CA6-83C6-08B155F164E4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>
            <a:off x="6410704" y="2082799"/>
            <a:ext cx="0" cy="5695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0DFA361-95AC-4519-9473-3DC00051475A}"/>
              </a:ext>
            </a:extLst>
          </p:cNvPr>
          <p:cNvSpPr/>
          <p:nvPr/>
        </p:nvSpPr>
        <p:spPr>
          <a:xfrm>
            <a:off x="6727681" y="2168810"/>
            <a:ext cx="636914" cy="378468"/>
          </a:xfrm>
          <a:prstGeom prst="wedgeRectCallout">
            <a:avLst>
              <a:gd name="adj1" fmla="val -93490"/>
              <a:gd name="adj2" fmla="val 10942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PWM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D2C2AE-0B58-4CAD-95D2-16C03378423A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1878057" y="2539999"/>
            <a:ext cx="0" cy="5711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4C76B35-C907-4E9E-98B9-5641C1ADC94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149418" y="2555551"/>
            <a:ext cx="0" cy="57524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553C8F7F-C3F7-4BD8-95F3-CEF71461DD2A}"/>
              </a:ext>
            </a:extLst>
          </p:cNvPr>
          <p:cNvSpPr/>
          <p:nvPr/>
        </p:nvSpPr>
        <p:spPr>
          <a:xfrm>
            <a:off x="943993" y="2608251"/>
            <a:ext cx="636914" cy="344062"/>
          </a:xfrm>
          <a:prstGeom prst="wedgeRectCallout">
            <a:avLst>
              <a:gd name="adj1" fmla="val 87758"/>
              <a:gd name="adj2" fmla="val 22175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7ED824-0951-4B12-B1DC-3F6E38729456}"/>
              </a:ext>
            </a:extLst>
          </p:cNvPr>
          <p:cNvSpPr/>
          <p:nvPr/>
        </p:nvSpPr>
        <p:spPr>
          <a:xfrm>
            <a:off x="3383299" y="4899848"/>
            <a:ext cx="1108649" cy="675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 2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91926D-3191-400B-B5AD-9E32FA547FDB}"/>
              </a:ext>
            </a:extLst>
          </p:cNvPr>
          <p:cNvSpPr/>
          <p:nvPr/>
        </p:nvSpPr>
        <p:spPr>
          <a:xfrm>
            <a:off x="1279198" y="4899848"/>
            <a:ext cx="1108649" cy="675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1FD0F7-DB2A-424F-AF0C-8832FFA1107A}"/>
              </a:ext>
            </a:extLst>
          </p:cNvPr>
          <p:cNvSpPr/>
          <p:nvPr/>
        </p:nvSpPr>
        <p:spPr>
          <a:xfrm>
            <a:off x="5384459" y="4859316"/>
            <a:ext cx="1108649" cy="675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 3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62157D-FFEC-4296-AD5B-94BAB4EF2449}"/>
              </a:ext>
            </a:extLst>
          </p:cNvPr>
          <p:cNvSpPr/>
          <p:nvPr/>
        </p:nvSpPr>
        <p:spPr>
          <a:xfrm>
            <a:off x="7387239" y="4874368"/>
            <a:ext cx="1108649" cy="675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 4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E677D0-7DCE-4E7D-A76C-CBD761C5CA6C}"/>
              </a:ext>
            </a:extLst>
          </p:cNvPr>
          <p:cNvSpPr/>
          <p:nvPr/>
        </p:nvSpPr>
        <p:spPr>
          <a:xfrm>
            <a:off x="9387684" y="4859241"/>
            <a:ext cx="1108649" cy="675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Router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EB81866-502C-4374-9313-F876F5C8D76A}"/>
              </a:ext>
            </a:extLst>
          </p:cNvPr>
          <p:cNvSpPr/>
          <p:nvPr/>
        </p:nvSpPr>
        <p:spPr>
          <a:xfrm>
            <a:off x="5876439" y="4350185"/>
            <a:ext cx="124691" cy="126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3746729-4B4E-4B7C-86EA-A759447E4FBD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rot="10800000" flipV="1">
            <a:off x="1833523" y="4413204"/>
            <a:ext cx="4042916" cy="48664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FDEF139-D4E2-4A7B-9F40-D24F560445C6}"/>
              </a:ext>
            </a:extLst>
          </p:cNvPr>
          <p:cNvCxnSpPr>
            <a:cxnSpLocks/>
            <a:stCxn id="59" idx="2"/>
            <a:endCxn id="51" idx="0"/>
          </p:cNvCxnSpPr>
          <p:nvPr/>
        </p:nvCxnSpPr>
        <p:spPr>
          <a:xfrm rot="10800000" flipV="1">
            <a:off x="3937625" y="4413204"/>
            <a:ext cx="1938815" cy="48664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75D5137-9D60-4681-9FF6-CC1536C800F2}"/>
              </a:ext>
            </a:extLst>
          </p:cNvPr>
          <p:cNvCxnSpPr>
            <a:cxnSpLocks/>
            <a:stCxn id="59" idx="4"/>
            <a:endCxn id="56" idx="0"/>
          </p:cNvCxnSpPr>
          <p:nvPr/>
        </p:nvCxnSpPr>
        <p:spPr>
          <a:xfrm flipH="1">
            <a:off x="5938784" y="4476225"/>
            <a:ext cx="1" cy="3830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755EC33-E59D-460E-A12D-F607879174CB}"/>
              </a:ext>
            </a:extLst>
          </p:cNvPr>
          <p:cNvCxnSpPr>
            <a:cxnSpLocks/>
            <a:stCxn id="59" idx="6"/>
            <a:endCxn id="57" idx="0"/>
          </p:cNvCxnSpPr>
          <p:nvPr/>
        </p:nvCxnSpPr>
        <p:spPr>
          <a:xfrm>
            <a:off x="6001130" y="4413205"/>
            <a:ext cx="1940434" cy="46116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E6756D33-DC5E-469D-943E-9FC9399B4BD5}"/>
              </a:ext>
            </a:extLst>
          </p:cNvPr>
          <p:cNvCxnSpPr>
            <a:cxnSpLocks/>
            <a:stCxn id="59" idx="6"/>
            <a:endCxn id="58" idx="0"/>
          </p:cNvCxnSpPr>
          <p:nvPr/>
        </p:nvCxnSpPr>
        <p:spPr>
          <a:xfrm>
            <a:off x="6001130" y="4413205"/>
            <a:ext cx="3940879" cy="44603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말풍선: 사각형 84">
            <a:extLst>
              <a:ext uri="{FF2B5EF4-FFF2-40B4-BE49-F238E27FC236}">
                <a16:creationId xmlns:a16="http://schemas.microsoft.com/office/drawing/2014/main" id="{8C8E591B-E1DA-4C60-A6AB-52AB7E911585}"/>
              </a:ext>
            </a:extLst>
          </p:cNvPr>
          <p:cNvSpPr/>
          <p:nvPr/>
        </p:nvSpPr>
        <p:spPr>
          <a:xfrm>
            <a:off x="6190455" y="3854230"/>
            <a:ext cx="782627" cy="344062"/>
          </a:xfrm>
          <a:prstGeom prst="wedgeRectCallout">
            <a:avLst>
              <a:gd name="adj1" fmla="val -78038"/>
              <a:gd name="adj2" fmla="val 37350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Zigbee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7F3B55D-32FE-4836-92D6-813B4E5395D8}"/>
              </a:ext>
            </a:extLst>
          </p:cNvPr>
          <p:cNvGrpSpPr/>
          <p:nvPr/>
        </p:nvGrpSpPr>
        <p:grpSpPr>
          <a:xfrm>
            <a:off x="139316" y="5967427"/>
            <a:ext cx="1808019" cy="491288"/>
            <a:chOff x="3961401" y="5634479"/>
            <a:chExt cx="2217298" cy="675909"/>
          </a:xfrm>
          <a:solidFill>
            <a:schemeClr val="bg2"/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E70861-F009-4A3A-A74E-3337020C20E4}"/>
                </a:ext>
              </a:extLst>
            </p:cNvPr>
            <p:cNvSpPr/>
            <p:nvPr/>
          </p:nvSpPr>
          <p:spPr>
            <a:xfrm>
              <a:off x="3961401" y="5634479"/>
              <a:ext cx="1108649" cy="675909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Gas Sensor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C33BA2-BC32-4F8E-9373-95ABB02EBC2C}"/>
                </a:ext>
              </a:extLst>
            </p:cNvPr>
            <p:cNvSpPr/>
            <p:nvPr/>
          </p:nvSpPr>
          <p:spPr>
            <a:xfrm>
              <a:off x="5070050" y="5634479"/>
              <a:ext cx="1108649" cy="675909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Gas Breaker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E30D28F-D1BC-461C-BC97-F43A9EA09AB6}"/>
              </a:ext>
            </a:extLst>
          </p:cNvPr>
          <p:cNvGrpSpPr/>
          <p:nvPr/>
        </p:nvGrpSpPr>
        <p:grpSpPr>
          <a:xfrm>
            <a:off x="2293038" y="5967427"/>
            <a:ext cx="2707932" cy="491585"/>
            <a:chOff x="5506694" y="5938345"/>
            <a:chExt cx="2707932" cy="491585"/>
          </a:xfrm>
          <a:solidFill>
            <a:schemeClr val="bg2"/>
          </a:solidFill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B3437A5-C175-4DEB-9B61-E07D931C5C53}"/>
                </a:ext>
              </a:extLst>
            </p:cNvPr>
            <p:cNvSpPr/>
            <p:nvPr/>
          </p:nvSpPr>
          <p:spPr>
            <a:xfrm>
              <a:off x="5506694" y="5938345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FAN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750FBCC-0D79-4A1F-B582-05F432A6A333}"/>
                </a:ext>
              </a:extLst>
            </p:cNvPr>
            <p:cNvSpPr/>
            <p:nvPr/>
          </p:nvSpPr>
          <p:spPr>
            <a:xfrm>
              <a:off x="6410704" y="5938345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Light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F1D48D2-8825-41CC-A602-BC046001BE95}"/>
                </a:ext>
              </a:extLst>
            </p:cNvPr>
            <p:cNvSpPr/>
            <p:nvPr/>
          </p:nvSpPr>
          <p:spPr>
            <a:xfrm>
              <a:off x="7310616" y="5938642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Eco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87B7559-5D9A-413D-A760-E0A798988D9E}"/>
              </a:ext>
            </a:extLst>
          </p:cNvPr>
          <p:cNvGrpSpPr/>
          <p:nvPr/>
        </p:nvGrpSpPr>
        <p:grpSpPr>
          <a:xfrm>
            <a:off x="5376351" y="5981186"/>
            <a:ext cx="2707932" cy="491585"/>
            <a:chOff x="5506694" y="5938345"/>
            <a:chExt cx="2707932" cy="491585"/>
          </a:xfrm>
          <a:solidFill>
            <a:schemeClr val="bg2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CA717B9-E12D-48A8-9045-8AD4D25DF78B}"/>
                </a:ext>
              </a:extLst>
            </p:cNvPr>
            <p:cNvSpPr/>
            <p:nvPr/>
          </p:nvSpPr>
          <p:spPr>
            <a:xfrm>
              <a:off x="5506694" y="5938345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FAN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5E8FD4D-594C-4183-8D7F-32FE2C024393}"/>
                </a:ext>
              </a:extLst>
            </p:cNvPr>
            <p:cNvSpPr/>
            <p:nvPr/>
          </p:nvSpPr>
          <p:spPr>
            <a:xfrm>
              <a:off x="6410704" y="5938345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Light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FA90E48-A1B1-4A1D-B119-6F165DA59000}"/>
                </a:ext>
              </a:extLst>
            </p:cNvPr>
            <p:cNvSpPr/>
            <p:nvPr/>
          </p:nvSpPr>
          <p:spPr>
            <a:xfrm>
              <a:off x="7310616" y="5938642"/>
              <a:ext cx="904010" cy="491288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Dust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65851FE-19DD-422F-90BD-B4BA01BF3C07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16200000" flipV="1">
            <a:off x="6635030" y="-785031"/>
            <a:ext cx="842862" cy="41350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1DB4A948-D1D6-4D30-BCE7-ED0AE354608F}"/>
              </a:ext>
            </a:extLst>
          </p:cNvPr>
          <p:cNvCxnSpPr>
            <a:cxnSpLocks/>
            <a:stCxn id="59" idx="0"/>
            <a:endCxn id="7" idx="1"/>
          </p:cNvCxnSpPr>
          <p:nvPr/>
        </p:nvCxnSpPr>
        <p:spPr>
          <a:xfrm rot="5400000" flipH="1" flipV="1">
            <a:off x="6803781" y="2796091"/>
            <a:ext cx="689099" cy="2419091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AF32F3E-90BA-4EBA-BB03-CC7F296F9CD2}"/>
              </a:ext>
            </a:extLst>
          </p:cNvPr>
          <p:cNvSpPr/>
          <p:nvPr/>
        </p:nvSpPr>
        <p:spPr>
          <a:xfrm>
            <a:off x="8541355" y="5981186"/>
            <a:ext cx="904010" cy="49128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Curtain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4F8D2AE-27B1-466F-9D96-4845C7B2CBE9}"/>
              </a:ext>
            </a:extLst>
          </p:cNvPr>
          <p:cNvGrpSpPr/>
          <p:nvPr/>
        </p:nvGrpSpPr>
        <p:grpSpPr>
          <a:xfrm>
            <a:off x="9898962" y="5967427"/>
            <a:ext cx="1808019" cy="491288"/>
            <a:chOff x="3961401" y="5634479"/>
            <a:chExt cx="2217298" cy="675909"/>
          </a:xfrm>
          <a:solidFill>
            <a:schemeClr val="bg2"/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21BC5F3-5F18-4C29-903B-9D93FB9BD4EE}"/>
                </a:ext>
              </a:extLst>
            </p:cNvPr>
            <p:cNvSpPr/>
            <p:nvPr/>
          </p:nvSpPr>
          <p:spPr>
            <a:xfrm>
              <a:off x="3961401" y="5634479"/>
              <a:ext cx="1108649" cy="675909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Door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Lock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2015DC9-F166-452B-A239-6F9D4C7C6757}"/>
                </a:ext>
              </a:extLst>
            </p:cNvPr>
            <p:cNvSpPr/>
            <p:nvPr/>
          </p:nvSpPr>
          <p:spPr>
            <a:xfrm>
              <a:off x="5070050" y="5634479"/>
              <a:ext cx="1108649" cy="675909"/>
            </a:xfrm>
            <a:prstGeom prst="rect">
              <a:avLst/>
            </a:prstGeom>
            <a:grp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Light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5CE0C693-549C-4FDB-93D1-5DAD9485FA6F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1043326" y="5237802"/>
            <a:ext cx="235873" cy="7433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49AA199F-05D1-4077-BCAD-6803BAB7177E}"/>
              </a:ext>
            </a:extLst>
          </p:cNvPr>
          <p:cNvCxnSpPr>
            <a:cxnSpLocks/>
            <a:stCxn id="56" idx="3"/>
            <a:endCxn id="96" idx="0"/>
          </p:cNvCxnSpPr>
          <p:nvPr/>
        </p:nvCxnSpPr>
        <p:spPr>
          <a:xfrm>
            <a:off x="6493108" y="5197271"/>
            <a:ext cx="239258" cy="7839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266C70B-6852-4315-A517-7A24576FD16E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7624" y="5575757"/>
            <a:ext cx="0" cy="405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25E4F61F-78D5-452A-B7F1-DF1F8F03CF81}"/>
              </a:ext>
            </a:extLst>
          </p:cNvPr>
          <p:cNvCxnSpPr>
            <a:cxnSpLocks/>
            <a:stCxn id="57" idx="3"/>
            <a:endCxn id="145" idx="0"/>
          </p:cNvCxnSpPr>
          <p:nvPr/>
        </p:nvCxnSpPr>
        <p:spPr>
          <a:xfrm>
            <a:off x="8495888" y="5212323"/>
            <a:ext cx="497472" cy="7688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8694F88-1B40-42DD-934E-ADADE27D873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0496333" y="5197196"/>
            <a:ext cx="306639" cy="7934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D172A1D-AFBC-41B7-BAC6-723B9C375959}"/>
              </a:ext>
            </a:extLst>
          </p:cNvPr>
          <p:cNvSpPr/>
          <p:nvPr/>
        </p:nvSpPr>
        <p:spPr>
          <a:xfrm>
            <a:off x="10581556" y="2334471"/>
            <a:ext cx="1187407" cy="755703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70" name="말풍선: 사각형 169">
            <a:extLst>
              <a:ext uri="{FF2B5EF4-FFF2-40B4-BE49-F238E27FC236}">
                <a16:creationId xmlns:a16="http://schemas.microsoft.com/office/drawing/2014/main" id="{29D5C3E7-24BE-4679-836E-53E88499CA96}"/>
              </a:ext>
            </a:extLst>
          </p:cNvPr>
          <p:cNvSpPr/>
          <p:nvPr/>
        </p:nvSpPr>
        <p:spPr>
          <a:xfrm>
            <a:off x="10103824" y="1449570"/>
            <a:ext cx="779906" cy="378468"/>
          </a:xfrm>
          <a:prstGeom prst="wedgeRectCallout">
            <a:avLst>
              <a:gd name="adj1" fmla="val -23134"/>
              <a:gd name="adj2" fmla="val 93032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HDMI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09DFCC3C-198C-48FA-8B26-FD072B737841}"/>
              </a:ext>
            </a:extLst>
          </p:cNvPr>
          <p:cNvCxnSpPr>
            <a:cxnSpLocks/>
            <a:stCxn id="166" idx="0"/>
          </p:cNvCxnSpPr>
          <p:nvPr/>
        </p:nvCxnSpPr>
        <p:spPr>
          <a:xfrm rot="16200000" flipV="1">
            <a:off x="10383554" y="1542764"/>
            <a:ext cx="298271" cy="128514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57418-AE93-438A-A1AA-43CEEEB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휴먼 인터페이스를 위한 터치 스크린</a:t>
            </a:r>
            <a:r>
              <a:rPr lang="en-US" altLang="ko-KR" dirty="0"/>
              <a:t>, </a:t>
            </a:r>
            <a:r>
              <a:rPr lang="ko-KR" altLang="en-US" dirty="0"/>
              <a:t>마이크</a:t>
            </a:r>
            <a:r>
              <a:rPr lang="en-US" altLang="ko-KR" dirty="0"/>
              <a:t>, </a:t>
            </a:r>
            <a:r>
              <a:rPr lang="ko-KR" altLang="en-US" dirty="0"/>
              <a:t>스피커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터치 스크린</a:t>
            </a:r>
            <a:r>
              <a:rPr lang="en-US" altLang="ko-KR" dirty="0"/>
              <a:t>: </a:t>
            </a:r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UI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인터넷 연결 시 음성 인식 지원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XNode</a:t>
            </a:r>
            <a:r>
              <a:rPr lang="en-US" altLang="ko-KR" dirty="0"/>
              <a:t> </a:t>
            </a:r>
            <a:r>
              <a:rPr lang="ko-KR" altLang="en-US" dirty="0" err="1"/>
              <a:t>코디네이터를</a:t>
            </a:r>
            <a:r>
              <a:rPr lang="ko-KR" altLang="en-US" dirty="0"/>
              <a:t> 통해 </a:t>
            </a:r>
            <a:r>
              <a:rPr lang="ko-KR" altLang="en-US" dirty="0" err="1"/>
              <a:t>지그비</a:t>
            </a:r>
            <a:r>
              <a:rPr lang="ko-KR" altLang="en-US" dirty="0"/>
              <a:t> 네트워크 제어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Soda OS </a:t>
            </a:r>
            <a:r>
              <a:rPr lang="ko-KR" altLang="en-US" dirty="0"/>
              <a:t>탑재 </a:t>
            </a:r>
            <a:r>
              <a:rPr lang="en-US" altLang="ko-KR" dirty="0"/>
              <a:t>(Ubuntu 20.04 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1 ~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57418-AE93-438A-A1AA-43CEEEB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Camera </a:t>
            </a:r>
            <a:r>
              <a:rPr lang="ko-KR" altLang="en-US" dirty="0"/>
              <a:t>영상 수집 및 전달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Soda OS </a:t>
            </a:r>
            <a:r>
              <a:rPr lang="ko-KR" altLang="en-US" dirty="0"/>
              <a:t>탑재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 ~ 2: Ubuntu 18.04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3: Debian </a:t>
            </a:r>
            <a:r>
              <a:rPr lang="ko-KR" altLang="en-US" dirty="0"/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16790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XNode</a:t>
            </a:r>
            <a:r>
              <a:rPr lang="en-US" altLang="ko-KR" dirty="0"/>
              <a:t> Router 1 ~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57418-AE93-438A-A1AA-43CEEEB4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서버에 연결된 </a:t>
            </a:r>
            <a:r>
              <a:rPr lang="ko-KR" altLang="en-US" dirty="0" err="1"/>
              <a:t>코디네이터를</a:t>
            </a:r>
            <a:r>
              <a:rPr lang="ko-KR" altLang="en-US" dirty="0"/>
              <a:t> 통해 </a:t>
            </a:r>
            <a:r>
              <a:rPr lang="ko-KR" altLang="en-US" dirty="0" err="1"/>
              <a:t>지그비</a:t>
            </a:r>
            <a:r>
              <a:rPr lang="en-US" altLang="ko-KR" dirty="0"/>
              <a:t> </a:t>
            </a:r>
            <a:r>
              <a:rPr lang="ko-KR" altLang="en-US" dirty="0"/>
              <a:t>네트워크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해당 센서 및 </a:t>
            </a:r>
            <a:r>
              <a:rPr lang="ko-KR" altLang="en-US" dirty="0" err="1"/>
              <a:t>액츄에이터</a:t>
            </a:r>
            <a:r>
              <a:rPr lang="ko-KR" altLang="en-US" dirty="0"/>
              <a:t> 제어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9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40E6C-6D9C-41B8-8AD1-9321C289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9" y="2292779"/>
            <a:ext cx="10515600" cy="1325563"/>
          </a:xfrm>
        </p:spPr>
        <p:txBody>
          <a:bodyPr/>
          <a:lstStyle/>
          <a:p>
            <a:r>
              <a:rPr lang="en-US" altLang="ko-KR" dirty="0"/>
              <a:t>Testbed Zigbee Protocols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23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326E2F-4DD3-7EF7-9198-B5933D5F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0337"/>
              </p:ext>
            </p:extLst>
          </p:nvPr>
        </p:nvGraphicFramePr>
        <p:xfrm>
          <a:off x="614163" y="2291057"/>
          <a:ext cx="10963671" cy="991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674">
                  <a:extLst>
                    <a:ext uri="{9D8B030D-6E8A-4147-A177-3AD203B41FA5}">
                      <a16:colId xmlns:a16="http://schemas.microsoft.com/office/drawing/2014/main" val="1398702774"/>
                    </a:ext>
                  </a:extLst>
                </a:gridCol>
                <a:gridCol w="1581303">
                  <a:extLst>
                    <a:ext uri="{9D8B030D-6E8A-4147-A177-3AD203B41FA5}">
                      <a16:colId xmlns:a16="http://schemas.microsoft.com/office/drawing/2014/main" val="3968685942"/>
                    </a:ext>
                  </a:extLst>
                </a:gridCol>
                <a:gridCol w="2140086">
                  <a:extLst>
                    <a:ext uri="{9D8B030D-6E8A-4147-A177-3AD203B41FA5}">
                      <a16:colId xmlns:a16="http://schemas.microsoft.com/office/drawing/2014/main" val="2196447454"/>
                    </a:ext>
                  </a:extLst>
                </a:gridCol>
                <a:gridCol w="4570934">
                  <a:extLst>
                    <a:ext uri="{9D8B030D-6E8A-4147-A177-3AD203B41FA5}">
                      <a16:colId xmlns:a16="http://schemas.microsoft.com/office/drawing/2014/main" val="2877696898"/>
                    </a:ext>
                  </a:extLst>
                </a:gridCol>
                <a:gridCol w="1335674">
                  <a:extLst>
                    <a:ext uri="{9D8B030D-6E8A-4147-A177-3AD203B41FA5}">
                      <a16:colId xmlns:a16="http://schemas.microsoft.com/office/drawing/2014/main" val="844758510"/>
                    </a:ext>
                  </a:extLst>
                </a:gridCol>
              </a:tblGrid>
              <a:tr h="603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Start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</a:rPr>
                        <a:t>Cmd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41564" marB="4156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Payload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</a:rPr>
                        <a:t>End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extLst>
                  <a:ext uri="{0D108BD9-81ED-4DB2-BD59-A6C34878D82A}">
                    <a16:rowId xmlns:a16="http://schemas.microsoft.com/office/drawing/2014/main" val="2467322517"/>
                  </a:ext>
                </a:extLst>
              </a:tr>
              <a:tr h="388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76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</a:rPr>
                        <a:t>Cmd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Payload Length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Data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effectLst/>
                        </a:rPr>
                        <a:t>3E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564" marR="18564" marT="16876" marB="0" anchor="ctr"/>
                </a:tc>
                <a:extLst>
                  <a:ext uri="{0D108BD9-81ED-4DB2-BD59-A6C34878D82A}">
                    <a16:rowId xmlns:a16="http://schemas.microsoft.com/office/drawing/2014/main" val="305668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2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to </a:t>
            </a:r>
            <a:r>
              <a:rPr lang="en-US" altLang="ko-KR" dirty="0" err="1"/>
              <a:t>XNode</a:t>
            </a:r>
            <a:r>
              <a:rPr lang="en-US" altLang="ko-KR" dirty="0"/>
              <a:t> Send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65A437-7B53-0680-B1B2-BA38E72B8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5447"/>
              </p:ext>
            </p:extLst>
          </p:nvPr>
        </p:nvGraphicFramePr>
        <p:xfrm>
          <a:off x="418289" y="1786849"/>
          <a:ext cx="5472754" cy="439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26">
                  <a:extLst>
                    <a:ext uri="{9D8B030D-6E8A-4147-A177-3AD203B41FA5}">
                      <a16:colId xmlns:a16="http://schemas.microsoft.com/office/drawing/2014/main" val="4195833338"/>
                    </a:ext>
                  </a:extLst>
                </a:gridCol>
                <a:gridCol w="2098417">
                  <a:extLst>
                    <a:ext uri="{9D8B030D-6E8A-4147-A177-3AD203B41FA5}">
                      <a16:colId xmlns:a16="http://schemas.microsoft.com/office/drawing/2014/main" val="25157139"/>
                    </a:ext>
                  </a:extLst>
                </a:gridCol>
                <a:gridCol w="1855885">
                  <a:extLst>
                    <a:ext uri="{9D8B030D-6E8A-4147-A177-3AD203B41FA5}">
                      <a16:colId xmlns:a16="http://schemas.microsoft.com/office/drawing/2014/main" val="1171783419"/>
                    </a:ext>
                  </a:extLst>
                </a:gridCol>
                <a:gridCol w="759226">
                  <a:extLst>
                    <a:ext uri="{9D8B030D-6E8A-4147-A177-3AD203B41FA5}">
                      <a16:colId xmlns:a16="http://schemas.microsoft.com/office/drawing/2014/main" val="3176584823"/>
                    </a:ext>
                  </a:extLst>
                </a:gridCol>
              </a:tblGrid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Cmd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Decsrpition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Payload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941570"/>
                  </a:ext>
                </a:extLst>
              </a:tr>
              <a:tr h="2749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Gas Breaker 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772028"/>
                  </a:ext>
                </a:extLst>
              </a:tr>
              <a:tr h="274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2182093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Kitchen Fan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8023485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Kitchen 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1554624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852727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LivingRoom</a:t>
                      </a:r>
                      <a:r>
                        <a:rPr lang="en-US" sz="1400" u="none" strike="noStrike" dirty="0">
                          <a:effectLst/>
                        </a:rPr>
                        <a:t> Fan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412267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556938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LivingRoom</a:t>
                      </a:r>
                      <a:r>
                        <a:rPr lang="en-US" sz="1400" u="none" strike="noStrike" dirty="0">
                          <a:effectLst/>
                        </a:rPr>
                        <a:t> 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6169463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500509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Curtain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5910105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443149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DoorLock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1544086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4997630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Door 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1194565"/>
                  </a:ext>
                </a:extLst>
              </a:tr>
              <a:tr h="2749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7443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C5480A-D932-BCC8-36F7-5C4FB3122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87928"/>
              </p:ext>
            </p:extLst>
          </p:nvPr>
        </p:nvGraphicFramePr>
        <p:xfrm>
          <a:off x="6300955" y="1786850"/>
          <a:ext cx="5472753" cy="3650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26">
                  <a:extLst>
                    <a:ext uri="{9D8B030D-6E8A-4147-A177-3AD203B41FA5}">
                      <a16:colId xmlns:a16="http://schemas.microsoft.com/office/drawing/2014/main" val="3335154003"/>
                    </a:ext>
                  </a:extLst>
                </a:gridCol>
                <a:gridCol w="2385376">
                  <a:extLst>
                    <a:ext uri="{9D8B030D-6E8A-4147-A177-3AD203B41FA5}">
                      <a16:colId xmlns:a16="http://schemas.microsoft.com/office/drawing/2014/main" val="2489802041"/>
                    </a:ext>
                  </a:extLst>
                </a:gridCol>
                <a:gridCol w="1568925">
                  <a:extLst>
                    <a:ext uri="{9D8B030D-6E8A-4147-A177-3AD203B41FA5}">
                      <a16:colId xmlns:a16="http://schemas.microsoft.com/office/drawing/2014/main" val="2663898587"/>
                    </a:ext>
                  </a:extLst>
                </a:gridCol>
                <a:gridCol w="759226">
                  <a:extLst>
                    <a:ext uri="{9D8B030D-6E8A-4147-A177-3AD203B41FA5}">
                      <a16:colId xmlns:a16="http://schemas.microsoft.com/office/drawing/2014/main" val="457609358"/>
                    </a:ext>
                  </a:extLst>
                </a:gridCol>
              </a:tblGrid>
              <a:tr h="334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Cmd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Decsrpition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Payload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741872"/>
                  </a:ext>
                </a:extLst>
              </a:tr>
              <a:tr h="334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Gas Sensor</a:t>
                      </a:r>
                      <a:br>
                        <a:rPr lang="en-US" altLang="ko-KR" sz="1400" u="none" strike="noStrike" dirty="0">
                          <a:effectLst/>
                        </a:rPr>
                      </a:br>
                      <a:r>
                        <a:rPr lang="en-US" altLang="ko-KR" sz="1400" u="none" strike="noStrike" dirty="0">
                          <a:effectLst/>
                        </a:rPr>
                        <a:t>(enable is continue)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disable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684180"/>
                  </a:ext>
                </a:extLst>
              </a:tr>
              <a:tr h="33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512467"/>
                  </a:ext>
                </a:extLst>
              </a:tr>
              <a:tr h="334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Kitchen Sensor (</a:t>
                      </a:r>
                      <a:r>
                        <a:rPr lang="en-US" altLang="ko-KR" sz="1400" u="none" strike="noStrike" dirty="0">
                          <a:effectLst/>
                        </a:rPr>
                        <a:t>node 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Request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5497543"/>
                  </a:ext>
                </a:extLst>
              </a:tr>
              <a:tr h="65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Living Room Sensor (</a:t>
                      </a:r>
                      <a:r>
                        <a:rPr lang="en-US" altLang="ko-KR" sz="1400" u="none" strike="noStrike" dirty="0">
                          <a:effectLst/>
                        </a:rPr>
                        <a:t>node 3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Request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755693"/>
                  </a:ext>
                </a:extLst>
              </a:tr>
              <a:tr h="65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Living Room Sensor (</a:t>
                      </a:r>
                      <a:r>
                        <a:rPr lang="en-US" altLang="ko-KR" sz="1400" u="none" strike="noStrike" dirty="0">
                          <a:effectLst/>
                        </a:rPr>
                        <a:t>node 4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Request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271909"/>
                  </a:ext>
                </a:extLst>
              </a:tr>
              <a:tr h="334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pir Sensor </a:t>
                      </a:r>
                      <a:br>
                        <a:rPr lang="en-US" altLang="ko-KR" sz="1400" u="none" strike="noStrike" dirty="0">
                          <a:effectLst/>
                        </a:rPr>
                      </a:br>
                      <a:r>
                        <a:rPr lang="en-US" altLang="ko-KR" sz="1400" u="none" strike="noStrike" dirty="0">
                          <a:effectLst/>
                        </a:rPr>
                        <a:t>(enable is continue)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disable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383510"/>
                  </a:ext>
                </a:extLst>
              </a:tr>
              <a:tr h="334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enable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90673"/>
                  </a:ext>
                </a:extLst>
              </a:tr>
              <a:tr h="334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Door Sensor (</a:t>
                      </a:r>
                      <a:r>
                        <a:rPr lang="en-US" altLang="ko-KR" sz="1400" u="none" strike="noStrike" dirty="0">
                          <a:effectLst/>
                        </a:rPr>
                        <a:t>node 5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Request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70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0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3CDA-C3F6-49CC-B955-EF3352A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to </a:t>
            </a:r>
            <a:r>
              <a:rPr lang="en-US" altLang="ko-KR" dirty="0" err="1"/>
              <a:t>XNode</a:t>
            </a:r>
            <a:r>
              <a:rPr lang="en-US" altLang="ko-KR" dirty="0"/>
              <a:t> </a:t>
            </a:r>
            <a:r>
              <a:rPr lang="en-US" altLang="ko-KR" dirty="0" err="1"/>
              <a:t>Recv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F7E42B-C869-8D05-CB08-07D96BF8B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96446"/>
              </p:ext>
            </p:extLst>
          </p:nvPr>
        </p:nvGraphicFramePr>
        <p:xfrm>
          <a:off x="356425" y="1811761"/>
          <a:ext cx="11479152" cy="4087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374">
                  <a:extLst>
                    <a:ext uri="{9D8B030D-6E8A-4147-A177-3AD203B41FA5}">
                      <a16:colId xmlns:a16="http://schemas.microsoft.com/office/drawing/2014/main" val="3905876622"/>
                    </a:ext>
                  </a:extLst>
                </a:gridCol>
                <a:gridCol w="2285975">
                  <a:extLst>
                    <a:ext uri="{9D8B030D-6E8A-4147-A177-3AD203B41FA5}">
                      <a16:colId xmlns:a16="http://schemas.microsoft.com/office/drawing/2014/main" val="1807702945"/>
                    </a:ext>
                  </a:extLst>
                </a:gridCol>
                <a:gridCol w="1605064">
                  <a:extLst>
                    <a:ext uri="{9D8B030D-6E8A-4147-A177-3AD203B41FA5}">
                      <a16:colId xmlns:a16="http://schemas.microsoft.com/office/drawing/2014/main" val="1780190765"/>
                    </a:ext>
                  </a:extLst>
                </a:gridCol>
                <a:gridCol w="1449422">
                  <a:extLst>
                    <a:ext uri="{9D8B030D-6E8A-4147-A177-3AD203B41FA5}">
                      <a16:colId xmlns:a16="http://schemas.microsoft.com/office/drawing/2014/main" val="3344083569"/>
                    </a:ext>
                  </a:extLst>
                </a:gridCol>
                <a:gridCol w="1322961">
                  <a:extLst>
                    <a:ext uri="{9D8B030D-6E8A-4147-A177-3AD203B41FA5}">
                      <a16:colId xmlns:a16="http://schemas.microsoft.com/office/drawing/2014/main" val="1772732957"/>
                    </a:ext>
                  </a:extLst>
                </a:gridCol>
                <a:gridCol w="1263574">
                  <a:extLst>
                    <a:ext uri="{9D8B030D-6E8A-4147-A177-3AD203B41FA5}">
                      <a16:colId xmlns:a16="http://schemas.microsoft.com/office/drawing/2014/main" val="3083161287"/>
                    </a:ext>
                  </a:extLst>
                </a:gridCol>
                <a:gridCol w="2721782">
                  <a:extLst>
                    <a:ext uri="{9D8B030D-6E8A-4147-A177-3AD203B41FA5}">
                      <a16:colId xmlns:a16="http://schemas.microsoft.com/office/drawing/2014/main" val="3910846741"/>
                    </a:ext>
                  </a:extLst>
                </a:gridCol>
              </a:tblGrid>
              <a:tr h="58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Cmd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Decsrpition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Payload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584" marR="100584" marT="41564" marB="4156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비고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4272375700"/>
                  </a:ext>
                </a:extLst>
              </a:tr>
              <a:tr h="44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Gas Sensor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 : 01, </a:t>
                      </a:r>
                      <a:r>
                        <a:rPr lang="en-US" sz="1400" u="none" strike="noStrike" dirty="0" err="1">
                          <a:effectLst/>
                        </a:rPr>
                        <a:t>nondetect</a:t>
                      </a:r>
                      <a:r>
                        <a:rPr lang="en-US" sz="1400" u="none" strike="noStrike" dirty="0">
                          <a:effectLst/>
                        </a:rPr>
                        <a:t> : 00</a:t>
                      </a: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변화 있는 경우에만 전송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3411725007"/>
                  </a:ext>
                </a:extLst>
              </a:tr>
              <a:tr h="429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Kitchen Sensor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 err="1">
                          <a:effectLst/>
                        </a:rPr>
                        <a:t>Humi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3378029849"/>
                  </a:ext>
                </a:extLst>
              </a:tr>
              <a:tr h="864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Living Room Sensor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Humi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Dust_H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Dust_L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400" u="none" strike="noStrike" dirty="0">
                          <a:effectLst/>
                        </a:rPr>
                        <a:t>Dust = Dust_H &lt;&lt;8 &amp; Dust_L</a:t>
                      </a:r>
                      <a:br>
                        <a:rPr lang="sv-SE" sz="1400" u="none" strike="noStrike" dirty="0">
                          <a:effectLst/>
                        </a:rPr>
                      </a:br>
                      <a:r>
                        <a:rPr lang="sv-SE" sz="1400" u="none" strike="noStrike" dirty="0">
                          <a:effectLst/>
                        </a:rPr>
                        <a:t>PM 1.0 TSI : 0~1000ug/m^3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3818201602"/>
                  </a:ext>
                </a:extLst>
              </a:tr>
              <a:tr h="864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Living Room Sensor (light)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Light_H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 err="1">
                          <a:effectLst/>
                        </a:rPr>
                        <a:t>Light_L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light = </a:t>
                      </a:r>
                      <a:r>
                        <a:rPr lang="en-US" sz="1400" u="none" strike="noStrike" dirty="0" err="1">
                          <a:effectLst/>
                        </a:rPr>
                        <a:t>light_H</a:t>
                      </a:r>
                      <a:r>
                        <a:rPr lang="en-US" sz="1400" u="none" strike="noStrike" dirty="0">
                          <a:effectLst/>
                        </a:rPr>
                        <a:t> &lt;&lt;8 &amp; </a:t>
                      </a:r>
                      <a:r>
                        <a:rPr lang="en-US" sz="1400" u="none" strike="noStrike" dirty="0" err="1">
                          <a:effectLst/>
                        </a:rPr>
                        <a:t>light_L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PM 1.0 TSI : 0~1000ug/m^3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3578237182"/>
                  </a:ext>
                </a:extLst>
              </a:tr>
              <a:tr h="44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Pir Sensor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detect : 01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변화 있는 경우에만 전송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3379470207"/>
                  </a:ext>
                </a:extLst>
              </a:tr>
              <a:tr h="44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Door Sensor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Temp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err="1">
                          <a:effectLst/>
                        </a:rPr>
                        <a:t>Humi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526" marR="11526" marT="13947" marB="0" anchor="ctr"/>
                </a:tc>
                <a:extLst>
                  <a:ext uri="{0D108BD9-81ED-4DB2-BD59-A6C34878D82A}">
                    <a16:rowId xmlns:a16="http://schemas.microsoft.com/office/drawing/2014/main" val="113360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421</Words>
  <Application>Microsoft Office PowerPoint</Application>
  <PresentationFormat>와이드스크린</PresentationFormat>
  <Paragraphs>211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Testbed System Interface</vt:lpstr>
      <vt:lpstr>PowerPoint 프레젠테이션</vt:lpstr>
      <vt:lpstr>Server</vt:lpstr>
      <vt:lpstr>Edge 1 ~ 3</vt:lpstr>
      <vt:lpstr>XNode Router 1 ~ 5</vt:lpstr>
      <vt:lpstr>Testbed Zigbee Protocols</vt:lpstr>
      <vt:lpstr>Format</vt:lpstr>
      <vt:lpstr>Server to XNode Send</vt:lpstr>
      <vt:lpstr>Server to XNode Recv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youngjin park</dc:creator>
  <cp:lastModifiedBy>박찬민[ 교수 / 미래모빌리티학과 ]</cp:lastModifiedBy>
  <cp:revision>19</cp:revision>
  <dcterms:created xsi:type="dcterms:W3CDTF">2021-01-29T05:00:44Z</dcterms:created>
  <dcterms:modified xsi:type="dcterms:W3CDTF">2023-07-12T23:17:10Z</dcterms:modified>
</cp:coreProperties>
</file>