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Semi-Bold" charset="1" panose="00000700000000000000"/>
      <p:regular r:id="rId16"/>
    </p:embeddedFont>
    <p:embeddedFont>
      <p:font typeface="Helios Bold" charset="1" panose="020B0704020202020204"/>
      <p:regular r:id="rId17"/>
    </p:embeddedFont>
    <p:embeddedFont>
      <p:font typeface="Helios" charset="1" panose="020B0504020202020204"/>
      <p:regular r:id="rId18"/>
    </p:embeddedFont>
    <p:embeddedFont>
      <p:font typeface="Aileron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928" y="8873384"/>
            <a:ext cx="18871857" cy="1917331"/>
            <a:chOff x="0" y="0"/>
            <a:chExt cx="4970366" cy="5049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0366" cy="504976"/>
            </a:xfrm>
            <a:custGeom>
              <a:avLst/>
              <a:gdLst/>
              <a:ahLst/>
              <a:cxnLst/>
              <a:rect r="r" b="b" t="t" l="l"/>
              <a:pathLst>
                <a:path h="504976" w="4970366">
                  <a:moveTo>
                    <a:pt x="0" y="0"/>
                  </a:moveTo>
                  <a:lnTo>
                    <a:pt x="4970366" y="0"/>
                  </a:lnTo>
                  <a:lnTo>
                    <a:pt x="4970366" y="504976"/>
                  </a:lnTo>
                  <a:lnTo>
                    <a:pt x="0" y="504976"/>
                  </a:lnTo>
                  <a:close/>
                </a:path>
              </a:pathLst>
            </a:custGeom>
            <a:solidFill>
              <a:srgbClr val="BFD7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0366" cy="552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53770" y="2251825"/>
            <a:ext cx="10756998" cy="4941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705"/>
              </a:lnSpc>
            </a:pPr>
            <a:r>
              <a:rPr lang="en-US" b="true" sz="21078" spc="-1580">
                <a:solidFill>
                  <a:srgbClr val="93A1E1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MENTAL HEALTH</a:t>
            </a:r>
          </a:p>
        </p:txBody>
      </p:sp>
      <p:grpSp>
        <p:nvGrpSpPr>
          <p:cNvPr name="Group 6" id="6"/>
          <p:cNvGrpSpPr/>
          <p:nvPr/>
        </p:nvGrpSpPr>
        <p:grpSpPr>
          <a:xfrm rot="-541860">
            <a:off x="10576589" y="4271342"/>
            <a:ext cx="3911360" cy="727969"/>
            <a:chOff x="0" y="0"/>
            <a:chExt cx="929251" cy="1729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29251" cy="172949"/>
            </a:xfrm>
            <a:custGeom>
              <a:avLst/>
              <a:gdLst/>
              <a:ahLst/>
              <a:cxnLst/>
              <a:rect r="r" b="b" t="t" l="l"/>
              <a:pathLst>
                <a:path h="172949" w="929251">
                  <a:moveTo>
                    <a:pt x="0" y="0"/>
                  </a:moveTo>
                  <a:lnTo>
                    <a:pt x="929251" y="0"/>
                  </a:lnTo>
                  <a:lnTo>
                    <a:pt x="929251" y="172949"/>
                  </a:lnTo>
                  <a:lnTo>
                    <a:pt x="0" y="17294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29251" cy="220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88827" y="1514238"/>
            <a:ext cx="6134386" cy="8317811"/>
          </a:xfrm>
          <a:custGeom>
            <a:avLst/>
            <a:gdLst/>
            <a:ahLst/>
            <a:cxnLst/>
            <a:rect r="r" b="b" t="t" l="l"/>
            <a:pathLst>
              <a:path h="8317811" w="6134386">
                <a:moveTo>
                  <a:pt x="0" y="0"/>
                </a:moveTo>
                <a:lnTo>
                  <a:pt x="6134386" y="0"/>
                </a:lnTo>
                <a:lnTo>
                  <a:pt x="6134386" y="8317811"/>
                </a:lnTo>
                <a:lnTo>
                  <a:pt x="0" y="8317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551226">
            <a:off x="10713050" y="4453060"/>
            <a:ext cx="3661157" cy="50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5"/>
              </a:lnSpc>
            </a:pPr>
            <a:r>
              <a:rPr lang="en-US" b="true" sz="4182" spc="-15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AWARENESS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54158" y="1386251"/>
            <a:ext cx="5756222" cy="35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7"/>
              </a:lnSpc>
            </a:pPr>
            <a:r>
              <a:rPr lang="en-US" sz="2972" spc="-112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YOUR WELLBEING IS A PRIORITY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83857" y="10018340"/>
            <a:ext cx="19128967" cy="1557376"/>
            <a:chOff x="0" y="0"/>
            <a:chExt cx="5038082" cy="4101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38082" cy="410173"/>
            </a:xfrm>
            <a:custGeom>
              <a:avLst/>
              <a:gdLst/>
              <a:ahLst/>
              <a:cxnLst/>
              <a:rect r="r" b="b" t="t" l="l"/>
              <a:pathLst>
                <a:path h="410173" w="5038082">
                  <a:moveTo>
                    <a:pt x="0" y="0"/>
                  </a:moveTo>
                  <a:lnTo>
                    <a:pt x="5038082" y="0"/>
                  </a:lnTo>
                  <a:lnTo>
                    <a:pt x="5038082" y="410173"/>
                  </a:lnTo>
                  <a:lnTo>
                    <a:pt x="0" y="410173"/>
                  </a:lnTo>
                  <a:close/>
                </a:path>
              </a:pathLst>
            </a:custGeom>
            <a:solidFill>
              <a:srgbClr val="BFD7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38082" cy="457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8471" y="3884181"/>
            <a:ext cx="8235137" cy="6402819"/>
          </a:xfrm>
          <a:custGeom>
            <a:avLst/>
            <a:gdLst/>
            <a:ahLst/>
            <a:cxnLst/>
            <a:rect r="r" b="b" t="t" l="l"/>
            <a:pathLst>
              <a:path h="6402819" w="8235137">
                <a:moveTo>
                  <a:pt x="0" y="0"/>
                </a:moveTo>
                <a:lnTo>
                  <a:pt x="8235138" y="0"/>
                </a:lnTo>
                <a:lnTo>
                  <a:pt x="8235138" y="6402819"/>
                </a:lnTo>
                <a:lnTo>
                  <a:pt x="0" y="64028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65527" y="6954199"/>
            <a:ext cx="541717" cy="541717"/>
          </a:xfrm>
          <a:custGeom>
            <a:avLst/>
            <a:gdLst/>
            <a:ahLst/>
            <a:cxnLst/>
            <a:rect r="r" b="b" t="t" l="l"/>
            <a:pathLst>
              <a:path h="541717" w="541717">
                <a:moveTo>
                  <a:pt x="0" y="0"/>
                </a:moveTo>
                <a:lnTo>
                  <a:pt x="541717" y="0"/>
                </a:lnTo>
                <a:lnTo>
                  <a:pt x="541717" y="541717"/>
                </a:lnTo>
                <a:lnTo>
                  <a:pt x="0" y="5417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48666" y="6199394"/>
            <a:ext cx="375439" cy="536341"/>
          </a:xfrm>
          <a:custGeom>
            <a:avLst/>
            <a:gdLst/>
            <a:ahLst/>
            <a:cxnLst/>
            <a:rect r="r" b="b" t="t" l="l"/>
            <a:pathLst>
              <a:path h="536341" w="375439">
                <a:moveTo>
                  <a:pt x="0" y="0"/>
                </a:moveTo>
                <a:lnTo>
                  <a:pt x="375438" y="0"/>
                </a:lnTo>
                <a:lnTo>
                  <a:pt x="375438" y="536341"/>
                </a:lnTo>
                <a:lnTo>
                  <a:pt x="0" y="536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68215" y="7697008"/>
            <a:ext cx="536341" cy="536341"/>
          </a:xfrm>
          <a:custGeom>
            <a:avLst/>
            <a:gdLst/>
            <a:ahLst/>
            <a:cxnLst/>
            <a:rect r="r" b="b" t="t" l="l"/>
            <a:pathLst>
              <a:path h="536341" w="536341">
                <a:moveTo>
                  <a:pt x="0" y="0"/>
                </a:moveTo>
                <a:lnTo>
                  <a:pt x="536341" y="0"/>
                </a:lnTo>
                <a:lnTo>
                  <a:pt x="536341" y="536341"/>
                </a:lnTo>
                <a:lnTo>
                  <a:pt x="0" y="5363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86254" y="8434765"/>
            <a:ext cx="500262" cy="500262"/>
          </a:xfrm>
          <a:custGeom>
            <a:avLst/>
            <a:gdLst/>
            <a:ahLst/>
            <a:cxnLst/>
            <a:rect r="r" b="b" t="t" l="l"/>
            <a:pathLst>
              <a:path h="500262" w="500262">
                <a:moveTo>
                  <a:pt x="0" y="0"/>
                </a:moveTo>
                <a:lnTo>
                  <a:pt x="500262" y="0"/>
                </a:lnTo>
                <a:lnTo>
                  <a:pt x="500262" y="500262"/>
                </a:lnTo>
                <a:lnTo>
                  <a:pt x="0" y="5002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543310" y="7811308"/>
            <a:ext cx="4287636" cy="453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07"/>
              </a:lnSpc>
              <a:spcBef>
                <a:spcPct val="0"/>
              </a:spcBef>
            </a:pPr>
            <a:r>
              <a:rPr lang="en-US" sz="3772" spc="-143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Monday to Friday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43310" y="6297350"/>
            <a:ext cx="6155579" cy="453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07"/>
              </a:lnSpc>
              <a:spcBef>
                <a:spcPct val="0"/>
              </a:spcBef>
            </a:pPr>
            <a:r>
              <a:rPr lang="en-US" sz="3772" spc="-14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23 blue valley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43310" y="8555202"/>
            <a:ext cx="4397546" cy="453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07"/>
              </a:lnSpc>
              <a:spcBef>
                <a:spcPct val="0"/>
              </a:spcBef>
            </a:pPr>
            <a:r>
              <a:rPr lang="en-US" sz="3772" spc="-14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080-354-278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43310" y="7068499"/>
            <a:ext cx="5762800" cy="453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07"/>
              </a:lnSpc>
              <a:spcBef>
                <a:spcPct val="0"/>
              </a:spcBef>
            </a:pPr>
            <a:r>
              <a:rPr lang="en-US" sz="3772" spc="-143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www.wedocare</a:t>
            </a:r>
            <a:r>
              <a:rPr lang="en-US" sz="3772" spc="-143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89110" y="1184913"/>
            <a:ext cx="15109780" cy="231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378"/>
              </a:lnSpc>
              <a:spcBef>
                <a:spcPct val="0"/>
              </a:spcBef>
            </a:pPr>
            <a:r>
              <a:rPr lang="en-US" b="true" sz="18307" spc="-1373">
                <a:solidFill>
                  <a:srgbClr val="BFD7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THANK YOU!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89962" y="3402649"/>
            <a:ext cx="8108075" cy="576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17"/>
              </a:lnSpc>
              <a:spcBef>
                <a:spcPct val="0"/>
              </a:spcBef>
            </a:pPr>
            <a:r>
              <a:rPr lang="en-US" b="true" sz="4726" spc="-17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Let’s end the stigma.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948666" y="4893860"/>
            <a:ext cx="5498525" cy="850289"/>
            <a:chOff x="0" y="0"/>
            <a:chExt cx="1448171" cy="22394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48171" cy="223944"/>
            </a:xfrm>
            <a:custGeom>
              <a:avLst/>
              <a:gdLst/>
              <a:ahLst/>
              <a:cxnLst/>
              <a:rect r="r" b="b" t="t" l="l"/>
              <a:pathLst>
                <a:path h="223944" w="1448171">
                  <a:moveTo>
                    <a:pt x="0" y="0"/>
                  </a:moveTo>
                  <a:lnTo>
                    <a:pt x="1448171" y="0"/>
                  </a:lnTo>
                  <a:lnTo>
                    <a:pt x="1448171" y="223944"/>
                  </a:lnTo>
                  <a:lnTo>
                    <a:pt x="0" y="223944"/>
                  </a:lnTo>
                  <a:close/>
                </a:path>
              </a:pathLst>
            </a:custGeom>
            <a:solidFill>
              <a:srgbClr val="F8F6F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1448171" cy="31919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159"/>
                </a:lnSpc>
              </a:pPr>
              <a:r>
                <a:rPr lang="en-US" b="true" sz="4399" spc="-167">
                  <a:solidFill>
                    <a:srgbClr val="000000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Contact Us for Help!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A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69225" y="2242904"/>
            <a:ext cx="8837725" cy="189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02"/>
              </a:lnSpc>
              <a:spcBef>
                <a:spcPct val="0"/>
              </a:spcBef>
            </a:pPr>
            <a:r>
              <a:rPr lang="en-US" b="true" sz="14883" spc="-111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AGENDA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78654" y="1570317"/>
            <a:ext cx="7937242" cy="8981321"/>
          </a:xfrm>
          <a:custGeom>
            <a:avLst/>
            <a:gdLst/>
            <a:ahLst/>
            <a:cxnLst/>
            <a:rect r="r" b="b" t="t" l="l"/>
            <a:pathLst>
              <a:path h="8981321" w="7937242">
                <a:moveTo>
                  <a:pt x="0" y="0"/>
                </a:moveTo>
                <a:lnTo>
                  <a:pt x="7937243" y="0"/>
                </a:lnTo>
                <a:lnTo>
                  <a:pt x="7937243" y="8981321"/>
                </a:lnTo>
                <a:lnTo>
                  <a:pt x="0" y="8981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349071" y="4464589"/>
            <a:ext cx="7804478" cy="48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4058" spc="-154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Mental Health Matters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49071" y="5546392"/>
            <a:ext cx="7804478" cy="48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4058" spc="-154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What is Mental Health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49071" y="6628195"/>
            <a:ext cx="7804478" cy="48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4058" spc="-154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Common Challenges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49071" y="7709999"/>
            <a:ext cx="7804478" cy="48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4058" spc="-154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Signs to Look Out for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49071" y="8791802"/>
            <a:ext cx="7804478" cy="48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4058" spc="-154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Ways to Care</a:t>
            </a:r>
          </a:p>
        </p:txBody>
      </p:sp>
      <p:sp>
        <p:nvSpPr>
          <p:cNvPr name="AutoShape 9" id="9"/>
          <p:cNvSpPr/>
          <p:nvPr/>
        </p:nvSpPr>
        <p:spPr>
          <a:xfrm>
            <a:off x="10005189" y="518642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0005189" y="6268223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005189" y="7350026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0005189" y="843183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0005189" y="9515611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27605" y="1988882"/>
            <a:ext cx="7166061" cy="7022740"/>
          </a:xfrm>
          <a:custGeom>
            <a:avLst/>
            <a:gdLst/>
            <a:ahLst/>
            <a:cxnLst/>
            <a:rect r="r" b="b" t="t" l="l"/>
            <a:pathLst>
              <a:path h="7022740" w="7166061">
                <a:moveTo>
                  <a:pt x="0" y="0"/>
                </a:moveTo>
                <a:lnTo>
                  <a:pt x="7166061" y="0"/>
                </a:lnTo>
                <a:lnTo>
                  <a:pt x="7166061" y="7022740"/>
                </a:lnTo>
                <a:lnTo>
                  <a:pt x="0" y="70227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83857" y="8809919"/>
            <a:ext cx="19128967" cy="2765796"/>
            <a:chOff x="0" y="0"/>
            <a:chExt cx="5038082" cy="7284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38082" cy="728440"/>
            </a:xfrm>
            <a:custGeom>
              <a:avLst/>
              <a:gdLst/>
              <a:ahLst/>
              <a:cxnLst/>
              <a:rect r="r" b="b" t="t" l="l"/>
              <a:pathLst>
                <a:path h="728440" w="5038082">
                  <a:moveTo>
                    <a:pt x="0" y="0"/>
                  </a:moveTo>
                  <a:lnTo>
                    <a:pt x="5038082" y="0"/>
                  </a:lnTo>
                  <a:lnTo>
                    <a:pt x="5038082" y="728440"/>
                  </a:lnTo>
                  <a:lnTo>
                    <a:pt x="0" y="728440"/>
                  </a:lnTo>
                  <a:close/>
                </a:path>
              </a:pathLst>
            </a:custGeom>
            <a:solidFill>
              <a:srgbClr val="93A1E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038082" cy="776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89584" y="1239091"/>
            <a:ext cx="7721867" cy="445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992"/>
              </a:lnSpc>
            </a:pPr>
            <a:r>
              <a:rPr lang="en-US" b="true" sz="13086" spc="-981">
                <a:solidFill>
                  <a:srgbClr val="BFD7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MENTAL HEALTH MATTERS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3431" y="5821275"/>
            <a:ext cx="8554175" cy="220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Mental health is just as important as physical health. It affects how we think, feel, and act — and it plays a big role in how we handle stress, relate to others, and make choices.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83857" y="9658385"/>
            <a:ext cx="19128967" cy="1917331"/>
            <a:chOff x="0" y="0"/>
            <a:chExt cx="5038082" cy="5049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38082" cy="504976"/>
            </a:xfrm>
            <a:custGeom>
              <a:avLst/>
              <a:gdLst/>
              <a:ahLst/>
              <a:cxnLst/>
              <a:rect r="r" b="b" t="t" l="l"/>
              <a:pathLst>
                <a:path h="504976" w="5038082">
                  <a:moveTo>
                    <a:pt x="0" y="0"/>
                  </a:moveTo>
                  <a:lnTo>
                    <a:pt x="5038082" y="0"/>
                  </a:lnTo>
                  <a:lnTo>
                    <a:pt x="5038082" y="504976"/>
                  </a:lnTo>
                  <a:lnTo>
                    <a:pt x="0" y="504976"/>
                  </a:lnTo>
                  <a:close/>
                </a:path>
              </a:pathLst>
            </a:custGeom>
            <a:solidFill>
              <a:srgbClr val="BFD7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38082" cy="552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71454" y="2317636"/>
            <a:ext cx="8269119" cy="7969364"/>
          </a:xfrm>
          <a:custGeom>
            <a:avLst/>
            <a:gdLst/>
            <a:ahLst/>
            <a:cxnLst/>
            <a:rect r="r" b="b" t="t" l="l"/>
            <a:pathLst>
              <a:path h="7969364" w="8269119">
                <a:moveTo>
                  <a:pt x="0" y="0"/>
                </a:moveTo>
                <a:lnTo>
                  <a:pt x="8269119" y="0"/>
                </a:lnTo>
                <a:lnTo>
                  <a:pt x="8269119" y="7969364"/>
                </a:lnTo>
                <a:lnTo>
                  <a:pt x="0" y="7969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61027" y="6143850"/>
            <a:ext cx="7804478" cy="220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Mental health i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ncl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de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 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our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mot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io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na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l,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p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syc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h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olog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ical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,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a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nd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so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cial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we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ll-be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in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g.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It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an c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h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ang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o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v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me depe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n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ding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o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n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lif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 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circumst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an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s,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stress le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v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s, and 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supp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o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rt syst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7033" y="1761380"/>
            <a:ext cx="9278652" cy="4258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272"/>
              </a:lnSpc>
            </a:pPr>
            <a:r>
              <a:rPr lang="en-US" b="true" sz="18181" spc="-1363">
                <a:solidFill>
                  <a:srgbClr val="CCFCC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MENTAL HEALTH</a:t>
            </a:r>
          </a:p>
        </p:txBody>
      </p:sp>
      <p:grpSp>
        <p:nvGrpSpPr>
          <p:cNvPr name="Group 8" id="8"/>
          <p:cNvGrpSpPr/>
          <p:nvPr/>
        </p:nvGrpSpPr>
        <p:grpSpPr>
          <a:xfrm rot="-406363">
            <a:off x="4008086" y="3352903"/>
            <a:ext cx="2677778" cy="627923"/>
            <a:chOff x="0" y="0"/>
            <a:chExt cx="737541" cy="1729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37541" cy="172949"/>
            </a:xfrm>
            <a:custGeom>
              <a:avLst/>
              <a:gdLst/>
              <a:ahLst/>
              <a:cxnLst/>
              <a:rect r="r" b="b" t="t" l="l"/>
              <a:pathLst>
                <a:path h="172949" w="737541">
                  <a:moveTo>
                    <a:pt x="0" y="0"/>
                  </a:moveTo>
                  <a:lnTo>
                    <a:pt x="737541" y="0"/>
                  </a:lnTo>
                  <a:lnTo>
                    <a:pt x="737541" y="172949"/>
                  </a:lnTo>
                  <a:lnTo>
                    <a:pt x="0" y="17294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737541" cy="220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-415729">
            <a:off x="4139805" y="3495944"/>
            <a:ext cx="2426981" cy="445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6"/>
              </a:lnSpc>
            </a:pPr>
            <a:r>
              <a:rPr lang="en-US" b="true" sz="3607" spc="-137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WHAT 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A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84516" y="2708238"/>
            <a:ext cx="6514362" cy="6911790"/>
          </a:xfrm>
          <a:custGeom>
            <a:avLst/>
            <a:gdLst/>
            <a:ahLst/>
            <a:cxnLst/>
            <a:rect r="r" b="b" t="t" l="l"/>
            <a:pathLst>
              <a:path h="6911790" w="6514362">
                <a:moveTo>
                  <a:pt x="0" y="0"/>
                </a:moveTo>
                <a:lnTo>
                  <a:pt x="6514362" y="0"/>
                </a:lnTo>
                <a:lnTo>
                  <a:pt x="6514362" y="6911790"/>
                </a:lnTo>
                <a:lnTo>
                  <a:pt x="0" y="6911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91928" y="8873384"/>
            <a:ext cx="18871857" cy="1917331"/>
            <a:chOff x="0" y="0"/>
            <a:chExt cx="4970366" cy="5049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70366" cy="504976"/>
            </a:xfrm>
            <a:custGeom>
              <a:avLst/>
              <a:gdLst/>
              <a:ahLst/>
              <a:cxnLst/>
              <a:rect r="r" b="b" t="t" l="l"/>
              <a:pathLst>
                <a:path h="504976" w="4970366">
                  <a:moveTo>
                    <a:pt x="0" y="0"/>
                  </a:moveTo>
                  <a:lnTo>
                    <a:pt x="4970366" y="0"/>
                  </a:lnTo>
                  <a:lnTo>
                    <a:pt x="4970366" y="504976"/>
                  </a:lnTo>
                  <a:lnTo>
                    <a:pt x="0" y="504976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70366" cy="552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92441" y="4530651"/>
            <a:ext cx="8108075" cy="2063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17"/>
              </a:lnSpc>
              <a:spcBef>
                <a:spcPct val="0"/>
              </a:spcBef>
            </a:pP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Everyone experiences ups and downs. Anxiety, depression, burnout, and stress are common mental health concerns.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92441" y="7031000"/>
            <a:ext cx="8108075" cy="108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17"/>
              </a:lnSpc>
              <a:spcBef>
                <a:spcPct val="0"/>
              </a:spcBef>
            </a:pPr>
            <a:r>
              <a:rPr lang="en-US" b="true" sz="4726" spc="-179" strike="noStrike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They are nothing to be ashamed of.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0125" y="1352550"/>
            <a:ext cx="9767906" cy="303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900"/>
              </a:lnSpc>
            </a:pPr>
            <a:r>
              <a:rPr lang="en-US" b="true" sz="12976" spc="-973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COMMON CHALLENGES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83857" y="8989897"/>
            <a:ext cx="19128967" cy="2585819"/>
            <a:chOff x="0" y="0"/>
            <a:chExt cx="5038082" cy="6810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38082" cy="681039"/>
            </a:xfrm>
            <a:custGeom>
              <a:avLst/>
              <a:gdLst/>
              <a:ahLst/>
              <a:cxnLst/>
              <a:rect r="r" b="b" t="t" l="l"/>
              <a:pathLst>
                <a:path h="681039" w="5038082">
                  <a:moveTo>
                    <a:pt x="0" y="0"/>
                  </a:moveTo>
                  <a:lnTo>
                    <a:pt x="5038082" y="0"/>
                  </a:lnTo>
                  <a:lnTo>
                    <a:pt x="5038082" y="681039"/>
                  </a:lnTo>
                  <a:lnTo>
                    <a:pt x="0" y="681039"/>
                  </a:lnTo>
                  <a:close/>
                </a:path>
              </a:pathLst>
            </a:custGeom>
            <a:solidFill>
              <a:srgbClr val="93A1E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38082" cy="728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73154" y="4272244"/>
            <a:ext cx="7086033" cy="692277"/>
            <a:chOff x="0" y="0"/>
            <a:chExt cx="1866280" cy="1823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66280" cy="182328"/>
            </a:xfrm>
            <a:custGeom>
              <a:avLst/>
              <a:gdLst/>
              <a:ahLst/>
              <a:cxnLst/>
              <a:rect r="r" b="b" t="t" l="l"/>
              <a:pathLst>
                <a:path h="182328" w="1866280">
                  <a:moveTo>
                    <a:pt x="0" y="0"/>
                  </a:moveTo>
                  <a:lnTo>
                    <a:pt x="1866280" y="0"/>
                  </a:lnTo>
                  <a:lnTo>
                    <a:pt x="1866280" y="182328"/>
                  </a:lnTo>
                  <a:lnTo>
                    <a:pt x="0" y="182328"/>
                  </a:lnTo>
                  <a:close/>
                </a:path>
              </a:pathLst>
            </a:custGeom>
            <a:solidFill>
              <a:srgbClr val="F8F6F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866280" cy="26805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900"/>
                </a:lnSpc>
              </a:pPr>
              <a:r>
                <a:rPr lang="en-US" sz="3500" spc="-133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Feeling unusually sad or withdrawn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28813" y="5297896"/>
            <a:ext cx="7086033" cy="673227"/>
            <a:chOff x="0" y="0"/>
            <a:chExt cx="1866280" cy="1773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66280" cy="177311"/>
            </a:xfrm>
            <a:custGeom>
              <a:avLst/>
              <a:gdLst/>
              <a:ahLst/>
              <a:cxnLst/>
              <a:rect r="r" b="b" t="t" l="l"/>
              <a:pathLst>
                <a:path h="177311" w="1866280">
                  <a:moveTo>
                    <a:pt x="0" y="0"/>
                  </a:moveTo>
                  <a:lnTo>
                    <a:pt x="1866280" y="0"/>
                  </a:lnTo>
                  <a:lnTo>
                    <a:pt x="1866280" y="177311"/>
                  </a:lnTo>
                  <a:lnTo>
                    <a:pt x="0" y="177311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1866280" cy="26303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1">
                <a:lnSpc>
                  <a:spcPts val="4900"/>
                </a:lnSpc>
                <a:spcBef>
                  <a:spcPct val="0"/>
                </a:spcBef>
              </a:pPr>
              <a:r>
                <a:rPr lang="en-US" sz="3500" spc="-133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Changes in eating or sleeping habits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273154" y="6466423"/>
            <a:ext cx="5860247" cy="673227"/>
            <a:chOff x="0" y="0"/>
            <a:chExt cx="1543440" cy="17731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43440" cy="177311"/>
            </a:xfrm>
            <a:custGeom>
              <a:avLst/>
              <a:gdLst/>
              <a:ahLst/>
              <a:cxnLst/>
              <a:rect r="r" b="b" t="t" l="l"/>
              <a:pathLst>
                <a:path h="177311" w="1543440">
                  <a:moveTo>
                    <a:pt x="0" y="0"/>
                  </a:moveTo>
                  <a:lnTo>
                    <a:pt x="1543440" y="0"/>
                  </a:lnTo>
                  <a:lnTo>
                    <a:pt x="1543440" y="177311"/>
                  </a:lnTo>
                  <a:lnTo>
                    <a:pt x="0" y="177311"/>
                  </a:lnTo>
                  <a:close/>
                </a:path>
              </a:pathLst>
            </a:custGeom>
            <a:solidFill>
              <a:srgbClr val="F8F6F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543440" cy="26303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1">
                <a:lnSpc>
                  <a:spcPts val="4900"/>
                </a:lnSpc>
                <a:spcBef>
                  <a:spcPct val="0"/>
                </a:spcBef>
              </a:pPr>
              <a:r>
                <a:rPr lang="en-US" sz="3500" spc="-133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Constant worry or fear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660017" y="7634950"/>
            <a:ext cx="8354829" cy="673227"/>
            <a:chOff x="0" y="0"/>
            <a:chExt cx="2200449" cy="17731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00449" cy="177311"/>
            </a:xfrm>
            <a:custGeom>
              <a:avLst/>
              <a:gdLst/>
              <a:ahLst/>
              <a:cxnLst/>
              <a:rect r="r" b="b" t="t" l="l"/>
              <a:pathLst>
                <a:path h="177311" w="2200449">
                  <a:moveTo>
                    <a:pt x="0" y="0"/>
                  </a:moveTo>
                  <a:lnTo>
                    <a:pt x="2200449" y="0"/>
                  </a:lnTo>
                  <a:lnTo>
                    <a:pt x="2200449" y="177311"/>
                  </a:lnTo>
                  <a:lnTo>
                    <a:pt x="0" y="177311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2200449" cy="26303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1">
                <a:lnSpc>
                  <a:spcPts val="4900"/>
                </a:lnSpc>
                <a:spcBef>
                  <a:spcPct val="0"/>
                </a:spcBef>
              </a:pPr>
              <a:r>
                <a:rPr lang="en-US" sz="3500" spc="-133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Losing interest in things you used to enjoy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387378">
            <a:off x="14234807" y="5983399"/>
            <a:ext cx="3590163" cy="4114800"/>
          </a:xfrm>
          <a:custGeom>
            <a:avLst/>
            <a:gdLst/>
            <a:ahLst/>
            <a:cxnLst/>
            <a:rect r="r" b="b" t="t" l="l"/>
            <a:pathLst>
              <a:path h="4114800" w="3590163">
                <a:moveTo>
                  <a:pt x="0" y="0"/>
                </a:moveTo>
                <a:lnTo>
                  <a:pt x="3590163" y="0"/>
                </a:lnTo>
                <a:lnTo>
                  <a:pt x="35901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1486533"/>
            <a:ext cx="2158225" cy="7993427"/>
          </a:xfrm>
          <a:custGeom>
            <a:avLst/>
            <a:gdLst/>
            <a:ahLst/>
            <a:cxnLst/>
            <a:rect r="r" b="b" t="t" l="l"/>
            <a:pathLst>
              <a:path h="7993427" w="2158225">
                <a:moveTo>
                  <a:pt x="0" y="0"/>
                </a:moveTo>
                <a:lnTo>
                  <a:pt x="2158225" y="0"/>
                </a:lnTo>
                <a:lnTo>
                  <a:pt x="2158225" y="7993427"/>
                </a:lnTo>
                <a:lnTo>
                  <a:pt x="0" y="7993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046109" y="1049323"/>
            <a:ext cx="10195782" cy="2885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77"/>
              </a:lnSpc>
              <a:spcBef>
                <a:spcPct val="0"/>
              </a:spcBef>
            </a:pPr>
            <a:r>
              <a:rPr lang="en-US" b="true" sz="12353" spc="-926" strike="noStrike" u="none">
                <a:solidFill>
                  <a:srgbClr val="BFD7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SIGNS TO LOOK OUT FOR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928" y="8873384"/>
            <a:ext cx="18871857" cy="1917331"/>
            <a:chOff x="0" y="0"/>
            <a:chExt cx="4970366" cy="5049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0366" cy="504976"/>
            </a:xfrm>
            <a:custGeom>
              <a:avLst/>
              <a:gdLst/>
              <a:ahLst/>
              <a:cxnLst/>
              <a:rect r="r" b="b" t="t" l="l"/>
              <a:pathLst>
                <a:path h="504976" w="4970366">
                  <a:moveTo>
                    <a:pt x="0" y="0"/>
                  </a:moveTo>
                  <a:lnTo>
                    <a:pt x="4970366" y="0"/>
                  </a:lnTo>
                  <a:lnTo>
                    <a:pt x="4970366" y="504976"/>
                  </a:lnTo>
                  <a:lnTo>
                    <a:pt x="0" y="504976"/>
                  </a:lnTo>
                  <a:close/>
                </a:path>
              </a:pathLst>
            </a:custGeom>
            <a:solidFill>
              <a:srgbClr val="BFD7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0366" cy="552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87887" y="1289788"/>
            <a:ext cx="10712225" cy="5817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36"/>
              </a:lnSpc>
            </a:pPr>
            <a:r>
              <a:rPr lang="en-US" b="true" sz="17066" spc="-1280">
                <a:solidFill>
                  <a:srgbClr val="CCFCC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IT’S OKAY TO ASK FOR HELP!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99870" y="1554942"/>
            <a:ext cx="2188018" cy="8103770"/>
          </a:xfrm>
          <a:custGeom>
            <a:avLst/>
            <a:gdLst/>
            <a:ahLst/>
            <a:cxnLst/>
            <a:rect r="r" b="b" t="t" l="l"/>
            <a:pathLst>
              <a:path h="8103770" w="2188018">
                <a:moveTo>
                  <a:pt x="0" y="0"/>
                </a:moveTo>
                <a:lnTo>
                  <a:pt x="2188017" y="0"/>
                </a:lnTo>
                <a:lnTo>
                  <a:pt x="2188017" y="8103770"/>
                </a:lnTo>
                <a:lnTo>
                  <a:pt x="0" y="8103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17731" y="7231077"/>
            <a:ext cx="9052537" cy="913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Talking about mental health can be hard, but it’s a brave and important step.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5071282" y="1554942"/>
            <a:ext cx="2188018" cy="8103770"/>
          </a:xfrm>
          <a:custGeom>
            <a:avLst/>
            <a:gdLst/>
            <a:ahLst/>
            <a:cxnLst/>
            <a:rect r="r" b="b" t="t" l="l"/>
            <a:pathLst>
              <a:path h="8103770" w="2188018">
                <a:moveTo>
                  <a:pt x="2188018" y="0"/>
                </a:moveTo>
                <a:lnTo>
                  <a:pt x="0" y="0"/>
                </a:lnTo>
                <a:lnTo>
                  <a:pt x="0" y="8103770"/>
                </a:lnTo>
                <a:lnTo>
                  <a:pt x="2188018" y="8103770"/>
                </a:lnTo>
                <a:lnTo>
                  <a:pt x="21880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A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89509" y="2057400"/>
            <a:ext cx="7369791" cy="6172200"/>
          </a:xfrm>
          <a:custGeom>
            <a:avLst/>
            <a:gdLst/>
            <a:ahLst/>
            <a:cxnLst/>
            <a:rect r="r" b="b" t="t" l="l"/>
            <a:pathLst>
              <a:path h="6172200" w="7369791">
                <a:moveTo>
                  <a:pt x="0" y="0"/>
                </a:moveTo>
                <a:lnTo>
                  <a:pt x="7369791" y="0"/>
                </a:lnTo>
                <a:lnTo>
                  <a:pt x="7369791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83857" y="8141432"/>
            <a:ext cx="19128967" cy="3434284"/>
            <a:chOff x="0" y="0"/>
            <a:chExt cx="5038082" cy="9045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38082" cy="904503"/>
            </a:xfrm>
            <a:custGeom>
              <a:avLst/>
              <a:gdLst/>
              <a:ahLst/>
              <a:cxnLst/>
              <a:rect r="r" b="b" t="t" l="l"/>
              <a:pathLst>
                <a:path h="904503" w="5038082">
                  <a:moveTo>
                    <a:pt x="0" y="0"/>
                  </a:moveTo>
                  <a:lnTo>
                    <a:pt x="5038082" y="0"/>
                  </a:lnTo>
                  <a:lnTo>
                    <a:pt x="5038082" y="904503"/>
                  </a:lnTo>
                  <a:lnTo>
                    <a:pt x="0" y="90450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038082" cy="95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28074" y="4530651"/>
            <a:ext cx="6012930" cy="107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17"/>
              </a:lnSpc>
              <a:spcBef>
                <a:spcPct val="0"/>
              </a:spcBef>
            </a:pP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You don’t have to be strong all the time.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51449" y="6269275"/>
            <a:ext cx="7566180" cy="107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17"/>
              </a:lnSpc>
              <a:spcBef>
                <a:spcPct val="0"/>
              </a:spcBef>
            </a:pPr>
            <a:r>
              <a:rPr lang="en-US" sz="4726" spc="-17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Y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ou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me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nt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he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h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wor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h p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ro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tecti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ng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,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al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ways</a:t>
            </a:r>
            <a:r>
              <a:rPr lang="en-US" sz="4726" spc="-179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0586" y="1352550"/>
            <a:ext cx="9767906" cy="303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900"/>
              </a:lnSpc>
            </a:pPr>
            <a:r>
              <a:rPr lang="en-US" b="true" sz="12976" spc="-973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THINGS TO REMEMBER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83857" y="9258300"/>
            <a:ext cx="19128967" cy="2317416"/>
            <a:chOff x="0" y="0"/>
            <a:chExt cx="5038082" cy="6103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38082" cy="610348"/>
            </a:xfrm>
            <a:custGeom>
              <a:avLst/>
              <a:gdLst/>
              <a:ahLst/>
              <a:cxnLst/>
              <a:rect r="r" b="b" t="t" l="l"/>
              <a:pathLst>
                <a:path h="610348" w="5038082">
                  <a:moveTo>
                    <a:pt x="0" y="0"/>
                  </a:moveTo>
                  <a:lnTo>
                    <a:pt x="5038082" y="0"/>
                  </a:lnTo>
                  <a:lnTo>
                    <a:pt x="5038082" y="610348"/>
                  </a:lnTo>
                  <a:lnTo>
                    <a:pt x="0" y="610348"/>
                  </a:lnTo>
                  <a:close/>
                </a:path>
              </a:pathLst>
            </a:custGeom>
            <a:solidFill>
              <a:srgbClr val="BFD7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38082" cy="657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15048" y="2572731"/>
            <a:ext cx="7614778" cy="7605259"/>
          </a:xfrm>
          <a:custGeom>
            <a:avLst/>
            <a:gdLst/>
            <a:ahLst/>
            <a:cxnLst/>
            <a:rect r="r" b="b" t="t" l="l"/>
            <a:pathLst>
              <a:path h="7605259" w="7614778">
                <a:moveTo>
                  <a:pt x="0" y="0"/>
                </a:moveTo>
                <a:lnTo>
                  <a:pt x="7614778" y="0"/>
                </a:lnTo>
                <a:lnTo>
                  <a:pt x="7614778" y="7605259"/>
                </a:lnTo>
                <a:lnTo>
                  <a:pt x="0" y="7605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82654" y="1136822"/>
            <a:ext cx="9285425" cy="347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02"/>
              </a:lnSpc>
              <a:spcBef>
                <a:spcPct val="0"/>
              </a:spcBef>
            </a:pPr>
            <a:r>
              <a:rPr lang="en-US" b="true" sz="14883" spc="-1116">
                <a:solidFill>
                  <a:srgbClr val="CCFCC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WAYS TO CARE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73278" y="4661090"/>
            <a:ext cx="4394801" cy="576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17"/>
              </a:lnSpc>
              <a:spcBef>
                <a:spcPct val="0"/>
              </a:spcBef>
            </a:pPr>
            <a:r>
              <a:rPr lang="en-US" b="true" sz="4726" spc="-17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Take breaks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01251" y="4661090"/>
            <a:ext cx="4394801" cy="576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17"/>
              </a:lnSpc>
              <a:spcBef>
                <a:spcPct val="0"/>
              </a:spcBef>
            </a:pPr>
            <a:r>
              <a:rPr lang="en-US" b="true" sz="4726" spc="-17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Talk it 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73278" y="5460572"/>
            <a:ext cx="4394801" cy="914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4058" spc="-154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Rest and rec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harg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when needed.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01251" y="5460572"/>
            <a:ext cx="4624115" cy="914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4058" spc="-154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Sharing your fe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li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ngs reduces stress.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75877" y="6868334"/>
            <a:ext cx="4394801" cy="576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17"/>
              </a:lnSpc>
              <a:spcBef>
                <a:spcPct val="0"/>
              </a:spcBef>
            </a:pPr>
            <a:r>
              <a:rPr lang="en-US" b="true" sz="4726" spc="-17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Stay Active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75877" y="7667816"/>
            <a:ext cx="4394801" cy="914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4058" spc="-154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Physical activity boosts you</a:t>
            </a:r>
            <a:r>
              <a:rPr lang="en-US" sz="4058" spc="-154" strike="noStrike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 mood.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DAGvTgIri4w</dc:identifier>
  <dcterms:modified xsi:type="dcterms:W3CDTF">2011-08-01T06:04:30Z</dcterms:modified>
  <cp:revision>1</cp:revision>
  <dc:title>Mental Health Awareness Presentation</dc:title>
</cp:coreProperties>
</file>