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474040db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474040db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CA" sz="1000">
                <a:solidFill>
                  <a:schemeClr val="dk1"/>
                </a:solidFill>
              </a:rPr>
              <a:t>Analysis</a:t>
            </a:r>
            <a:r>
              <a:rPr lang="en-CA" sz="1000">
                <a:solidFill>
                  <a:schemeClr val="dk1"/>
                </a:solidFill>
              </a:rPr>
              <a:t>: Investigate the relationship between life expectancy and both economic prosperity (GDP) and access to technology (cell phones and internet). This provides insights into how technological advancements and economic conditions contribute to overall life quality.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000">
                <a:solidFill>
                  <a:schemeClr val="dk1"/>
                </a:solidFill>
              </a:rPr>
              <a:t>We can explore whether regions or demographic groups with higher GDP per capita and greater access to technology also enjoy higher life expectancy.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474040db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e474040db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CA">
                <a:solidFill>
                  <a:srgbClr val="C0791B"/>
                </a:solidFill>
              </a:rPr>
              <a:t>For instance, whether a larger population drives GDP growth through increased production and consumption or leads to higher inflation through increased demand for goods and services.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474040db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474040db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a:solidFill>
                  <a:srgbClr val="C0791B"/>
                </a:solidFill>
              </a:rPr>
              <a:t>This can help understand whether technological access is a driver of economic growth, or merely a consequence of it.</a:t>
            </a:r>
            <a:endParaRPr>
              <a:solidFill>
                <a:srgbClr val="C0791B"/>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474040db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e474040db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a:solidFill>
                  <a:srgbClr val="C0791B"/>
                </a:solidFill>
              </a:rPr>
              <a:t>Alternatively, it might show how technological advances lead to more efficient energy use or a shift toward renewable energy sources. Analysis could involve comparing energy consumption rates with internet penetration rates across different regions or time periods.</a:t>
            </a:r>
            <a:endParaRPr sz="1300">
              <a:solidFill>
                <a:srgbClr val="C0791B"/>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e4ed24b4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e4ed24b4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e58902b16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e58902b16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GDP per capita is a country's economic output to a per-person allocation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CA"/>
              <a:t>The Internet Penetration Rate corresponds to the percentage of the total population of a given country that uses the Internet.</a:t>
            </a:r>
            <a:endParaRPr/>
          </a:p>
          <a:p>
            <a:pPr indent="0" lvl="0" marL="0" marR="76200" rtl="0" algn="l">
              <a:lnSpc>
                <a:spcPct val="150000"/>
              </a:lnSpc>
              <a:spcBef>
                <a:spcPts val="0"/>
              </a:spcBef>
              <a:spcAft>
                <a:spcPts val="0"/>
              </a:spcAft>
              <a:buClr>
                <a:schemeClr val="dk1"/>
              </a:buClr>
              <a:buSzPts val="1100"/>
              <a:buFont typeface="Arial"/>
              <a:buNone/>
            </a:pPr>
            <a:r>
              <a:t/>
            </a:r>
            <a:endParaRPr sz="1200">
              <a:solidFill>
                <a:srgbClr val="E8E8E8"/>
              </a:solidFill>
              <a:highlight>
                <a:srgbClr val="1F1F1F"/>
              </a:highlight>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474040db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474040db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e58902b16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e58902b16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e59e227b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e59e227b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e58902b160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e58902b160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58902b160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58902b160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e58902b160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e58902b160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e474040db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e474040db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e59e227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e59e227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e58902b16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e58902b16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474040db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e474040db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58902b160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58902b160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474040db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e474040db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58902b16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58902b16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58902b160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58902b160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58902b16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58902b16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58902b16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58902b16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474040db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e474040db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hyperlink" Target="https://www.gapminder.org/data" TargetMode="External"/><Relationship Id="rId4" Type="http://schemas.openxmlformats.org/officeDocument/2006/relationships/hyperlink" Target="https://www.skytowner.com/explore/converting_k_and_m_to_numerical_form_in_pandas_datafram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ENSF 692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Bo Zheng Ma, Rick Zhang, Warisa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Life Quality</a:t>
            </a:r>
            <a:endParaRPr/>
          </a:p>
        </p:txBody>
      </p:sp>
      <p:sp>
        <p:nvSpPr>
          <p:cNvPr id="336" name="Google Shape;336;p22"/>
          <p:cNvSpPr txBox="1"/>
          <p:nvPr>
            <p:ph idx="1" type="body"/>
          </p:nvPr>
        </p:nvSpPr>
        <p:spPr>
          <a:xfrm>
            <a:off x="1056750" y="1448250"/>
            <a:ext cx="7030500" cy="3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sz="1100">
                <a:solidFill>
                  <a:schemeClr val="dk1"/>
                </a:solidFill>
                <a:latin typeface="Arial"/>
                <a:ea typeface="Arial"/>
                <a:cs typeface="Arial"/>
                <a:sym typeface="Arial"/>
              </a:rPr>
              <a:t>Datasets</a:t>
            </a:r>
            <a:endParaRPr sz="1100">
              <a:solidFill>
                <a:schemeClr val="dk1"/>
              </a:solidFill>
              <a:latin typeface="Arial"/>
              <a:ea typeface="Arial"/>
              <a:cs typeface="Arial"/>
              <a:sym typeface="Arial"/>
            </a:endParaRPr>
          </a:p>
          <a:p>
            <a:pPr indent="-298450" lvl="0" marL="457200" rtl="0" algn="l">
              <a:lnSpc>
                <a:spcPct val="200000"/>
              </a:lnSpc>
              <a:spcBef>
                <a:spcPts val="1200"/>
              </a:spcBef>
              <a:spcAft>
                <a:spcPts val="0"/>
              </a:spcAft>
              <a:buClr>
                <a:schemeClr val="dk1"/>
              </a:buClr>
              <a:buSzPts val="1100"/>
              <a:buFont typeface="Arial"/>
              <a:buChar char="-"/>
            </a:pPr>
            <a:r>
              <a:rPr lang="en-CA" sz="1100">
                <a:solidFill>
                  <a:schemeClr val="dk1"/>
                </a:solidFill>
                <a:latin typeface="Arial"/>
                <a:ea typeface="Arial"/>
                <a:cs typeface="Arial"/>
                <a:sym typeface="Arial"/>
              </a:rPr>
              <a:t>Life Expectancy </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Total GDP (in USD, inflation adjusted)</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Number of Cellphones </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Internet </a:t>
            </a:r>
            <a:r>
              <a:rPr lang="en-CA" sz="1100">
                <a:solidFill>
                  <a:schemeClr val="dk1"/>
                </a:solidFill>
                <a:latin typeface="Arial"/>
                <a:ea typeface="Arial"/>
                <a:cs typeface="Arial"/>
                <a:sym typeface="Arial"/>
              </a:rPr>
              <a:t>Users (Average per year)</a:t>
            </a:r>
            <a:endParaRPr sz="1100">
              <a:solidFill>
                <a:schemeClr val="dk1"/>
              </a:solidFill>
              <a:latin typeface="Arial"/>
              <a:ea typeface="Arial"/>
              <a:cs typeface="Arial"/>
              <a:sym typeface="Arial"/>
            </a:endParaRPr>
          </a:p>
          <a:p>
            <a:pPr indent="0" lvl="0" marL="0" rtl="0" algn="l">
              <a:spcBef>
                <a:spcPts val="1200"/>
              </a:spcBef>
              <a:spcAft>
                <a:spcPts val="1200"/>
              </a:spcAft>
              <a:buNone/>
            </a:pPr>
            <a:r>
              <a:rPr b="1" lang="en-CA" sz="1100">
                <a:solidFill>
                  <a:schemeClr val="dk1"/>
                </a:solidFill>
                <a:latin typeface="Arial"/>
                <a:ea typeface="Arial"/>
                <a:cs typeface="Arial"/>
                <a:sym typeface="Arial"/>
              </a:rPr>
              <a:t>Analysis</a:t>
            </a:r>
            <a:r>
              <a:rPr lang="en-CA" sz="1100">
                <a:solidFill>
                  <a:schemeClr val="dk1"/>
                </a:solidFill>
                <a:latin typeface="Arial"/>
                <a:ea typeface="Arial"/>
                <a:cs typeface="Arial"/>
                <a:sym typeface="Arial"/>
              </a:rPr>
              <a:t>: Investigate the relationship between life expectancy and both economic prosperity (GDP) and access to technology (cell phones and internet).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Economy</a:t>
            </a:r>
            <a:endParaRPr/>
          </a:p>
        </p:txBody>
      </p:sp>
      <p:sp>
        <p:nvSpPr>
          <p:cNvPr id="342" name="Google Shape;342;p23"/>
          <p:cNvSpPr txBox="1"/>
          <p:nvPr>
            <p:ph idx="1" type="body"/>
          </p:nvPr>
        </p:nvSpPr>
        <p:spPr>
          <a:xfrm>
            <a:off x="112035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1100">
                <a:solidFill>
                  <a:schemeClr val="dk1"/>
                </a:solidFill>
                <a:latin typeface="Arial"/>
                <a:ea typeface="Arial"/>
                <a:cs typeface="Arial"/>
                <a:sym typeface="Arial"/>
              </a:rPr>
              <a:t>Datasets</a:t>
            </a:r>
            <a:endParaRPr b="1" sz="1100">
              <a:solidFill>
                <a:schemeClr val="dk1"/>
              </a:solidFill>
              <a:latin typeface="Arial"/>
              <a:ea typeface="Arial"/>
              <a:cs typeface="Arial"/>
              <a:sym typeface="Arial"/>
            </a:endParaRPr>
          </a:p>
          <a:p>
            <a:pPr indent="-298450" lvl="0" marL="457200" rtl="0" algn="l">
              <a:lnSpc>
                <a:spcPct val="200000"/>
              </a:lnSpc>
              <a:spcBef>
                <a:spcPts val="1200"/>
              </a:spcBef>
              <a:spcAft>
                <a:spcPts val="0"/>
              </a:spcAft>
              <a:buClr>
                <a:schemeClr val="dk1"/>
              </a:buClr>
              <a:buSzPts val="1100"/>
              <a:buFont typeface="Arial"/>
              <a:buChar char="-"/>
            </a:pPr>
            <a:r>
              <a:rPr lang="en-CA" sz="1100">
                <a:solidFill>
                  <a:schemeClr val="dk1"/>
                </a:solidFill>
                <a:latin typeface="Arial"/>
                <a:ea typeface="Arial"/>
                <a:cs typeface="Arial"/>
                <a:sym typeface="Arial"/>
              </a:rPr>
              <a:t>Total GDP (in USD, inflation adjusted)</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Population</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Inflation (annual percent)</a:t>
            </a:r>
            <a:endParaRPr sz="1100">
              <a:solidFill>
                <a:schemeClr val="dk1"/>
              </a:solidFill>
              <a:latin typeface="Arial"/>
              <a:ea typeface="Arial"/>
              <a:cs typeface="Arial"/>
              <a:sym typeface="Arial"/>
            </a:endParaRPr>
          </a:p>
          <a:p>
            <a:pPr indent="0" lvl="0" marL="0" rtl="0" algn="l">
              <a:spcBef>
                <a:spcPts val="1200"/>
              </a:spcBef>
              <a:spcAft>
                <a:spcPts val="0"/>
              </a:spcAft>
              <a:buNone/>
            </a:pPr>
            <a:r>
              <a:rPr b="1" lang="en-CA" sz="1100">
                <a:solidFill>
                  <a:schemeClr val="dk1"/>
                </a:solidFill>
                <a:latin typeface="Arial"/>
                <a:ea typeface="Arial"/>
                <a:cs typeface="Arial"/>
                <a:sym typeface="Arial"/>
              </a:rPr>
              <a:t>Analysis</a:t>
            </a:r>
            <a:r>
              <a:rPr lang="en-CA" sz="1100">
                <a:solidFill>
                  <a:schemeClr val="dk1"/>
                </a:solidFill>
                <a:latin typeface="Arial"/>
                <a:ea typeface="Arial"/>
                <a:cs typeface="Arial"/>
                <a:sym typeface="Arial"/>
              </a:rPr>
              <a:t>: This topic focuses on understanding the dynamics between population growth, inflation, and GDP. We can analyze how population changes influence GDP and inflation rates. </a:t>
            </a:r>
            <a:endParaRPr sz="1100">
              <a:solidFill>
                <a:schemeClr val="dk1"/>
              </a:solidFill>
              <a:latin typeface="Arial"/>
              <a:ea typeface="Arial"/>
              <a:cs typeface="Arial"/>
              <a:sym typeface="Aria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Technology and Economy</a:t>
            </a:r>
            <a:endParaRPr/>
          </a:p>
        </p:txBody>
      </p:sp>
      <p:sp>
        <p:nvSpPr>
          <p:cNvPr id="348" name="Google Shape;348;p24"/>
          <p:cNvSpPr txBox="1"/>
          <p:nvPr>
            <p:ph idx="1" type="body"/>
          </p:nvPr>
        </p:nvSpPr>
        <p:spPr>
          <a:xfrm>
            <a:off x="1130050" y="1597875"/>
            <a:ext cx="7030500" cy="26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1100">
                <a:solidFill>
                  <a:schemeClr val="dk1"/>
                </a:solidFill>
                <a:latin typeface="Arial"/>
                <a:ea typeface="Arial"/>
                <a:cs typeface="Arial"/>
                <a:sym typeface="Arial"/>
              </a:rPr>
              <a:t>Datasets</a:t>
            </a:r>
            <a:endParaRPr sz="1100">
              <a:solidFill>
                <a:schemeClr val="dk1"/>
              </a:solidFill>
              <a:latin typeface="Arial"/>
              <a:ea typeface="Arial"/>
              <a:cs typeface="Arial"/>
              <a:sym typeface="Arial"/>
            </a:endParaRPr>
          </a:p>
          <a:p>
            <a:pPr indent="-298450" lvl="0" marL="457200" rtl="0" algn="l">
              <a:lnSpc>
                <a:spcPct val="200000"/>
              </a:lnSpc>
              <a:spcBef>
                <a:spcPts val="1200"/>
              </a:spcBef>
              <a:spcAft>
                <a:spcPts val="0"/>
              </a:spcAft>
              <a:buClr>
                <a:schemeClr val="dk1"/>
              </a:buClr>
              <a:buSzPts val="1100"/>
              <a:buFont typeface="Arial"/>
              <a:buChar char="-"/>
            </a:pPr>
            <a:r>
              <a:rPr lang="en-CA" sz="1100">
                <a:solidFill>
                  <a:schemeClr val="dk1"/>
                </a:solidFill>
                <a:latin typeface="Arial"/>
                <a:ea typeface="Arial"/>
                <a:cs typeface="Arial"/>
                <a:sym typeface="Arial"/>
              </a:rPr>
              <a:t>Number of Cellphones</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Internet Penetration Rate</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Total GDP (in USD, inflation adjusted)</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Daily income</a:t>
            </a:r>
            <a:endParaRPr sz="1100">
              <a:solidFill>
                <a:schemeClr val="dk1"/>
              </a:solidFill>
              <a:latin typeface="Arial"/>
              <a:ea typeface="Arial"/>
              <a:cs typeface="Arial"/>
              <a:sym typeface="Arial"/>
            </a:endParaRPr>
          </a:p>
          <a:p>
            <a:pPr indent="0" lvl="0" marL="0" rtl="0" algn="l">
              <a:lnSpc>
                <a:spcPct val="115000"/>
              </a:lnSpc>
              <a:spcBef>
                <a:spcPts val="1200"/>
              </a:spcBef>
              <a:spcAft>
                <a:spcPts val="1200"/>
              </a:spcAft>
              <a:buNone/>
            </a:pPr>
            <a:r>
              <a:rPr b="1" lang="en-CA" sz="1100">
                <a:solidFill>
                  <a:schemeClr val="dk1"/>
                </a:solidFill>
                <a:latin typeface="Arial"/>
                <a:ea typeface="Arial"/>
                <a:cs typeface="Arial"/>
                <a:sym typeface="Arial"/>
              </a:rPr>
              <a:t>Analysis</a:t>
            </a:r>
            <a:r>
              <a:rPr lang="en-CA" sz="1100">
                <a:solidFill>
                  <a:schemeClr val="dk1"/>
                </a:solidFill>
                <a:latin typeface="Arial"/>
                <a:ea typeface="Arial"/>
                <a:cs typeface="Arial"/>
                <a:sym typeface="Arial"/>
              </a:rPr>
              <a:t>: We can analyze how the adoption of technology (cellphones and internet) correlates with economic prosperity (GDP and daily income). </a:t>
            </a:r>
            <a:endParaRPr sz="11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Energy</a:t>
            </a:r>
            <a:endParaRPr/>
          </a:p>
        </p:txBody>
      </p:sp>
      <p:sp>
        <p:nvSpPr>
          <p:cNvPr id="354" name="Google Shape;354;p25"/>
          <p:cNvSpPr txBox="1"/>
          <p:nvPr>
            <p:ph idx="1" type="body"/>
          </p:nvPr>
        </p:nvSpPr>
        <p:spPr>
          <a:xfrm>
            <a:off x="110925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1100">
                <a:solidFill>
                  <a:schemeClr val="dk1"/>
                </a:solidFill>
                <a:latin typeface="Arial"/>
                <a:ea typeface="Arial"/>
                <a:cs typeface="Arial"/>
                <a:sym typeface="Arial"/>
              </a:rPr>
              <a:t>Datasets</a:t>
            </a:r>
            <a:endParaRPr sz="1100">
              <a:solidFill>
                <a:schemeClr val="dk1"/>
              </a:solidFill>
              <a:latin typeface="Arial"/>
              <a:ea typeface="Arial"/>
              <a:cs typeface="Arial"/>
              <a:sym typeface="Arial"/>
            </a:endParaRPr>
          </a:p>
          <a:p>
            <a:pPr indent="-298450" lvl="0" marL="457200" rtl="0" algn="l">
              <a:lnSpc>
                <a:spcPct val="200000"/>
              </a:lnSpc>
              <a:spcBef>
                <a:spcPts val="1200"/>
              </a:spcBef>
              <a:spcAft>
                <a:spcPts val="0"/>
              </a:spcAft>
              <a:buClr>
                <a:schemeClr val="dk1"/>
              </a:buClr>
              <a:buSzPts val="1100"/>
              <a:buFont typeface="Arial"/>
              <a:buChar char="-"/>
            </a:pPr>
            <a:r>
              <a:rPr lang="en-CA" sz="1100">
                <a:solidFill>
                  <a:schemeClr val="dk1"/>
                </a:solidFill>
                <a:latin typeface="Arial"/>
                <a:ea typeface="Arial"/>
                <a:cs typeface="Arial"/>
                <a:sym typeface="Arial"/>
              </a:rPr>
              <a:t>Electricity generated (kilowatt hours)</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Total Coal Consumption (tonnes oil equivalent)</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Net Internet Users (Average per year)</a:t>
            </a:r>
            <a:endParaRPr sz="1100">
              <a:solidFill>
                <a:schemeClr val="dk1"/>
              </a:solidFill>
              <a:latin typeface="Arial"/>
              <a:ea typeface="Arial"/>
              <a:cs typeface="Arial"/>
              <a:sym typeface="Arial"/>
            </a:endParaRPr>
          </a:p>
          <a:p>
            <a:pPr indent="0" lvl="0" marL="0" rtl="0" algn="l">
              <a:spcBef>
                <a:spcPts val="1200"/>
              </a:spcBef>
              <a:spcAft>
                <a:spcPts val="1200"/>
              </a:spcAft>
              <a:buNone/>
            </a:pPr>
            <a:r>
              <a:rPr b="1" lang="en-CA" sz="1100">
                <a:solidFill>
                  <a:schemeClr val="dk1"/>
                </a:solidFill>
                <a:latin typeface="Arial"/>
                <a:ea typeface="Arial"/>
                <a:cs typeface="Arial"/>
                <a:sym typeface="Arial"/>
              </a:rPr>
              <a:t>Analysis</a:t>
            </a:r>
            <a:r>
              <a:rPr lang="en-CA" sz="1100">
                <a:solidFill>
                  <a:schemeClr val="dk1"/>
                </a:solidFill>
                <a:latin typeface="Arial"/>
                <a:ea typeface="Arial"/>
                <a:cs typeface="Arial"/>
                <a:sym typeface="Arial"/>
              </a:rPr>
              <a:t>: We can explore how energy production (specifically electricity and coal consumption) correlates with the proliferation of digital technology. </a:t>
            </a:r>
            <a:r>
              <a:rPr lang="en-CA" sz="1100">
                <a:solidFill>
                  <a:schemeClr val="dk1"/>
                </a:solidFill>
                <a:latin typeface="Arial"/>
                <a:ea typeface="Arial"/>
                <a:cs typeface="Arial"/>
                <a:sym typeface="Arial"/>
              </a:rPr>
              <a:t>This could reveal whether increases in internet usage drive higher electricity demand, potentially straining energy resources or leading to greater coal consumption.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Digital Infrastructure</a:t>
            </a:r>
            <a:endParaRPr/>
          </a:p>
        </p:txBody>
      </p:sp>
      <p:sp>
        <p:nvSpPr>
          <p:cNvPr id="360" name="Google Shape;360;p26"/>
          <p:cNvSpPr txBox="1"/>
          <p:nvPr>
            <p:ph idx="1" type="body"/>
          </p:nvPr>
        </p:nvSpPr>
        <p:spPr>
          <a:xfrm>
            <a:off x="1115450" y="159787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CA" sz="1100">
                <a:solidFill>
                  <a:schemeClr val="dk1"/>
                </a:solidFill>
                <a:latin typeface="Arial"/>
                <a:ea typeface="Arial"/>
                <a:cs typeface="Arial"/>
                <a:sym typeface="Arial"/>
              </a:rPr>
              <a:t>Datasets</a:t>
            </a:r>
            <a:r>
              <a:rPr lang="en-CA"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298450" lvl="0" marL="457200" rtl="0" algn="l">
              <a:lnSpc>
                <a:spcPct val="200000"/>
              </a:lnSpc>
              <a:spcBef>
                <a:spcPts val="1200"/>
              </a:spcBef>
              <a:spcAft>
                <a:spcPts val="0"/>
              </a:spcAft>
              <a:buClr>
                <a:schemeClr val="dk1"/>
              </a:buClr>
              <a:buSzPts val="1100"/>
              <a:buFont typeface="Arial"/>
              <a:buChar char="-"/>
            </a:pPr>
            <a:r>
              <a:rPr lang="en-CA" sz="1100">
                <a:solidFill>
                  <a:schemeClr val="dk1"/>
                </a:solidFill>
                <a:latin typeface="Arial"/>
                <a:ea typeface="Arial"/>
                <a:cs typeface="Arial"/>
                <a:sym typeface="Arial"/>
              </a:rPr>
              <a:t>Number of Cellphones</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Net Internet Users</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CA" sz="1100">
                <a:solidFill>
                  <a:schemeClr val="dk1"/>
                </a:solidFill>
                <a:latin typeface="Arial"/>
                <a:ea typeface="Arial"/>
                <a:cs typeface="Arial"/>
                <a:sym typeface="Arial"/>
              </a:rPr>
              <a:t>Electricity generated (kilowatt hours)</a:t>
            </a:r>
            <a:endParaRPr sz="1100">
              <a:solidFill>
                <a:schemeClr val="dk1"/>
              </a:solidFill>
              <a:latin typeface="Arial"/>
              <a:ea typeface="Arial"/>
              <a:cs typeface="Arial"/>
              <a:sym typeface="Arial"/>
            </a:endParaRPr>
          </a:p>
          <a:p>
            <a:pPr indent="0" lvl="0" marL="0" rtl="0" algn="l">
              <a:spcBef>
                <a:spcPts val="1200"/>
              </a:spcBef>
              <a:spcAft>
                <a:spcPts val="0"/>
              </a:spcAft>
              <a:buNone/>
            </a:pPr>
            <a:r>
              <a:rPr b="1" lang="en-CA" sz="1100">
                <a:solidFill>
                  <a:schemeClr val="dk1"/>
                </a:solidFill>
                <a:latin typeface="Arial"/>
                <a:ea typeface="Arial"/>
                <a:cs typeface="Arial"/>
                <a:sym typeface="Arial"/>
              </a:rPr>
              <a:t>Analysis</a:t>
            </a:r>
            <a:r>
              <a:rPr lang="en-CA" sz="1100">
                <a:solidFill>
                  <a:schemeClr val="dk1"/>
                </a:solidFill>
                <a:latin typeface="Arial"/>
                <a:ea typeface="Arial"/>
                <a:cs typeface="Arial"/>
                <a:sym typeface="Arial"/>
              </a:rPr>
              <a:t>: This group includes indicators related to digital connectivity and technological infrastructure. It provides insights into how well a country is equipped to support and sustain digital activities, which are crucial for modern economies and societies.</a:t>
            </a:r>
            <a:endParaRPr sz="1100">
              <a:solidFill>
                <a:schemeClr val="dk1"/>
              </a:solidFill>
              <a:latin typeface="Arial"/>
              <a:ea typeface="Arial"/>
              <a:cs typeface="Arial"/>
              <a:sym typeface="Arial"/>
            </a:endParaRPr>
          </a:p>
          <a:p>
            <a:pPr indent="0" lvl="0" marL="0" rtl="0" algn="l">
              <a:spcBef>
                <a:spcPts val="1200"/>
              </a:spcBef>
              <a:spcAft>
                <a:spcPts val="120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Merged</a:t>
            </a:r>
            <a:r>
              <a:rPr lang="en-CA"/>
              <a:t> Columns</a:t>
            </a:r>
            <a:endParaRPr/>
          </a:p>
        </p:txBody>
      </p:sp>
      <p:sp>
        <p:nvSpPr>
          <p:cNvPr id="366" name="Google Shape;366;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a:solidFill>
                  <a:schemeClr val="dk1"/>
                </a:solidFill>
              </a:rPr>
              <a:t>GDP per capita = Total GDP per country (USD Inflation Adjusted) / Population</a:t>
            </a:r>
            <a:endParaRPr b="1">
              <a:solidFill>
                <a:schemeClr val="dk1"/>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CA">
                <a:solidFill>
                  <a:schemeClr val="dk1"/>
                </a:solidFill>
              </a:rPr>
              <a:t>Internet Penetration Rate = Internet users / Population * 100</a:t>
            </a:r>
            <a:endParaRPr b="1">
              <a:solidFill>
                <a:schemeClr val="dk1"/>
              </a:solidFill>
            </a:endParaRPr>
          </a:p>
          <a:p>
            <a:pPr indent="0" lvl="0" marL="0" rtl="0" algn="l">
              <a:lnSpc>
                <a:spcPct val="150000"/>
              </a:lnSpc>
              <a:spcBef>
                <a:spcPts val="1200"/>
              </a:spcBef>
              <a:spcAft>
                <a:spcPts val="0"/>
              </a:spcAft>
              <a:buNone/>
            </a:pPr>
            <a:r>
              <a:t/>
            </a:r>
            <a:endParaRPr b="1" sz="9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Aggregate Statistics</a:t>
            </a:r>
            <a:endParaRPr/>
          </a:p>
        </p:txBody>
      </p:sp>
      <p:pic>
        <p:nvPicPr>
          <p:cNvPr id="372" name="Google Shape;372;p28"/>
          <p:cNvPicPr preferRelativeResize="0"/>
          <p:nvPr/>
        </p:nvPicPr>
        <p:blipFill>
          <a:blip r:embed="rId3">
            <a:alphaModFix/>
          </a:blip>
          <a:stretch>
            <a:fillRect/>
          </a:stretch>
        </p:blipFill>
        <p:spPr>
          <a:xfrm>
            <a:off x="152400" y="1973988"/>
            <a:ext cx="8839204" cy="11955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Calculated Statistics</a:t>
            </a:r>
            <a:endParaRPr/>
          </a:p>
        </p:txBody>
      </p:sp>
      <p:pic>
        <p:nvPicPr>
          <p:cNvPr id="378" name="Google Shape;378;p29"/>
          <p:cNvPicPr preferRelativeResize="0"/>
          <p:nvPr/>
        </p:nvPicPr>
        <p:blipFill>
          <a:blip r:embed="rId3">
            <a:alphaModFix/>
          </a:blip>
          <a:stretch>
            <a:fillRect/>
          </a:stretch>
        </p:blipFill>
        <p:spPr>
          <a:xfrm>
            <a:off x="152400" y="1597875"/>
            <a:ext cx="8839204" cy="29003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Pivot Table</a:t>
            </a:r>
            <a:endParaRPr/>
          </a:p>
        </p:txBody>
      </p:sp>
      <p:pic>
        <p:nvPicPr>
          <p:cNvPr id="384" name="Google Shape;384;p30"/>
          <p:cNvPicPr preferRelativeResize="0"/>
          <p:nvPr/>
        </p:nvPicPr>
        <p:blipFill>
          <a:blip r:embed="rId3">
            <a:alphaModFix/>
          </a:blip>
          <a:stretch>
            <a:fillRect/>
          </a:stretch>
        </p:blipFill>
        <p:spPr>
          <a:xfrm>
            <a:off x="1467625" y="1246900"/>
            <a:ext cx="4138622" cy="3240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User Interface and Plotting</a:t>
            </a:r>
            <a:endParaRPr/>
          </a:p>
        </p:txBody>
      </p:sp>
      <p:sp>
        <p:nvSpPr>
          <p:cNvPr id="390" name="Google Shape;390;p31"/>
          <p:cNvSpPr txBox="1"/>
          <p:nvPr/>
        </p:nvSpPr>
        <p:spPr>
          <a:xfrm>
            <a:off x="916875" y="3320575"/>
            <a:ext cx="25206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700">
                <a:solidFill>
                  <a:schemeClr val="lt1"/>
                </a:solidFill>
                <a:latin typeface="Nunito"/>
                <a:ea typeface="Nunito"/>
                <a:cs typeface="Nunito"/>
                <a:sym typeface="Nunito"/>
              </a:rPr>
              <a:t>Warisa Khaophong</a:t>
            </a:r>
            <a:endParaRPr sz="17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4294967295" type="title"/>
          </p:nvPr>
        </p:nvSpPr>
        <p:spPr>
          <a:xfrm>
            <a:off x="860775" y="377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000000"/>
                </a:solidFill>
              </a:rPr>
              <a:t>Project Goals</a:t>
            </a:r>
            <a:endParaRPr>
              <a:solidFill>
                <a:srgbClr val="000000"/>
              </a:solidFill>
            </a:endParaRPr>
          </a:p>
        </p:txBody>
      </p:sp>
      <p:sp>
        <p:nvSpPr>
          <p:cNvPr id="284" name="Google Shape;284;p14"/>
          <p:cNvSpPr txBox="1"/>
          <p:nvPr>
            <p:ph idx="4294967295" type="body"/>
          </p:nvPr>
        </p:nvSpPr>
        <p:spPr>
          <a:xfrm>
            <a:off x="860775" y="1156075"/>
            <a:ext cx="7803600" cy="34164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Clr>
                <a:schemeClr val="lt1"/>
              </a:buClr>
              <a:buSzPts val="1600"/>
              <a:buChar char="●"/>
            </a:pPr>
            <a:r>
              <a:rPr lang="en-CA" sz="1600">
                <a:solidFill>
                  <a:schemeClr val="lt1"/>
                </a:solidFill>
              </a:rPr>
              <a:t>Design and document a terminal-based Python application</a:t>
            </a:r>
            <a:endParaRPr sz="1600">
              <a:solidFill>
                <a:schemeClr val="lt1"/>
              </a:solidFill>
            </a:endParaRPr>
          </a:p>
          <a:p>
            <a:pPr indent="-330200" lvl="0" marL="457200" rtl="0" algn="l">
              <a:lnSpc>
                <a:spcPct val="95000"/>
              </a:lnSpc>
              <a:spcBef>
                <a:spcPts val="0"/>
              </a:spcBef>
              <a:spcAft>
                <a:spcPts val="0"/>
              </a:spcAft>
              <a:buClr>
                <a:schemeClr val="lt1"/>
              </a:buClr>
              <a:buSzPts val="1600"/>
              <a:buChar char="●"/>
            </a:pPr>
            <a:r>
              <a:rPr lang="en-CA" sz="1600">
                <a:solidFill>
                  <a:schemeClr val="lt1"/>
                </a:solidFill>
              </a:rPr>
              <a:t>Select, import, and manipulate a set of data</a:t>
            </a:r>
            <a:endParaRPr sz="1600">
              <a:solidFill>
                <a:schemeClr val="lt1"/>
              </a:solidFill>
            </a:endParaRPr>
          </a:p>
          <a:p>
            <a:pPr indent="-330200" lvl="0" marL="457200" rtl="0" algn="l">
              <a:lnSpc>
                <a:spcPct val="95000"/>
              </a:lnSpc>
              <a:spcBef>
                <a:spcPts val="0"/>
              </a:spcBef>
              <a:spcAft>
                <a:spcPts val="0"/>
              </a:spcAft>
              <a:buClr>
                <a:schemeClr val="lt1"/>
              </a:buClr>
              <a:buSzPts val="1600"/>
              <a:buChar char="●"/>
            </a:pPr>
            <a:r>
              <a:rPr lang="en-CA" sz="1600">
                <a:solidFill>
                  <a:schemeClr val="lt1"/>
                </a:solidFill>
              </a:rPr>
              <a:t>Merge multiple datasets using Pandas</a:t>
            </a:r>
            <a:endParaRPr sz="1600">
              <a:solidFill>
                <a:schemeClr val="lt1"/>
              </a:solidFill>
            </a:endParaRPr>
          </a:p>
          <a:p>
            <a:pPr indent="-330200" lvl="0" marL="457200" rtl="0" algn="l">
              <a:lnSpc>
                <a:spcPct val="95000"/>
              </a:lnSpc>
              <a:spcBef>
                <a:spcPts val="0"/>
              </a:spcBef>
              <a:spcAft>
                <a:spcPts val="0"/>
              </a:spcAft>
              <a:buClr>
                <a:schemeClr val="lt1"/>
              </a:buClr>
              <a:buSzPts val="1600"/>
              <a:buChar char="●"/>
            </a:pPr>
            <a:r>
              <a:rPr lang="en-CA" sz="1600">
                <a:solidFill>
                  <a:schemeClr val="lt1"/>
                </a:solidFill>
              </a:rPr>
              <a:t>Use hierarchical indexing to sort and slice data</a:t>
            </a:r>
            <a:endParaRPr sz="1600">
              <a:solidFill>
                <a:schemeClr val="lt1"/>
              </a:solidFill>
            </a:endParaRPr>
          </a:p>
          <a:p>
            <a:pPr indent="-330200" lvl="0" marL="457200" rtl="0" algn="l">
              <a:lnSpc>
                <a:spcPct val="95000"/>
              </a:lnSpc>
              <a:spcBef>
                <a:spcPts val="0"/>
              </a:spcBef>
              <a:spcAft>
                <a:spcPts val="0"/>
              </a:spcAft>
              <a:buClr>
                <a:schemeClr val="lt1"/>
              </a:buClr>
              <a:buSzPts val="1600"/>
              <a:buChar char="●"/>
            </a:pPr>
            <a:r>
              <a:rPr lang="en-CA" sz="1600">
                <a:solidFill>
                  <a:schemeClr val="lt1"/>
                </a:solidFill>
              </a:rPr>
              <a:t>Process data according to user input</a:t>
            </a:r>
            <a:endParaRPr sz="1600">
              <a:solidFill>
                <a:schemeClr val="lt1"/>
              </a:solidFill>
            </a:endParaRPr>
          </a:p>
          <a:p>
            <a:pPr indent="-330200" lvl="0" marL="457200" rtl="0" algn="l">
              <a:lnSpc>
                <a:spcPct val="95000"/>
              </a:lnSpc>
              <a:spcBef>
                <a:spcPts val="0"/>
              </a:spcBef>
              <a:spcAft>
                <a:spcPts val="0"/>
              </a:spcAft>
              <a:buClr>
                <a:schemeClr val="lt1"/>
              </a:buClr>
              <a:buSzPts val="1600"/>
              <a:buChar char="●"/>
            </a:pPr>
            <a:r>
              <a:rPr lang="en-CA" sz="1600">
                <a:solidFill>
                  <a:schemeClr val="lt1"/>
                </a:solidFill>
              </a:rPr>
              <a:t>Operate on data in Pandas and NumPy</a:t>
            </a:r>
            <a:endParaRPr sz="1600">
              <a:solidFill>
                <a:schemeClr val="lt1"/>
              </a:solidFill>
            </a:endParaRPr>
          </a:p>
          <a:p>
            <a:pPr indent="-330200" lvl="0" marL="457200" rtl="0" algn="l">
              <a:lnSpc>
                <a:spcPct val="95000"/>
              </a:lnSpc>
              <a:spcBef>
                <a:spcPts val="0"/>
              </a:spcBef>
              <a:spcAft>
                <a:spcPts val="0"/>
              </a:spcAft>
              <a:buClr>
                <a:schemeClr val="lt1"/>
              </a:buClr>
              <a:buSzPts val="1600"/>
              <a:buChar char="●"/>
            </a:pPr>
            <a:r>
              <a:rPr lang="en-CA" sz="1600">
                <a:solidFill>
                  <a:schemeClr val="lt1"/>
                </a:solidFill>
              </a:rPr>
              <a:t>Display data using Matplotlib</a:t>
            </a:r>
            <a:endParaRPr sz="1600">
              <a:solidFill>
                <a:schemeClr val="lt1"/>
              </a:solidFill>
            </a:endParaRPr>
          </a:p>
          <a:p>
            <a:pPr indent="-330200" lvl="0" marL="457200" rtl="0" algn="l">
              <a:lnSpc>
                <a:spcPct val="95000"/>
              </a:lnSpc>
              <a:spcBef>
                <a:spcPts val="0"/>
              </a:spcBef>
              <a:spcAft>
                <a:spcPts val="0"/>
              </a:spcAft>
              <a:buClr>
                <a:schemeClr val="lt1"/>
              </a:buClr>
              <a:buSzPts val="1600"/>
              <a:buChar char="●"/>
            </a:pPr>
            <a:r>
              <a:rPr lang="en-CA" sz="1600">
                <a:solidFill>
                  <a:schemeClr val="lt1"/>
                </a:solidFill>
              </a:rPr>
              <a:t>Collaboration with other programmers</a:t>
            </a:r>
            <a:endParaRPr sz="1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2"/>
          <p:cNvSpPr txBox="1"/>
          <p:nvPr>
            <p:ph type="title"/>
          </p:nvPr>
        </p:nvSpPr>
        <p:spPr>
          <a:xfrm>
            <a:off x="1142175" y="581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User Interface Flow</a:t>
            </a:r>
            <a:endParaRPr/>
          </a:p>
        </p:txBody>
      </p:sp>
      <p:sp>
        <p:nvSpPr>
          <p:cNvPr id="396" name="Google Shape;396;p32"/>
          <p:cNvSpPr/>
          <p:nvPr/>
        </p:nvSpPr>
        <p:spPr>
          <a:xfrm>
            <a:off x="589625" y="3067363"/>
            <a:ext cx="3702000" cy="46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latin typeface="Nunito"/>
                <a:ea typeface="Nunito"/>
                <a:cs typeface="Nunito"/>
                <a:sym typeface="Nunito"/>
              </a:rPr>
              <a:t>Ask for the second user input. → Country </a:t>
            </a:r>
            <a:endParaRPr>
              <a:latin typeface="Nunito"/>
              <a:ea typeface="Nunito"/>
              <a:cs typeface="Nunito"/>
              <a:sym typeface="Nunito"/>
            </a:endParaRPr>
          </a:p>
        </p:txBody>
      </p:sp>
      <p:sp>
        <p:nvSpPr>
          <p:cNvPr id="397" name="Google Shape;397;p32"/>
          <p:cNvSpPr/>
          <p:nvPr/>
        </p:nvSpPr>
        <p:spPr>
          <a:xfrm>
            <a:off x="1710025" y="1544613"/>
            <a:ext cx="1207200" cy="46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a:latin typeface="Nunito"/>
                <a:ea typeface="Nunito"/>
                <a:cs typeface="Nunito"/>
                <a:sym typeface="Nunito"/>
              </a:rPr>
              <a:t>Data import</a:t>
            </a:r>
            <a:endParaRPr>
              <a:latin typeface="Nunito"/>
              <a:ea typeface="Nunito"/>
              <a:cs typeface="Nunito"/>
              <a:sym typeface="Nunito"/>
            </a:endParaRPr>
          </a:p>
        </p:txBody>
      </p:sp>
      <p:sp>
        <p:nvSpPr>
          <p:cNvPr id="398" name="Google Shape;398;p32"/>
          <p:cNvSpPr/>
          <p:nvPr/>
        </p:nvSpPr>
        <p:spPr>
          <a:xfrm>
            <a:off x="589625" y="2305988"/>
            <a:ext cx="3702000" cy="46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latin typeface="Nunito"/>
                <a:ea typeface="Nunito"/>
                <a:cs typeface="Nunito"/>
                <a:sym typeface="Nunito"/>
              </a:rPr>
              <a:t>Ask for the first user input. → Topic</a:t>
            </a:r>
            <a:r>
              <a:rPr lang="en-CA">
                <a:latin typeface="Nunito"/>
                <a:ea typeface="Nunito"/>
                <a:cs typeface="Nunito"/>
                <a:sym typeface="Nunito"/>
              </a:rPr>
              <a:t> / Exit</a:t>
            </a:r>
            <a:endParaRPr>
              <a:latin typeface="Nunito"/>
              <a:ea typeface="Nunito"/>
              <a:cs typeface="Nunito"/>
              <a:sym typeface="Nunito"/>
            </a:endParaRPr>
          </a:p>
        </p:txBody>
      </p:sp>
      <p:sp>
        <p:nvSpPr>
          <p:cNvPr id="399" name="Google Shape;399;p32"/>
          <p:cNvSpPr/>
          <p:nvPr/>
        </p:nvSpPr>
        <p:spPr>
          <a:xfrm>
            <a:off x="589625" y="3828738"/>
            <a:ext cx="3702000" cy="46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latin typeface="Nunito"/>
                <a:ea typeface="Nunito"/>
                <a:cs typeface="Nunito"/>
                <a:sym typeface="Nunito"/>
              </a:rPr>
              <a:t>Do analysis based on [Topic, Country]</a:t>
            </a:r>
            <a:endParaRPr>
              <a:latin typeface="Nunito"/>
              <a:ea typeface="Nunito"/>
              <a:cs typeface="Nunito"/>
              <a:sym typeface="Nunito"/>
            </a:endParaRPr>
          </a:p>
        </p:txBody>
      </p:sp>
      <p:sp>
        <p:nvSpPr>
          <p:cNvPr id="400" name="Google Shape;400;p32"/>
          <p:cNvSpPr/>
          <p:nvPr/>
        </p:nvSpPr>
        <p:spPr>
          <a:xfrm rot="-5400000">
            <a:off x="-391800" y="3063825"/>
            <a:ext cx="1346700" cy="4107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1" name="Google Shape;401;p32"/>
          <p:cNvSpPr/>
          <p:nvPr/>
        </p:nvSpPr>
        <p:spPr>
          <a:xfrm>
            <a:off x="2185375" y="2833625"/>
            <a:ext cx="70500" cy="15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2" name="Google Shape;402;p32"/>
          <p:cNvSpPr/>
          <p:nvPr/>
        </p:nvSpPr>
        <p:spPr>
          <a:xfrm>
            <a:off x="2191075" y="3604813"/>
            <a:ext cx="70500" cy="15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3" name="Google Shape;403;p32"/>
          <p:cNvSpPr/>
          <p:nvPr/>
        </p:nvSpPr>
        <p:spPr>
          <a:xfrm>
            <a:off x="2185375" y="2071625"/>
            <a:ext cx="70500" cy="15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404" name="Google Shape;404;p32"/>
          <p:cNvPicPr preferRelativeResize="0"/>
          <p:nvPr/>
        </p:nvPicPr>
        <p:blipFill>
          <a:blip r:embed="rId3">
            <a:alphaModFix/>
          </a:blip>
          <a:stretch>
            <a:fillRect/>
          </a:stretch>
        </p:blipFill>
        <p:spPr>
          <a:xfrm>
            <a:off x="4594100" y="1379575"/>
            <a:ext cx="4298069" cy="3490724"/>
          </a:xfrm>
          <a:prstGeom prst="rect">
            <a:avLst/>
          </a:prstGeom>
          <a:noFill/>
          <a:ln>
            <a:noFill/>
          </a:ln>
        </p:spPr>
      </p:pic>
      <p:sp>
        <p:nvSpPr>
          <p:cNvPr id="405" name="Google Shape;405;p32"/>
          <p:cNvSpPr txBox="1"/>
          <p:nvPr/>
        </p:nvSpPr>
        <p:spPr>
          <a:xfrm>
            <a:off x="7317284" y="2771072"/>
            <a:ext cx="1508100" cy="27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CA" sz="600">
                <a:solidFill>
                  <a:srgbClr val="FF0000"/>
                </a:solidFill>
                <a:latin typeface="Nunito"/>
                <a:ea typeface="Nunito"/>
                <a:cs typeface="Nunito"/>
                <a:sym typeface="Nunito"/>
              </a:rPr>
              <a:t>&lt;- Invalid input</a:t>
            </a:r>
            <a:endParaRPr b="1" sz="600">
              <a:solidFill>
                <a:srgbClr val="FF0000"/>
              </a:solidFill>
              <a:latin typeface="Nunito"/>
              <a:ea typeface="Nunito"/>
              <a:cs typeface="Nunito"/>
              <a:sym typeface="Nunito"/>
            </a:endParaRPr>
          </a:p>
        </p:txBody>
      </p:sp>
      <p:sp>
        <p:nvSpPr>
          <p:cNvPr id="406" name="Google Shape;406;p32"/>
          <p:cNvSpPr txBox="1"/>
          <p:nvPr/>
        </p:nvSpPr>
        <p:spPr>
          <a:xfrm>
            <a:off x="8040155" y="2262369"/>
            <a:ext cx="1508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600">
                <a:solidFill>
                  <a:srgbClr val="FF0000"/>
                </a:solidFill>
                <a:latin typeface="Nunito"/>
                <a:ea typeface="Nunito"/>
                <a:cs typeface="Nunito"/>
                <a:sym typeface="Nunito"/>
              </a:rPr>
              <a:t> &lt;- Invalid input</a:t>
            </a:r>
            <a:endParaRPr b="1" sz="600">
              <a:solidFill>
                <a:srgbClr val="FF0000"/>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58950" y="251450"/>
            <a:ext cx="34770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Graph and Insights</a:t>
            </a:r>
            <a:endParaRPr/>
          </a:p>
        </p:txBody>
      </p:sp>
      <p:pic>
        <p:nvPicPr>
          <p:cNvPr id="412" name="Google Shape;412;p33"/>
          <p:cNvPicPr preferRelativeResize="0"/>
          <p:nvPr/>
        </p:nvPicPr>
        <p:blipFill>
          <a:blip r:embed="rId3">
            <a:alphaModFix/>
          </a:blip>
          <a:stretch>
            <a:fillRect/>
          </a:stretch>
        </p:blipFill>
        <p:spPr>
          <a:xfrm>
            <a:off x="3417625" y="251450"/>
            <a:ext cx="5433923" cy="4640600"/>
          </a:xfrm>
          <a:prstGeom prst="rect">
            <a:avLst/>
          </a:prstGeom>
          <a:noFill/>
          <a:ln>
            <a:noFill/>
          </a:ln>
        </p:spPr>
      </p:pic>
      <p:sp>
        <p:nvSpPr>
          <p:cNvPr id="413" name="Google Shape;413;p33"/>
          <p:cNvSpPr txBox="1"/>
          <p:nvPr/>
        </p:nvSpPr>
        <p:spPr>
          <a:xfrm>
            <a:off x="240000" y="1505200"/>
            <a:ext cx="29265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1300">
                <a:solidFill>
                  <a:schemeClr val="dk2"/>
                </a:solidFill>
                <a:latin typeface="Maven Pro"/>
                <a:ea typeface="Maven Pro"/>
                <a:cs typeface="Maven Pro"/>
                <a:sym typeface="Maven Pro"/>
              </a:rPr>
              <a:t>Overall Insights:</a:t>
            </a:r>
            <a:endParaRPr b="1" sz="13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a:p>
            <a:pPr indent="-304800" lvl="0" marL="457200" rtl="0" algn="l">
              <a:spcBef>
                <a:spcPts val="0"/>
              </a:spcBef>
              <a:spcAft>
                <a:spcPts val="0"/>
              </a:spcAft>
              <a:buClr>
                <a:schemeClr val="dk2"/>
              </a:buClr>
              <a:buSzPts val="1200"/>
              <a:buFont typeface="Maven Pro"/>
              <a:buChar char="-"/>
            </a:pPr>
            <a:r>
              <a:rPr lang="en-CA" sz="1200">
                <a:solidFill>
                  <a:schemeClr val="dk2"/>
                </a:solidFill>
                <a:latin typeface="Maven Pro"/>
                <a:ea typeface="Maven Pro"/>
                <a:cs typeface="Maven Pro"/>
                <a:sym typeface="Maven Pro"/>
              </a:rPr>
              <a:t>Positive trends in GDP per capita, cell phone usage, and internet access correlate with the improvement in the life expectancy.</a:t>
            </a:r>
            <a:endParaRPr sz="1200">
              <a:solidFill>
                <a:schemeClr val="dk2"/>
              </a:solidFill>
              <a:latin typeface="Maven Pro"/>
              <a:ea typeface="Maven Pro"/>
              <a:cs typeface="Maven Pro"/>
              <a:sym typeface="Maven Pro"/>
            </a:endParaRPr>
          </a:p>
          <a:p>
            <a:pPr indent="0" lvl="0" marL="457200" rtl="0" algn="l">
              <a:spcBef>
                <a:spcPts val="0"/>
              </a:spcBef>
              <a:spcAft>
                <a:spcPts val="0"/>
              </a:spcAft>
              <a:buNone/>
            </a:pPr>
            <a:r>
              <a:t/>
            </a:r>
            <a:endParaRPr sz="1200">
              <a:solidFill>
                <a:schemeClr val="dk2"/>
              </a:solidFill>
              <a:latin typeface="Maven Pro"/>
              <a:ea typeface="Maven Pro"/>
              <a:cs typeface="Maven Pro"/>
              <a:sym typeface="Maven Pro"/>
            </a:endParaRPr>
          </a:p>
          <a:p>
            <a:pPr indent="-304800" lvl="0" marL="457200" rtl="0" algn="l">
              <a:spcBef>
                <a:spcPts val="0"/>
              </a:spcBef>
              <a:spcAft>
                <a:spcPts val="0"/>
              </a:spcAft>
              <a:buClr>
                <a:schemeClr val="dk2"/>
              </a:buClr>
              <a:buSzPts val="1200"/>
              <a:buFont typeface="Maven Pro"/>
              <a:buChar char="-"/>
            </a:pPr>
            <a:r>
              <a:rPr lang="en-CA" sz="1200">
                <a:solidFill>
                  <a:schemeClr val="dk2"/>
                </a:solidFill>
                <a:latin typeface="Maven Pro"/>
                <a:ea typeface="Maven Pro"/>
                <a:cs typeface="Maven Pro"/>
                <a:sym typeface="Maven Pro"/>
              </a:rPr>
              <a:t>Economic growth and technological advancements contribute to better life quality in China</a:t>
            </a:r>
            <a:endParaRPr sz="12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type="title"/>
          </p:nvPr>
        </p:nvSpPr>
        <p:spPr>
          <a:xfrm>
            <a:off x="1303800" y="598575"/>
            <a:ext cx="6376200" cy="50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Compare Between Countries</a:t>
            </a:r>
            <a:endParaRPr/>
          </a:p>
        </p:txBody>
      </p:sp>
      <p:pic>
        <p:nvPicPr>
          <p:cNvPr id="419" name="Google Shape;419;p34"/>
          <p:cNvPicPr preferRelativeResize="0"/>
          <p:nvPr/>
        </p:nvPicPr>
        <p:blipFill rotWithShape="1">
          <a:blip r:embed="rId3">
            <a:alphaModFix/>
          </a:blip>
          <a:srcRect b="4589" l="5840" r="-5839" t="-4589"/>
          <a:stretch/>
        </p:blipFill>
        <p:spPr>
          <a:xfrm>
            <a:off x="2197900" y="1038075"/>
            <a:ext cx="4588001" cy="38887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Sources</a:t>
            </a:r>
            <a:endParaRPr/>
          </a:p>
        </p:txBody>
      </p:sp>
      <p:sp>
        <p:nvSpPr>
          <p:cNvPr id="425" name="Google Shape;425;p35"/>
          <p:cNvSpPr txBox="1"/>
          <p:nvPr>
            <p:ph idx="1" type="body"/>
          </p:nvPr>
        </p:nvSpPr>
        <p:spPr>
          <a:xfrm>
            <a:off x="1388625" y="2712300"/>
            <a:ext cx="7293600" cy="11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CA"/>
              <a:t>Dataset: </a:t>
            </a:r>
            <a:endParaRPr/>
          </a:p>
          <a:p>
            <a:pPr indent="-298450" lvl="1" marL="914400" rtl="0" algn="l">
              <a:spcBef>
                <a:spcPts val="0"/>
              </a:spcBef>
              <a:spcAft>
                <a:spcPts val="0"/>
              </a:spcAft>
              <a:buSzPts val="1100"/>
              <a:buChar char="-"/>
            </a:pPr>
            <a:r>
              <a:rPr lang="en-CA" u="sng">
                <a:solidFill>
                  <a:schemeClr val="hlink"/>
                </a:solidFill>
                <a:hlinkClick r:id="rId3"/>
              </a:rPr>
              <a:t>https://www.gapminder.org/data</a:t>
            </a:r>
            <a:endParaRPr/>
          </a:p>
          <a:p>
            <a:pPr indent="-311150" lvl="0" marL="457200" rtl="0" algn="l">
              <a:spcBef>
                <a:spcPts val="0"/>
              </a:spcBef>
              <a:spcAft>
                <a:spcPts val="0"/>
              </a:spcAft>
              <a:buSzPts val="1300"/>
              <a:buChar char="-"/>
            </a:pPr>
            <a:r>
              <a:rPr lang="en-CA"/>
              <a:t>Computation:</a:t>
            </a:r>
            <a:endParaRPr/>
          </a:p>
          <a:p>
            <a:pPr indent="-298450" lvl="1" marL="914400" rtl="0" algn="l">
              <a:spcBef>
                <a:spcPts val="0"/>
              </a:spcBef>
              <a:spcAft>
                <a:spcPts val="0"/>
              </a:spcAft>
              <a:buSzPts val="1100"/>
              <a:buChar char="-"/>
            </a:pPr>
            <a:r>
              <a:rPr lang="en-CA" u="sng">
                <a:solidFill>
                  <a:schemeClr val="hlink"/>
                </a:solidFill>
                <a:hlinkClick r:id="rId4"/>
              </a:rPr>
              <a:t>https://www.skytowner.com/explore/converting_k_and_m_to_numerical_form_in_pandas_dataframe</a:t>
            </a:r>
            <a:r>
              <a:rPr lang="en-CA">
                <a:solidFill>
                  <a:schemeClr val="dk2"/>
                </a:solidFil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Thanks for watching!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Data Import and Processing</a:t>
            </a:r>
            <a:endParaRPr/>
          </a:p>
        </p:txBody>
      </p:sp>
      <p:sp>
        <p:nvSpPr>
          <p:cNvPr id="290" name="Google Shape;290;p15"/>
          <p:cNvSpPr txBox="1"/>
          <p:nvPr/>
        </p:nvSpPr>
        <p:spPr>
          <a:xfrm>
            <a:off x="916875" y="3320575"/>
            <a:ext cx="19080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700">
                <a:solidFill>
                  <a:schemeClr val="lt1"/>
                </a:solidFill>
                <a:latin typeface="Nunito"/>
                <a:ea typeface="Nunito"/>
                <a:cs typeface="Nunito"/>
                <a:sym typeface="Nunito"/>
              </a:rPr>
              <a:t>Rick Zhang</a:t>
            </a:r>
            <a:endParaRPr sz="17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Selected Datasets</a:t>
            </a:r>
            <a:endParaRPr/>
          </a:p>
        </p:txBody>
      </p:sp>
      <p:sp>
        <p:nvSpPr>
          <p:cNvPr id="296" name="Google Shape;296;p16"/>
          <p:cNvSpPr txBox="1"/>
          <p:nvPr>
            <p:ph idx="2" type="body"/>
          </p:nvPr>
        </p:nvSpPr>
        <p:spPr>
          <a:xfrm>
            <a:off x="1104425" y="1495200"/>
            <a:ext cx="6792600" cy="3289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Cell Phones</a:t>
            </a:r>
            <a:r>
              <a:rPr lang="en-CA" sz="1600">
                <a:solidFill>
                  <a:schemeClr val="dk1"/>
                </a:solidFill>
                <a:latin typeface="Arial"/>
                <a:ea typeface="Arial"/>
                <a:cs typeface="Arial"/>
                <a:sym typeface="Arial"/>
              </a:rPr>
              <a:t> (</a:t>
            </a:r>
            <a:r>
              <a:rPr lang="en-CA" sz="1600">
                <a:solidFill>
                  <a:schemeClr val="dk1"/>
                </a:solidFill>
                <a:latin typeface="Arial"/>
                <a:ea typeface="Arial"/>
                <a:cs typeface="Arial"/>
                <a:sym typeface="Arial"/>
              </a:rPr>
              <a:t>Total</a:t>
            </a:r>
            <a:r>
              <a:rPr lang="en-CA"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Coal Consumption </a:t>
            </a:r>
            <a:r>
              <a:rPr lang="en-CA" sz="1600">
                <a:solidFill>
                  <a:schemeClr val="dk1"/>
                </a:solidFill>
                <a:latin typeface="Arial"/>
                <a:ea typeface="Arial"/>
                <a:cs typeface="Arial"/>
                <a:sym typeface="Arial"/>
              </a:rPr>
              <a:t>(Total)</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Electricity Generation </a:t>
            </a:r>
            <a:r>
              <a:rPr lang="en-CA" sz="1600">
                <a:solidFill>
                  <a:schemeClr val="dk1"/>
                </a:solidFill>
                <a:latin typeface="Arial"/>
                <a:ea typeface="Arial"/>
                <a:cs typeface="Arial"/>
                <a:sym typeface="Arial"/>
              </a:rPr>
              <a:t>(Total)</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Residential Electricity Use </a:t>
            </a:r>
            <a:r>
              <a:rPr lang="en-CA" sz="1600">
                <a:solidFill>
                  <a:schemeClr val="dk1"/>
                </a:solidFill>
                <a:latin typeface="Arial"/>
                <a:ea typeface="Arial"/>
                <a:cs typeface="Arial"/>
                <a:sym typeface="Arial"/>
              </a:rPr>
              <a:t>(Total)</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Population</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Inflation (Annual %)</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Total GDP (US$, inflation-adjusted)</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Average Daily Income, $/Person/Day, Inflation- &amp; Price Adjusted</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Life Expectancy (At Birth)</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Number Of People Using Internet</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0" lvl="0" marL="0" rtl="0" algn="l">
              <a:lnSpc>
                <a:spcPct val="100000"/>
              </a:lnSpc>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Property of Selected Datasets</a:t>
            </a:r>
            <a:endParaRPr/>
          </a:p>
        </p:txBody>
      </p:sp>
      <p:sp>
        <p:nvSpPr>
          <p:cNvPr id="302" name="Google Shape;302;p17"/>
          <p:cNvSpPr txBox="1"/>
          <p:nvPr>
            <p:ph idx="1" type="body"/>
          </p:nvPr>
        </p:nvSpPr>
        <p:spPr>
          <a:xfrm>
            <a:off x="1303800" y="124800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AutoNum type="arabicPeriod"/>
            </a:pPr>
            <a:r>
              <a:rPr lang="en-CA">
                <a:solidFill>
                  <a:schemeClr val="dk1"/>
                </a:solidFill>
              </a:rPr>
              <a:t>Each spreadsheet only contains one category of data. </a:t>
            </a:r>
            <a:endParaRPr>
              <a:solidFill>
                <a:schemeClr val="dk1"/>
              </a:solidFill>
            </a:endParaRPr>
          </a:p>
          <a:p>
            <a:pPr indent="-311150" lvl="0" marL="457200" rtl="0" algn="l">
              <a:spcBef>
                <a:spcPts val="0"/>
              </a:spcBef>
              <a:spcAft>
                <a:spcPts val="0"/>
              </a:spcAft>
              <a:buClr>
                <a:schemeClr val="dk1"/>
              </a:buClr>
              <a:buSzPts val="1300"/>
              <a:buAutoNum type="arabicPeriod"/>
            </a:pPr>
            <a:r>
              <a:rPr lang="en-CA">
                <a:solidFill>
                  <a:schemeClr val="dk1"/>
                </a:solidFill>
              </a:rPr>
              <a:t>All datas are in </a:t>
            </a:r>
            <a:r>
              <a:rPr lang="en-CA">
                <a:solidFill>
                  <a:schemeClr val="dk1"/>
                </a:solidFill>
              </a:rPr>
              <a:t>type</a:t>
            </a:r>
            <a:r>
              <a:rPr lang="en-CA">
                <a:solidFill>
                  <a:schemeClr val="dk1"/>
                </a:solidFill>
              </a:rPr>
              <a:t> of string. </a:t>
            </a:r>
            <a:endParaRPr>
              <a:solidFill>
                <a:schemeClr val="dk1"/>
              </a:solidFill>
            </a:endParaRPr>
          </a:p>
          <a:p>
            <a:pPr indent="-311150" lvl="0" marL="457200" rtl="0" algn="l">
              <a:spcBef>
                <a:spcPts val="0"/>
              </a:spcBef>
              <a:spcAft>
                <a:spcPts val="0"/>
              </a:spcAft>
              <a:buClr>
                <a:schemeClr val="dk1"/>
              </a:buClr>
              <a:buSzPts val="1300"/>
              <a:buAutoNum type="arabicPeriod"/>
            </a:pPr>
            <a:r>
              <a:rPr lang="en-CA">
                <a:solidFill>
                  <a:schemeClr val="dk1"/>
                </a:solidFill>
              </a:rPr>
              <a:t>Characters are used to represent units.</a:t>
            </a:r>
            <a:endParaRPr>
              <a:solidFill>
                <a:schemeClr val="dk1"/>
              </a:solidFill>
            </a:endParaRPr>
          </a:p>
          <a:p>
            <a:pPr indent="-311150" lvl="0" marL="457200" rtl="0" algn="l">
              <a:spcBef>
                <a:spcPts val="0"/>
              </a:spcBef>
              <a:spcAft>
                <a:spcPts val="0"/>
              </a:spcAft>
              <a:buClr>
                <a:schemeClr val="dk1"/>
              </a:buClr>
              <a:buSzPts val="1300"/>
              <a:buAutoNum type="arabicPeriod"/>
            </a:pPr>
            <a:r>
              <a:rPr lang="en-CA">
                <a:solidFill>
                  <a:schemeClr val="dk1"/>
                </a:solidFill>
              </a:rPr>
              <a:t>Unicode </a:t>
            </a:r>
            <a:r>
              <a:rPr lang="en-CA">
                <a:solidFill>
                  <a:schemeClr val="dk1"/>
                </a:solidFill>
              </a:rPr>
              <a:t>\U00002212 is used to represent negative instead of h</a:t>
            </a:r>
            <a:r>
              <a:rPr lang="en-CA">
                <a:solidFill>
                  <a:schemeClr val="dk1"/>
                </a:solidFill>
              </a:rPr>
              <a:t>yphen (-)</a:t>
            </a:r>
            <a:endParaRPr>
              <a:solidFill>
                <a:schemeClr val="dk1"/>
              </a:solidFill>
            </a:endParaRPr>
          </a:p>
          <a:p>
            <a:pPr indent="0" lvl="0" marL="0" rtl="0" algn="l">
              <a:spcBef>
                <a:spcPts val="1200"/>
              </a:spcBef>
              <a:spcAft>
                <a:spcPts val="0"/>
              </a:spcAft>
              <a:buNone/>
            </a:pPr>
            <a:r>
              <a:t/>
            </a:r>
            <a:endParaRPr sz="850">
              <a:solidFill>
                <a:srgbClr val="0B4BB4"/>
              </a:solidFill>
              <a:latin typeface="Arial"/>
              <a:ea typeface="Arial"/>
              <a:cs typeface="Arial"/>
              <a:sym typeface="Arial"/>
            </a:endParaRPr>
          </a:p>
          <a:p>
            <a:pPr indent="0" lvl="0" marL="0" rtl="0" algn="l">
              <a:spcBef>
                <a:spcPts val="0"/>
              </a:spcBef>
              <a:spcAft>
                <a:spcPts val="1200"/>
              </a:spcAft>
              <a:buNone/>
            </a:pPr>
            <a:r>
              <a:t/>
            </a:r>
            <a:endParaRPr/>
          </a:p>
        </p:txBody>
      </p:sp>
      <p:pic>
        <p:nvPicPr>
          <p:cNvPr id="303" name="Google Shape;303;p17"/>
          <p:cNvPicPr preferRelativeResize="0"/>
          <p:nvPr/>
        </p:nvPicPr>
        <p:blipFill>
          <a:blip r:embed="rId3">
            <a:alphaModFix/>
          </a:blip>
          <a:stretch>
            <a:fillRect/>
          </a:stretch>
        </p:blipFill>
        <p:spPr>
          <a:xfrm>
            <a:off x="1866000" y="2495000"/>
            <a:ext cx="5058875" cy="2411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Planned Output For Next Stage</a:t>
            </a:r>
            <a:endParaRPr/>
          </a:p>
        </p:txBody>
      </p:sp>
      <p:pic>
        <p:nvPicPr>
          <p:cNvPr id="309" name="Google Shape;309;p18"/>
          <p:cNvPicPr preferRelativeResize="0"/>
          <p:nvPr/>
        </p:nvPicPr>
        <p:blipFill>
          <a:blip r:embed="rId3">
            <a:alphaModFix/>
          </a:blip>
          <a:stretch>
            <a:fillRect/>
          </a:stretch>
        </p:blipFill>
        <p:spPr>
          <a:xfrm>
            <a:off x="440188" y="2741351"/>
            <a:ext cx="8263625" cy="1765200"/>
          </a:xfrm>
          <a:prstGeom prst="rect">
            <a:avLst/>
          </a:prstGeom>
          <a:noFill/>
          <a:ln>
            <a:noFill/>
          </a:ln>
          <a:effectLst>
            <a:outerShdw blurRad="57150" rotWithShape="0" algn="bl" dir="5400000" dist="19050">
              <a:srgbClr val="000000">
                <a:alpha val="50000"/>
              </a:srgbClr>
            </a:outerShdw>
          </a:effectLst>
        </p:spPr>
      </p:pic>
      <p:sp>
        <p:nvSpPr>
          <p:cNvPr id="310" name="Google Shape;310;p18"/>
          <p:cNvSpPr txBox="1"/>
          <p:nvPr>
            <p:ph idx="1" type="body"/>
          </p:nvPr>
        </p:nvSpPr>
        <p:spPr>
          <a:xfrm>
            <a:off x="1303800" y="1225850"/>
            <a:ext cx="7030500" cy="922800"/>
          </a:xfrm>
          <a:prstGeom prst="rect">
            <a:avLst/>
          </a:prstGeom>
        </p:spPr>
        <p:txBody>
          <a:bodyPr anchorCtr="0" anchor="t" bIns="91425" lIns="91425" spcFirstLastPara="1" rIns="91425" wrap="square" tIns="91425">
            <a:noAutofit/>
          </a:bodyPr>
          <a:lstStyle/>
          <a:p>
            <a:pPr indent="-324167" lvl="0" marL="457200" rtl="0" algn="l">
              <a:lnSpc>
                <a:spcPct val="95000"/>
              </a:lnSpc>
              <a:spcBef>
                <a:spcPts val="0"/>
              </a:spcBef>
              <a:spcAft>
                <a:spcPts val="0"/>
              </a:spcAft>
              <a:buClr>
                <a:schemeClr val="dk1"/>
              </a:buClr>
              <a:buSzPts val="1505"/>
              <a:buAutoNum type="arabicPeriod"/>
            </a:pPr>
            <a:r>
              <a:rPr lang="en-CA" sz="1505">
                <a:solidFill>
                  <a:schemeClr val="dk1"/>
                </a:solidFill>
              </a:rPr>
              <a:t>Generate a dataset that contains at least 10 columns and 200 rows.</a:t>
            </a:r>
            <a:endParaRPr sz="1505">
              <a:solidFill>
                <a:schemeClr val="dk1"/>
              </a:solidFill>
            </a:endParaRPr>
          </a:p>
          <a:p>
            <a:pPr indent="-324167" lvl="0" marL="457200" rtl="0" algn="l">
              <a:lnSpc>
                <a:spcPct val="95000"/>
              </a:lnSpc>
              <a:spcBef>
                <a:spcPts val="0"/>
              </a:spcBef>
              <a:spcAft>
                <a:spcPts val="0"/>
              </a:spcAft>
              <a:buClr>
                <a:schemeClr val="dk1"/>
              </a:buClr>
              <a:buSzPts val="1505"/>
              <a:buAutoNum type="arabicPeriod"/>
            </a:pPr>
            <a:r>
              <a:rPr lang="en-CA" sz="1505">
                <a:solidFill>
                  <a:schemeClr val="dk1"/>
                </a:solidFill>
              </a:rPr>
              <a:t>All value in integer or float.</a:t>
            </a:r>
            <a:endParaRPr sz="1505">
              <a:solidFill>
                <a:schemeClr val="dk1"/>
              </a:solidFill>
            </a:endParaRPr>
          </a:p>
          <a:p>
            <a:pPr indent="0" lvl="0" marL="0" rtl="0" algn="l">
              <a:lnSpc>
                <a:spcPct val="95000"/>
              </a:lnSpc>
              <a:spcBef>
                <a:spcPts val="1200"/>
              </a:spcBef>
              <a:spcAft>
                <a:spcPts val="0"/>
              </a:spcAft>
              <a:buSzPts val="935"/>
              <a:buNone/>
            </a:pPr>
            <a:r>
              <a:t/>
            </a:r>
            <a:endParaRPr sz="1122">
              <a:solidFill>
                <a:srgbClr val="0B4BB4"/>
              </a:solidFill>
              <a:latin typeface="Arial"/>
              <a:ea typeface="Arial"/>
              <a:cs typeface="Arial"/>
              <a:sym typeface="Arial"/>
            </a:endParaRPr>
          </a:p>
          <a:p>
            <a:pPr indent="0" lvl="0" marL="0" rtl="0" algn="l">
              <a:lnSpc>
                <a:spcPct val="95000"/>
              </a:lnSpc>
              <a:spcBef>
                <a:spcPts val="0"/>
              </a:spcBef>
              <a:spcAft>
                <a:spcPts val="1200"/>
              </a:spcAft>
              <a:buSzPts val="935"/>
              <a:buNone/>
            </a:pPr>
            <a:r>
              <a:t/>
            </a:r>
            <a:endParaRPr sz="150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Solution</a:t>
            </a:r>
            <a:endParaRPr/>
          </a:p>
        </p:txBody>
      </p:sp>
      <p:sp>
        <p:nvSpPr>
          <p:cNvPr id="316" name="Google Shape;316;p19"/>
          <p:cNvSpPr txBox="1"/>
          <p:nvPr>
            <p:ph idx="1" type="body"/>
          </p:nvPr>
        </p:nvSpPr>
        <p:spPr>
          <a:xfrm>
            <a:off x="1303800" y="1547025"/>
            <a:ext cx="7030500" cy="2541600"/>
          </a:xfrm>
          <a:prstGeom prst="rect">
            <a:avLst/>
          </a:prstGeom>
        </p:spPr>
        <p:txBody>
          <a:bodyPr anchorCtr="0" anchor="t" bIns="91425" lIns="91425" spcFirstLastPara="1" rIns="91425" wrap="square" tIns="91425">
            <a:normAutofit fontScale="92500" lnSpcReduction="20000"/>
          </a:bodyPr>
          <a:lstStyle/>
          <a:p>
            <a:pPr indent="-316999" lvl="0" marL="457200" rtl="0" algn="l">
              <a:lnSpc>
                <a:spcPct val="95000"/>
              </a:lnSpc>
              <a:spcBef>
                <a:spcPts val="0"/>
              </a:spcBef>
              <a:spcAft>
                <a:spcPts val="0"/>
              </a:spcAft>
              <a:buClr>
                <a:schemeClr val="dk1"/>
              </a:buClr>
              <a:buSzPct val="100000"/>
              <a:buFont typeface="Arial"/>
              <a:buAutoNum type="arabicPeriod"/>
            </a:pPr>
            <a:r>
              <a:rPr lang="en-CA" sz="1505">
                <a:solidFill>
                  <a:schemeClr val="dk1"/>
                </a:solidFill>
                <a:latin typeface="Arial"/>
                <a:ea typeface="Arial"/>
                <a:cs typeface="Arial"/>
                <a:sym typeface="Arial"/>
              </a:rPr>
              <a:t>Generate a dataset that contains at least 10 columns and 200 rows.</a:t>
            </a:r>
            <a:endParaRPr sz="1505">
              <a:solidFill>
                <a:schemeClr val="dk1"/>
              </a:solidFill>
              <a:latin typeface="Arial"/>
              <a:ea typeface="Arial"/>
              <a:cs typeface="Arial"/>
              <a:sym typeface="Arial"/>
            </a:endParaRPr>
          </a:p>
          <a:p>
            <a:pPr indent="-316999" lvl="1" marL="914400" rtl="0" algn="l">
              <a:lnSpc>
                <a:spcPct val="95000"/>
              </a:lnSpc>
              <a:spcBef>
                <a:spcPts val="0"/>
              </a:spcBef>
              <a:spcAft>
                <a:spcPts val="0"/>
              </a:spcAft>
              <a:buClr>
                <a:schemeClr val="dk1"/>
              </a:buClr>
              <a:buSzPct val="100000"/>
              <a:buFont typeface="Arial"/>
              <a:buChar char="○"/>
            </a:pPr>
            <a:r>
              <a:rPr lang="en-CA" sz="1505">
                <a:solidFill>
                  <a:schemeClr val="dk1"/>
                </a:solidFill>
                <a:latin typeface="Arial"/>
                <a:ea typeface="Arial"/>
                <a:cs typeface="Arial"/>
                <a:sym typeface="Arial"/>
              </a:rPr>
              <a:t>Import and merge 10 spreadsheets.</a:t>
            </a:r>
            <a:endParaRPr sz="1505">
              <a:solidFill>
                <a:schemeClr val="dk1"/>
              </a:solidFill>
              <a:latin typeface="Arial"/>
              <a:ea typeface="Arial"/>
              <a:cs typeface="Arial"/>
              <a:sym typeface="Arial"/>
            </a:endParaRPr>
          </a:p>
          <a:p>
            <a:pPr indent="0" lvl="0" marL="914400" rtl="0" algn="l">
              <a:lnSpc>
                <a:spcPct val="95000"/>
              </a:lnSpc>
              <a:spcBef>
                <a:spcPts val="0"/>
              </a:spcBef>
              <a:spcAft>
                <a:spcPts val="0"/>
              </a:spcAft>
              <a:buNone/>
            </a:pPr>
            <a:r>
              <a:t/>
            </a:r>
            <a:endParaRPr sz="1505">
              <a:solidFill>
                <a:schemeClr val="dk1"/>
              </a:solidFill>
              <a:latin typeface="Arial"/>
              <a:ea typeface="Arial"/>
              <a:cs typeface="Arial"/>
              <a:sym typeface="Arial"/>
            </a:endParaRPr>
          </a:p>
          <a:p>
            <a:pPr indent="-316999" lvl="0" marL="457200" rtl="0" algn="l">
              <a:lnSpc>
                <a:spcPct val="95000"/>
              </a:lnSpc>
              <a:spcBef>
                <a:spcPts val="0"/>
              </a:spcBef>
              <a:spcAft>
                <a:spcPts val="0"/>
              </a:spcAft>
              <a:buClr>
                <a:schemeClr val="dk1"/>
              </a:buClr>
              <a:buSzPct val="100000"/>
              <a:buFont typeface="Arial"/>
              <a:buAutoNum type="arabicPeriod"/>
            </a:pPr>
            <a:r>
              <a:rPr lang="en-CA" sz="1505">
                <a:solidFill>
                  <a:schemeClr val="dk1"/>
                </a:solidFill>
                <a:latin typeface="Arial"/>
                <a:ea typeface="Arial"/>
                <a:cs typeface="Arial"/>
                <a:sym typeface="Arial"/>
              </a:rPr>
              <a:t>All value in integer or float.</a:t>
            </a:r>
            <a:endParaRPr sz="1505">
              <a:solidFill>
                <a:schemeClr val="dk1"/>
              </a:solidFill>
              <a:latin typeface="Arial"/>
              <a:ea typeface="Arial"/>
              <a:cs typeface="Arial"/>
              <a:sym typeface="Arial"/>
            </a:endParaRPr>
          </a:p>
          <a:p>
            <a:pPr indent="-316999" lvl="1" marL="914400" rtl="0" algn="l">
              <a:lnSpc>
                <a:spcPct val="95000"/>
              </a:lnSpc>
              <a:spcBef>
                <a:spcPts val="0"/>
              </a:spcBef>
              <a:spcAft>
                <a:spcPts val="0"/>
              </a:spcAft>
              <a:buClr>
                <a:schemeClr val="dk1"/>
              </a:buClr>
              <a:buSzPct val="100000"/>
              <a:buFont typeface="Arial"/>
              <a:buChar char="○"/>
            </a:pPr>
            <a:r>
              <a:rPr lang="en-CA" sz="1505">
                <a:solidFill>
                  <a:schemeClr val="dk1"/>
                </a:solidFill>
                <a:latin typeface="Arial"/>
                <a:ea typeface="Arial"/>
                <a:cs typeface="Arial"/>
                <a:sym typeface="Arial"/>
              </a:rPr>
              <a:t>Use regex to replace unit characters with </a:t>
            </a:r>
            <a:r>
              <a:rPr lang="en-CA" sz="1505">
                <a:solidFill>
                  <a:schemeClr val="dk1"/>
                </a:solidFill>
                <a:latin typeface="Arial"/>
                <a:ea typeface="Arial"/>
                <a:cs typeface="Arial"/>
                <a:sym typeface="Arial"/>
              </a:rPr>
              <a:t>arithmetic</a:t>
            </a:r>
            <a:r>
              <a:rPr lang="en-CA" sz="1505">
                <a:solidFill>
                  <a:schemeClr val="dk1"/>
                </a:solidFill>
                <a:latin typeface="Arial"/>
                <a:ea typeface="Arial"/>
                <a:cs typeface="Arial"/>
                <a:sym typeface="Arial"/>
              </a:rPr>
              <a:t> evaluations.</a:t>
            </a:r>
            <a:endParaRPr sz="1505">
              <a:solidFill>
                <a:schemeClr val="dk1"/>
              </a:solidFill>
              <a:latin typeface="Arial"/>
              <a:ea typeface="Arial"/>
              <a:cs typeface="Arial"/>
              <a:sym typeface="Arial"/>
            </a:endParaRPr>
          </a:p>
          <a:p>
            <a:pPr indent="-316999" lvl="1" marL="914400" rtl="0" algn="l">
              <a:spcBef>
                <a:spcPts val="0"/>
              </a:spcBef>
              <a:spcAft>
                <a:spcPts val="0"/>
              </a:spcAft>
              <a:buClr>
                <a:schemeClr val="dk1"/>
              </a:buClr>
              <a:buSzPct val="100000"/>
              <a:buFont typeface="Arial"/>
              <a:buChar char="○"/>
            </a:pPr>
            <a:r>
              <a:rPr lang="en-CA" sz="1505">
                <a:solidFill>
                  <a:schemeClr val="dk1"/>
                </a:solidFill>
                <a:latin typeface="Arial"/>
                <a:ea typeface="Arial"/>
                <a:cs typeface="Arial"/>
                <a:sym typeface="Arial"/>
              </a:rPr>
              <a:t>E.g pd.dataframe[data_name].replace({"\U00002212":"-","k":"*1e3", "µ":"*1e-6", "M":"*1e6", "B":"*1e9"}, regex=True).map(pd.eval).astype(float)</a:t>
            </a:r>
            <a:endParaRPr sz="1505">
              <a:solidFill>
                <a:schemeClr val="dk1"/>
              </a:solidFill>
              <a:latin typeface="Arial"/>
              <a:ea typeface="Arial"/>
              <a:cs typeface="Arial"/>
              <a:sym typeface="Arial"/>
            </a:endParaRPr>
          </a:p>
          <a:p>
            <a:pPr indent="0" lvl="0" marL="0" rtl="0" algn="l">
              <a:spcBef>
                <a:spcPts val="0"/>
              </a:spcBef>
              <a:spcAft>
                <a:spcPts val="0"/>
              </a:spcAft>
              <a:buNone/>
            </a:pPr>
            <a:r>
              <a:t/>
            </a:r>
            <a:endParaRPr sz="1505">
              <a:solidFill>
                <a:schemeClr val="dk1"/>
              </a:solidFill>
              <a:latin typeface="Arial"/>
              <a:ea typeface="Arial"/>
              <a:cs typeface="Arial"/>
              <a:sym typeface="Arial"/>
            </a:endParaRPr>
          </a:p>
          <a:p>
            <a:pPr indent="0" lvl="0" marL="0" rtl="0" algn="l">
              <a:lnSpc>
                <a:spcPct val="95000"/>
              </a:lnSpc>
              <a:spcBef>
                <a:spcPts val="0"/>
              </a:spcBef>
              <a:spcAft>
                <a:spcPts val="0"/>
              </a:spcAft>
              <a:buNone/>
            </a:pPr>
            <a:r>
              <a:t/>
            </a:r>
            <a:endParaRPr sz="1505">
              <a:solidFill>
                <a:schemeClr val="dk1"/>
              </a:solidFill>
              <a:latin typeface="Arial"/>
              <a:ea typeface="Arial"/>
              <a:cs typeface="Arial"/>
              <a:sym typeface="Arial"/>
            </a:endParaRPr>
          </a:p>
          <a:p>
            <a:pPr indent="0" lvl="0" marL="0" rtl="0" algn="l">
              <a:lnSpc>
                <a:spcPct val="95000"/>
              </a:lnSpc>
              <a:spcBef>
                <a:spcPts val="0"/>
              </a:spcBef>
              <a:spcAft>
                <a:spcPts val="0"/>
              </a:spcAft>
              <a:buNone/>
            </a:pPr>
            <a:r>
              <a:t/>
            </a:r>
            <a:endParaRPr sz="1122">
              <a:solidFill>
                <a:srgbClr val="0B4BB4"/>
              </a:solidFill>
              <a:latin typeface="Arial"/>
              <a:ea typeface="Arial"/>
              <a:cs typeface="Arial"/>
              <a:sym typeface="Arial"/>
            </a:endParaRPr>
          </a:p>
          <a:p>
            <a:pPr indent="0" lvl="0" marL="0" rtl="0" algn="l">
              <a:lnSpc>
                <a:spcPct val="95000"/>
              </a:lnSpc>
              <a:spcBef>
                <a:spcPts val="0"/>
              </a:spcBef>
              <a:spcAft>
                <a:spcPts val="0"/>
              </a:spcAft>
              <a:buNone/>
            </a:pPr>
            <a:r>
              <a:rPr lang="en-CA" sz="1505">
                <a:solidFill>
                  <a:srgbClr val="000000"/>
                </a:solidFill>
                <a:latin typeface="Arial"/>
                <a:ea typeface="Arial"/>
                <a:cs typeface="Arial"/>
                <a:sym typeface="Arial"/>
              </a:rPr>
              <a:t>Code Reference:</a:t>
            </a:r>
            <a:endParaRPr sz="1505">
              <a:solidFill>
                <a:srgbClr val="000000"/>
              </a:solidFill>
              <a:latin typeface="Arial"/>
              <a:ea typeface="Arial"/>
              <a:cs typeface="Arial"/>
              <a:sym typeface="Arial"/>
            </a:endParaRPr>
          </a:p>
          <a:p>
            <a:pPr indent="0" lvl="0" marL="0" rtl="0" algn="l">
              <a:spcBef>
                <a:spcPts val="0"/>
              </a:spcBef>
              <a:spcAft>
                <a:spcPts val="1200"/>
              </a:spcAft>
              <a:buNone/>
            </a:pPr>
            <a:r>
              <a:rPr lang="en-CA"/>
              <a:t>https://www.skytowner.com/explore/converting_k_and_m_to_numerical_form_in_pandas_dataframe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Data Analysis</a:t>
            </a:r>
            <a:endParaRPr/>
          </a:p>
        </p:txBody>
      </p:sp>
      <p:sp>
        <p:nvSpPr>
          <p:cNvPr id="322" name="Google Shape;322;p20"/>
          <p:cNvSpPr txBox="1"/>
          <p:nvPr/>
        </p:nvSpPr>
        <p:spPr>
          <a:xfrm>
            <a:off x="916875" y="3320575"/>
            <a:ext cx="19080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700">
                <a:solidFill>
                  <a:schemeClr val="lt1"/>
                </a:solidFill>
                <a:latin typeface="Nunito"/>
                <a:ea typeface="Nunito"/>
                <a:cs typeface="Nunito"/>
                <a:sym typeface="Nunito"/>
              </a:rPr>
              <a:t>Bo Zheng Ma</a:t>
            </a:r>
            <a:endParaRPr sz="17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Topics Explored </a:t>
            </a:r>
            <a:endParaRPr/>
          </a:p>
        </p:txBody>
      </p:sp>
      <p:sp>
        <p:nvSpPr>
          <p:cNvPr id="328" name="Google Shape;328;p21"/>
          <p:cNvSpPr txBox="1"/>
          <p:nvPr>
            <p:ph idx="2" type="body"/>
          </p:nvPr>
        </p:nvSpPr>
        <p:spPr>
          <a:xfrm>
            <a:off x="4980825" y="1356150"/>
            <a:ext cx="3837000" cy="3695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AutoNum type="arabicPeriod"/>
            </a:pPr>
            <a:r>
              <a:rPr lang="en-CA" sz="2000">
                <a:solidFill>
                  <a:schemeClr val="dk1"/>
                </a:solidFill>
              </a:rPr>
              <a:t>Life Quality</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CA" sz="2000">
                <a:solidFill>
                  <a:schemeClr val="dk1"/>
                </a:solidFill>
              </a:rPr>
              <a:t>Economy</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CA" sz="2000">
                <a:solidFill>
                  <a:schemeClr val="dk1"/>
                </a:solidFill>
              </a:rPr>
              <a:t>Technology and Economy</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CA" sz="2000">
                <a:solidFill>
                  <a:schemeClr val="dk1"/>
                </a:solidFill>
              </a:rPr>
              <a:t>Energy</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CA" sz="2000">
                <a:solidFill>
                  <a:schemeClr val="dk1"/>
                </a:solidFill>
              </a:rPr>
              <a:t>Digital Infrastructure</a:t>
            </a:r>
            <a:endParaRPr sz="2000">
              <a:solidFill>
                <a:schemeClr val="dk1"/>
              </a:solidFill>
            </a:endParaRPr>
          </a:p>
        </p:txBody>
      </p:sp>
      <p:sp>
        <p:nvSpPr>
          <p:cNvPr id="329" name="Google Shape;329;p21"/>
          <p:cNvSpPr txBox="1"/>
          <p:nvPr>
            <p:ph idx="2" type="body"/>
          </p:nvPr>
        </p:nvSpPr>
        <p:spPr>
          <a:xfrm>
            <a:off x="225300" y="1306575"/>
            <a:ext cx="4509000" cy="3289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Cell Phones (Total)</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Coal Consumption (Total)</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Electricity Generation (Total)</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Residential Electricity Use (Total)</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Population</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Inflation (Annual %)</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Total GDP (US$, inflation-adjusted)</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Average Daily Income, $/Person/Day, Inflation- &amp; Price Adjusted</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Life Expectancy (At Birth)</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CA" sz="1600">
                <a:solidFill>
                  <a:schemeClr val="dk1"/>
                </a:solidFill>
                <a:latin typeface="Arial"/>
                <a:ea typeface="Arial"/>
                <a:cs typeface="Arial"/>
                <a:sym typeface="Arial"/>
              </a:rPr>
              <a:t>Number Of People Using Internet</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0" lvl="0" marL="0" rtl="0" algn="l">
              <a:lnSpc>
                <a:spcPct val="100000"/>
              </a:lnSpc>
              <a:spcBef>
                <a:spcPts val="0"/>
              </a:spcBef>
              <a:spcAft>
                <a:spcPts val="0"/>
              </a:spcAft>
              <a:buNone/>
            </a:pPr>
            <a:r>
              <a:t/>
            </a:r>
            <a:endParaRPr sz="1600">
              <a:latin typeface="Arial"/>
              <a:ea typeface="Arial"/>
              <a:cs typeface="Arial"/>
              <a:sym typeface="Arial"/>
            </a:endParaRPr>
          </a:p>
        </p:txBody>
      </p:sp>
      <p:cxnSp>
        <p:nvCxnSpPr>
          <p:cNvPr id="330" name="Google Shape;330;p21"/>
          <p:cNvCxnSpPr/>
          <p:nvPr/>
        </p:nvCxnSpPr>
        <p:spPr>
          <a:xfrm>
            <a:off x="3606475" y="2653975"/>
            <a:ext cx="1335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