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81" autoAdjust="0"/>
  </p:normalViewPr>
  <p:slideViewPr>
    <p:cSldViewPr snapToGrid="0" snapToObjects="1">
      <p:cViewPr varScale="1">
        <p:scale>
          <a:sx n="114" d="100"/>
          <a:sy n="114" d="100"/>
        </p:scale>
        <p:origin x="-15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7/10/15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7/10/15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7/10/15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7/10/15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7/10/15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Exception handling and other new features of the Component Plugin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Victor Chen, JPL Summer Internship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214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tests for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</a:t>
            </a:r>
            <a:r>
              <a:rPr lang="en-US" dirty="0" err="1" smtClean="0"/>
              <a:t>JUnit</a:t>
            </a:r>
            <a:r>
              <a:rPr lang="en-US" dirty="0" smtClean="0"/>
              <a:t> test cases for every exception handled, and a test suite to run all the tests (</a:t>
            </a:r>
            <a:r>
              <a:rPr lang="en-US" dirty="0" err="1" smtClean="0"/>
              <a:t>TestISFExceptions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Created separate test models that throw various exceptions</a:t>
            </a:r>
          </a:p>
          <a:p>
            <a:r>
              <a:rPr lang="en-US" dirty="0" smtClean="0"/>
              <a:t>Tests check if fatal exceptions occur and throw runtime exceptions</a:t>
            </a:r>
          </a:p>
          <a:p>
            <a:r>
              <a:rPr lang="en-US" dirty="0" smtClean="0"/>
              <a:t>Tests check if warnings are written to the log</a:t>
            </a:r>
          </a:p>
          <a:p>
            <a:r>
              <a:rPr lang="en-US" dirty="0" smtClean="0"/>
              <a:t>Currently, the tests take a while to run</a:t>
            </a:r>
            <a:endParaRPr lang="en-US" dirty="0"/>
          </a:p>
        </p:txBody>
      </p:sp>
      <p:pic>
        <p:nvPicPr>
          <p:cNvPr id="4" name="Picture 3" descr="JUnit tes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087" y="4404107"/>
            <a:ext cx="4904333" cy="231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67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MagicDraw</a:t>
            </a:r>
            <a:r>
              <a:rPr lang="en-US" dirty="0" smtClean="0"/>
              <a:t> cannot be run on headless devices, even in batch mode</a:t>
            </a:r>
          </a:p>
          <a:p>
            <a:r>
              <a:rPr lang="en-US" dirty="0" smtClean="0"/>
              <a:t>Experimented with the </a:t>
            </a:r>
            <a:r>
              <a:rPr lang="en-US" dirty="0" err="1" smtClean="0"/>
              <a:t>MagicDraw</a:t>
            </a:r>
            <a:r>
              <a:rPr lang="en-US" dirty="0" smtClean="0"/>
              <a:t> API for running in batch mode and found that it lessened the time needed to generate code</a:t>
            </a:r>
          </a:p>
          <a:p>
            <a:r>
              <a:rPr lang="en-US" dirty="0" smtClean="0"/>
              <a:t>Wrote class </a:t>
            </a:r>
            <a:r>
              <a:rPr lang="en-US" dirty="0" err="1" smtClean="0"/>
              <a:t>IsfCommandLine</a:t>
            </a:r>
            <a:r>
              <a:rPr lang="en-US" dirty="0" smtClean="0"/>
              <a:t> that extends the </a:t>
            </a:r>
            <a:r>
              <a:rPr lang="en-US" dirty="0" err="1" smtClean="0"/>
              <a:t>MagicDraw</a:t>
            </a:r>
            <a:r>
              <a:rPr lang="en-US" dirty="0" smtClean="0"/>
              <a:t> </a:t>
            </a:r>
            <a:r>
              <a:rPr lang="en-US" dirty="0" err="1" smtClean="0"/>
              <a:t>CommandLine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Can pass in a package name to the command line utility if only one package needs to be processed</a:t>
            </a:r>
          </a:p>
          <a:p>
            <a:r>
              <a:rPr lang="en-US" dirty="0" smtClean="0"/>
              <a:t>Can be useful for automating the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84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“about” option to Component Autocoder plugin menu in </a:t>
            </a:r>
            <a:r>
              <a:rPr lang="en-US" dirty="0" err="1" smtClean="0"/>
              <a:t>MagicDraw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About Inform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21" y="3941706"/>
            <a:ext cx="7099300" cy="2247900"/>
          </a:xfrm>
          <a:prstGeom prst="rect">
            <a:avLst/>
          </a:prstGeom>
        </p:spPr>
      </p:pic>
      <p:pic>
        <p:nvPicPr>
          <p:cNvPr id="9" name="Picture 8" descr="Component Autocoder Menu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900" y="2679462"/>
            <a:ext cx="47371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91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role tag to specialized ports</a:t>
            </a:r>
            <a:endParaRPr lang="en-US" dirty="0"/>
          </a:p>
        </p:txBody>
      </p:sp>
      <p:pic>
        <p:nvPicPr>
          <p:cNvPr id="5" name="Picture 4" descr="Special port enumer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481" y="2001237"/>
            <a:ext cx="5318834" cy="3805668"/>
          </a:xfrm>
          <a:prstGeom prst="rect">
            <a:avLst/>
          </a:prstGeom>
        </p:spPr>
      </p:pic>
      <p:pic>
        <p:nvPicPr>
          <p:cNvPr id="6" name="Picture 5" descr="Specialized port xm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806905"/>
            <a:ext cx="7527115" cy="57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15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topologies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export models as modules</a:t>
            </a:r>
          </a:p>
          <a:p>
            <a:r>
              <a:rPr lang="en-US" dirty="0" smtClean="0"/>
              <a:t>Attach </a:t>
            </a:r>
            <a:r>
              <a:rPr lang="en-US" smtClean="0"/>
              <a:t>external components to </a:t>
            </a:r>
            <a:r>
              <a:rPr lang="en-US" dirty="0" smtClean="0"/>
              <a:t>models from different projects</a:t>
            </a:r>
            <a:endParaRPr lang="en-US" dirty="0"/>
          </a:p>
        </p:txBody>
      </p:sp>
      <p:pic>
        <p:nvPicPr>
          <p:cNvPr id="4" name="Picture 3" descr="Topolog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34" y="2817342"/>
            <a:ext cx="7408784" cy="312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2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Previously, when the Component </a:t>
            </a:r>
            <a:r>
              <a:rPr lang="en-US" dirty="0" smtClean="0"/>
              <a:t>Plugin encountered </a:t>
            </a:r>
            <a:r>
              <a:rPr lang="en-US" dirty="0" smtClean="0"/>
              <a:t>fatal errors, it crashed without telling the user why</a:t>
            </a:r>
          </a:p>
          <a:p>
            <a:r>
              <a:rPr lang="en-US" dirty="0" smtClean="0"/>
              <a:t>Even if the xml generation completed, there were many sanity checks that were missing</a:t>
            </a:r>
          </a:p>
          <a:p>
            <a:pPr lvl="1"/>
            <a:r>
              <a:rPr lang="en-US" dirty="0" smtClean="0"/>
              <a:t>Simple mistakes could lead to dramatic failures later along in the build</a:t>
            </a:r>
          </a:p>
        </p:txBody>
      </p:sp>
      <p:pic>
        <p:nvPicPr>
          <p:cNvPr id="5" name="Picture 4" descr="MagicDraw Internal Err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80" y="4168142"/>
            <a:ext cx="7283963" cy="168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Fatal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1173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Errors in the model that the user needs to fix to prevent crashes later in the process</a:t>
            </a:r>
          </a:p>
          <a:p>
            <a:r>
              <a:rPr lang="en-US" dirty="0" smtClean="0"/>
              <a:t>Ports that have no specified types</a:t>
            </a:r>
          </a:p>
          <a:p>
            <a:r>
              <a:rPr lang="en-US" dirty="0" smtClean="0"/>
              <a:t>Connections between ports with types that do not match</a:t>
            </a:r>
          </a:p>
          <a:p>
            <a:r>
              <a:rPr lang="en-US" dirty="0" smtClean="0"/>
              <a:t>Connections between two input ports</a:t>
            </a:r>
          </a:p>
          <a:p>
            <a:r>
              <a:rPr lang="en-US" dirty="0" smtClean="0"/>
              <a:t>Connections between two output ports</a:t>
            </a:r>
          </a:p>
          <a:p>
            <a:r>
              <a:rPr lang="en-US" dirty="0" smtClean="0"/>
              <a:t>Connections with no source/target components</a:t>
            </a:r>
          </a:p>
          <a:p>
            <a:r>
              <a:rPr lang="en-US" dirty="0" smtClean="0"/>
              <a:t>Connections with the same multiplicity originating from the same output port</a:t>
            </a:r>
          </a:p>
          <a:p>
            <a:r>
              <a:rPr lang="en-US" dirty="0" smtClean="0"/>
              <a:t>Passive components with asynchronous input</a:t>
            </a:r>
          </a:p>
          <a:p>
            <a:r>
              <a:rPr lang="en-US" dirty="0" smtClean="0"/>
              <a:t>Arguments of ports have no data type</a:t>
            </a:r>
          </a:p>
        </p:txBody>
      </p:sp>
    </p:spTree>
    <p:extLst>
      <p:ext uri="{BB962C8B-B14F-4D97-AF65-F5344CB8AC3E}">
        <p14:creationId xmlns:p14="http://schemas.microsoft.com/office/powerpoint/2010/main" val="1399623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Fatal Exception Example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Picture 6" descr="Fatal Exception 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83" y="975011"/>
            <a:ext cx="6866467" cy="3131865"/>
          </a:xfrm>
          <a:prstGeom prst="rect">
            <a:avLst/>
          </a:prstGeom>
        </p:spPr>
      </p:pic>
      <p:pic>
        <p:nvPicPr>
          <p:cNvPr id="9" name="Picture 8" descr="Fatal Exception Examp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4001045"/>
            <a:ext cx="7355417" cy="227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97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Potential mistakes in the model that should be pointed out to the user, but execution is allowed to continue.</a:t>
            </a:r>
          </a:p>
          <a:p>
            <a:r>
              <a:rPr lang="en-US" dirty="0" smtClean="0"/>
              <a:t>Active components with no asynchronous input ports</a:t>
            </a:r>
          </a:p>
          <a:p>
            <a:r>
              <a:rPr lang="en-US" dirty="0" smtClean="0"/>
              <a:t>Queued components </a:t>
            </a:r>
            <a:r>
              <a:rPr lang="en-US" dirty="0"/>
              <a:t>with no asynchronous input ports</a:t>
            </a:r>
          </a:p>
          <a:p>
            <a:r>
              <a:rPr lang="en-US" dirty="0"/>
              <a:t>Queued </a:t>
            </a:r>
            <a:r>
              <a:rPr lang="en-US" dirty="0" smtClean="0"/>
              <a:t>components </a:t>
            </a:r>
            <a:r>
              <a:rPr lang="en-US" dirty="0"/>
              <a:t>with no </a:t>
            </a:r>
            <a:r>
              <a:rPr lang="en-US" dirty="0" smtClean="0"/>
              <a:t>synchronous input ports</a:t>
            </a:r>
          </a:p>
          <a:p>
            <a:r>
              <a:rPr lang="en-US" dirty="0" smtClean="0"/>
              <a:t>Ports with no connections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23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 Example</a:t>
            </a:r>
            <a:endParaRPr lang="en-US" dirty="0"/>
          </a:p>
        </p:txBody>
      </p:sp>
      <p:pic>
        <p:nvPicPr>
          <p:cNvPr id="4" name="Picture 3" descr="Warning 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4648"/>
            <a:ext cx="7547510" cy="3112234"/>
          </a:xfrm>
          <a:prstGeom prst="rect">
            <a:avLst/>
          </a:prstGeom>
        </p:spPr>
      </p:pic>
      <p:pic>
        <p:nvPicPr>
          <p:cNvPr id="6" name="Picture 5" descr="Warning Examp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617" y="3995811"/>
            <a:ext cx="5459103" cy="260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2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exception classes used</a:t>
            </a:r>
          </a:p>
          <a:p>
            <a:pPr lvl="1"/>
            <a:r>
              <a:rPr lang="en-US" dirty="0" err="1" smtClean="0"/>
              <a:t>ComponentException</a:t>
            </a:r>
            <a:r>
              <a:rPr lang="en-US" dirty="0" smtClean="0"/>
              <a:t>, </a:t>
            </a:r>
            <a:r>
              <a:rPr lang="en-US" dirty="0" err="1" smtClean="0"/>
              <a:t>ConnectorException</a:t>
            </a:r>
            <a:r>
              <a:rPr lang="en-US" dirty="0" smtClean="0"/>
              <a:t>, </a:t>
            </a:r>
            <a:r>
              <a:rPr lang="en-US" dirty="0" err="1" smtClean="0"/>
              <a:t>PortException</a:t>
            </a:r>
            <a:endParaRPr lang="en-US" dirty="0" smtClean="0"/>
          </a:p>
          <a:p>
            <a:pPr lvl="1"/>
            <a:r>
              <a:rPr lang="en-US" dirty="0" smtClean="0"/>
              <a:t>Have little functionality implemented</a:t>
            </a:r>
          </a:p>
          <a:p>
            <a:r>
              <a:rPr lang="en-US" dirty="0" smtClean="0"/>
              <a:t>Port type checks are done in </a:t>
            </a:r>
            <a:r>
              <a:rPr lang="en-US" dirty="0" err="1" smtClean="0"/>
              <a:t>ProcessISFProject</a:t>
            </a:r>
            <a:r>
              <a:rPr lang="en-US" dirty="0" smtClean="0"/>
              <a:t>, in methods </a:t>
            </a:r>
            <a:r>
              <a:rPr lang="en-US" dirty="0" err="1" smtClean="0"/>
              <a:t>processComponents</a:t>
            </a:r>
            <a:r>
              <a:rPr lang="en-US" dirty="0" smtClean="0"/>
              <a:t> and </a:t>
            </a:r>
            <a:r>
              <a:rPr lang="en-US" dirty="0" err="1" smtClean="0"/>
              <a:t>processPorts</a:t>
            </a:r>
            <a:endParaRPr lang="en-US" dirty="0" smtClean="0"/>
          </a:p>
          <a:p>
            <a:r>
              <a:rPr lang="en-US" dirty="0" smtClean="0"/>
              <a:t>Component errors and warnings are handled in </a:t>
            </a:r>
            <a:r>
              <a:rPr lang="en-US" dirty="0" err="1" smtClean="0"/>
              <a:t>ISFComponent</a:t>
            </a:r>
            <a:endParaRPr lang="en-US" dirty="0" smtClean="0"/>
          </a:p>
          <a:p>
            <a:pPr lvl="1"/>
            <a:r>
              <a:rPr lang="en-US" dirty="0" smtClean="0"/>
              <a:t>void method </a:t>
            </a:r>
            <a:r>
              <a:rPr lang="en-US" dirty="0" err="1" smtClean="0"/>
              <a:t>checkComponent</a:t>
            </a:r>
            <a:r>
              <a:rPr lang="en-US" dirty="0" smtClean="0"/>
              <a:t>() checks fatal exceptions and warnings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elper method </a:t>
            </a:r>
            <a:r>
              <a:rPr lang="en-US" dirty="0" err="1" smtClean="0"/>
              <a:t>isValid</a:t>
            </a:r>
            <a:r>
              <a:rPr lang="en-US" dirty="0" smtClean="0"/>
              <a:t>(String stereotype, String </a:t>
            </a:r>
            <a:r>
              <a:rPr lang="en-US" dirty="0" err="1" smtClean="0"/>
              <a:t>portType</a:t>
            </a:r>
            <a:r>
              <a:rPr lang="en-US" dirty="0" smtClean="0"/>
              <a:t>,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atLeastOne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3515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Topology </a:t>
            </a:r>
            <a:r>
              <a:rPr lang="en-US" dirty="0" smtClean="0"/>
              <a:t>warnings </a:t>
            </a:r>
            <a:r>
              <a:rPr lang="en-US" dirty="0" smtClean="0"/>
              <a:t>and exception handlers are implemented in </a:t>
            </a:r>
            <a:r>
              <a:rPr lang="en-US" dirty="0" err="1" smtClean="0"/>
              <a:t>ISFSubsystem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ethod </a:t>
            </a:r>
            <a:r>
              <a:rPr lang="en-US" dirty="0" err="1" smtClean="0"/>
              <a:t>validatePhysicalConnections</a:t>
            </a:r>
            <a:r>
              <a:rPr lang="en-US" dirty="0" smtClean="0"/>
              <a:t>() is called at the end of </a:t>
            </a:r>
            <a:r>
              <a:rPr lang="en-US" dirty="0" err="1" smtClean="0"/>
              <a:t>createPhysicalConnections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Gets a list of all ports in the topology</a:t>
            </a:r>
          </a:p>
          <a:p>
            <a:r>
              <a:rPr lang="en-US" dirty="0" smtClean="0"/>
              <a:t>Compares this with a list of all ports that have connections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2296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method </a:t>
            </a:r>
            <a:r>
              <a:rPr lang="en-US" dirty="0" err="1" smtClean="0"/>
              <a:t>testConnectionDirection</a:t>
            </a:r>
            <a:r>
              <a:rPr lang="en-US" dirty="0" smtClean="0"/>
              <a:t>(Connector conn) is called on each connector to check if it is from an output port to an input port</a:t>
            </a:r>
          </a:p>
          <a:p>
            <a:r>
              <a:rPr lang="en-US" dirty="0" err="1" smtClean="0"/>
              <a:t>validatePhysicalConnections</a:t>
            </a:r>
            <a:r>
              <a:rPr lang="en-US" dirty="0" smtClean="0"/>
              <a:t>() also gives warnings for ports without connections</a:t>
            </a:r>
          </a:p>
          <a:p>
            <a:r>
              <a:rPr lang="en-US" dirty="0" err="1" smtClean="0"/>
              <a:t>validatePhysicalConnections</a:t>
            </a:r>
            <a:r>
              <a:rPr lang="en-US" dirty="0" smtClean="0"/>
              <a:t>() checks that the types at the ends of connectors match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21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11596</TotalTime>
  <Words>510</Words>
  <Application>Microsoft Macintosh PowerPoint</Application>
  <PresentationFormat>On-screen Show (4:3)</PresentationFormat>
  <Paragraphs>60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Exception handling and other new features of the Component Plugin</vt:lpstr>
      <vt:lpstr>Purpose</vt:lpstr>
      <vt:lpstr>Fatal Exceptions</vt:lpstr>
      <vt:lpstr>Fatal Exception Example </vt:lpstr>
      <vt:lpstr>Warnings</vt:lpstr>
      <vt:lpstr>Warning Example</vt:lpstr>
      <vt:lpstr>Implementation</vt:lpstr>
      <vt:lpstr>Implementation</vt:lpstr>
      <vt:lpstr>Implementation</vt:lpstr>
      <vt:lpstr>JUnit tests for exceptions</vt:lpstr>
      <vt:lpstr>Command Line Tool</vt:lpstr>
      <vt:lpstr>About button</vt:lpstr>
      <vt:lpstr>Specialized ports</vt:lpstr>
      <vt:lpstr>Adding to topologies</vt:lpstr>
    </vt:vector>
  </TitlesOfParts>
  <Company>JPL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 for the MagicDraw plugin</dc:title>
  <dc:creator>Victor Chen</dc:creator>
  <cp:lastModifiedBy>Victor Chen</cp:lastModifiedBy>
  <cp:revision>51</cp:revision>
  <dcterms:created xsi:type="dcterms:W3CDTF">2015-07-06T19:25:53Z</dcterms:created>
  <dcterms:modified xsi:type="dcterms:W3CDTF">2015-07-14T22:38:43Z</dcterms:modified>
</cp:coreProperties>
</file>