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9" r:id="rId4"/>
    <p:sldId id="260" r:id="rId5"/>
    <p:sldId id="262" r:id="rId6"/>
    <p:sldId id="263" r:id="rId7"/>
    <p:sldId id="292" r:id="rId8"/>
    <p:sldId id="299" r:id="rId9"/>
    <p:sldId id="267" r:id="rId10"/>
    <p:sldId id="269" r:id="rId11"/>
    <p:sldId id="294" r:id="rId12"/>
    <p:sldId id="304" r:id="rId13"/>
    <p:sldId id="305" r:id="rId14"/>
    <p:sldId id="307" r:id="rId15"/>
    <p:sldId id="308" r:id="rId16"/>
    <p:sldId id="309" r:id="rId17"/>
    <p:sldId id="310" r:id="rId18"/>
    <p:sldId id="272" r:id="rId19"/>
    <p:sldId id="275" r:id="rId20"/>
    <p:sldId id="311" r:id="rId21"/>
    <p:sldId id="312" r:id="rId22"/>
    <p:sldId id="313" r:id="rId23"/>
    <p:sldId id="314" r:id="rId24"/>
    <p:sldId id="303" r:id="rId25"/>
    <p:sldId id="315"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nham, Timothy K (349G)" initials="CTK("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34" autoAdjust="0"/>
    <p:restoredTop sz="94483"/>
  </p:normalViewPr>
  <p:slideViewPr>
    <p:cSldViewPr snapToObjects="1">
      <p:cViewPr varScale="1">
        <p:scale>
          <a:sx n="109" d="100"/>
          <a:sy n="109" d="100"/>
        </p:scale>
        <p:origin x="1152"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1-07T13:53:21.439"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8380B9-EB65-450C-BF6A-A387495BF35F}" type="datetimeFigureOut">
              <a:rPr lang="en-US" smtClean="0"/>
              <a:t>6/16/2017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6955CD-AB0B-4FF0-B9F1-7051D0E0674E}" type="slidenum">
              <a:rPr lang="en-US" smtClean="0"/>
              <a:t>‹#›</a:t>
            </a:fld>
            <a:endParaRPr lang="en-US"/>
          </a:p>
        </p:txBody>
      </p:sp>
    </p:spTree>
    <p:extLst>
      <p:ext uri="{BB962C8B-B14F-4D97-AF65-F5344CB8AC3E}">
        <p14:creationId xmlns:p14="http://schemas.microsoft.com/office/powerpoint/2010/main" val="164442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6955CD-AB0B-4FF0-B9F1-7051D0E0674E}" type="slidenum">
              <a:rPr lang="en-US" smtClean="0"/>
              <a:t>2</a:t>
            </a:fld>
            <a:endParaRPr lang="en-US"/>
          </a:p>
        </p:txBody>
      </p:sp>
    </p:spTree>
    <p:extLst>
      <p:ext uri="{BB962C8B-B14F-4D97-AF65-F5344CB8AC3E}">
        <p14:creationId xmlns:p14="http://schemas.microsoft.com/office/powerpoint/2010/main" val="4478683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08547" name="Text Box 3"/>
          <p:cNvSpPr txBox="1">
            <a:spLocks noChangeArrowheads="1"/>
          </p:cNvSpPr>
          <p:nvPr/>
        </p:nvSpPr>
        <p:spPr bwMode="auto">
          <a:xfrm>
            <a:off x="2259014" y="6572250"/>
            <a:ext cx="3688830" cy="230832"/>
          </a:xfrm>
          <a:prstGeom prst="rect">
            <a:avLst/>
          </a:prstGeom>
          <a:noFill/>
          <a:ln w="9525">
            <a:noFill/>
            <a:miter lim="800000"/>
            <a:headEnd/>
            <a:tailEnd/>
          </a:ln>
          <a:effectLst/>
        </p:spPr>
        <p:txBody>
          <a:bodyPr wrap="none">
            <a:spAutoFit/>
          </a:bodyPr>
          <a:lstStyle/>
          <a:p>
            <a:pPr eaLnBrk="0" hangingPunct="0"/>
            <a:r>
              <a:rPr lang="en-US" sz="900" b="1" i="1">
                <a:solidFill>
                  <a:srgbClr val="FFFFFF"/>
                </a:solidFill>
                <a:latin typeface="Times" pitchFamily="18" charset="0"/>
              </a:rPr>
              <a:t>PRE-DECISIONAL DRAFT; For planning and discussion purposes only</a:t>
            </a:r>
          </a:p>
        </p:txBody>
      </p:sp>
      <p:sp>
        <p:nvSpPr>
          <p:cNvPr id="108548" name="Text Box 4"/>
          <p:cNvSpPr txBox="1">
            <a:spLocks noChangeArrowheads="1"/>
          </p:cNvSpPr>
          <p:nvPr/>
        </p:nvSpPr>
        <p:spPr bwMode="auto">
          <a:xfrm>
            <a:off x="1079500" y="305098"/>
            <a:ext cx="7073900" cy="369332"/>
          </a:xfrm>
          <a:prstGeom prst="rect">
            <a:avLst/>
          </a:prstGeom>
          <a:noFill/>
          <a:ln w="9525">
            <a:noFill/>
            <a:miter lim="800000"/>
            <a:headEnd/>
            <a:tailEnd/>
          </a:ln>
          <a:effectLst/>
        </p:spPr>
        <p:txBody>
          <a:bodyPr>
            <a:spAutoFit/>
          </a:bodyPr>
          <a:lstStyle/>
          <a:p>
            <a:pPr eaLnBrk="0" hangingPunct="0">
              <a:spcBef>
                <a:spcPct val="50000"/>
              </a:spcBef>
            </a:pPr>
            <a:endParaRPr lang="en-US" b="1">
              <a:latin typeface="Helvetica" pitchFamily="34" charset="0"/>
            </a:endParaRPr>
          </a:p>
        </p:txBody>
      </p:sp>
      <p:sp>
        <p:nvSpPr>
          <p:cNvPr id="108549" name="Rectangle 5"/>
          <p:cNvSpPr>
            <a:spLocks noChangeArrowheads="1"/>
          </p:cNvSpPr>
          <p:nvPr/>
        </p:nvSpPr>
        <p:spPr bwMode="auto">
          <a:xfrm>
            <a:off x="6761163" y="6539508"/>
            <a:ext cx="1905000" cy="220266"/>
          </a:xfrm>
          <a:prstGeom prst="rect">
            <a:avLst/>
          </a:prstGeom>
          <a:noFill/>
          <a:ln w="9525">
            <a:noFill/>
            <a:miter lim="800000"/>
            <a:headEnd/>
            <a:tailEnd/>
          </a:ln>
          <a:effectLst/>
        </p:spPr>
        <p:txBody>
          <a:bodyPr/>
          <a:lstStyle/>
          <a:p>
            <a:pPr algn="r" eaLnBrk="0" hangingPunct="0"/>
            <a:fld id="{E7AAC879-87F3-4C05-990A-3EB8E548D457}" type="slidenum">
              <a:rPr lang="en-US" sz="1000" b="1">
                <a:solidFill>
                  <a:srgbClr val="FFFFFF"/>
                </a:solidFill>
              </a:rPr>
              <a:pPr algn="r" eaLnBrk="0" hangingPunct="0"/>
              <a:t>‹#›</a:t>
            </a:fld>
            <a:endParaRPr lang="en-US" sz="1000" b="1">
              <a:solidFill>
                <a:srgbClr val="FFFFFF"/>
              </a:solidFill>
            </a:endParaRPr>
          </a:p>
        </p:txBody>
      </p:sp>
      <p:sp>
        <p:nvSpPr>
          <p:cNvPr id="108552" name="Rectangle 8"/>
          <p:cNvSpPr>
            <a:spLocks noChangeArrowheads="1"/>
          </p:cNvSpPr>
          <p:nvPr/>
        </p:nvSpPr>
        <p:spPr bwMode="auto">
          <a:xfrm>
            <a:off x="381000" y="6646665"/>
            <a:ext cx="1905000" cy="211336"/>
          </a:xfrm>
          <a:prstGeom prst="rect">
            <a:avLst/>
          </a:prstGeom>
          <a:noFill/>
          <a:ln w="9525">
            <a:noFill/>
            <a:miter lim="800000"/>
            <a:headEnd/>
            <a:tailEnd/>
          </a:ln>
          <a:effectLst/>
        </p:spPr>
        <p:txBody>
          <a:bodyPr/>
          <a:lstStyle/>
          <a:p>
            <a:fld id="{5ADB5609-E00F-4CAC-A956-947E0CDED01A}" type="datetime1">
              <a:rPr lang="en-US" sz="900" b="1">
                <a:solidFill>
                  <a:srgbClr val="000066"/>
                </a:solidFill>
                <a:latin typeface="Helvetica" pitchFamily="34" charset="0"/>
              </a:rPr>
              <a:pPr/>
              <a:t>6/16/2017</a:t>
            </a:fld>
            <a:endParaRPr lang="en-US" sz="900" b="1">
              <a:solidFill>
                <a:srgbClr val="000066"/>
              </a:solidFill>
              <a:latin typeface="Helvetica" pitchFamily="34" charset="0"/>
            </a:endParaRPr>
          </a:p>
        </p:txBody>
      </p:sp>
      <p:sp>
        <p:nvSpPr>
          <p:cNvPr id="108557" name="Text Box 13"/>
          <p:cNvSpPr txBox="1">
            <a:spLocks noChangeArrowheads="1"/>
          </p:cNvSpPr>
          <p:nvPr/>
        </p:nvSpPr>
        <p:spPr bwMode="auto">
          <a:xfrm>
            <a:off x="7391400" y="784325"/>
            <a:ext cx="1702710" cy="246221"/>
          </a:xfrm>
          <a:prstGeom prst="rect">
            <a:avLst/>
          </a:prstGeom>
          <a:noFill/>
          <a:ln w="9525">
            <a:noFill/>
            <a:miter lim="800000"/>
            <a:headEnd/>
            <a:tailEnd/>
          </a:ln>
          <a:effectLst/>
        </p:spPr>
        <p:txBody>
          <a:bodyPr wrap="none">
            <a:spAutoFit/>
          </a:bodyPr>
          <a:lstStyle/>
          <a:p>
            <a:pPr eaLnBrk="0" hangingPunct="0"/>
            <a:r>
              <a:rPr lang="en-US" sz="1000" b="1">
                <a:solidFill>
                  <a:srgbClr val="FFFFFF"/>
                </a:solidFill>
                <a:latin typeface="Helvetica" pitchFamily="34" charset="0"/>
              </a:rPr>
              <a:t>Mars Science Laboratory</a:t>
            </a:r>
          </a:p>
        </p:txBody>
      </p:sp>
      <p:sp>
        <p:nvSpPr>
          <p:cNvPr id="108558" name="Oval 14"/>
          <p:cNvSpPr>
            <a:spLocks noChangeArrowheads="1"/>
          </p:cNvSpPr>
          <p:nvPr/>
        </p:nvSpPr>
        <p:spPr bwMode="auto">
          <a:xfrm>
            <a:off x="228601" y="468809"/>
            <a:ext cx="733425" cy="634008"/>
          </a:xfrm>
          <a:prstGeom prst="ellipse">
            <a:avLst/>
          </a:prstGeom>
          <a:solidFill>
            <a:schemeClr val="bg1"/>
          </a:solidFill>
          <a:ln w="9525" algn="ctr">
            <a:noFill/>
            <a:round/>
            <a:headEnd/>
            <a:tailEnd/>
          </a:ln>
          <a:effectLst/>
        </p:spPr>
        <p:txBody>
          <a:bodyPr wrap="none" anchor="ctr"/>
          <a:lstStyle/>
          <a:p>
            <a:endParaRPr lang="en-US"/>
          </a:p>
        </p:txBody>
      </p:sp>
      <p:pic>
        <p:nvPicPr>
          <p:cNvPr id="108560" name="Picture 16" descr="Ceraunius-Tholus-crop"/>
          <p:cNvPicPr>
            <a:picLocks noChangeAspect="1" noChangeArrowheads="1"/>
          </p:cNvPicPr>
          <p:nvPr/>
        </p:nvPicPr>
        <p:blipFill>
          <a:blip r:embed="rId2" cstate="print"/>
          <a:srcRect/>
          <a:stretch>
            <a:fillRect/>
          </a:stretch>
        </p:blipFill>
        <p:spPr bwMode="auto">
          <a:xfrm>
            <a:off x="0" y="0"/>
            <a:ext cx="1828800" cy="6858000"/>
          </a:xfrm>
          <a:prstGeom prst="rect">
            <a:avLst/>
          </a:prstGeom>
          <a:noFill/>
        </p:spPr>
      </p:pic>
      <p:pic>
        <p:nvPicPr>
          <p:cNvPr id="11" name="Picture 14" descr="fullwhite"/>
          <p:cNvPicPr>
            <a:picLocks noChangeAspect="1" noChangeArrowheads="1"/>
          </p:cNvPicPr>
          <p:nvPr/>
        </p:nvPicPr>
        <p:blipFill>
          <a:blip r:embed="rId3" cstate="print">
            <a:clrChange>
              <a:clrFrom>
                <a:srgbClr val="FFFFFF"/>
              </a:clrFrom>
              <a:clrTo>
                <a:srgbClr val="FFFFFF">
                  <a:alpha val="0"/>
                </a:srgbClr>
              </a:clrTo>
            </a:clrChange>
          </a:blip>
          <a:srcRect l="21800" t="22836" r="19124" b="21991"/>
          <a:stretch>
            <a:fillRect/>
          </a:stretch>
        </p:blipFill>
        <p:spPr bwMode="auto">
          <a:xfrm>
            <a:off x="8115300" y="160338"/>
            <a:ext cx="850900" cy="717550"/>
          </a:xfrm>
          <a:prstGeom prst="rect">
            <a:avLst/>
          </a:prstGeom>
          <a:noFill/>
          <a:ln w="9525">
            <a:noFill/>
            <a:miter lim="800000"/>
            <a:headEnd/>
            <a:tailEnd/>
          </a:ln>
        </p:spPr>
      </p:pic>
      <p:sp>
        <p:nvSpPr>
          <p:cNvPr id="13" name="Rectangle 5"/>
          <p:cNvSpPr>
            <a:spLocks noGrp="1" noChangeArrowheads="1"/>
          </p:cNvSpPr>
          <p:nvPr>
            <p:ph type="ctrTitle"/>
          </p:nvPr>
        </p:nvSpPr>
        <p:spPr>
          <a:xfrm>
            <a:off x="2209800" y="2111375"/>
            <a:ext cx="6553200" cy="1470025"/>
          </a:xfrm>
        </p:spPr>
        <p:txBody>
          <a:bodyPr/>
          <a:lstStyle>
            <a:lvl1pPr>
              <a:defRPr>
                <a:solidFill>
                  <a:srgbClr val="CC3300"/>
                </a:solidFill>
              </a:defRPr>
            </a:lvl1pPr>
          </a:lstStyle>
          <a:p>
            <a:r>
              <a:rPr lang="en-US"/>
              <a:t>Click to edit Master title style</a:t>
            </a:r>
          </a:p>
        </p:txBody>
      </p:sp>
      <p:sp>
        <p:nvSpPr>
          <p:cNvPr id="14" name="Rectangle 6"/>
          <p:cNvSpPr>
            <a:spLocks noGrp="1" noChangeArrowheads="1"/>
          </p:cNvSpPr>
          <p:nvPr>
            <p:ph type="subTitle" idx="1"/>
          </p:nvPr>
        </p:nvSpPr>
        <p:spPr>
          <a:xfrm>
            <a:off x="2667000" y="3825875"/>
            <a:ext cx="5638800" cy="1752600"/>
          </a:xfrm>
        </p:spPr>
        <p:txBody>
          <a:bodyPr/>
          <a:lstStyle>
            <a:lvl1pPr marL="0" indent="0" algn="ctr">
              <a:buFontTx/>
              <a:buNone/>
              <a:defRPr>
                <a:solidFill>
                  <a:srgbClr val="0000FF"/>
                </a:solidFill>
              </a:defRPr>
            </a:lvl1pPr>
          </a:lstStyle>
          <a:p>
            <a:r>
              <a:rPr lang="en-US"/>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JPL/Caltech PROPRIETARY – Distribution limited to authorized recipients. Disclosure to others without express
authorization is prohibited. The technical data in this document is controlled under the U.S. Export Regulations;
release to foreign persons may require an export authorization.</a:t>
            </a:r>
          </a:p>
        </p:txBody>
      </p:sp>
      <p:sp>
        <p:nvSpPr>
          <p:cNvPr id="5" name="Slide Number Placeholder 4"/>
          <p:cNvSpPr>
            <a:spLocks noGrp="1"/>
          </p:cNvSpPr>
          <p:nvPr>
            <p:ph type="sldNum" sz="quarter" idx="11"/>
          </p:nvPr>
        </p:nvSpPr>
        <p:spPr/>
        <p:txBody>
          <a:bodyPr/>
          <a:lstStyle>
            <a:lvl1pPr>
              <a:defRPr/>
            </a:lvl1pPr>
          </a:lstStyle>
          <a:p>
            <a:fld id="{40846F03-29C8-41F1-8A60-CC8C672EC5B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3"/>
          <p:cNvSpPr>
            <a:spLocks noGrp="1"/>
          </p:cNvSpPr>
          <p:nvPr>
            <p:ph type="sldNum" sz="quarter" idx="11"/>
          </p:nvPr>
        </p:nvSpPr>
        <p:spPr/>
        <p:txBody>
          <a:bodyPr/>
          <a:lstStyle>
            <a:lvl1pPr>
              <a:defRPr/>
            </a:lvl1pPr>
          </a:lstStyle>
          <a:p>
            <a:fld id="{40846F03-29C8-41F1-8A60-CC8C672EC5B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lvl1pPr>
              <a:defRPr/>
            </a:lvl1pPr>
          </a:lstStyle>
          <a:p>
            <a:fld id="{40846F03-29C8-41F1-8A60-CC8C672EC5B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7" name="Text Box 13"/>
          <p:cNvSpPr txBox="1">
            <a:spLocks noChangeArrowheads="1"/>
          </p:cNvSpPr>
          <p:nvPr/>
        </p:nvSpPr>
        <p:spPr bwMode="auto">
          <a:xfrm>
            <a:off x="2259014" y="6572250"/>
            <a:ext cx="3688830" cy="230832"/>
          </a:xfrm>
          <a:prstGeom prst="rect">
            <a:avLst/>
          </a:prstGeom>
          <a:noFill/>
          <a:ln w="9525">
            <a:noFill/>
            <a:miter lim="800000"/>
            <a:headEnd/>
            <a:tailEnd/>
          </a:ln>
          <a:effectLst/>
        </p:spPr>
        <p:txBody>
          <a:bodyPr wrap="none">
            <a:spAutoFit/>
          </a:bodyPr>
          <a:lstStyle/>
          <a:p>
            <a:pPr eaLnBrk="0" hangingPunct="0"/>
            <a:r>
              <a:rPr lang="en-US" sz="900" b="1" i="1">
                <a:solidFill>
                  <a:srgbClr val="FFFFFF"/>
                </a:solidFill>
                <a:latin typeface="Times" pitchFamily="18" charset="0"/>
              </a:rPr>
              <a:t>PRE-DECISIONAL DRAFT; For planning and discussion purposes only</a:t>
            </a:r>
          </a:p>
        </p:txBody>
      </p:sp>
      <p:sp>
        <p:nvSpPr>
          <p:cNvPr id="1038" name="Text Box 14"/>
          <p:cNvSpPr txBox="1">
            <a:spLocks noChangeArrowheads="1"/>
          </p:cNvSpPr>
          <p:nvPr/>
        </p:nvSpPr>
        <p:spPr bwMode="auto">
          <a:xfrm>
            <a:off x="1079500" y="305098"/>
            <a:ext cx="7073900" cy="369332"/>
          </a:xfrm>
          <a:prstGeom prst="rect">
            <a:avLst/>
          </a:prstGeom>
          <a:noFill/>
          <a:ln w="9525">
            <a:noFill/>
            <a:miter lim="800000"/>
            <a:headEnd/>
            <a:tailEnd/>
          </a:ln>
          <a:effectLst/>
        </p:spPr>
        <p:txBody>
          <a:bodyPr>
            <a:spAutoFit/>
          </a:bodyPr>
          <a:lstStyle/>
          <a:p>
            <a:pPr eaLnBrk="0" hangingPunct="0">
              <a:spcBef>
                <a:spcPct val="50000"/>
              </a:spcBef>
            </a:pPr>
            <a:endParaRPr lang="en-US" b="1">
              <a:latin typeface="Helvetica" pitchFamily="34" charset="0"/>
            </a:endParaRPr>
          </a:p>
        </p:txBody>
      </p:sp>
      <p:sp>
        <p:nvSpPr>
          <p:cNvPr id="1040" name="Rectangle 16"/>
          <p:cNvSpPr>
            <a:spLocks noChangeArrowheads="1"/>
          </p:cNvSpPr>
          <p:nvPr/>
        </p:nvSpPr>
        <p:spPr bwMode="auto">
          <a:xfrm>
            <a:off x="6761163" y="6539508"/>
            <a:ext cx="1905000" cy="220266"/>
          </a:xfrm>
          <a:prstGeom prst="rect">
            <a:avLst/>
          </a:prstGeom>
          <a:noFill/>
          <a:ln w="9525">
            <a:noFill/>
            <a:miter lim="800000"/>
            <a:headEnd/>
            <a:tailEnd/>
          </a:ln>
          <a:effectLst/>
        </p:spPr>
        <p:txBody>
          <a:bodyPr/>
          <a:lstStyle/>
          <a:p>
            <a:pPr algn="r" eaLnBrk="0" hangingPunct="0"/>
            <a:fld id="{7B79C1D9-2320-4A3E-829A-F9CE18526A3D}" type="slidenum">
              <a:rPr lang="en-US" sz="1000" b="1">
                <a:solidFill>
                  <a:srgbClr val="FFFFFF"/>
                </a:solidFill>
              </a:rPr>
              <a:pPr algn="r" eaLnBrk="0" hangingPunct="0"/>
              <a:t>‹#›</a:t>
            </a:fld>
            <a:endParaRPr lang="en-US" sz="1000" b="1">
              <a:solidFill>
                <a:srgbClr val="FFFFFF"/>
              </a:solidFill>
            </a:endParaRPr>
          </a:p>
        </p:txBody>
      </p:sp>
      <p:sp>
        <p:nvSpPr>
          <p:cNvPr id="1041" name="Rectangle 17"/>
          <p:cNvSpPr>
            <a:spLocks noGrp="1" noChangeArrowheads="1"/>
          </p:cNvSpPr>
          <p:nvPr>
            <p:ph type="title"/>
          </p:nvPr>
        </p:nvSpPr>
        <p:spPr bwMode="auto">
          <a:xfrm>
            <a:off x="1143000" y="75903"/>
            <a:ext cx="68580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42" name="Rectangle 18"/>
          <p:cNvSpPr>
            <a:spLocks noGrp="1" noChangeArrowheads="1"/>
          </p:cNvSpPr>
          <p:nvPr>
            <p:ph type="body" idx="1"/>
          </p:nvPr>
        </p:nvSpPr>
        <p:spPr bwMode="auto">
          <a:xfrm>
            <a:off x="439739" y="1269504"/>
            <a:ext cx="8453437" cy="482649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3" name="Rectangle 19"/>
          <p:cNvSpPr>
            <a:spLocks noChangeArrowheads="1"/>
          </p:cNvSpPr>
          <p:nvPr/>
        </p:nvSpPr>
        <p:spPr bwMode="auto">
          <a:xfrm>
            <a:off x="381000" y="6646665"/>
            <a:ext cx="1905000" cy="211336"/>
          </a:xfrm>
          <a:prstGeom prst="rect">
            <a:avLst/>
          </a:prstGeom>
          <a:noFill/>
          <a:ln w="9525">
            <a:noFill/>
            <a:miter lim="800000"/>
            <a:headEnd/>
            <a:tailEnd/>
          </a:ln>
          <a:effectLst/>
        </p:spPr>
        <p:txBody>
          <a:bodyPr/>
          <a:lstStyle/>
          <a:p>
            <a:endParaRPr lang="en-US" sz="900" b="1">
              <a:solidFill>
                <a:srgbClr val="000066"/>
              </a:solidFill>
              <a:latin typeface="Helvetica" pitchFamily="34" charset="0"/>
            </a:endParaRPr>
          </a:p>
        </p:txBody>
      </p:sp>
      <p:sp>
        <p:nvSpPr>
          <p:cNvPr id="1044" name="Rectangle 20"/>
          <p:cNvSpPr>
            <a:spLocks noGrp="1" noChangeArrowheads="1"/>
          </p:cNvSpPr>
          <p:nvPr>
            <p:ph type="ftr" sz="quarter" idx="3"/>
          </p:nvPr>
        </p:nvSpPr>
        <p:spPr bwMode="auto">
          <a:xfrm>
            <a:off x="2362201" y="6646665"/>
            <a:ext cx="4594225" cy="2113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b="1">
                <a:solidFill>
                  <a:srgbClr val="000066"/>
                </a:solidFill>
                <a:latin typeface="Helvetica" pitchFamily="34" charset="0"/>
              </a:defRPr>
            </a:lvl1pPr>
          </a:lstStyle>
          <a:p>
            <a:r>
              <a:rPr lang="en-US"/>
              <a:t>JPL/Caltech PROPRIETARY – Distribution limited to authorized recipients. Disclosure to others without express
authorization is prohibited. The technical data in this document is controlled under the U.S. Export Regulations;
release to foreign persons may require an export authorization.</a:t>
            </a:r>
          </a:p>
        </p:txBody>
      </p:sp>
      <p:sp>
        <p:nvSpPr>
          <p:cNvPr id="1045" name="Rectangle 21"/>
          <p:cNvSpPr>
            <a:spLocks noGrp="1" noChangeArrowheads="1"/>
          </p:cNvSpPr>
          <p:nvPr>
            <p:ph type="sldNum" sz="quarter" idx="4"/>
          </p:nvPr>
        </p:nvSpPr>
        <p:spPr bwMode="auto">
          <a:xfrm>
            <a:off x="7086600" y="6646665"/>
            <a:ext cx="1905000" cy="2113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b="1">
                <a:solidFill>
                  <a:srgbClr val="000066"/>
                </a:solidFill>
                <a:latin typeface="Helvetica" pitchFamily="34" charset="0"/>
              </a:defRPr>
            </a:lvl1pPr>
          </a:lstStyle>
          <a:p>
            <a:fld id="{40846F03-29C8-41F1-8A60-CC8C672EC5BA}" type="slidenum">
              <a:rPr lang="en-US" smtClean="0"/>
              <a:t>‹#›</a:t>
            </a:fld>
            <a:endParaRPr lang="en-US"/>
          </a:p>
        </p:txBody>
      </p:sp>
      <p:sp>
        <p:nvSpPr>
          <p:cNvPr id="1047" name="Rectangle 23"/>
          <p:cNvSpPr>
            <a:spLocks noChangeArrowheads="1"/>
          </p:cNvSpPr>
          <p:nvPr/>
        </p:nvSpPr>
        <p:spPr bwMode="auto">
          <a:xfrm rot="10800000" flipH="1">
            <a:off x="0" y="837903"/>
            <a:ext cx="9144000" cy="229195"/>
          </a:xfrm>
          <a:prstGeom prst="rect">
            <a:avLst/>
          </a:prstGeom>
          <a:solidFill>
            <a:srgbClr val="000066"/>
          </a:solidFill>
          <a:ln w="9525">
            <a:noFill/>
            <a:miter lim="800000"/>
            <a:headEnd/>
            <a:tailEnd/>
          </a:ln>
          <a:effectLst/>
        </p:spPr>
        <p:txBody>
          <a:bodyPr wrap="none" anchor="ctr"/>
          <a:lstStyle/>
          <a:p>
            <a:endParaRPr lang="en-US"/>
          </a:p>
        </p:txBody>
      </p:sp>
      <p:sp>
        <p:nvSpPr>
          <p:cNvPr id="1048" name="Rectangle 24"/>
          <p:cNvSpPr>
            <a:spLocks noChangeArrowheads="1"/>
          </p:cNvSpPr>
          <p:nvPr/>
        </p:nvSpPr>
        <p:spPr bwMode="auto">
          <a:xfrm rot="10800000" flipH="1">
            <a:off x="7939" y="1013521"/>
            <a:ext cx="9140825" cy="26789"/>
          </a:xfrm>
          <a:prstGeom prst="rect">
            <a:avLst/>
          </a:prstGeom>
          <a:solidFill>
            <a:srgbClr val="004080"/>
          </a:solidFill>
          <a:ln w="9525">
            <a:solidFill>
              <a:srgbClr val="000066"/>
            </a:solidFill>
            <a:miter lim="800000"/>
            <a:headEnd/>
            <a:tailEnd/>
          </a:ln>
          <a:effectLst/>
        </p:spPr>
        <p:txBody>
          <a:bodyPr wrap="none" anchor="ctr"/>
          <a:lstStyle/>
          <a:p>
            <a:endParaRPr lang="en-US"/>
          </a:p>
        </p:txBody>
      </p:sp>
      <p:sp>
        <p:nvSpPr>
          <p:cNvPr id="1049" name="Text Box 25"/>
          <p:cNvSpPr txBox="1">
            <a:spLocks noChangeArrowheads="1"/>
          </p:cNvSpPr>
          <p:nvPr/>
        </p:nvSpPr>
        <p:spPr bwMode="auto">
          <a:xfrm>
            <a:off x="6324600" y="837903"/>
            <a:ext cx="2819400" cy="246221"/>
          </a:xfrm>
          <a:prstGeom prst="rect">
            <a:avLst/>
          </a:prstGeom>
          <a:noFill/>
          <a:ln w="9525">
            <a:noFill/>
            <a:miter lim="800000"/>
            <a:headEnd/>
            <a:tailEnd/>
          </a:ln>
          <a:effectLst/>
        </p:spPr>
        <p:txBody>
          <a:bodyPr wrap="square">
            <a:spAutoFit/>
          </a:bodyPr>
          <a:lstStyle/>
          <a:p>
            <a:pPr eaLnBrk="0" hangingPunct="0"/>
            <a:r>
              <a:rPr lang="en-US" sz="1000" b="1" dirty="0">
                <a:solidFill>
                  <a:srgbClr val="FFFFFF"/>
                </a:solidFill>
                <a:latin typeface="Helvetica" pitchFamily="34" charset="0"/>
              </a:rPr>
              <a:t>CALIFORNIA INSTITUTE OF TECHNOLOGY</a:t>
            </a:r>
          </a:p>
        </p:txBody>
      </p:sp>
      <p:sp>
        <p:nvSpPr>
          <p:cNvPr id="1053" name="Oval 29"/>
          <p:cNvSpPr>
            <a:spLocks noChangeArrowheads="1"/>
          </p:cNvSpPr>
          <p:nvPr/>
        </p:nvSpPr>
        <p:spPr bwMode="auto">
          <a:xfrm>
            <a:off x="228601" y="468809"/>
            <a:ext cx="733425" cy="634008"/>
          </a:xfrm>
          <a:prstGeom prst="ellipse">
            <a:avLst/>
          </a:prstGeom>
          <a:solidFill>
            <a:schemeClr val="bg1"/>
          </a:solidFill>
          <a:ln w="9525" algn="ctr">
            <a:noFill/>
            <a:round/>
            <a:headEnd/>
            <a:tailEnd/>
          </a:ln>
          <a:effectLst/>
        </p:spPr>
        <p:txBody>
          <a:bodyPr wrap="none" anchor="ctr"/>
          <a:lstStyle/>
          <a:p>
            <a:endParaRPr lang="en-US"/>
          </a:p>
        </p:txBody>
      </p:sp>
      <p:pic>
        <p:nvPicPr>
          <p:cNvPr id="1034" name="Picture 10"/>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41300" y="393841"/>
            <a:ext cx="838200" cy="711398"/>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667" r:id="rId4"/>
  </p:sldLayoutIdLst>
  <p:hf hdr="0" dt="0"/>
  <p:txStyles>
    <p:titleStyle>
      <a:lvl1pPr algn="ctr" rtl="0" eaLnBrk="1" fontAlgn="base" hangingPunct="1">
        <a:spcBef>
          <a:spcPct val="0"/>
        </a:spcBef>
        <a:spcAft>
          <a:spcPct val="0"/>
        </a:spcAft>
        <a:defRPr sz="2800">
          <a:solidFill>
            <a:schemeClr val="tx2"/>
          </a:solidFill>
          <a:latin typeface="+mj-lt"/>
          <a:ea typeface="+mj-ea"/>
          <a:cs typeface="+mj-cs"/>
        </a:defRPr>
      </a:lvl1pPr>
      <a:lvl2pPr algn="ctr" rtl="0" eaLnBrk="1" fontAlgn="base" hangingPunct="1">
        <a:spcBef>
          <a:spcPct val="0"/>
        </a:spcBef>
        <a:spcAft>
          <a:spcPct val="0"/>
        </a:spcAft>
        <a:defRPr sz="2800">
          <a:solidFill>
            <a:schemeClr val="tx2"/>
          </a:solidFill>
          <a:latin typeface="Arial" charset="0"/>
          <a:cs typeface="Arial" charset="0"/>
        </a:defRPr>
      </a:lvl2pPr>
      <a:lvl3pPr algn="ctr" rtl="0" eaLnBrk="1" fontAlgn="base" hangingPunct="1">
        <a:spcBef>
          <a:spcPct val="0"/>
        </a:spcBef>
        <a:spcAft>
          <a:spcPct val="0"/>
        </a:spcAft>
        <a:defRPr sz="2800">
          <a:solidFill>
            <a:schemeClr val="tx2"/>
          </a:solidFill>
          <a:latin typeface="Arial" charset="0"/>
          <a:cs typeface="Arial" charset="0"/>
        </a:defRPr>
      </a:lvl3pPr>
      <a:lvl4pPr algn="ctr" rtl="0" eaLnBrk="1" fontAlgn="base" hangingPunct="1">
        <a:spcBef>
          <a:spcPct val="0"/>
        </a:spcBef>
        <a:spcAft>
          <a:spcPct val="0"/>
        </a:spcAft>
        <a:defRPr sz="2800">
          <a:solidFill>
            <a:schemeClr val="tx2"/>
          </a:solidFill>
          <a:latin typeface="Arial" charset="0"/>
          <a:cs typeface="Arial" charset="0"/>
        </a:defRPr>
      </a:lvl4pPr>
      <a:lvl5pPr algn="ctr" rtl="0" eaLnBrk="1" fontAlgn="base" hangingPunct="1">
        <a:spcBef>
          <a:spcPct val="0"/>
        </a:spcBef>
        <a:spcAft>
          <a:spcPct val="0"/>
        </a:spcAft>
        <a:defRPr sz="2800">
          <a:solidFill>
            <a:schemeClr val="tx2"/>
          </a:solidFill>
          <a:latin typeface="Arial" charset="0"/>
          <a:cs typeface="Arial" charset="0"/>
        </a:defRPr>
      </a:lvl5pPr>
      <a:lvl6pPr marL="457200" algn="ctr" rtl="0" eaLnBrk="1" fontAlgn="base" hangingPunct="1">
        <a:spcBef>
          <a:spcPct val="0"/>
        </a:spcBef>
        <a:spcAft>
          <a:spcPct val="0"/>
        </a:spcAft>
        <a:defRPr sz="2800">
          <a:solidFill>
            <a:schemeClr val="tx2"/>
          </a:solidFill>
          <a:latin typeface="Arial" charset="0"/>
          <a:cs typeface="Arial" charset="0"/>
        </a:defRPr>
      </a:lvl6pPr>
      <a:lvl7pPr marL="914400" algn="ctr" rtl="0" eaLnBrk="1" fontAlgn="base" hangingPunct="1">
        <a:spcBef>
          <a:spcPct val="0"/>
        </a:spcBef>
        <a:spcAft>
          <a:spcPct val="0"/>
        </a:spcAft>
        <a:defRPr sz="2800">
          <a:solidFill>
            <a:schemeClr val="tx2"/>
          </a:solidFill>
          <a:latin typeface="Arial" charset="0"/>
          <a:cs typeface="Arial" charset="0"/>
        </a:defRPr>
      </a:lvl7pPr>
      <a:lvl8pPr marL="1371600" algn="ctr" rtl="0" eaLnBrk="1" fontAlgn="base" hangingPunct="1">
        <a:spcBef>
          <a:spcPct val="0"/>
        </a:spcBef>
        <a:spcAft>
          <a:spcPct val="0"/>
        </a:spcAft>
        <a:defRPr sz="2800">
          <a:solidFill>
            <a:schemeClr val="tx2"/>
          </a:solidFill>
          <a:latin typeface="Arial" charset="0"/>
          <a:cs typeface="Arial" charset="0"/>
        </a:defRPr>
      </a:lvl8pPr>
      <a:lvl9pPr marL="1828800" algn="ctr" rtl="0" eaLnBrk="1" fontAlgn="base" hangingPunct="1">
        <a:spcBef>
          <a:spcPct val="0"/>
        </a:spcBef>
        <a:spcAft>
          <a:spcPct val="0"/>
        </a:spcAft>
        <a:defRPr sz="28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a:solidFill>
            <a:schemeClr val="tx1"/>
          </a:solidFill>
          <a:latin typeface="+mn-lt"/>
          <a:cs typeface="+mn-cs"/>
        </a:defRPr>
      </a:lvl2pPr>
      <a:lvl3pPr marL="1143000" indent="-228600" algn="l" rtl="0" eaLnBrk="1" fontAlgn="base" hangingPunct="1">
        <a:spcBef>
          <a:spcPct val="20000"/>
        </a:spcBef>
        <a:spcAft>
          <a:spcPct val="0"/>
        </a:spcAft>
        <a:buChar char="•"/>
        <a:defRPr sz="1600">
          <a:solidFill>
            <a:schemeClr val="tx1"/>
          </a:solidFill>
          <a:latin typeface="+mn-lt"/>
          <a:cs typeface="+mn-cs"/>
        </a:defRPr>
      </a:lvl3pPr>
      <a:lvl4pPr marL="1600200" indent="-228600" algn="l" rtl="0" eaLnBrk="1" fontAlgn="base" hangingPunct="1">
        <a:spcBef>
          <a:spcPct val="20000"/>
        </a:spcBef>
        <a:spcAft>
          <a:spcPct val="0"/>
        </a:spcAft>
        <a:buChar char="–"/>
        <a:defRPr sz="1400">
          <a:solidFill>
            <a:schemeClr val="tx1"/>
          </a:solidFill>
          <a:latin typeface="+mn-lt"/>
          <a:cs typeface="+mn-cs"/>
        </a:defRPr>
      </a:lvl4pPr>
      <a:lvl5pPr marL="2057400" indent="-228600" algn="l" rtl="0" eaLnBrk="1" fontAlgn="base" hangingPunct="1">
        <a:spcBef>
          <a:spcPct val="20000"/>
        </a:spcBef>
        <a:spcAft>
          <a:spcPct val="0"/>
        </a:spcAft>
        <a:buChar char="»"/>
        <a:defRPr sz="1400">
          <a:solidFill>
            <a:schemeClr val="tx1"/>
          </a:solidFill>
          <a:latin typeface="+mn-lt"/>
          <a:cs typeface="+mn-cs"/>
        </a:defRPr>
      </a:lvl5pPr>
      <a:lvl6pPr marL="2514600" indent="-228600" algn="l" rtl="0" eaLnBrk="1" fontAlgn="base" hangingPunct="1">
        <a:spcBef>
          <a:spcPct val="20000"/>
        </a:spcBef>
        <a:spcAft>
          <a:spcPct val="0"/>
        </a:spcAft>
        <a:buChar char="»"/>
        <a:defRPr sz="1400">
          <a:solidFill>
            <a:schemeClr val="tx1"/>
          </a:solidFill>
          <a:latin typeface="+mn-lt"/>
          <a:cs typeface="+mn-cs"/>
        </a:defRPr>
      </a:lvl6pPr>
      <a:lvl7pPr marL="2971800" indent="-228600" algn="l" rtl="0" eaLnBrk="1" fontAlgn="base" hangingPunct="1">
        <a:spcBef>
          <a:spcPct val="20000"/>
        </a:spcBef>
        <a:spcAft>
          <a:spcPct val="0"/>
        </a:spcAft>
        <a:buChar char="»"/>
        <a:defRPr sz="1400">
          <a:solidFill>
            <a:schemeClr val="tx1"/>
          </a:solidFill>
          <a:latin typeface="+mn-lt"/>
          <a:cs typeface="+mn-cs"/>
        </a:defRPr>
      </a:lvl7pPr>
      <a:lvl8pPr marL="3429000" indent="-228600" algn="l" rtl="0" eaLnBrk="1" fontAlgn="base" hangingPunct="1">
        <a:spcBef>
          <a:spcPct val="20000"/>
        </a:spcBef>
        <a:spcAft>
          <a:spcPct val="0"/>
        </a:spcAft>
        <a:buChar char="»"/>
        <a:defRPr sz="1400">
          <a:solidFill>
            <a:schemeClr val="tx1"/>
          </a:solidFill>
          <a:latin typeface="+mn-lt"/>
          <a:cs typeface="+mn-cs"/>
        </a:defRPr>
      </a:lvl8pPr>
      <a:lvl9pPr marL="3886200" indent="-228600" algn="l" rtl="0" eaLnBrk="1" fontAlgn="base" hangingPunct="1">
        <a:spcBef>
          <a:spcPct val="20000"/>
        </a:spcBef>
        <a:spcAft>
          <a:spcPct val="0"/>
        </a:spcAft>
        <a:buChar char="»"/>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F`Software</a:t>
            </a:r>
            <a:r>
              <a:rPr lang="en-US" dirty="0"/>
              <a:t> Framework</a:t>
            </a:r>
            <a:br>
              <a:rPr lang="en-US" dirty="0"/>
            </a:br>
            <a:r>
              <a:rPr lang="en-US" sz="1800" dirty="0"/>
              <a:t>A Small Scale Component Framework for Space</a:t>
            </a:r>
            <a:endParaRPr lang="en-US" dirty="0"/>
          </a:p>
        </p:txBody>
      </p:sp>
      <p:sp>
        <p:nvSpPr>
          <p:cNvPr id="3" name="Subtitle 2"/>
          <p:cNvSpPr>
            <a:spLocks noGrp="1"/>
          </p:cNvSpPr>
          <p:nvPr>
            <p:ph type="subTitle" idx="1"/>
          </p:nvPr>
        </p:nvSpPr>
        <p:spPr>
          <a:xfrm>
            <a:off x="2667000" y="3825875"/>
            <a:ext cx="5638800" cy="1203325"/>
          </a:xfrm>
        </p:spPr>
        <p:txBody>
          <a:bodyPr/>
          <a:lstStyle/>
          <a:p>
            <a:r>
              <a:rPr lang="en-US" dirty="0" smtClean="0"/>
              <a:t>Jet </a:t>
            </a:r>
            <a:r>
              <a:rPr lang="en-US" dirty="0"/>
              <a:t>Propulsion </a:t>
            </a:r>
            <a:r>
              <a:rPr lang="en-US" dirty="0" smtClean="0"/>
              <a:t>Laboratory,</a:t>
            </a:r>
          </a:p>
          <a:p>
            <a:r>
              <a:rPr lang="en-US" dirty="0" smtClean="0"/>
              <a:t>California Institute of Technology</a:t>
            </a:r>
            <a:endParaRPr lang="en-US" dirty="0"/>
          </a:p>
          <a:p>
            <a:r>
              <a:rPr lang="en-US" dirty="0">
                <a:solidFill>
                  <a:srgbClr val="00B050"/>
                </a:solidFill>
              </a:rPr>
              <a:t>5/29/2017</a:t>
            </a:r>
          </a:p>
        </p:txBody>
      </p:sp>
      <p:sp>
        <p:nvSpPr>
          <p:cNvPr id="7" name="Rectangle 2"/>
          <p:cNvSpPr>
            <a:spLocks noChangeArrowheads="1"/>
          </p:cNvSpPr>
          <p:nvPr/>
        </p:nvSpPr>
        <p:spPr bwMode="auto">
          <a:xfrm>
            <a:off x="2590800" y="5719169"/>
            <a:ext cx="57150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800" dirty="0">
                <a:solidFill>
                  <a:srgbClr val="1F497D"/>
                </a:solidFill>
                <a:latin typeface="Arial" panose="020B0604020202020204" pitchFamily="34" charset="0"/>
                <a:ea typeface="Calibri" panose="020F0502020204030204" pitchFamily="34" charset="0"/>
              </a:rPr>
              <a:t>© 2009-2017 California Institute of Technology. Government sponsorship acknowledged. </a:t>
            </a:r>
            <a:endParaRPr kumimoji="0" lang="en-US" altLang="en-US" sz="800" b="0" i="0" u="none" strike="noStrike" cap="none" normalizeH="0" baseline="0" dirty="0">
              <a:ln>
                <a:noFill/>
              </a:ln>
              <a:solidFill>
                <a:srgbClr val="1F497D"/>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1F497D"/>
                </a:solidFill>
                <a:effectLst/>
                <a:latin typeface="Arial" panose="020B0604020202020204" pitchFamily="34" charset="0"/>
                <a:ea typeface="Calibri" panose="020F0502020204030204" pitchFamily="34" charset="0"/>
              </a:rPr>
              <a:t>Any commercial use must be negotiated with the Office of Technology Transfer at the California Institute of Technology.</a:t>
            </a:r>
            <a:endParaRPr kumimoji="0" lang="en-US" altLang="en-US" sz="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1F497D"/>
                </a:solidFill>
                <a:effectLst/>
                <a:latin typeface="Arial" panose="020B0604020202020204" pitchFamily="34" charset="0"/>
                <a:ea typeface="Calibri" panose="020F0502020204030204" pitchFamily="34" charset="0"/>
              </a:rPr>
              <a:t> </a:t>
            </a:r>
            <a:endParaRPr kumimoji="0" lang="en-US" altLang="en-US" sz="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1F497D"/>
                </a:solidFill>
                <a:effectLst/>
                <a:latin typeface="Arial" panose="020B0604020202020204" pitchFamily="34" charset="0"/>
                <a:ea typeface="Calibri" panose="020F0502020204030204" pitchFamily="34" charset="0"/>
              </a:rPr>
              <a:t>The research was carried out at the Jet Propulsion Laboratory, California Institute of Technology,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1F497D"/>
                </a:solidFill>
                <a:effectLst/>
                <a:latin typeface="Arial" panose="020B0604020202020204" pitchFamily="34" charset="0"/>
                <a:ea typeface="Calibri" panose="020F0502020204030204" pitchFamily="34" charset="0"/>
              </a:rPr>
              <a:t>under a contract with the National Aeronautics and Space Administration. </a:t>
            </a:r>
            <a:endParaRPr kumimoji="0" lang="en-US" altLang="en-US" sz="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1F497D"/>
                </a:solidFill>
                <a:effectLst/>
                <a:latin typeface="Arial" panose="020B0604020202020204" pitchFamily="34" charset="0"/>
                <a:ea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1F497D"/>
                </a:solidFill>
                <a:effectLst/>
                <a:latin typeface="Arial" panose="020B0604020202020204" pitchFamily="34" charset="0"/>
                <a:ea typeface="Calibri" panose="020F0502020204030204" pitchFamily="34" charset="0"/>
              </a:rPr>
              <a:t>This software has been approved for open source release under NTR #49404.</a:t>
            </a:r>
            <a:r>
              <a:rPr kumimoji="0" lang="en-US" altLang="en-US" sz="200" b="0" i="0" u="none" strike="noStrike" cap="none" normalizeH="0" baseline="0" dirty="0">
                <a:ln>
                  <a:noFill/>
                </a:ln>
                <a:solidFill>
                  <a:schemeClr val="tx1"/>
                </a:solidFill>
                <a:effectLst/>
                <a:latin typeface="Arial" panose="020B0604020202020204" pitchFamily="34" charset="0"/>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7382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Serialization</a:t>
            </a:r>
          </a:p>
        </p:txBody>
      </p:sp>
      <p:sp>
        <p:nvSpPr>
          <p:cNvPr id="3" name="Content Placeholder 2"/>
          <p:cNvSpPr>
            <a:spLocks noGrp="1"/>
          </p:cNvSpPr>
          <p:nvPr>
            <p:ph idx="1"/>
          </p:nvPr>
        </p:nvSpPr>
        <p:spPr/>
        <p:txBody>
          <a:bodyPr/>
          <a:lstStyle/>
          <a:p>
            <a:r>
              <a:rPr lang="en-US" sz="1800" dirty="0"/>
              <a:t>Serialization is a key concept in the framework</a:t>
            </a:r>
          </a:p>
          <a:p>
            <a:r>
              <a:rPr lang="en-US" sz="1800" dirty="0"/>
              <a:t>Definition: Taking a specific set of typed values or function arguments and converting them in an architecture-independent way into a data buffer</a:t>
            </a:r>
          </a:p>
          <a:p>
            <a:r>
              <a:rPr lang="en-US" sz="1800" dirty="0"/>
              <a:t>Port calls and commands and their arguments are serialized and placed on message queues in components</a:t>
            </a:r>
          </a:p>
          <a:p>
            <a:r>
              <a:rPr lang="en-US" sz="1800" dirty="0"/>
              <a:t>Command arguments and telemetry values are passed and encoded/decoded into this form</a:t>
            </a:r>
          </a:p>
          <a:p>
            <a:r>
              <a:rPr lang="en-US" sz="1800" dirty="0"/>
              <a:t>Components that store and pass data can use this form and not require knowledge of underlying types</a:t>
            </a:r>
          </a:p>
          <a:p>
            <a:r>
              <a:rPr lang="en-US" sz="1800" dirty="0"/>
              <a:t>User can define arbitrary interface argument types and framework automatically serializes</a:t>
            </a:r>
          </a:p>
          <a:p>
            <a:r>
              <a:rPr lang="en-US" sz="1800" dirty="0"/>
              <a:t>User can define complex types in XML and code generator will generate classes that are serializable for use internally and to and from ground software</a:t>
            </a:r>
            <a:endParaRPr lang="en-US" sz="1600" dirty="0"/>
          </a:p>
        </p:txBody>
      </p:sp>
      <p:sp>
        <p:nvSpPr>
          <p:cNvPr id="4" name="Slide Number Placeholder 3"/>
          <p:cNvSpPr>
            <a:spLocks noGrp="1"/>
          </p:cNvSpPr>
          <p:nvPr>
            <p:ph type="sldNum" sz="quarter" idx="11"/>
          </p:nvPr>
        </p:nvSpPr>
        <p:spPr/>
        <p:txBody>
          <a:bodyPr/>
          <a:lstStyle/>
          <a:p>
            <a:fld id="{40846F03-29C8-41F1-8A60-CC8C672EC5BA}" type="slidenum">
              <a:rPr lang="en-US" smtClean="0"/>
              <a:t>10</a:t>
            </a:fld>
            <a:endParaRPr lang="en-US"/>
          </a:p>
        </p:txBody>
      </p:sp>
    </p:spTree>
    <p:extLst>
      <p:ext uri="{BB962C8B-B14F-4D97-AF65-F5344CB8AC3E}">
        <p14:creationId xmlns:p14="http://schemas.microsoft.com/office/powerpoint/2010/main" val="1607742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Serialization Ports</a:t>
            </a:r>
          </a:p>
        </p:txBody>
      </p:sp>
      <p:sp>
        <p:nvSpPr>
          <p:cNvPr id="3" name="Content Placeholder 2"/>
          <p:cNvSpPr>
            <a:spLocks noGrp="1"/>
          </p:cNvSpPr>
          <p:nvPr>
            <p:ph idx="1"/>
          </p:nvPr>
        </p:nvSpPr>
        <p:spPr>
          <a:xfrm>
            <a:off x="439739" y="1269504"/>
            <a:ext cx="4894261" cy="5207496"/>
          </a:xfrm>
        </p:spPr>
        <p:txBody>
          <a:bodyPr/>
          <a:lstStyle/>
          <a:p>
            <a:r>
              <a:rPr lang="en-US" sz="1600" dirty="0"/>
              <a:t>A special optional port that handles serialized buffers</a:t>
            </a:r>
          </a:p>
          <a:p>
            <a:r>
              <a:rPr lang="en-US" sz="1600" dirty="0"/>
              <a:t>Takes as input a serialized buffer when it is an input port, and outputs a serialized buffer when it is an output port.</a:t>
            </a:r>
          </a:p>
          <a:p>
            <a:r>
              <a:rPr lang="en-US" sz="1600" dirty="0"/>
              <a:t>Can be connected to *any* typed port (almost).</a:t>
            </a:r>
          </a:p>
          <a:p>
            <a:pPr lvl="1"/>
            <a:r>
              <a:rPr lang="en-US" sz="1400" dirty="0"/>
              <a:t>For input port, calling port detects connection and serializes arguments</a:t>
            </a:r>
          </a:p>
          <a:p>
            <a:pPr lvl="1"/>
            <a:r>
              <a:rPr lang="en-US" sz="1400" dirty="0"/>
              <a:t>For output port, serialized port calls interface on typed port that </a:t>
            </a:r>
            <a:r>
              <a:rPr lang="en-US" sz="1400" dirty="0" err="1"/>
              <a:t>deserializes</a:t>
            </a:r>
            <a:r>
              <a:rPr lang="en-US" sz="1400" dirty="0"/>
              <a:t> arguments</a:t>
            </a:r>
          </a:p>
          <a:p>
            <a:pPr lvl="1"/>
            <a:r>
              <a:rPr lang="en-US" sz="1400" dirty="0"/>
              <a:t>Not supported for ports with return types</a:t>
            </a:r>
          </a:p>
          <a:p>
            <a:r>
              <a:rPr lang="en-US" sz="1600" dirty="0"/>
              <a:t>Useful for generic storage and communication components that don’t need to know type</a:t>
            </a:r>
          </a:p>
          <a:p>
            <a:pPr lvl="1"/>
            <a:r>
              <a:rPr lang="en-US" sz="1400" dirty="0"/>
              <a:t>Allows design and implementation of C&amp;DH (command and data handling) components that can be reused.</a:t>
            </a:r>
          </a:p>
        </p:txBody>
      </p:sp>
      <p:sp>
        <p:nvSpPr>
          <p:cNvPr id="4" name="Slide Number Placeholder 3"/>
          <p:cNvSpPr>
            <a:spLocks noGrp="1"/>
          </p:cNvSpPr>
          <p:nvPr>
            <p:ph type="sldNum" sz="quarter" idx="11"/>
          </p:nvPr>
        </p:nvSpPr>
        <p:spPr/>
        <p:txBody>
          <a:bodyPr/>
          <a:lstStyle/>
          <a:p>
            <a:fld id="{40846F03-29C8-41F1-8A60-CC8C672EC5BA}" type="slidenum">
              <a:rPr lang="en-US" smtClean="0"/>
              <a:t>11</a:t>
            </a:fld>
            <a:endParaRPr lang="en-US"/>
          </a:p>
        </p:txBody>
      </p:sp>
      <p:sp>
        <p:nvSpPr>
          <p:cNvPr id="5" name="Rounded Rectangle 4"/>
          <p:cNvSpPr/>
          <p:nvPr/>
        </p:nvSpPr>
        <p:spPr>
          <a:xfrm>
            <a:off x="5791200" y="1447800"/>
            <a:ext cx="1600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Comp1</a:t>
            </a:r>
          </a:p>
        </p:txBody>
      </p:sp>
      <p:sp>
        <p:nvSpPr>
          <p:cNvPr id="6" name="Rectangle 5"/>
          <p:cNvSpPr/>
          <p:nvPr/>
        </p:nvSpPr>
        <p:spPr>
          <a:xfrm>
            <a:off x="6507386" y="2305635"/>
            <a:ext cx="119676" cy="9349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767124" y="3429000"/>
            <a:ext cx="1600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Comp2</a:t>
            </a:r>
          </a:p>
        </p:txBody>
      </p:sp>
      <p:sp>
        <p:nvSpPr>
          <p:cNvPr id="8" name="Rectangle 7"/>
          <p:cNvSpPr/>
          <p:nvPr/>
        </p:nvSpPr>
        <p:spPr>
          <a:xfrm>
            <a:off x="6508321" y="3328960"/>
            <a:ext cx="119676" cy="9349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04096" y="2366876"/>
            <a:ext cx="793807" cy="246221"/>
          </a:xfrm>
          <a:prstGeom prst="rect">
            <a:avLst/>
          </a:prstGeom>
          <a:noFill/>
        </p:spPr>
        <p:txBody>
          <a:bodyPr wrap="none" rtlCol="0">
            <a:spAutoFit/>
          </a:bodyPr>
          <a:lstStyle/>
          <a:p>
            <a:r>
              <a:rPr lang="en-US" sz="1000" dirty="0"/>
              <a:t>Typed port</a:t>
            </a:r>
          </a:p>
        </p:txBody>
      </p:sp>
      <p:cxnSp>
        <p:nvCxnSpPr>
          <p:cNvPr id="11" name="Straight Arrow Connector 10"/>
          <p:cNvCxnSpPr>
            <a:stCxn id="6" idx="2"/>
            <a:endCxn id="8" idx="0"/>
          </p:cNvCxnSpPr>
          <p:nvPr/>
        </p:nvCxnSpPr>
        <p:spPr>
          <a:xfrm>
            <a:off x="6567224" y="2399133"/>
            <a:ext cx="935" cy="9298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1"/>
          </p:cNvCxnSpPr>
          <p:nvPr/>
        </p:nvCxnSpPr>
        <p:spPr>
          <a:xfrm flipH="1" flipV="1">
            <a:off x="6705600" y="2399134"/>
            <a:ext cx="898496" cy="90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620000" y="3048306"/>
            <a:ext cx="1000595" cy="246221"/>
          </a:xfrm>
          <a:prstGeom prst="rect">
            <a:avLst/>
          </a:prstGeom>
          <a:noFill/>
        </p:spPr>
        <p:txBody>
          <a:bodyPr wrap="none" rtlCol="0">
            <a:spAutoFit/>
          </a:bodyPr>
          <a:lstStyle/>
          <a:p>
            <a:r>
              <a:rPr lang="en-US" sz="1000" dirty="0"/>
              <a:t>Serialized port</a:t>
            </a:r>
          </a:p>
        </p:txBody>
      </p:sp>
      <p:cxnSp>
        <p:nvCxnSpPr>
          <p:cNvPr id="17" name="Straight Arrow Connector 16"/>
          <p:cNvCxnSpPr>
            <a:stCxn id="16" idx="1"/>
          </p:cNvCxnSpPr>
          <p:nvPr/>
        </p:nvCxnSpPr>
        <p:spPr>
          <a:xfrm flipH="1">
            <a:off x="6705602" y="3171417"/>
            <a:ext cx="914398" cy="123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5794940" y="5334000"/>
            <a:ext cx="1600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Comp3</a:t>
            </a:r>
          </a:p>
        </p:txBody>
      </p:sp>
      <p:sp>
        <p:nvSpPr>
          <p:cNvPr id="22" name="Rectangle 21"/>
          <p:cNvSpPr/>
          <p:nvPr/>
        </p:nvSpPr>
        <p:spPr>
          <a:xfrm>
            <a:off x="6506451" y="5240502"/>
            <a:ext cx="119676" cy="9349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506451" y="4269069"/>
            <a:ext cx="119676" cy="9349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24" idx="2"/>
            <a:endCxn id="22" idx="0"/>
          </p:cNvCxnSpPr>
          <p:nvPr/>
        </p:nvCxnSpPr>
        <p:spPr>
          <a:xfrm>
            <a:off x="6566289" y="4362567"/>
            <a:ext cx="0" cy="8779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703680" y="4359457"/>
            <a:ext cx="1000595" cy="246221"/>
          </a:xfrm>
          <a:prstGeom prst="rect">
            <a:avLst/>
          </a:prstGeom>
          <a:noFill/>
        </p:spPr>
        <p:txBody>
          <a:bodyPr wrap="none" rtlCol="0">
            <a:spAutoFit/>
          </a:bodyPr>
          <a:lstStyle/>
          <a:p>
            <a:r>
              <a:rPr lang="en-US" sz="1000" dirty="0"/>
              <a:t>Serialized port</a:t>
            </a:r>
          </a:p>
        </p:txBody>
      </p:sp>
      <p:cxnSp>
        <p:nvCxnSpPr>
          <p:cNvPr id="31" name="Straight Arrow Connector 30"/>
          <p:cNvCxnSpPr>
            <a:stCxn id="30" idx="1"/>
          </p:cNvCxnSpPr>
          <p:nvPr/>
        </p:nvCxnSpPr>
        <p:spPr>
          <a:xfrm flipH="1" flipV="1">
            <a:off x="6789282" y="4362567"/>
            <a:ext cx="914398" cy="1200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720502" y="4952999"/>
            <a:ext cx="793807" cy="246221"/>
          </a:xfrm>
          <a:prstGeom prst="rect">
            <a:avLst/>
          </a:prstGeom>
          <a:noFill/>
        </p:spPr>
        <p:txBody>
          <a:bodyPr wrap="none" rtlCol="0">
            <a:spAutoFit/>
          </a:bodyPr>
          <a:lstStyle/>
          <a:p>
            <a:r>
              <a:rPr lang="en-US" sz="1000" dirty="0"/>
              <a:t>Typed port</a:t>
            </a:r>
          </a:p>
        </p:txBody>
      </p:sp>
      <p:cxnSp>
        <p:nvCxnSpPr>
          <p:cNvPr id="34" name="Straight Arrow Connector 33"/>
          <p:cNvCxnSpPr>
            <a:stCxn id="33" idx="1"/>
          </p:cNvCxnSpPr>
          <p:nvPr/>
        </p:nvCxnSpPr>
        <p:spPr>
          <a:xfrm flipH="1">
            <a:off x="6789282" y="5076110"/>
            <a:ext cx="931220" cy="1643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742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Commands, Telemetry, Events and Parameters</a:t>
            </a:r>
          </a:p>
        </p:txBody>
      </p:sp>
      <p:sp>
        <p:nvSpPr>
          <p:cNvPr id="3" name="Content Placeholder 2"/>
          <p:cNvSpPr>
            <a:spLocks noGrp="1"/>
          </p:cNvSpPr>
          <p:nvPr>
            <p:ph idx="1"/>
          </p:nvPr>
        </p:nvSpPr>
        <p:spPr/>
        <p:txBody>
          <a:bodyPr/>
          <a:lstStyle/>
          <a:p>
            <a:r>
              <a:rPr lang="en-US" dirty="0"/>
              <a:t>The code generator provides a method of implementing commands, telemetry, events (AKA EVRs), and parameters.</a:t>
            </a:r>
          </a:p>
          <a:p>
            <a:r>
              <a:rPr lang="en-US" dirty="0"/>
              <a:t>Component XML specifies arguments and types.</a:t>
            </a:r>
          </a:p>
          <a:p>
            <a:r>
              <a:rPr lang="en-US" dirty="0"/>
              <a:t>Data for service is passed in serialized form.</a:t>
            </a:r>
          </a:p>
          <a:p>
            <a:r>
              <a:rPr lang="en-US" dirty="0"/>
              <a:t>The code generator parses arguments and types and generates code to convert arguments to serialized data or vice versa.</a:t>
            </a:r>
          </a:p>
          <a:p>
            <a:r>
              <a:rPr lang="en-US" dirty="0"/>
              <a:t>Calls implementation functions with </a:t>
            </a:r>
            <a:r>
              <a:rPr lang="en-US" dirty="0" err="1"/>
              <a:t>deserialized</a:t>
            </a:r>
            <a:r>
              <a:rPr lang="en-US" dirty="0"/>
              <a:t> arguments (commands) or provides base class functions to implement calls (telemetry, events and parameters)</a:t>
            </a:r>
          </a:p>
          <a:p>
            <a:r>
              <a:rPr lang="en-US" dirty="0"/>
              <a:t>Code generator uses port types that are specified in XML themselves. These ports can be then used in components that provide interfaces for transporting or storing data for those services.</a:t>
            </a:r>
          </a:p>
          <a:p>
            <a:pPr lvl="1"/>
            <a:r>
              <a:rPr lang="en-US" dirty="0"/>
              <a:t>Since data is handled in serialized form, don’t need to know specific argument types</a:t>
            </a:r>
          </a:p>
        </p:txBody>
      </p:sp>
      <p:sp>
        <p:nvSpPr>
          <p:cNvPr id="4" name="Slide Number Placeholder 3"/>
          <p:cNvSpPr>
            <a:spLocks noGrp="1"/>
          </p:cNvSpPr>
          <p:nvPr>
            <p:ph type="sldNum" sz="quarter" idx="11"/>
          </p:nvPr>
        </p:nvSpPr>
        <p:spPr/>
        <p:txBody>
          <a:bodyPr/>
          <a:lstStyle/>
          <a:p>
            <a:fld id="{40846F03-29C8-41F1-8A60-CC8C672EC5BA}" type="slidenum">
              <a:rPr lang="en-US" smtClean="0"/>
              <a:t>12</a:t>
            </a:fld>
            <a:endParaRPr lang="en-US"/>
          </a:p>
        </p:txBody>
      </p:sp>
    </p:spTree>
    <p:extLst>
      <p:ext uri="{BB962C8B-B14F-4D97-AF65-F5344CB8AC3E}">
        <p14:creationId xmlns:p14="http://schemas.microsoft.com/office/powerpoint/2010/main" val="1138883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Commands</a:t>
            </a:r>
          </a:p>
        </p:txBody>
      </p:sp>
      <p:sp>
        <p:nvSpPr>
          <p:cNvPr id="3" name="Content Placeholder 2"/>
          <p:cNvSpPr>
            <a:spLocks noGrp="1"/>
          </p:cNvSpPr>
          <p:nvPr>
            <p:ph idx="1"/>
          </p:nvPr>
        </p:nvSpPr>
        <p:spPr>
          <a:xfrm>
            <a:off x="439739" y="1142999"/>
            <a:ext cx="8453437" cy="5503665"/>
          </a:xfrm>
        </p:spPr>
        <p:txBody>
          <a:bodyPr/>
          <a:lstStyle/>
          <a:p>
            <a:r>
              <a:rPr lang="en-US" sz="1800" dirty="0"/>
              <a:t>Component command XML specifies:</a:t>
            </a:r>
          </a:p>
          <a:p>
            <a:pPr lvl="1"/>
            <a:r>
              <a:rPr lang="en-US" sz="1600" dirty="0" err="1"/>
              <a:t>Opcode</a:t>
            </a:r>
            <a:r>
              <a:rPr lang="en-US" sz="1600" dirty="0"/>
              <a:t>, mnemonic, and arguments</a:t>
            </a:r>
          </a:p>
          <a:p>
            <a:pPr lvl="2"/>
            <a:r>
              <a:rPr lang="en-US" sz="1400" dirty="0"/>
              <a:t>Arguments can be any built-in type or external XML complex type</a:t>
            </a:r>
          </a:p>
          <a:p>
            <a:pPr lvl="2"/>
            <a:r>
              <a:rPr lang="en-US" sz="1400" dirty="0"/>
              <a:t>Complex type can be a single argument</a:t>
            </a:r>
          </a:p>
          <a:p>
            <a:pPr lvl="2"/>
            <a:r>
              <a:rPr lang="en-US" sz="1400" dirty="0"/>
              <a:t>Can define enumerations</a:t>
            </a:r>
          </a:p>
          <a:p>
            <a:pPr lvl="1"/>
            <a:r>
              <a:rPr lang="en-US" sz="1600" dirty="0"/>
              <a:t>Synchronization attribute</a:t>
            </a:r>
          </a:p>
          <a:p>
            <a:pPr lvl="2"/>
            <a:r>
              <a:rPr lang="en-US" sz="1400" dirty="0"/>
              <a:t>Sync, </a:t>
            </a:r>
            <a:r>
              <a:rPr lang="en-US" sz="1400" dirty="0" err="1"/>
              <a:t>async</a:t>
            </a:r>
            <a:r>
              <a:rPr lang="en-US" sz="1400" dirty="0"/>
              <a:t>, or guarded</a:t>
            </a:r>
          </a:p>
          <a:p>
            <a:pPr lvl="2"/>
            <a:r>
              <a:rPr lang="en-US" sz="1400" dirty="0"/>
              <a:t>Same meaning as ports</a:t>
            </a:r>
          </a:p>
          <a:p>
            <a:pPr lvl="3"/>
            <a:r>
              <a:rPr lang="en-US" sz="1200" dirty="0" err="1"/>
              <a:t>Async</a:t>
            </a:r>
            <a:r>
              <a:rPr lang="en-US" sz="1200" dirty="0"/>
              <a:t> can specify message priority</a:t>
            </a:r>
          </a:p>
          <a:p>
            <a:r>
              <a:rPr lang="en-US" sz="1800" dirty="0"/>
              <a:t>Implementation class implements function for each command</a:t>
            </a:r>
          </a:p>
          <a:p>
            <a:pPr lvl="1"/>
            <a:r>
              <a:rPr lang="en-US" sz="1600" dirty="0"/>
              <a:t>Framework code </a:t>
            </a:r>
            <a:r>
              <a:rPr lang="en-US" sz="1600" dirty="0" err="1"/>
              <a:t>deserializes</a:t>
            </a:r>
            <a:r>
              <a:rPr lang="en-US" sz="1600" dirty="0"/>
              <a:t> arguments from argument data buffer</a:t>
            </a:r>
          </a:p>
          <a:p>
            <a:r>
              <a:rPr lang="en-US" sz="1800" dirty="0" err="1"/>
              <a:t>Autocoder</a:t>
            </a:r>
            <a:r>
              <a:rPr lang="en-US" sz="1800" dirty="0"/>
              <a:t> automatically adds ports for registering commands, receiving commands and reporting an execution status.</a:t>
            </a:r>
            <a:endParaRPr lang="en-US" sz="1600" dirty="0"/>
          </a:p>
          <a:p>
            <a:pPr lvl="1"/>
            <a:endParaRPr lang="en-US" dirty="0"/>
          </a:p>
        </p:txBody>
      </p:sp>
      <p:sp>
        <p:nvSpPr>
          <p:cNvPr id="4" name="Slide Number Placeholder 3"/>
          <p:cNvSpPr>
            <a:spLocks noGrp="1"/>
          </p:cNvSpPr>
          <p:nvPr>
            <p:ph type="sldNum" sz="quarter" idx="11"/>
          </p:nvPr>
        </p:nvSpPr>
        <p:spPr/>
        <p:txBody>
          <a:bodyPr/>
          <a:lstStyle/>
          <a:p>
            <a:fld id="{40846F03-29C8-41F1-8A60-CC8C672EC5BA}" type="slidenum">
              <a:rPr lang="en-US" smtClean="0"/>
              <a:t>13</a:t>
            </a:fld>
            <a:endParaRPr lang="en-US" dirty="0"/>
          </a:p>
        </p:txBody>
      </p:sp>
    </p:spTree>
    <p:extLst>
      <p:ext uri="{BB962C8B-B14F-4D97-AF65-F5344CB8AC3E}">
        <p14:creationId xmlns:p14="http://schemas.microsoft.com/office/powerpoint/2010/main" val="1409803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p>
        </p:txBody>
      </p:sp>
      <p:sp>
        <p:nvSpPr>
          <p:cNvPr id="3" name="Content Placeholder 2"/>
          <p:cNvSpPr>
            <a:spLocks noGrp="1"/>
          </p:cNvSpPr>
          <p:nvPr>
            <p:ph idx="1"/>
          </p:nvPr>
        </p:nvSpPr>
        <p:spPr>
          <a:xfrm>
            <a:off x="439739" y="1142999"/>
            <a:ext cx="8453437" cy="5503665"/>
          </a:xfrm>
        </p:spPr>
        <p:txBody>
          <a:bodyPr/>
          <a:lstStyle/>
          <a:p>
            <a:r>
              <a:rPr lang="en-US" sz="1800" dirty="0"/>
              <a:t>Component event XML specifies:</a:t>
            </a:r>
          </a:p>
          <a:p>
            <a:pPr lvl="1"/>
            <a:r>
              <a:rPr lang="en-US" sz="1600" dirty="0"/>
              <a:t>ID, name, severity and arguments</a:t>
            </a:r>
          </a:p>
          <a:p>
            <a:pPr lvl="2"/>
            <a:r>
              <a:rPr lang="en-US" sz="1400" dirty="0"/>
              <a:t>Arguments can be any built-in type or XML complex type</a:t>
            </a:r>
          </a:p>
          <a:p>
            <a:pPr lvl="2"/>
            <a:r>
              <a:rPr lang="en-US" sz="1400" dirty="0"/>
              <a:t>Complex type can be a single argument</a:t>
            </a:r>
          </a:p>
          <a:p>
            <a:pPr lvl="2"/>
            <a:r>
              <a:rPr lang="en-US" sz="1400" dirty="0"/>
              <a:t>Can define enumerations</a:t>
            </a:r>
          </a:p>
          <a:p>
            <a:pPr lvl="1"/>
            <a:r>
              <a:rPr lang="en-US" sz="1600" dirty="0"/>
              <a:t>Format </a:t>
            </a:r>
            <a:r>
              <a:rPr lang="en-US" sz="1600" dirty="0" err="1"/>
              <a:t>specifier</a:t>
            </a:r>
            <a:r>
              <a:rPr lang="en-US" sz="1600" dirty="0"/>
              <a:t> string</a:t>
            </a:r>
          </a:p>
          <a:p>
            <a:pPr lvl="2"/>
            <a:r>
              <a:rPr lang="en-US" sz="1400" dirty="0"/>
              <a:t>Used by ground software and optional on-board console to display message with argument values</a:t>
            </a:r>
          </a:p>
          <a:p>
            <a:pPr lvl="2"/>
            <a:r>
              <a:rPr lang="en-US" sz="1400" dirty="0"/>
              <a:t>Follows C format specifier syntax</a:t>
            </a:r>
            <a:endParaRPr lang="en-US" sz="1200" dirty="0"/>
          </a:p>
          <a:p>
            <a:r>
              <a:rPr lang="en-US" sz="1800" dirty="0"/>
              <a:t>Code generated base class provides function to call for each event with typed arguments</a:t>
            </a:r>
          </a:p>
          <a:p>
            <a:pPr lvl="1"/>
            <a:r>
              <a:rPr lang="en-US" sz="1400" dirty="0"/>
              <a:t>Provides stronger type checking at compile time than MER/MSL EVR macros</a:t>
            </a:r>
          </a:p>
          <a:p>
            <a:pPr lvl="1"/>
            <a:r>
              <a:rPr lang="en-US" sz="1400" dirty="0"/>
              <a:t>Called by implementation class</a:t>
            </a:r>
          </a:p>
          <a:p>
            <a:r>
              <a:rPr lang="en-US" sz="1800" dirty="0"/>
              <a:t>Code generator automatically adds ports for retrieving time tag and sending event</a:t>
            </a:r>
          </a:p>
          <a:p>
            <a:pPr lvl="1"/>
            <a:r>
              <a:rPr lang="en-US" sz="1400" dirty="0"/>
              <a:t>Two independent ports for sending events</a:t>
            </a:r>
          </a:p>
          <a:p>
            <a:pPr lvl="2"/>
            <a:r>
              <a:rPr lang="en-US" sz="1200" dirty="0"/>
              <a:t>A binary version with serialized arguments for transport to ground software</a:t>
            </a:r>
          </a:p>
          <a:p>
            <a:pPr lvl="2"/>
            <a:r>
              <a:rPr lang="en-US" sz="1200" dirty="0"/>
              <a:t>A text port that sends a string version of the event (using the format specifier) that can be sent to a console</a:t>
            </a:r>
          </a:p>
          <a:p>
            <a:pPr lvl="3"/>
            <a:r>
              <a:rPr lang="en-US" sz="1000" dirty="0"/>
              <a:t>Can be globally disabled via architecture configuration macros to save execution time and code space</a:t>
            </a:r>
          </a:p>
          <a:p>
            <a:pPr lvl="1"/>
            <a:endParaRPr lang="en-US" dirty="0"/>
          </a:p>
        </p:txBody>
      </p:sp>
      <p:sp>
        <p:nvSpPr>
          <p:cNvPr id="4" name="Slide Number Placeholder 3"/>
          <p:cNvSpPr>
            <a:spLocks noGrp="1"/>
          </p:cNvSpPr>
          <p:nvPr>
            <p:ph type="sldNum" sz="quarter" idx="11"/>
          </p:nvPr>
        </p:nvSpPr>
        <p:spPr/>
        <p:txBody>
          <a:bodyPr/>
          <a:lstStyle/>
          <a:p>
            <a:fld id="{40846F03-29C8-41F1-8A60-CC8C672EC5BA}" type="slidenum">
              <a:rPr lang="en-US" smtClean="0"/>
              <a:t>14</a:t>
            </a:fld>
            <a:endParaRPr lang="en-US" dirty="0"/>
          </a:p>
        </p:txBody>
      </p:sp>
    </p:spTree>
    <p:extLst>
      <p:ext uri="{BB962C8B-B14F-4D97-AF65-F5344CB8AC3E}">
        <p14:creationId xmlns:p14="http://schemas.microsoft.com/office/powerpoint/2010/main" val="2157750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Telemetry</a:t>
            </a:r>
          </a:p>
        </p:txBody>
      </p:sp>
      <p:sp>
        <p:nvSpPr>
          <p:cNvPr id="3" name="Content Placeholder 2"/>
          <p:cNvSpPr>
            <a:spLocks noGrp="1"/>
          </p:cNvSpPr>
          <p:nvPr>
            <p:ph idx="1"/>
          </p:nvPr>
        </p:nvSpPr>
        <p:spPr>
          <a:xfrm>
            <a:off x="439739" y="1142999"/>
            <a:ext cx="8453437" cy="5503665"/>
          </a:xfrm>
        </p:spPr>
        <p:txBody>
          <a:bodyPr/>
          <a:lstStyle/>
          <a:p>
            <a:r>
              <a:rPr lang="en-US" sz="1800" dirty="0"/>
              <a:t>Component telemetry XML specifies channels that have:</a:t>
            </a:r>
          </a:p>
          <a:p>
            <a:pPr lvl="1"/>
            <a:r>
              <a:rPr lang="en-US" sz="1600" dirty="0"/>
              <a:t>ID, name, and data type</a:t>
            </a:r>
          </a:p>
          <a:p>
            <a:pPr lvl="2"/>
            <a:r>
              <a:rPr lang="en-US" sz="1400" dirty="0"/>
              <a:t>Data type can be any built-in type or external XML complex type</a:t>
            </a:r>
          </a:p>
          <a:p>
            <a:pPr lvl="2"/>
            <a:r>
              <a:rPr lang="en-US" sz="1400" dirty="0"/>
              <a:t>Can define enumerations</a:t>
            </a:r>
          </a:p>
          <a:p>
            <a:pPr lvl="1"/>
            <a:r>
              <a:rPr lang="en-US" sz="1600" dirty="0"/>
              <a:t>Format </a:t>
            </a:r>
            <a:r>
              <a:rPr lang="en-US" sz="1600" dirty="0" err="1"/>
              <a:t>specifier</a:t>
            </a:r>
            <a:r>
              <a:rPr lang="en-US" sz="1600" dirty="0"/>
              <a:t> string</a:t>
            </a:r>
          </a:p>
          <a:p>
            <a:pPr lvl="2"/>
            <a:r>
              <a:rPr lang="en-US" sz="1400" dirty="0"/>
              <a:t>Used by ground software and optional on-board console to display message with argument values</a:t>
            </a:r>
            <a:endParaRPr lang="en-US" sz="1200" dirty="0"/>
          </a:p>
          <a:p>
            <a:r>
              <a:rPr lang="en-US" sz="1800" dirty="0"/>
              <a:t>Code generated base class provides function to call for each channel with typed argument</a:t>
            </a:r>
          </a:p>
          <a:p>
            <a:pPr lvl="1"/>
            <a:r>
              <a:rPr lang="en-US" sz="1600" dirty="0"/>
              <a:t>Called by implementation class</a:t>
            </a:r>
          </a:p>
          <a:p>
            <a:r>
              <a:rPr lang="en-US" sz="1800" dirty="0"/>
              <a:t>Code generator automatically adds ports for retrieving time tag and sending channelized data</a:t>
            </a:r>
          </a:p>
        </p:txBody>
      </p:sp>
      <p:sp>
        <p:nvSpPr>
          <p:cNvPr id="4" name="Slide Number Placeholder 3"/>
          <p:cNvSpPr>
            <a:spLocks noGrp="1"/>
          </p:cNvSpPr>
          <p:nvPr>
            <p:ph type="sldNum" sz="quarter" idx="11"/>
          </p:nvPr>
        </p:nvSpPr>
        <p:spPr/>
        <p:txBody>
          <a:bodyPr/>
          <a:lstStyle/>
          <a:p>
            <a:fld id="{40846F03-29C8-41F1-8A60-CC8C672EC5BA}" type="slidenum">
              <a:rPr lang="en-US" smtClean="0"/>
              <a:t>15</a:t>
            </a:fld>
            <a:endParaRPr lang="en-US" dirty="0"/>
          </a:p>
        </p:txBody>
      </p:sp>
    </p:spTree>
    <p:extLst>
      <p:ext uri="{BB962C8B-B14F-4D97-AF65-F5344CB8AC3E}">
        <p14:creationId xmlns:p14="http://schemas.microsoft.com/office/powerpoint/2010/main" val="2628941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a:t>
            </a:r>
          </a:p>
        </p:txBody>
      </p:sp>
      <p:sp>
        <p:nvSpPr>
          <p:cNvPr id="3" name="Content Placeholder 2"/>
          <p:cNvSpPr>
            <a:spLocks noGrp="1"/>
          </p:cNvSpPr>
          <p:nvPr>
            <p:ph idx="1"/>
          </p:nvPr>
        </p:nvSpPr>
        <p:spPr>
          <a:xfrm>
            <a:off x="439739" y="1142999"/>
            <a:ext cx="8453437" cy="5503665"/>
          </a:xfrm>
        </p:spPr>
        <p:txBody>
          <a:bodyPr/>
          <a:lstStyle/>
          <a:p>
            <a:r>
              <a:rPr lang="en-US" sz="1800" dirty="0"/>
              <a:t>Parameters are traditional means of storing non-volatile state</a:t>
            </a:r>
          </a:p>
          <a:p>
            <a:pPr lvl="1"/>
            <a:r>
              <a:rPr lang="en-US" sz="1600" dirty="0"/>
              <a:t>Framework provides code generation to manage, but user must write specific storage component</a:t>
            </a:r>
          </a:p>
          <a:p>
            <a:r>
              <a:rPr lang="en-US" sz="1800" dirty="0"/>
              <a:t>Component XML specifies parameters that have:</a:t>
            </a:r>
          </a:p>
          <a:p>
            <a:pPr lvl="1"/>
            <a:r>
              <a:rPr lang="en-US" sz="1600" dirty="0"/>
              <a:t>ID, name, and data type</a:t>
            </a:r>
          </a:p>
          <a:p>
            <a:pPr lvl="2"/>
            <a:r>
              <a:rPr lang="en-US" sz="1400" dirty="0"/>
              <a:t>Data type can be any built-in type or external XML complex type</a:t>
            </a:r>
          </a:p>
          <a:p>
            <a:pPr lvl="2"/>
            <a:r>
              <a:rPr lang="en-US" sz="1400" dirty="0"/>
              <a:t>Can define enumerations</a:t>
            </a:r>
          </a:p>
          <a:p>
            <a:pPr lvl="1"/>
            <a:r>
              <a:rPr lang="en-US" sz="1600" dirty="0"/>
              <a:t>Optional default value</a:t>
            </a:r>
          </a:p>
          <a:p>
            <a:pPr lvl="2"/>
            <a:r>
              <a:rPr lang="en-US" sz="1400" dirty="0"/>
              <a:t>In the event the parameter cannot be retrieved, assigns default value to parameter</a:t>
            </a:r>
          </a:p>
          <a:p>
            <a:r>
              <a:rPr lang="en-US" sz="1800" dirty="0"/>
              <a:t>Code generator automatically adds port for retrieving parameters</a:t>
            </a:r>
          </a:p>
          <a:p>
            <a:r>
              <a:rPr lang="en-US" sz="1800" dirty="0"/>
              <a:t>During initialization, a public method in the class is called that retrieves the parameters and stores copies locally</a:t>
            </a:r>
          </a:p>
          <a:p>
            <a:pPr lvl="1"/>
            <a:r>
              <a:rPr lang="en-US" sz="1600" dirty="0"/>
              <a:t>Can be called again if parameter is updated</a:t>
            </a:r>
          </a:p>
          <a:p>
            <a:r>
              <a:rPr lang="en-US" sz="1800" dirty="0"/>
              <a:t>Code generated base class provides function to call for each parameter to retrieve stored copy</a:t>
            </a:r>
          </a:p>
          <a:p>
            <a:pPr lvl="1"/>
            <a:r>
              <a:rPr lang="en-US" sz="1600" dirty="0"/>
              <a:t>Implementation class can call whenever parameter value is needed</a:t>
            </a:r>
          </a:p>
        </p:txBody>
      </p:sp>
      <p:sp>
        <p:nvSpPr>
          <p:cNvPr id="4" name="Slide Number Placeholder 3"/>
          <p:cNvSpPr>
            <a:spLocks noGrp="1"/>
          </p:cNvSpPr>
          <p:nvPr>
            <p:ph type="sldNum" sz="quarter" idx="11"/>
          </p:nvPr>
        </p:nvSpPr>
        <p:spPr/>
        <p:txBody>
          <a:bodyPr/>
          <a:lstStyle/>
          <a:p>
            <a:fld id="{40846F03-29C8-41F1-8A60-CC8C672EC5BA}" type="slidenum">
              <a:rPr lang="en-US" smtClean="0"/>
              <a:t>16</a:t>
            </a:fld>
            <a:endParaRPr lang="en-US" dirty="0"/>
          </a:p>
        </p:txBody>
      </p:sp>
    </p:spTree>
    <p:extLst>
      <p:ext uri="{BB962C8B-B14F-4D97-AF65-F5344CB8AC3E}">
        <p14:creationId xmlns:p14="http://schemas.microsoft.com/office/powerpoint/2010/main" val="1926805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patterns</a:t>
            </a:r>
          </a:p>
        </p:txBody>
      </p:sp>
      <p:sp>
        <p:nvSpPr>
          <p:cNvPr id="3" name="Content Placeholder 2"/>
          <p:cNvSpPr>
            <a:spLocks noGrp="1"/>
          </p:cNvSpPr>
          <p:nvPr>
            <p:ph idx="1"/>
          </p:nvPr>
        </p:nvSpPr>
        <p:spPr>
          <a:xfrm>
            <a:off x="439739" y="1142999"/>
            <a:ext cx="8453437" cy="5503665"/>
          </a:xfrm>
        </p:spPr>
        <p:txBody>
          <a:bodyPr/>
          <a:lstStyle/>
          <a:p>
            <a:r>
              <a:rPr lang="en-US" sz="1800" dirty="0"/>
              <a:t>Over time, tested C&amp;DH components can be developed that implement typical non-mission-specific flight functions that are specified in the XML</a:t>
            </a:r>
          </a:p>
          <a:p>
            <a:pPr lvl="1"/>
            <a:r>
              <a:rPr lang="en-US" sz="1400" dirty="0"/>
              <a:t>Commands, Events, Telemetry, Parameters</a:t>
            </a:r>
          </a:p>
          <a:p>
            <a:r>
              <a:rPr lang="en-US" sz="1600" dirty="0"/>
              <a:t>Design them so small-scale projects can live with sufficient implementations out of the box</a:t>
            </a:r>
          </a:p>
          <a:p>
            <a:r>
              <a:rPr lang="en-US" sz="1600" dirty="0"/>
              <a:t>Includes:</a:t>
            </a:r>
          </a:p>
          <a:p>
            <a:pPr lvl="1"/>
            <a:r>
              <a:rPr lang="en-US" sz="1400" dirty="0"/>
              <a:t>Command dispatcher</a:t>
            </a:r>
          </a:p>
          <a:p>
            <a:pPr lvl="1"/>
            <a:r>
              <a:rPr lang="en-US" sz="1400" dirty="0"/>
              <a:t>Command sequencer</a:t>
            </a:r>
          </a:p>
          <a:p>
            <a:pPr lvl="1"/>
            <a:r>
              <a:rPr lang="en-US" sz="1400" dirty="0"/>
              <a:t>Event log (binary and console)</a:t>
            </a:r>
          </a:p>
          <a:p>
            <a:pPr lvl="1"/>
            <a:r>
              <a:rPr lang="en-US" sz="1400" dirty="0"/>
              <a:t>Telemetry database</a:t>
            </a:r>
          </a:p>
          <a:p>
            <a:pPr lvl="1"/>
            <a:r>
              <a:rPr lang="en-US" sz="1400" dirty="0"/>
              <a:t>File-based parameter storage and updating</a:t>
            </a:r>
          </a:p>
          <a:p>
            <a:pPr lvl="1"/>
            <a:r>
              <a:rPr lang="en-US" sz="1400" dirty="0"/>
              <a:t>Active rate groups</a:t>
            </a:r>
          </a:p>
          <a:p>
            <a:r>
              <a:rPr lang="en-US" sz="1600" dirty="0"/>
              <a:t>Define interfaces for facilities that would support the existing component implementations</a:t>
            </a:r>
          </a:p>
          <a:p>
            <a:pPr lvl="1"/>
            <a:r>
              <a:rPr lang="en-US" sz="1400" dirty="0"/>
              <a:t>Uplink/Downlink packet types</a:t>
            </a:r>
          </a:p>
          <a:p>
            <a:pPr lvl="2"/>
            <a:r>
              <a:rPr lang="en-US" sz="1200" dirty="0" err="1"/>
              <a:t>Input/Output</a:t>
            </a:r>
            <a:r>
              <a:rPr lang="en-US" sz="1200" dirty="0"/>
              <a:t> of ground system and C&amp;DH components</a:t>
            </a:r>
          </a:p>
          <a:p>
            <a:pPr lvl="1"/>
            <a:r>
              <a:rPr lang="en-US" sz="1400" dirty="0"/>
              <a:t>Uplink/Downlink ports</a:t>
            </a:r>
          </a:p>
          <a:p>
            <a:pPr lvl="2"/>
            <a:r>
              <a:rPr lang="en-US" sz="1200" dirty="0"/>
              <a:t>Project would have specific uplink downlink hardware</a:t>
            </a:r>
          </a:p>
          <a:p>
            <a:endParaRPr lang="en-US" sz="1600" dirty="0"/>
          </a:p>
        </p:txBody>
      </p:sp>
      <p:sp>
        <p:nvSpPr>
          <p:cNvPr id="4" name="Slide Number Placeholder 3"/>
          <p:cNvSpPr>
            <a:spLocks noGrp="1"/>
          </p:cNvSpPr>
          <p:nvPr>
            <p:ph type="sldNum" sz="quarter" idx="11"/>
          </p:nvPr>
        </p:nvSpPr>
        <p:spPr/>
        <p:txBody>
          <a:bodyPr/>
          <a:lstStyle/>
          <a:p>
            <a:fld id="{40846F03-29C8-41F1-8A60-CC8C672EC5BA}" type="slidenum">
              <a:rPr lang="en-US" smtClean="0"/>
              <a:t>17</a:t>
            </a:fld>
            <a:endParaRPr lang="en-US" dirty="0"/>
          </a:p>
        </p:txBody>
      </p:sp>
    </p:spTree>
    <p:extLst>
      <p:ext uri="{BB962C8B-B14F-4D97-AF65-F5344CB8AC3E}">
        <p14:creationId xmlns:p14="http://schemas.microsoft.com/office/powerpoint/2010/main" val="567414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1" y="379108"/>
            <a:ext cx="6582610" cy="308030"/>
          </a:xfrm>
        </p:spPr>
        <p:txBody>
          <a:bodyPr/>
          <a:lstStyle/>
          <a:p>
            <a:r>
              <a:rPr lang="en-US" sz="2400" dirty="0"/>
              <a:t>Example Component Pattern - Rate Group</a:t>
            </a:r>
          </a:p>
        </p:txBody>
      </p:sp>
      <p:sp>
        <p:nvSpPr>
          <p:cNvPr id="3" name="Content Placeholder 2"/>
          <p:cNvSpPr>
            <a:spLocks noGrp="1"/>
          </p:cNvSpPr>
          <p:nvPr>
            <p:ph idx="1"/>
          </p:nvPr>
        </p:nvSpPr>
        <p:spPr>
          <a:xfrm>
            <a:off x="457200" y="1371600"/>
            <a:ext cx="2895600" cy="4724400"/>
          </a:xfrm>
        </p:spPr>
        <p:txBody>
          <a:bodyPr/>
          <a:lstStyle/>
          <a:p>
            <a:r>
              <a:rPr lang="en-US" dirty="0"/>
              <a:t>Rate group is a container of run() ports.</a:t>
            </a:r>
          </a:p>
          <a:p>
            <a:r>
              <a:rPr lang="en-US" dirty="0"/>
              <a:t>Calls ports in order</a:t>
            </a:r>
          </a:p>
          <a:p>
            <a:r>
              <a:rPr lang="en-US" dirty="0"/>
              <a:t>Since is a list of run ports, doesn’t know (or care) which destinations are in active components or not</a:t>
            </a:r>
          </a:p>
          <a:p>
            <a:r>
              <a:rPr lang="en-US" dirty="0"/>
              <a:t>Rate Group is an active component</a:t>
            </a:r>
          </a:p>
        </p:txBody>
      </p:sp>
      <p:sp>
        <p:nvSpPr>
          <p:cNvPr id="4" name="Slide Number Placeholder 3"/>
          <p:cNvSpPr>
            <a:spLocks noGrp="1"/>
          </p:cNvSpPr>
          <p:nvPr>
            <p:ph type="sldNum" sz="quarter" idx="4294967295"/>
          </p:nvPr>
        </p:nvSpPr>
        <p:spPr>
          <a:xfrm>
            <a:off x="6530975" y="6370638"/>
            <a:ext cx="1960563" cy="238125"/>
          </a:xfrm>
          <a:prstGeom prst="rect">
            <a:avLst/>
          </a:prstGeom>
        </p:spPr>
        <p:txBody>
          <a:bodyPr/>
          <a:lstStyle/>
          <a:p>
            <a:pPr>
              <a:defRPr/>
            </a:pPr>
            <a:r>
              <a:rPr lang="en-US"/>
              <a:t>Page </a:t>
            </a:r>
            <a:fld id="{04700C47-6218-450E-A921-EAD38BED3D92}" type="slidenum">
              <a:rPr lang="en-US" smtClean="0"/>
              <a:pPr>
                <a:defRPr/>
              </a:pPr>
              <a:t>18</a:t>
            </a:fld>
            <a:endParaRPr lang="en-US"/>
          </a:p>
        </p:txBody>
      </p:sp>
      <p:sp>
        <p:nvSpPr>
          <p:cNvPr id="5" name="Rounded Rectangle 4"/>
          <p:cNvSpPr/>
          <p:nvPr/>
        </p:nvSpPr>
        <p:spPr bwMode="auto">
          <a:xfrm>
            <a:off x="3810000" y="1294063"/>
            <a:ext cx="1143000" cy="42672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pitchFamily="48" charset="-128"/>
              </a:rPr>
              <a:t>Rate</a:t>
            </a:r>
          </a:p>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Arial" charset="0"/>
                <a:ea typeface="ＭＳ Ｐゴシック" pitchFamily="48" charset="-128"/>
              </a:rPr>
              <a:t>Group</a:t>
            </a:r>
            <a:endParaRPr kumimoji="0" lang="en-US" sz="2400" b="0" i="0" u="none" strike="noStrike" cap="none" normalizeH="0" baseline="0" dirty="0">
              <a:ln>
                <a:noFill/>
              </a:ln>
              <a:solidFill>
                <a:schemeClr val="tx1"/>
              </a:solidFill>
              <a:effectLst/>
              <a:latin typeface="Arial" charset="0"/>
              <a:ea typeface="ＭＳ Ｐゴシック" pitchFamily="48" charset="-128"/>
            </a:endParaRPr>
          </a:p>
        </p:txBody>
      </p:sp>
      <p:sp>
        <p:nvSpPr>
          <p:cNvPr id="14" name="Rounded Rectangle 13"/>
          <p:cNvSpPr/>
          <p:nvPr/>
        </p:nvSpPr>
        <p:spPr bwMode="auto">
          <a:xfrm>
            <a:off x="7315200" y="2132263"/>
            <a:ext cx="14478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8" name="Rounded Rectangle 17"/>
          <p:cNvSpPr/>
          <p:nvPr/>
        </p:nvSpPr>
        <p:spPr bwMode="auto">
          <a:xfrm>
            <a:off x="7315200" y="2969126"/>
            <a:ext cx="14478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3" name="Rectangle 22"/>
          <p:cNvSpPr/>
          <p:nvPr/>
        </p:nvSpPr>
        <p:spPr bwMode="auto">
          <a:xfrm>
            <a:off x="7162800" y="236086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0" name="Rectangle 29"/>
          <p:cNvSpPr/>
          <p:nvPr/>
        </p:nvSpPr>
        <p:spPr bwMode="auto">
          <a:xfrm>
            <a:off x="7162800" y="319772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37" name="Straight Arrow Connector 36"/>
          <p:cNvCxnSpPr>
            <a:stCxn id="23" idx="3"/>
          </p:cNvCxnSpPr>
          <p:nvPr/>
        </p:nvCxnSpPr>
        <p:spPr bwMode="auto">
          <a:xfrm>
            <a:off x="7315200" y="2437063"/>
            <a:ext cx="304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8" name="TextBox 37"/>
          <p:cNvSpPr txBox="1"/>
          <p:nvPr/>
        </p:nvSpPr>
        <p:spPr>
          <a:xfrm>
            <a:off x="7620000" y="2298563"/>
            <a:ext cx="508473" cy="276999"/>
          </a:xfrm>
          <a:prstGeom prst="rect">
            <a:avLst/>
          </a:prstGeom>
          <a:noFill/>
        </p:spPr>
        <p:txBody>
          <a:bodyPr wrap="none" rtlCol="0">
            <a:spAutoFit/>
          </a:bodyPr>
          <a:lstStyle/>
          <a:p>
            <a:r>
              <a:rPr lang="en-US" sz="1200" dirty="0"/>
              <a:t>run()</a:t>
            </a:r>
          </a:p>
        </p:txBody>
      </p:sp>
      <p:sp>
        <p:nvSpPr>
          <p:cNvPr id="39" name="Rectangle 38"/>
          <p:cNvSpPr/>
          <p:nvPr/>
        </p:nvSpPr>
        <p:spPr bwMode="auto">
          <a:xfrm>
            <a:off x="7467600" y="319772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0" name="Rectangle 39"/>
          <p:cNvSpPr/>
          <p:nvPr/>
        </p:nvSpPr>
        <p:spPr bwMode="auto">
          <a:xfrm>
            <a:off x="7543800" y="319772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1" name="Rectangle 40"/>
          <p:cNvSpPr/>
          <p:nvPr/>
        </p:nvSpPr>
        <p:spPr bwMode="auto">
          <a:xfrm>
            <a:off x="7620000" y="319772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2" name="Rectangle 41"/>
          <p:cNvSpPr/>
          <p:nvPr/>
        </p:nvSpPr>
        <p:spPr bwMode="auto">
          <a:xfrm>
            <a:off x="7696200" y="319772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3" name="Rectangle 42"/>
          <p:cNvSpPr/>
          <p:nvPr/>
        </p:nvSpPr>
        <p:spPr bwMode="auto">
          <a:xfrm>
            <a:off x="7772400" y="319772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4" name="Rectangle 43"/>
          <p:cNvSpPr/>
          <p:nvPr/>
        </p:nvSpPr>
        <p:spPr bwMode="auto">
          <a:xfrm>
            <a:off x="7848600" y="319772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5" name="Rectangle 44"/>
          <p:cNvSpPr/>
          <p:nvPr/>
        </p:nvSpPr>
        <p:spPr bwMode="auto">
          <a:xfrm>
            <a:off x="7924800" y="319772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6" name="TextBox 45"/>
          <p:cNvSpPr txBox="1"/>
          <p:nvPr/>
        </p:nvSpPr>
        <p:spPr>
          <a:xfrm>
            <a:off x="8236283" y="3117514"/>
            <a:ext cx="508473" cy="276999"/>
          </a:xfrm>
          <a:prstGeom prst="rect">
            <a:avLst/>
          </a:prstGeom>
          <a:noFill/>
        </p:spPr>
        <p:txBody>
          <a:bodyPr wrap="none" rtlCol="0">
            <a:spAutoFit/>
          </a:bodyPr>
          <a:lstStyle/>
          <a:p>
            <a:r>
              <a:rPr lang="en-US" sz="1200" dirty="0"/>
              <a:t>run()</a:t>
            </a:r>
          </a:p>
        </p:txBody>
      </p:sp>
      <p:cxnSp>
        <p:nvCxnSpPr>
          <p:cNvPr id="47" name="Straight Arrow Connector 46"/>
          <p:cNvCxnSpPr>
            <a:stCxn id="45" idx="3"/>
            <a:endCxn id="46" idx="1"/>
          </p:cNvCxnSpPr>
          <p:nvPr/>
        </p:nvCxnSpPr>
        <p:spPr bwMode="auto">
          <a:xfrm flipV="1">
            <a:off x="8001000" y="3256014"/>
            <a:ext cx="235283" cy="1791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1" name="Straight Arrow Connector 50"/>
          <p:cNvCxnSpPr/>
          <p:nvPr/>
        </p:nvCxnSpPr>
        <p:spPr bwMode="auto">
          <a:xfrm>
            <a:off x="7315200" y="3285023"/>
            <a:ext cx="152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5" name="Straight Arrow Connector 54"/>
          <p:cNvCxnSpPr>
            <a:endCxn id="23" idx="1"/>
          </p:cNvCxnSpPr>
          <p:nvPr/>
        </p:nvCxnSpPr>
        <p:spPr bwMode="auto">
          <a:xfrm flipV="1">
            <a:off x="4800600" y="2437063"/>
            <a:ext cx="2362200" cy="45586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6" name="Straight Arrow Connector 55"/>
          <p:cNvCxnSpPr>
            <a:endCxn id="30" idx="1"/>
          </p:cNvCxnSpPr>
          <p:nvPr/>
        </p:nvCxnSpPr>
        <p:spPr bwMode="auto">
          <a:xfrm>
            <a:off x="4800600" y="3045326"/>
            <a:ext cx="236220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7" name="TextBox 56"/>
          <p:cNvSpPr txBox="1"/>
          <p:nvPr/>
        </p:nvSpPr>
        <p:spPr>
          <a:xfrm>
            <a:off x="7902308" y="3350126"/>
            <a:ext cx="518091" cy="246221"/>
          </a:xfrm>
          <a:prstGeom prst="rect">
            <a:avLst/>
          </a:prstGeom>
          <a:noFill/>
        </p:spPr>
        <p:txBody>
          <a:bodyPr wrap="none" rtlCol="0">
            <a:spAutoFit/>
          </a:bodyPr>
          <a:lstStyle/>
          <a:p>
            <a:r>
              <a:rPr lang="en-US" sz="1000" dirty="0"/>
              <a:t>active</a:t>
            </a:r>
          </a:p>
        </p:txBody>
      </p:sp>
      <p:sp>
        <p:nvSpPr>
          <p:cNvPr id="58" name="Curved Down Arrow 57"/>
          <p:cNvSpPr/>
          <p:nvPr/>
        </p:nvSpPr>
        <p:spPr bwMode="auto">
          <a:xfrm>
            <a:off x="4191000" y="2437063"/>
            <a:ext cx="533400" cy="379663"/>
          </a:xfrm>
          <a:prstGeom prst="curved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59" name="Rounded Rectangle 58"/>
          <p:cNvSpPr/>
          <p:nvPr/>
        </p:nvSpPr>
        <p:spPr bwMode="auto">
          <a:xfrm>
            <a:off x="7315200" y="3755189"/>
            <a:ext cx="14478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0" name="Rectangle 59"/>
          <p:cNvSpPr/>
          <p:nvPr/>
        </p:nvSpPr>
        <p:spPr bwMode="auto">
          <a:xfrm>
            <a:off x="7162800" y="3983789"/>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62" name="Straight Arrow Connector 61"/>
          <p:cNvCxnSpPr>
            <a:stCxn id="60" idx="3"/>
          </p:cNvCxnSpPr>
          <p:nvPr/>
        </p:nvCxnSpPr>
        <p:spPr bwMode="auto">
          <a:xfrm>
            <a:off x="7315200" y="4059989"/>
            <a:ext cx="304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3" name="TextBox 62"/>
          <p:cNvSpPr txBox="1"/>
          <p:nvPr/>
        </p:nvSpPr>
        <p:spPr>
          <a:xfrm>
            <a:off x="7620000" y="3921489"/>
            <a:ext cx="508473" cy="276999"/>
          </a:xfrm>
          <a:prstGeom prst="rect">
            <a:avLst/>
          </a:prstGeom>
          <a:noFill/>
        </p:spPr>
        <p:txBody>
          <a:bodyPr wrap="none" rtlCol="0">
            <a:spAutoFit/>
          </a:bodyPr>
          <a:lstStyle/>
          <a:p>
            <a:r>
              <a:rPr lang="en-US" sz="1200" dirty="0"/>
              <a:t>run()</a:t>
            </a:r>
          </a:p>
        </p:txBody>
      </p:sp>
      <p:cxnSp>
        <p:nvCxnSpPr>
          <p:cNvPr id="65" name="Straight Arrow Connector 64"/>
          <p:cNvCxnSpPr>
            <a:endCxn id="60" idx="1"/>
          </p:cNvCxnSpPr>
          <p:nvPr/>
        </p:nvCxnSpPr>
        <p:spPr bwMode="auto">
          <a:xfrm>
            <a:off x="4800600" y="3197726"/>
            <a:ext cx="2362200" cy="86226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8" name="Rectangle 67"/>
          <p:cNvSpPr/>
          <p:nvPr/>
        </p:nvSpPr>
        <p:spPr bwMode="auto">
          <a:xfrm>
            <a:off x="4652211" y="281672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9" name="Rectangle 68"/>
          <p:cNvSpPr/>
          <p:nvPr/>
        </p:nvSpPr>
        <p:spPr bwMode="auto">
          <a:xfrm>
            <a:off x="4652211" y="296912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70" name="Rectangle 69"/>
          <p:cNvSpPr/>
          <p:nvPr/>
        </p:nvSpPr>
        <p:spPr bwMode="auto">
          <a:xfrm>
            <a:off x="4652211" y="312393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78" name="Rectangle 77"/>
          <p:cNvSpPr/>
          <p:nvPr/>
        </p:nvSpPr>
        <p:spPr bwMode="auto">
          <a:xfrm>
            <a:off x="4652211" y="3287028"/>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79" name="Rectangle 78"/>
          <p:cNvSpPr/>
          <p:nvPr/>
        </p:nvSpPr>
        <p:spPr bwMode="auto">
          <a:xfrm>
            <a:off x="4652211" y="3439428"/>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0" name="Rectangle 79"/>
          <p:cNvSpPr/>
          <p:nvPr/>
        </p:nvSpPr>
        <p:spPr bwMode="auto">
          <a:xfrm>
            <a:off x="4652211" y="3594235"/>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1" name="Rectangle 80"/>
          <p:cNvSpPr/>
          <p:nvPr/>
        </p:nvSpPr>
        <p:spPr bwMode="auto">
          <a:xfrm>
            <a:off x="4652211" y="3746902"/>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2" name="Rectangle 81"/>
          <p:cNvSpPr/>
          <p:nvPr/>
        </p:nvSpPr>
        <p:spPr bwMode="auto">
          <a:xfrm>
            <a:off x="4652211" y="3899302"/>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3" name="Rectangle 82"/>
          <p:cNvSpPr/>
          <p:nvPr/>
        </p:nvSpPr>
        <p:spPr bwMode="auto">
          <a:xfrm>
            <a:off x="4652211" y="4054109"/>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7" name="TextBox 86"/>
          <p:cNvSpPr txBox="1"/>
          <p:nvPr/>
        </p:nvSpPr>
        <p:spPr>
          <a:xfrm rot="5400000">
            <a:off x="7824151" y="4476132"/>
            <a:ext cx="577402" cy="461665"/>
          </a:xfrm>
          <a:prstGeom prst="rect">
            <a:avLst/>
          </a:prstGeom>
          <a:noFill/>
        </p:spPr>
        <p:txBody>
          <a:bodyPr wrap="none" rtlCol="0">
            <a:spAutoFit/>
          </a:bodyPr>
          <a:lstStyle/>
          <a:p>
            <a:r>
              <a:rPr lang="en-US" dirty="0"/>
              <a:t>….</a:t>
            </a:r>
          </a:p>
        </p:txBody>
      </p:sp>
      <p:sp>
        <p:nvSpPr>
          <p:cNvPr id="88" name="Rounded Rectangle 87"/>
          <p:cNvSpPr/>
          <p:nvPr/>
        </p:nvSpPr>
        <p:spPr bwMode="auto">
          <a:xfrm>
            <a:off x="7344611" y="4995666"/>
            <a:ext cx="14478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9" name="Rectangle 88"/>
          <p:cNvSpPr/>
          <p:nvPr/>
        </p:nvSpPr>
        <p:spPr bwMode="auto">
          <a:xfrm>
            <a:off x="7192211" y="522426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91" name="Straight Arrow Connector 90"/>
          <p:cNvCxnSpPr>
            <a:stCxn id="89" idx="3"/>
          </p:cNvCxnSpPr>
          <p:nvPr/>
        </p:nvCxnSpPr>
        <p:spPr bwMode="auto">
          <a:xfrm>
            <a:off x="7344611" y="5300466"/>
            <a:ext cx="304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2" name="TextBox 91"/>
          <p:cNvSpPr txBox="1"/>
          <p:nvPr/>
        </p:nvSpPr>
        <p:spPr>
          <a:xfrm>
            <a:off x="7649411" y="5161966"/>
            <a:ext cx="508473" cy="276999"/>
          </a:xfrm>
          <a:prstGeom prst="rect">
            <a:avLst/>
          </a:prstGeom>
          <a:noFill/>
        </p:spPr>
        <p:txBody>
          <a:bodyPr wrap="none" rtlCol="0">
            <a:spAutoFit/>
          </a:bodyPr>
          <a:lstStyle/>
          <a:p>
            <a:r>
              <a:rPr lang="en-US" sz="1200" dirty="0"/>
              <a:t>run()</a:t>
            </a:r>
          </a:p>
        </p:txBody>
      </p:sp>
      <p:cxnSp>
        <p:nvCxnSpPr>
          <p:cNvPr id="96" name="Straight Arrow Connector 95"/>
          <p:cNvCxnSpPr>
            <a:endCxn id="89" idx="1"/>
          </p:cNvCxnSpPr>
          <p:nvPr/>
        </p:nvCxnSpPr>
        <p:spPr bwMode="auto">
          <a:xfrm>
            <a:off x="4804611" y="3350126"/>
            <a:ext cx="2387600" cy="19503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9" name="Rectangle 98"/>
          <p:cNvSpPr/>
          <p:nvPr/>
        </p:nvSpPr>
        <p:spPr bwMode="auto">
          <a:xfrm>
            <a:off x="3657600" y="516196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1" name="TextBox 100"/>
          <p:cNvSpPr txBox="1"/>
          <p:nvPr/>
        </p:nvSpPr>
        <p:spPr>
          <a:xfrm>
            <a:off x="3270712" y="4857166"/>
            <a:ext cx="508473" cy="276999"/>
          </a:xfrm>
          <a:prstGeom prst="rect">
            <a:avLst/>
          </a:prstGeom>
          <a:noFill/>
        </p:spPr>
        <p:txBody>
          <a:bodyPr wrap="none" rtlCol="0">
            <a:spAutoFit/>
          </a:bodyPr>
          <a:lstStyle/>
          <a:p>
            <a:r>
              <a:rPr lang="en-US" sz="1200" dirty="0"/>
              <a:t>run()</a:t>
            </a:r>
          </a:p>
        </p:txBody>
      </p:sp>
      <p:sp>
        <p:nvSpPr>
          <p:cNvPr id="102" name="Rectangle 101"/>
          <p:cNvSpPr/>
          <p:nvPr/>
        </p:nvSpPr>
        <p:spPr bwMode="auto">
          <a:xfrm>
            <a:off x="3962400" y="516196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3" name="Rectangle 102"/>
          <p:cNvSpPr/>
          <p:nvPr/>
        </p:nvSpPr>
        <p:spPr bwMode="auto">
          <a:xfrm>
            <a:off x="4038600" y="516196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4" name="Rectangle 103"/>
          <p:cNvSpPr/>
          <p:nvPr/>
        </p:nvSpPr>
        <p:spPr bwMode="auto">
          <a:xfrm>
            <a:off x="4114800" y="516196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5" name="Rectangle 104"/>
          <p:cNvSpPr/>
          <p:nvPr/>
        </p:nvSpPr>
        <p:spPr bwMode="auto">
          <a:xfrm>
            <a:off x="4191000" y="516196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6" name="Rectangle 105"/>
          <p:cNvSpPr/>
          <p:nvPr/>
        </p:nvSpPr>
        <p:spPr bwMode="auto">
          <a:xfrm>
            <a:off x="4267200" y="516196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7" name="Rectangle 106"/>
          <p:cNvSpPr/>
          <p:nvPr/>
        </p:nvSpPr>
        <p:spPr bwMode="auto">
          <a:xfrm>
            <a:off x="4343400" y="516196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8" name="Rectangle 107"/>
          <p:cNvSpPr/>
          <p:nvPr/>
        </p:nvSpPr>
        <p:spPr bwMode="auto">
          <a:xfrm>
            <a:off x="4419600" y="516196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109" name="Straight Arrow Connector 108"/>
          <p:cNvCxnSpPr/>
          <p:nvPr/>
        </p:nvCxnSpPr>
        <p:spPr bwMode="auto">
          <a:xfrm>
            <a:off x="3810000" y="5249263"/>
            <a:ext cx="152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1" name="Straight Arrow Connector 110"/>
          <p:cNvCxnSpPr>
            <a:stCxn id="108" idx="0"/>
          </p:cNvCxnSpPr>
          <p:nvPr/>
        </p:nvCxnSpPr>
        <p:spPr bwMode="auto">
          <a:xfrm flipH="1" flipV="1">
            <a:off x="4229100" y="2892927"/>
            <a:ext cx="228600" cy="226903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250176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807" y="392454"/>
            <a:ext cx="7239000" cy="332399"/>
          </a:xfrm>
        </p:spPr>
        <p:txBody>
          <a:bodyPr/>
          <a:lstStyle/>
          <a:p>
            <a:r>
              <a:rPr lang="en-US" sz="2000" dirty="0"/>
              <a:t>Example Component Pattern - Command Dispatcher</a:t>
            </a:r>
          </a:p>
        </p:txBody>
      </p:sp>
      <p:sp>
        <p:nvSpPr>
          <p:cNvPr id="3" name="Content Placeholder 2"/>
          <p:cNvSpPr>
            <a:spLocks noGrp="1"/>
          </p:cNvSpPr>
          <p:nvPr>
            <p:ph idx="1"/>
          </p:nvPr>
        </p:nvSpPr>
        <p:spPr>
          <a:xfrm>
            <a:off x="420437" y="1143000"/>
            <a:ext cx="8077200" cy="2057400"/>
          </a:xfrm>
        </p:spPr>
        <p:txBody>
          <a:bodyPr/>
          <a:lstStyle/>
          <a:p>
            <a:r>
              <a:rPr lang="en-US" sz="1600" dirty="0"/>
              <a:t>Command dispatcher receives raw buffer containing command and arguments</a:t>
            </a:r>
          </a:p>
          <a:p>
            <a:r>
              <a:rPr lang="en-US" sz="1600" dirty="0"/>
              <a:t>Command opcode is extracted, and lookup is made</a:t>
            </a:r>
          </a:p>
          <a:p>
            <a:pPr lvl="1"/>
            <a:r>
              <a:rPr lang="en-US" sz="1200" dirty="0"/>
              <a:t>Table maps opcode to port</a:t>
            </a:r>
          </a:p>
          <a:p>
            <a:pPr lvl="1"/>
            <a:r>
              <a:rPr lang="en-US" sz="1200" dirty="0"/>
              <a:t>Multiple opcode entries per component</a:t>
            </a:r>
          </a:p>
          <a:p>
            <a:r>
              <a:rPr lang="en-US" sz="1600" dirty="0"/>
              <a:t>Argument buffer is passed to component</a:t>
            </a:r>
          </a:p>
          <a:p>
            <a:r>
              <a:rPr lang="en-US" sz="1600" dirty="0"/>
              <a:t>Command dispatcher is a passive component</a:t>
            </a:r>
          </a:p>
        </p:txBody>
      </p:sp>
      <p:sp>
        <p:nvSpPr>
          <p:cNvPr id="4" name="Slide Number Placeholder 3"/>
          <p:cNvSpPr>
            <a:spLocks noGrp="1"/>
          </p:cNvSpPr>
          <p:nvPr>
            <p:ph type="sldNum" sz="quarter" idx="4294967295"/>
          </p:nvPr>
        </p:nvSpPr>
        <p:spPr>
          <a:xfrm>
            <a:off x="6530975" y="6370638"/>
            <a:ext cx="1960563" cy="238125"/>
          </a:xfrm>
          <a:prstGeom prst="rect">
            <a:avLst/>
          </a:prstGeom>
        </p:spPr>
        <p:txBody>
          <a:bodyPr/>
          <a:lstStyle/>
          <a:p>
            <a:pPr>
              <a:defRPr/>
            </a:pPr>
            <a:r>
              <a:rPr lang="en-US"/>
              <a:t>Page </a:t>
            </a:r>
            <a:fld id="{04700C47-6218-450E-A921-EAD38BED3D92}" type="slidenum">
              <a:rPr lang="en-US" smtClean="0"/>
              <a:pPr>
                <a:defRPr/>
              </a:pPr>
              <a:t>19</a:t>
            </a:fld>
            <a:endParaRPr lang="en-US"/>
          </a:p>
        </p:txBody>
      </p:sp>
      <p:sp>
        <p:nvSpPr>
          <p:cNvPr id="5" name="Rounded Rectangle 4"/>
          <p:cNvSpPr/>
          <p:nvPr/>
        </p:nvSpPr>
        <p:spPr bwMode="auto">
          <a:xfrm>
            <a:off x="1752600" y="2939849"/>
            <a:ext cx="1828800" cy="2819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Dispatcher</a:t>
            </a:r>
          </a:p>
        </p:txBody>
      </p:sp>
      <p:sp>
        <p:nvSpPr>
          <p:cNvPr id="6" name="Rectangle 5"/>
          <p:cNvSpPr/>
          <p:nvPr/>
        </p:nvSpPr>
        <p:spPr bwMode="auto">
          <a:xfrm>
            <a:off x="3581400" y="4674130"/>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 name="Rectangle 9"/>
          <p:cNvSpPr/>
          <p:nvPr/>
        </p:nvSpPr>
        <p:spPr bwMode="auto">
          <a:xfrm>
            <a:off x="3048000" y="3517631"/>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1" name="Rectangle 10"/>
          <p:cNvSpPr/>
          <p:nvPr/>
        </p:nvSpPr>
        <p:spPr bwMode="auto">
          <a:xfrm>
            <a:off x="3048000" y="3670031"/>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2" name="Rectangle 11"/>
          <p:cNvSpPr/>
          <p:nvPr/>
        </p:nvSpPr>
        <p:spPr bwMode="auto">
          <a:xfrm>
            <a:off x="3048000" y="3824838"/>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3" name="Rectangle 12"/>
          <p:cNvSpPr/>
          <p:nvPr/>
        </p:nvSpPr>
        <p:spPr bwMode="auto">
          <a:xfrm>
            <a:off x="3048000" y="398793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4" name="Rectangle 13"/>
          <p:cNvSpPr/>
          <p:nvPr/>
        </p:nvSpPr>
        <p:spPr bwMode="auto">
          <a:xfrm>
            <a:off x="3048000" y="414033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5" name="Rectangle 14"/>
          <p:cNvSpPr/>
          <p:nvPr/>
        </p:nvSpPr>
        <p:spPr bwMode="auto">
          <a:xfrm>
            <a:off x="3048000" y="4295140"/>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6" name="Rectangle 15"/>
          <p:cNvSpPr/>
          <p:nvPr/>
        </p:nvSpPr>
        <p:spPr bwMode="auto">
          <a:xfrm>
            <a:off x="3048000" y="444780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7" name="Rectangle 16"/>
          <p:cNvSpPr/>
          <p:nvPr/>
        </p:nvSpPr>
        <p:spPr bwMode="auto">
          <a:xfrm>
            <a:off x="3048000" y="460020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8" name="Rectangle 17"/>
          <p:cNvSpPr/>
          <p:nvPr/>
        </p:nvSpPr>
        <p:spPr bwMode="auto">
          <a:xfrm>
            <a:off x="3048000" y="4755014"/>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9" name="Rounded Rectangle 18"/>
          <p:cNvSpPr/>
          <p:nvPr/>
        </p:nvSpPr>
        <p:spPr bwMode="auto">
          <a:xfrm>
            <a:off x="6019800" y="2806968"/>
            <a:ext cx="1828800" cy="786863"/>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pitchFamily="48" charset="-128"/>
              </a:rPr>
              <a:t>Mod1</a:t>
            </a:r>
          </a:p>
        </p:txBody>
      </p:sp>
      <p:sp>
        <p:nvSpPr>
          <p:cNvPr id="20" name="Rectangle 19"/>
          <p:cNvSpPr/>
          <p:nvPr/>
        </p:nvSpPr>
        <p:spPr bwMode="auto">
          <a:xfrm>
            <a:off x="5867400" y="296996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1" name="Rounded Rectangle 20"/>
          <p:cNvSpPr/>
          <p:nvPr/>
        </p:nvSpPr>
        <p:spPr bwMode="auto">
          <a:xfrm>
            <a:off x="6019800" y="4598468"/>
            <a:ext cx="1828800" cy="786863"/>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Arial" charset="0"/>
                <a:ea typeface="ＭＳ Ｐゴシック" pitchFamily="48" charset="-128"/>
              </a:rPr>
              <a:t>ModN</a:t>
            </a:r>
            <a:endParaRPr kumimoji="0" lang="en-US" sz="2400" b="0" i="0" u="none" strike="noStrike" cap="none" normalizeH="0" baseline="0" dirty="0">
              <a:ln>
                <a:noFill/>
              </a:ln>
              <a:solidFill>
                <a:schemeClr val="tx1"/>
              </a:solidFill>
              <a:effectLst/>
              <a:latin typeface="Arial" charset="0"/>
              <a:ea typeface="ＭＳ Ｐゴシック" pitchFamily="48" charset="-128"/>
            </a:endParaRPr>
          </a:p>
        </p:txBody>
      </p:sp>
      <p:sp>
        <p:nvSpPr>
          <p:cNvPr id="22" name="Rectangle 21"/>
          <p:cNvSpPr/>
          <p:nvPr/>
        </p:nvSpPr>
        <p:spPr bwMode="auto">
          <a:xfrm>
            <a:off x="5867400" y="474805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26" name="Straight Connector 25"/>
          <p:cNvCxnSpPr>
            <a:stCxn id="10" idx="3"/>
            <a:endCxn id="20" idx="1"/>
          </p:cNvCxnSpPr>
          <p:nvPr/>
        </p:nvCxnSpPr>
        <p:spPr bwMode="auto">
          <a:xfrm flipV="1">
            <a:off x="3200400" y="3046166"/>
            <a:ext cx="2667000" cy="547665"/>
          </a:xfrm>
          <a:prstGeom prst="line">
            <a:avLst/>
          </a:prstGeom>
          <a:solidFill>
            <a:schemeClr val="accent1"/>
          </a:solidFill>
          <a:ln w="9525" cap="flat" cmpd="sng" algn="ctr">
            <a:solidFill>
              <a:schemeClr val="tx1"/>
            </a:solidFill>
            <a:prstDash val="solid"/>
            <a:round/>
            <a:headEnd type="none" w="med" len="med"/>
            <a:tailEnd type="arrow" w="med" len="med"/>
          </a:ln>
          <a:effectLst/>
        </p:spPr>
      </p:cxnSp>
      <p:sp>
        <p:nvSpPr>
          <p:cNvPr id="41" name="Rectangle 40"/>
          <p:cNvSpPr/>
          <p:nvPr/>
        </p:nvSpPr>
        <p:spPr bwMode="auto">
          <a:xfrm>
            <a:off x="2743200" y="3515354"/>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48" charset="-128"/>
            </a:endParaRPr>
          </a:p>
        </p:txBody>
      </p:sp>
      <p:sp>
        <p:nvSpPr>
          <p:cNvPr id="42" name="Rectangle 41"/>
          <p:cNvSpPr/>
          <p:nvPr/>
        </p:nvSpPr>
        <p:spPr bwMode="auto">
          <a:xfrm>
            <a:off x="2743200" y="3667754"/>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3" name="Rectangle 42"/>
          <p:cNvSpPr/>
          <p:nvPr/>
        </p:nvSpPr>
        <p:spPr bwMode="auto">
          <a:xfrm>
            <a:off x="2743200" y="3822561"/>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4" name="Rectangle 43"/>
          <p:cNvSpPr/>
          <p:nvPr/>
        </p:nvSpPr>
        <p:spPr bwMode="auto">
          <a:xfrm>
            <a:off x="2743200" y="3985656"/>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5" name="Rectangle 44"/>
          <p:cNvSpPr/>
          <p:nvPr/>
        </p:nvSpPr>
        <p:spPr bwMode="auto">
          <a:xfrm>
            <a:off x="2743200" y="4138056"/>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6" name="Rectangle 45"/>
          <p:cNvSpPr/>
          <p:nvPr/>
        </p:nvSpPr>
        <p:spPr bwMode="auto">
          <a:xfrm>
            <a:off x="2743200" y="4292863"/>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7" name="Rectangle 46"/>
          <p:cNvSpPr/>
          <p:nvPr/>
        </p:nvSpPr>
        <p:spPr bwMode="auto">
          <a:xfrm>
            <a:off x="2743200" y="4445530"/>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8" name="Rectangle 47"/>
          <p:cNvSpPr/>
          <p:nvPr/>
        </p:nvSpPr>
        <p:spPr bwMode="auto">
          <a:xfrm>
            <a:off x="2743200" y="4597930"/>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9" name="Rectangle 48"/>
          <p:cNvSpPr/>
          <p:nvPr/>
        </p:nvSpPr>
        <p:spPr bwMode="auto">
          <a:xfrm>
            <a:off x="2743200" y="4752737"/>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50" name="TextBox 49"/>
          <p:cNvSpPr txBox="1"/>
          <p:nvPr/>
        </p:nvSpPr>
        <p:spPr>
          <a:xfrm>
            <a:off x="2726323" y="3486109"/>
            <a:ext cx="338554" cy="215444"/>
          </a:xfrm>
          <a:prstGeom prst="rect">
            <a:avLst/>
          </a:prstGeom>
          <a:noFill/>
        </p:spPr>
        <p:txBody>
          <a:bodyPr wrap="none" rtlCol="0">
            <a:spAutoFit/>
          </a:bodyPr>
          <a:lstStyle/>
          <a:p>
            <a:r>
              <a:rPr lang="en-US" sz="800" dirty="0"/>
              <a:t>OC</a:t>
            </a:r>
          </a:p>
        </p:txBody>
      </p:sp>
      <p:cxnSp>
        <p:nvCxnSpPr>
          <p:cNvPr id="52" name="Straight Connector 51"/>
          <p:cNvCxnSpPr>
            <a:stCxn id="11" idx="3"/>
            <a:endCxn id="22" idx="1"/>
          </p:cNvCxnSpPr>
          <p:nvPr/>
        </p:nvCxnSpPr>
        <p:spPr bwMode="auto">
          <a:xfrm>
            <a:off x="3200400" y="3746231"/>
            <a:ext cx="2667000" cy="1078022"/>
          </a:xfrm>
          <a:prstGeom prst="line">
            <a:avLst/>
          </a:prstGeom>
          <a:solidFill>
            <a:schemeClr val="accent1"/>
          </a:solidFill>
          <a:ln w="9525" cap="flat" cmpd="sng" algn="ctr">
            <a:solidFill>
              <a:schemeClr val="tx1"/>
            </a:solidFill>
            <a:prstDash val="solid"/>
            <a:round/>
            <a:headEnd type="none" w="med" len="med"/>
            <a:tailEnd type="arrow" w="med" len="med"/>
          </a:ln>
          <a:effectLst/>
        </p:spPr>
      </p:cxnSp>
      <p:cxnSp>
        <p:nvCxnSpPr>
          <p:cNvPr id="53" name="Straight Connector 52"/>
          <p:cNvCxnSpPr>
            <a:endCxn id="20" idx="1"/>
          </p:cNvCxnSpPr>
          <p:nvPr/>
        </p:nvCxnSpPr>
        <p:spPr bwMode="auto">
          <a:xfrm flipV="1">
            <a:off x="3200400" y="3046166"/>
            <a:ext cx="2667000" cy="706918"/>
          </a:xfrm>
          <a:prstGeom prst="line">
            <a:avLst/>
          </a:prstGeom>
          <a:solidFill>
            <a:schemeClr val="accent1"/>
          </a:solidFill>
          <a:ln w="9525" cap="flat" cmpd="sng" algn="ctr">
            <a:solidFill>
              <a:schemeClr val="tx1"/>
            </a:solidFill>
            <a:prstDash val="solid"/>
            <a:round/>
            <a:headEnd type="none" w="med" len="med"/>
            <a:tailEnd type="arrow" w="med" len="med"/>
          </a:ln>
          <a:effectLst/>
        </p:spPr>
      </p:cxnSp>
      <p:cxnSp>
        <p:nvCxnSpPr>
          <p:cNvPr id="54" name="Straight Connector 53"/>
          <p:cNvCxnSpPr>
            <a:stCxn id="13" idx="3"/>
            <a:endCxn id="22" idx="1"/>
          </p:cNvCxnSpPr>
          <p:nvPr/>
        </p:nvCxnSpPr>
        <p:spPr bwMode="auto">
          <a:xfrm>
            <a:off x="3200400" y="4064133"/>
            <a:ext cx="2667000" cy="760120"/>
          </a:xfrm>
          <a:prstGeom prst="line">
            <a:avLst/>
          </a:prstGeom>
          <a:solidFill>
            <a:schemeClr val="accent1"/>
          </a:solidFill>
          <a:ln w="9525" cap="flat" cmpd="sng" algn="ctr">
            <a:solidFill>
              <a:schemeClr val="tx1"/>
            </a:solidFill>
            <a:prstDash val="solid"/>
            <a:round/>
            <a:headEnd type="none" w="med" len="med"/>
            <a:tailEnd type="arrow" w="med" len="med"/>
          </a:ln>
          <a:effectLst/>
        </p:spPr>
      </p:cxnSp>
      <p:sp>
        <p:nvSpPr>
          <p:cNvPr id="38" name="Rectangle 37"/>
          <p:cNvSpPr/>
          <p:nvPr/>
        </p:nvSpPr>
        <p:spPr bwMode="auto">
          <a:xfrm>
            <a:off x="3581400" y="5232931"/>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7" name="TextBox 6"/>
          <p:cNvSpPr txBox="1"/>
          <p:nvPr/>
        </p:nvSpPr>
        <p:spPr>
          <a:xfrm>
            <a:off x="3925591" y="3033518"/>
            <a:ext cx="1085554" cy="338554"/>
          </a:xfrm>
          <a:prstGeom prst="rect">
            <a:avLst/>
          </a:prstGeom>
          <a:noFill/>
        </p:spPr>
        <p:txBody>
          <a:bodyPr wrap="none" rtlCol="0">
            <a:spAutoFit/>
          </a:bodyPr>
          <a:lstStyle/>
          <a:p>
            <a:r>
              <a:rPr lang="en-US" sz="1600" dirty="0"/>
              <a:t>command</a:t>
            </a:r>
          </a:p>
        </p:txBody>
      </p:sp>
      <p:cxnSp>
        <p:nvCxnSpPr>
          <p:cNvPr id="40" name="Straight Connector 39"/>
          <p:cNvCxnSpPr>
            <a:stCxn id="56" idx="2"/>
            <a:endCxn id="6" idx="3"/>
          </p:cNvCxnSpPr>
          <p:nvPr/>
        </p:nvCxnSpPr>
        <p:spPr bwMode="auto">
          <a:xfrm flipH="1">
            <a:off x="3733800" y="3743954"/>
            <a:ext cx="2590800" cy="1006376"/>
          </a:xfrm>
          <a:prstGeom prst="line">
            <a:avLst/>
          </a:prstGeom>
          <a:solidFill>
            <a:schemeClr val="accent1"/>
          </a:solidFill>
          <a:ln w="9525" cap="flat" cmpd="sng" algn="ctr">
            <a:solidFill>
              <a:schemeClr val="tx1"/>
            </a:solidFill>
            <a:prstDash val="solid"/>
            <a:round/>
            <a:headEnd type="none" w="med" len="med"/>
            <a:tailEnd type="arrow" w="med" len="med"/>
          </a:ln>
          <a:effectLst/>
        </p:spPr>
      </p:cxnSp>
      <p:sp>
        <p:nvSpPr>
          <p:cNvPr id="56" name="Rectangle 55"/>
          <p:cNvSpPr/>
          <p:nvPr/>
        </p:nvSpPr>
        <p:spPr bwMode="auto">
          <a:xfrm>
            <a:off x="6248400" y="3591554"/>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57" name="TextBox 56"/>
          <p:cNvSpPr txBox="1"/>
          <p:nvPr/>
        </p:nvSpPr>
        <p:spPr>
          <a:xfrm>
            <a:off x="5511839" y="3915271"/>
            <a:ext cx="869149" cy="338554"/>
          </a:xfrm>
          <a:prstGeom prst="rect">
            <a:avLst/>
          </a:prstGeom>
          <a:noFill/>
        </p:spPr>
        <p:txBody>
          <a:bodyPr wrap="none" rtlCol="0">
            <a:spAutoFit/>
          </a:bodyPr>
          <a:lstStyle/>
          <a:p>
            <a:r>
              <a:rPr lang="en-US" sz="1600" dirty="0"/>
              <a:t>register</a:t>
            </a:r>
          </a:p>
        </p:txBody>
      </p:sp>
      <p:sp>
        <p:nvSpPr>
          <p:cNvPr id="58" name="Rectangle 57"/>
          <p:cNvSpPr/>
          <p:nvPr/>
        </p:nvSpPr>
        <p:spPr bwMode="auto">
          <a:xfrm>
            <a:off x="6210300" y="4441655"/>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59" name="Straight Connector 58"/>
          <p:cNvCxnSpPr>
            <a:stCxn id="58" idx="1"/>
            <a:endCxn id="6" idx="3"/>
          </p:cNvCxnSpPr>
          <p:nvPr/>
        </p:nvCxnSpPr>
        <p:spPr bwMode="auto">
          <a:xfrm flipH="1">
            <a:off x="3733800" y="4517855"/>
            <a:ext cx="2476500" cy="232475"/>
          </a:xfrm>
          <a:prstGeom prst="line">
            <a:avLst/>
          </a:prstGeom>
          <a:solidFill>
            <a:schemeClr val="accent1"/>
          </a:solidFill>
          <a:ln w="9525" cap="flat" cmpd="sng" algn="ctr">
            <a:solidFill>
              <a:schemeClr val="tx1"/>
            </a:solidFill>
            <a:prstDash val="solid"/>
            <a:round/>
            <a:headEnd type="none" w="med" len="med"/>
            <a:tailEnd type="arrow" w="med" len="med"/>
          </a:ln>
          <a:effectLst/>
        </p:spPr>
      </p:cxnSp>
      <p:sp>
        <p:nvSpPr>
          <p:cNvPr id="60" name="Rectangle 59"/>
          <p:cNvSpPr/>
          <p:nvPr/>
        </p:nvSpPr>
        <p:spPr bwMode="auto">
          <a:xfrm>
            <a:off x="5861304" y="3276732"/>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1" name="Rectangle 60"/>
          <p:cNvSpPr/>
          <p:nvPr/>
        </p:nvSpPr>
        <p:spPr bwMode="auto">
          <a:xfrm>
            <a:off x="5867400" y="5084709"/>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62" name="Straight Connector 61"/>
          <p:cNvCxnSpPr>
            <a:stCxn id="60" idx="1"/>
            <a:endCxn id="38" idx="3"/>
          </p:cNvCxnSpPr>
          <p:nvPr/>
        </p:nvCxnSpPr>
        <p:spPr bwMode="auto">
          <a:xfrm flipH="1">
            <a:off x="3733800" y="3352932"/>
            <a:ext cx="2127504" cy="1956199"/>
          </a:xfrm>
          <a:prstGeom prst="line">
            <a:avLst/>
          </a:prstGeom>
          <a:solidFill>
            <a:schemeClr val="accent1"/>
          </a:solidFill>
          <a:ln w="9525" cap="flat" cmpd="sng" algn="ctr">
            <a:solidFill>
              <a:schemeClr val="tx1"/>
            </a:solidFill>
            <a:prstDash val="solid"/>
            <a:round/>
            <a:headEnd type="none" w="med" len="med"/>
            <a:tailEnd type="arrow" w="med" len="med"/>
          </a:ln>
          <a:effectLst/>
        </p:spPr>
      </p:cxnSp>
      <p:cxnSp>
        <p:nvCxnSpPr>
          <p:cNvPr id="63" name="Straight Connector 62"/>
          <p:cNvCxnSpPr>
            <a:stCxn id="69" idx="1"/>
          </p:cNvCxnSpPr>
          <p:nvPr/>
        </p:nvCxnSpPr>
        <p:spPr bwMode="auto">
          <a:xfrm flipH="1">
            <a:off x="754264" y="4900453"/>
            <a:ext cx="845936" cy="0"/>
          </a:xfrm>
          <a:prstGeom prst="line">
            <a:avLst/>
          </a:prstGeom>
          <a:solidFill>
            <a:schemeClr val="accent1"/>
          </a:solidFill>
          <a:ln w="9525" cap="flat" cmpd="sng" algn="ctr">
            <a:solidFill>
              <a:schemeClr val="tx1"/>
            </a:solidFill>
            <a:prstDash val="solid"/>
            <a:round/>
            <a:headEnd type="none" w="med" len="med"/>
            <a:tailEnd type="arrow" w="med" len="med"/>
          </a:ln>
          <a:effectLst/>
        </p:spPr>
      </p:cxnSp>
      <p:sp>
        <p:nvSpPr>
          <p:cNvPr id="64" name="TextBox 63"/>
          <p:cNvSpPr txBox="1"/>
          <p:nvPr/>
        </p:nvSpPr>
        <p:spPr>
          <a:xfrm>
            <a:off x="4533900" y="4941175"/>
            <a:ext cx="732893" cy="338554"/>
          </a:xfrm>
          <a:prstGeom prst="rect">
            <a:avLst/>
          </a:prstGeom>
          <a:noFill/>
        </p:spPr>
        <p:txBody>
          <a:bodyPr wrap="none" rtlCol="0">
            <a:spAutoFit/>
          </a:bodyPr>
          <a:lstStyle/>
          <a:p>
            <a:r>
              <a:rPr lang="en-US" sz="1600" dirty="0"/>
              <a:t>status</a:t>
            </a:r>
          </a:p>
        </p:txBody>
      </p:sp>
      <p:sp>
        <p:nvSpPr>
          <p:cNvPr id="65" name="Rectangle 64"/>
          <p:cNvSpPr/>
          <p:nvPr/>
        </p:nvSpPr>
        <p:spPr bwMode="auto">
          <a:xfrm>
            <a:off x="1603248" y="362535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67" name="Elbow Connector 66"/>
          <p:cNvCxnSpPr>
            <a:endCxn id="65" idx="1"/>
          </p:cNvCxnSpPr>
          <p:nvPr/>
        </p:nvCxnSpPr>
        <p:spPr>
          <a:xfrm rot="16200000" flipH="1">
            <a:off x="1198814" y="3297118"/>
            <a:ext cx="424821" cy="38404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754264" y="2939849"/>
            <a:ext cx="706732" cy="338554"/>
          </a:xfrm>
          <a:prstGeom prst="rect">
            <a:avLst/>
          </a:prstGeom>
          <a:noFill/>
        </p:spPr>
        <p:txBody>
          <a:bodyPr wrap="none" rtlCol="0">
            <a:spAutoFit/>
          </a:bodyPr>
          <a:lstStyle/>
          <a:p>
            <a:r>
              <a:rPr lang="en-US" sz="1600" dirty="0"/>
              <a:t>buffer</a:t>
            </a:r>
          </a:p>
        </p:txBody>
      </p:sp>
      <p:sp>
        <p:nvSpPr>
          <p:cNvPr id="69" name="Rectangle 68"/>
          <p:cNvSpPr/>
          <p:nvPr/>
        </p:nvSpPr>
        <p:spPr bwMode="auto">
          <a:xfrm>
            <a:off x="1600200" y="482425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72" name="TextBox 71"/>
          <p:cNvSpPr txBox="1"/>
          <p:nvPr/>
        </p:nvSpPr>
        <p:spPr>
          <a:xfrm>
            <a:off x="877637" y="4247142"/>
            <a:ext cx="732893" cy="338554"/>
          </a:xfrm>
          <a:prstGeom prst="rect">
            <a:avLst/>
          </a:prstGeom>
          <a:noFill/>
        </p:spPr>
        <p:txBody>
          <a:bodyPr wrap="none" rtlCol="0">
            <a:spAutoFit/>
          </a:bodyPr>
          <a:lstStyle/>
          <a:p>
            <a:r>
              <a:rPr lang="en-US" sz="1600" dirty="0"/>
              <a:t>status</a:t>
            </a:r>
          </a:p>
        </p:txBody>
      </p:sp>
    </p:spTree>
    <p:extLst>
      <p:ext uri="{BB962C8B-B14F-4D97-AF65-F5344CB8AC3E}">
        <p14:creationId xmlns:p14="http://schemas.microsoft.com/office/powerpoint/2010/main" val="18321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457200" y="1269504"/>
            <a:ext cx="8435976" cy="5359896"/>
          </a:xfrm>
        </p:spPr>
        <p:txBody>
          <a:bodyPr/>
          <a:lstStyle/>
          <a:p>
            <a:r>
              <a:rPr lang="en-US" sz="1400" dirty="0"/>
              <a:t>F` was developed as part of a technology task at JPL</a:t>
            </a:r>
          </a:p>
          <a:p>
            <a:pPr lvl="1"/>
            <a:r>
              <a:rPr lang="en-US" sz="1100" dirty="0"/>
              <a:t>Explore new flight hardware</a:t>
            </a:r>
          </a:p>
          <a:p>
            <a:pPr lvl="1"/>
            <a:r>
              <a:rPr lang="en-US" sz="1100" dirty="0"/>
              <a:t>Explore new software approaches</a:t>
            </a:r>
          </a:p>
          <a:p>
            <a:pPr lvl="1"/>
            <a:r>
              <a:rPr lang="en-US" sz="1200" dirty="0"/>
              <a:t>Targeted at smaller projects like instruments, </a:t>
            </a:r>
            <a:r>
              <a:rPr lang="en-US" sz="1200" dirty="0" err="1"/>
              <a:t>Cubesats</a:t>
            </a:r>
            <a:r>
              <a:rPr lang="en-US" sz="1200" dirty="0"/>
              <a:t>, and </a:t>
            </a:r>
            <a:r>
              <a:rPr lang="en-US" sz="1200" dirty="0" err="1"/>
              <a:t>Smallsats</a:t>
            </a:r>
            <a:endParaRPr lang="en-US" sz="1200" dirty="0"/>
          </a:p>
          <a:p>
            <a:pPr lvl="1"/>
            <a:r>
              <a:rPr lang="en-US" sz="1200" dirty="0"/>
              <a:t>Sparser processor resources (e.g. 2MB memory, 128K program space)</a:t>
            </a:r>
          </a:p>
          <a:p>
            <a:pPr lvl="2"/>
            <a:r>
              <a:rPr lang="en-US" sz="1100" dirty="0"/>
              <a:t>TI MSP430, ARM-M*, LEON3</a:t>
            </a:r>
          </a:p>
          <a:p>
            <a:pPr lvl="1"/>
            <a:r>
              <a:rPr lang="en-US" sz="1200" dirty="0"/>
              <a:t>Clusters of interconnected processors</a:t>
            </a:r>
          </a:p>
          <a:p>
            <a:r>
              <a:rPr lang="en-US" sz="1400" dirty="0"/>
              <a:t>Goals were to show:</a:t>
            </a:r>
            <a:endParaRPr lang="en-US" sz="1600" dirty="0"/>
          </a:p>
        </p:txBody>
      </p:sp>
      <p:sp>
        <p:nvSpPr>
          <p:cNvPr id="4" name="Slide Number Placeholder 3"/>
          <p:cNvSpPr>
            <a:spLocks noGrp="1"/>
          </p:cNvSpPr>
          <p:nvPr>
            <p:ph type="sldNum" sz="quarter" idx="11"/>
          </p:nvPr>
        </p:nvSpPr>
        <p:spPr/>
        <p:txBody>
          <a:bodyPr/>
          <a:lstStyle/>
          <a:p>
            <a:fld id="{40846F03-29C8-41F1-8A60-CC8C672EC5BA}" type="slidenum">
              <a:rPr lang="en-US" smtClean="0"/>
              <a:t>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234106892"/>
              </p:ext>
            </p:extLst>
          </p:nvPr>
        </p:nvGraphicFramePr>
        <p:xfrm>
          <a:off x="228600" y="3124200"/>
          <a:ext cx="8382000" cy="2809240"/>
        </p:xfrm>
        <a:graphic>
          <a:graphicData uri="http://schemas.openxmlformats.org/drawingml/2006/table">
            <a:tbl>
              <a:tblPr firstRow="1" bandRow="1">
                <a:tableStyleId>{073A0DAA-6AF3-43AB-8588-CEC1D06C72B9}</a:tableStyleId>
              </a:tblPr>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172720">
                <a:tc>
                  <a:txBody>
                    <a:bodyPr/>
                    <a:lstStyle/>
                    <a:p>
                      <a:r>
                        <a:rPr lang="en-US" sz="1100" dirty="0"/>
                        <a:t>Goal</a:t>
                      </a:r>
                    </a:p>
                  </a:txBody>
                  <a:tcPr/>
                </a:tc>
                <a:tc>
                  <a:txBody>
                    <a:bodyPr/>
                    <a:lstStyle/>
                    <a:p>
                      <a:r>
                        <a:rPr lang="en-US" sz="1100" dirty="0"/>
                        <a:t>Explanation</a:t>
                      </a:r>
                    </a:p>
                  </a:txBody>
                  <a:tcPr/>
                </a:tc>
                <a:extLst>
                  <a:ext uri="{0D108BD9-81ED-4DB2-BD59-A6C34878D82A}">
                    <a16:rowId xmlns:a16="http://schemas.microsoft.com/office/drawing/2014/main" val="10000"/>
                  </a:ext>
                </a:extLst>
              </a:tr>
              <a:tr h="294640">
                <a:tc>
                  <a:txBody>
                    <a:bodyPr/>
                    <a:lstStyle/>
                    <a:p>
                      <a:r>
                        <a:rPr lang="en-US" sz="1100" dirty="0"/>
                        <a:t>Reusability</a:t>
                      </a:r>
                    </a:p>
                  </a:txBody>
                  <a:tcPr/>
                </a:tc>
                <a:tc>
                  <a:txBody>
                    <a:bodyPr/>
                    <a:lstStyle/>
                    <a:p>
                      <a:r>
                        <a:rPr lang="en-US" sz="1100" dirty="0"/>
                        <a:t>Frameworks</a:t>
                      </a:r>
                      <a:r>
                        <a:rPr lang="en-US" sz="1100" baseline="0" dirty="0"/>
                        <a:t> and adaptations readily reusable</a:t>
                      </a:r>
                      <a:endParaRPr lang="en-US" sz="1100" dirty="0"/>
                    </a:p>
                  </a:txBody>
                  <a:tcPr/>
                </a:tc>
                <a:extLst>
                  <a:ext uri="{0D108BD9-81ED-4DB2-BD59-A6C34878D82A}">
                    <a16:rowId xmlns:a16="http://schemas.microsoft.com/office/drawing/2014/main" val="10001"/>
                  </a:ext>
                </a:extLst>
              </a:tr>
              <a:tr h="304800">
                <a:tc>
                  <a:txBody>
                    <a:bodyPr/>
                    <a:lstStyle/>
                    <a:p>
                      <a:r>
                        <a:rPr lang="en-US" sz="1100" dirty="0"/>
                        <a:t>Modularity</a:t>
                      </a:r>
                    </a:p>
                  </a:txBody>
                  <a:tcPr/>
                </a:tc>
                <a:tc>
                  <a:txBody>
                    <a:bodyPr/>
                    <a:lstStyle/>
                    <a:p>
                      <a:r>
                        <a:rPr lang="en-US" sz="1100" dirty="0"/>
                        <a:t>Decoupled</a:t>
                      </a:r>
                      <a:r>
                        <a:rPr lang="en-US" sz="1100" baseline="0" dirty="0"/>
                        <a:t> and easy to reassemble</a:t>
                      </a:r>
                      <a:endParaRPr lang="en-US" sz="1100" dirty="0"/>
                    </a:p>
                  </a:txBody>
                  <a:tcPr/>
                </a:tc>
                <a:extLst>
                  <a:ext uri="{0D108BD9-81ED-4DB2-BD59-A6C34878D82A}">
                    <a16:rowId xmlns:a16="http://schemas.microsoft.com/office/drawing/2014/main" val="10002"/>
                  </a:ext>
                </a:extLst>
              </a:tr>
              <a:tr h="304800">
                <a:tc>
                  <a:txBody>
                    <a:bodyPr/>
                    <a:lstStyle/>
                    <a:p>
                      <a:r>
                        <a:rPr lang="en-US" sz="1100" dirty="0"/>
                        <a:t>Testability</a:t>
                      </a:r>
                    </a:p>
                  </a:txBody>
                  <a:tcPr/>
                </a:tc>
                <a:tc>
                  <a:txBody>
                    <a:bodyPr/>
                    <a:lstStyle/>
                    <a:p>
                      <a:r>
                        <a:rPr lang="en-US" sz="1100" dirty="0"/>
                        <a:t>Components</a:t>
                      </a:r>
                      <a:r>
                        <a:rPr lang="en-US" sz="1100" baseline="0" dirty="0"/>
                        <a:t> easily isolated for testing</a:t>
                      </a:r>
                      <a:endParaRPr lang="en-US" sz="1100" dirty="0"/>
                    </a:p>
                  </a:txBody>
                  <a:tcPr/>
                </a:tc>
                <a:extLst>
                  <a:ext uri="{0D108BD9-81ED-4DB2-BD59-A6C34878D82A}">
                    <a16:rowId xmlns:a16="http://schemas.microsoft.com/office/drawing/2014/main" val="10003"/>
                  </a:ext>
                </a:extLst>
              </a:tr>
              <a:tr h="304800">
                <a:tc>
                  <a:txBody>
                    <a:bodyPr/>
                    <a:lstStyle/>
                    <a:p>
                      <a:r>
                        <a:rPr lang="en-US" sz="1100" dirty="0"/>
                        <a:t>Adaptability</a:t>
                      </a:r>
                    </a:p>
                  </a:txBody>
                  <a:tcPr/>
                </a:tc>
                <a:tc>
                  <a:txBody>
                    <a:bodyPr/>
                    <a:lstStyle/>
                    <a:p>
                      <a:r>
                        <a:rPr lang="en-US" sz="1100" dirty="0"/>
                        <a:t>Should be adaptable</a:t>
                      </a:r>
                      <a:r>
                        <a:rPr lang="en-US" sz="1100" baseline="0" dirty="0"/>
                        <a:t> to new contexts and bridge to inherited</a:t>
                      </a:r>
                      <a:endParaRPr lang="en-US" sz="1100" dirty="0"/>
                    </a:p>
                  </a:txBody>
                  <a:tcPr/>
                </a:tc>
                <a:extLst>
                  <a:ext uri="{0D108BD9-81ED-4DB2-BD59-A6C34878D82A}">
                    <a16:rowId xmlns:a16="http://schemas.microsoft.com/office/drawing/2014/main" val="10004"/>
                  </a:ext>
                </a:extLst>
              </a:tr>
              <a:tr h="304800">
                <a:tc>
                  <a:txBody>
                    <a:bodyPr/>
                    <a:lstStyle/>
                    <a:p>
                      <a:r>
                        <a:rPr lang="en-US" sz="1100" dirty="0"/>
                        <a:t>Portability</a:t>
                      </a:r>
                    </a:p>
                  </a:txBody>
                  <a:tcPr/>
                </a:tc>
                <a:tc>
                  <a:txBody>
                    <a:bodyPr/>
                    <a:lstStyle/>
                    <a:p>
                      <a:r>
                        <a:rPr lang="en-US" sz="1100" dirty="0"/>
                        <a:t>Should be portable</a:t>
                      </a:r>
                      <a:r>
                        <a:rPr lang="en-US" sz="1100" baseline="0" dirty="0"/>
                        <a:t> to new architectures and platforms</a:t>
                      </a:r>
                      <a:endParaRPr lang="en-US" sz="1100" dirty="0"/>
                    </a:p>
                  </a:txBody>
                  <a:tcPr/>
                </a:tc>
                <a:extLst>
                  <a:ext uri="{0D108BD9-81ED-4DB2-BD59-A6C34878D82A}">
                    <a16:rowId xmlns:a16="http://schemas.microsoft.com/office/drawing/2014/main" val="10005"/>
                  </a:ext>
                </a:extLst>
              </a:tr>
              <a:tr h="304800">
                <a:tc>
                  <a:txBody>
                    <a:bodyPr/>
                    <a:lstStyle/>
                    <a:p>
                      <a:r>
                        <a:rPr lang="en-US" sz="1100" dirty="0"/>
                        <a:t>Usability</a:t>
                      </a:r>
                    </a:p>
                  </a:txBody>
                  <a:tcPr/>
                </a:tc>
                <a:tc>
                  <a:txBody>
                    <a:bodyPr/>
                    <a:lstStyle/>
                    <a:p>
                      <a:r>
                        <a:rPr lang="en-US" sz="1100" dirty="0"/>
                        <a:t>Should be easily understood and used by customers</a:t>
                      </a:r>
                    </a:p>
                  </a:txBody>
                  <a:tcPr/>
                </a:tc>
                <a:extLst>
                  <a:ext uri="{0D108BD9-81ED-4DB2-BD59-A6C34878D82A}">
                    <a16:rowId xmlns:a16="http://schemas.microsoft.com/office/drawing/2014/main" val="10006"/>
                  </a:ext>
                </a:extLst>
              </a:tr>
              <a:tr h="304800">
                <a:tc>
                  <a:txBody>
                    <a:bodyPr/>
                    <a:lstStyle/>
                    <a:p>
                      <a:r>
                        <a:rPr lang="en-US" sz="1100" dirty="0"/>
                        <a:t>Configurability</a:t>
                      </a:r>
                    </a:p>
                  </a:txBody>
                  <a:tcPr/>
                </a:tc>
                <a:tc>
                  <a:txBody>
                    <a:bodyPr/>
                    <a:lstStyle/>
                    <a:p>
                      <a:r>
                        <a:rPr lang="en-US" sz="1100" dirty="0"/>
                        <a:t>Facilities in the architecture should be scalable and configurable</a:t>
                      </a:r>
                    </a:p>
                  </a:txBody>
                  <a:tcPr/>
                </a:tc>
                <a:extLst>
                  <a:ext uri="{0D108BD9-81ED-4DB2-BD59-A6C34878D82A}">
                    <a16:rowId xmlns:a16="http://schemas.microsoft.com/office/drawing/2014/main" val="10007"/>
                  </a:ext>
                </a:extLst>
              </a:tr>
              <a:tr h="304800">
                <a:tc>
                  <a:txBody>
                    <a:bodyPr/>
                    <a:lstStyle/>
                    <a:p>
                      <a:r>
                        <a:rPr lang="en-US" sz="1100" dirty="0"/>
                        <a:t>Performance</a:t>
                      </a:r>
                    </a:p>
                  </a:txBody>
                  <a:tcPr/>
                </a:tc>
                <a:tc>
                  <a:txBody>
                    <a:bodyPr/>
                    <a:lstStyle/>
                    <a:p>
                      <a:r>
                        <a:rPr lang="en-US" sz="1100" dirty="0"/>
                        <a:t>Architecture should perform well in resource</a:t>
                      </a:r>
                      <a:r>
                        <a:rPr lang="en-US" sz="1100" baseline="0" dirty="0"/>
                        <a:t> constrained contexts. Should be very compact.</a:t>
                      </a:r>
                      <a:endParaRPr lang="en-US" sz="1100"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308395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429" y="406893"/>
            <a:ext cx="7445830" cy="388389"/>
          </a:xfrm>
        </p:spPr>
        <p:txBody>
          <a:bodyPr/>
          <a:lstStyle/>
          <a:p>
            <a:r>
              <a:rPr lang="en-US" sz="2000" dirty="0"/>
              <a:t>Example Component Pattern - Command Sequencer</a:t>
            </a:r>
          </a:p>
        </p:txBody>
      </p:sp>
      <p:sp>
        <p:nvSpPr>
          <p:cNvPr id="3" name="Content Placeholder 2"/>
          <p:cNvSpPr>
            <a:spLocks noGrp="1"/>
          </p:cNvSpPr>
          <p:nvPr>
            <p:ph idx="1"/>
          </p:nvPr>
        </p:nvSpPr>
        <p:spPr>
          <a:xfrm>
            <a:off x="420437" y="1143000"/>
            <a:ext cx="8077200" cy="2057400"/>
          </a:xfrm>
        </p:spPr>
        <p:txBody>
          <a:bodyPr/>
          <a:lstStyle/>
          <a:p>
            <a:r>
              <a:rPr lang="en-US" sz="1600" dirty="0"/>
              <a:t>Command sequencer loads file from file system</a:t>
            </a:r>
          </a:p>
          <a:p>
            <a:r>
              <a:rPr lang="en-US" sz="1600" dirty="0"/>
              <a:t>Sends command and waits for response for each command in the file</a:t>
            </a:r>
          </a:p>
          <a:p>
            <a:r>
              <a:rPr lang="en-US" sz="1600" dirty="0"/>
              <a:t>A failed response terminates the sequence, passed response moves to the next command</a:t>
            </a:r>
          </a:p>
          <a:p>
            <a:r>
              <a:rPr lang="en-US" sz="1600" dirty="0"/>
              <a:t>Active component</a:t>
            </a:r>
          </a:p>
        </p:txBody>
      </p:sp>
      <p:sp>
        <p:nvSpPr>
          <p:cNvPr id="4" name="Slide Number Placeholder 3"/>
          <p:cNvSpPr>
            <a:spLocks noGrp="1"/>
          </p:cNvSpPr>
          <p:nvPr>
            <p:ph type="sldNum" sz="quarter" idx="4294967295"/>
          </p:nvPr>
        </p:nvSpPr>
        <p:spPr>
          <a:xfrm>
            <a:off x="6530975" y="6370638"/>
            <a:ext cx="1960563" cy="238125"/>
          </a:xfrm>
          <a:prstGeom prst="rect">
            <a:avLst/>
          </a:prstGeom>
        </p:spPr>
        <p:txBody>
          <a:bodyPr/>
          <a:lstStyle/>
          <a:p>
            <a:pPr>
              <a:defRPr/>
            </a:pPr>
            <a:r>
              <a:rPr lang="en-US"/>
              <a:t>Page </a:t>
            </a:r>
            <a:fld id="{04700C47-6218-450E-A921-EAD38BED3D92}" type="slidenum">
              <a:rPr lang="en-US" smtClean="0"/>
              <a:pPr>
                <a:defRPr/>
              </a:pPr>
              <a:t>20</a:t>
            </a:fld>
            <a:endParaRPr lang="en-US"/>
          </a:p>
        </p:txBody>
      </p:sp>
      <p:sp>
        <p:nvSpPr>
          <p:cNvPr id="5" name="Rounded Rectangle 4"/>
          <p:cNvSpPr/>
          <p:nvPr/>
        </p:nvSpPr>
        <p:spPr bwMode="auto">
          <a:xfrm>
            <a:off x="6711696" y="3250986"/>
            <a:ext cx="1441704" cy="2819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Dispatcher</a:t>
            </a:r>
          </a:p>
        </p:txBody>
      </p:sp>
      <p:sp>
        <p:nvSpPr>
          <p:cNvPr id="65" name="Rectangle 64"/>
          <p:cNvSpPr/>
          <p:nvPr/>
        </p:nvSpPr>
        <p:spPr bwMode="auto">
          <a:xfrm>
            <a:off x="6559296" y="396549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8" name="TextBox 67"/>
          <p:cNvSpPr txBox="1"/>
          <p:nvPr/>
        </p:nvSpPr>
        <p:spPr>
          <a:xfrm>
            <a:off x="4690759" y="3675417"/>
            <a:ext cx="1395008" cy="338554"/>
          </a:xfrm>
          <a:prstGeom prst="rect">
            <a:avLst/>
          </a:prstGeom>
          <a:noFill/>
        </p:spPr>
        <p:txBody>
          <a:bodyPr wrap="square" rtlCol="0">
            <a:spAutoFit/>
          </a:bodyPr>
          <a:lstStyle/>
          <a:p>
            <a:r>
              <a:rPr lang="en-US" sz="1600" dirty="0"/>
              <a:t>1. command</a:t>
            </a:r>
          </a:p>
        </p:txBody>
      </p:sp>
      <p:sp>
        <p:nvSpPr>
          <p:cNvPr id="51" name="Rounded Rectangle 50"/>
          <p:cNvSpPr/>
          <p:nvPr/>
        </p:nvSpPr>
        <p:spPr bwMode="auto">
          <a:xfrm>
            <a:off x="864429" y="3250986"/>
            <a:ext cx="3200400" cy="2438400"/>
          </a:xfrm>
          <a:prstGeom prst="round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Sequencer</a:t>
            </a:r>
          </a:p>
        </p:txBody>
      </p:sp>
      <p:sp>
        <p:nvSpPr>
          <p:cNvPr id="55" name="Rectangle 54"/>
          <p:cNvSpPr/>
          <p:nvPr/>
        </p:nvSpPr>
        <p:spPr bwMode="auto">
          <a:xfrm>
            <a:off x="4064829" y="396554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9" name="Straight Arrow Connector 8"/>
          <p:cNvCxnSpPr>
            <a:stCxn id="55" idx="3"/>
            <a:endCxn id="65" idx="1"/>
          </p:cNvCxnSpPr>
          <p:nvPr/>
        </p:nvCxnSpPr>
        <p:spPr>
          <a:xfrm flipV="1">
            <a:off x="4217229" y="4041697"/>
            <a:ext cx="2342067" cy="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Flowchart: Magnetic Disk 24"/>
          <p:cNvSpPr/>
          <p:nvPr/>
        </p:nvSpPr>
        <p:spPr>
          <a:xfrm>
            <a:off x="1524000" y="5867400"/>
            <a:ext cx="940629" cy="741363"/>
          </a:xfrm>
          <a:prstGeom prst="flowChartMagneticDisk">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a:t>
            </a:r>
          </a:p>
        </p:txBody>
      </p:sp>
      <p:cxnSp>
        <p:nvCxnSpPr>
          <p:cNvPr id="66" name="Straight Arrow Connector 65"/>
          <p:cNvCxnSpPr>
            <a:stCxn id="25" idx="1"/>
            <a:endCxn id="71" idx="1"/>
          </p:cNvCxnSpPr>
          <p:nvPr/>
        </p:nvCxnSpPr>
        <p:spPr>
          <a:xfrm flipV="1">
            <a:off x="1994315" y="4586481"/>
            <a:ext cx="442882" cy="12809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437197" y="3974690"/>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2437197" y="4152704"/>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2437197" y="4330718"/>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2437197" y="4508732"/>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437197" y="4686746"/>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2437197" y="4864760"/>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Arrow Connector 73"/>
          <p:cNvCxnSpPr/>
          <p:nvPr/>
        </p:nvCxnSpPr>
        <p:spPr>
          <a:xfrm flipV="1">
            <a:off x="2082426" y="4238762"/>
            <a:ext cx="35477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55" idx="1"/>
          </p:cNvCxnSpPr>
          <p:nvPr/>
        </p:nvCxnSpPr>
        <p:spPr>
          <a:xfrm flipV="1">
            <a:off x="3436059" y="4041746"/>
            <a:ext cx="628770" cy="2049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bwMode="auto">
          <a:xfrm>
            <a:off x="4064829" y="475630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77" name="Rectangle 76"/>
          <p:cNvSpPr/>
          <p:nvPr/>
        </p:nvSpPr>
        <p:spPr bwMode="auto">
          <a:xfrm>
            <a:off x="6556248" y="475630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78" name="Straight Arrow Connector 77"/>
          <p:cNvCxnSpPr>
            <a:stCxn id="77" idx="1"/>
            <a:endCxn id="76" idx="3"/>
          </p:cNvCxnSpPr>
          <p:nvPr/>
        </p:nvCxnSpPr>
        <p:spPr>
          <a:xfrm flipH="1">
            <a:off x="4217229" y="4832506"/>
            <a:ext cx="23390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5029201" y="4396171"/>
            <a:ext cx="1056566" cy="338554"/>
          </a:xfrm>
          <a:prstGeom prst="rect">
            <a:avLst/>
          </a:prstGeom>
          <a:noFill/>
        </p:spPr>
        <p:txBody>
          <a:bodyPr wrap="square" rtlCol="0">
            <a:spAutoFit/>
          </a:bodyPr>
          <a:lstStyle/>
          <a:p>
            <a:r>
              <a:rPr lang="en-US" sz="1600" dirty="0"/>
              <a:t>2. status</a:t>
            </a:r>
          </a:p>
        </p:txBody>
      </p:sp>
    </p:spTree>
    <p:extLst>
      <p:ext uri="{BB962C8B-B14F-4D97-AF65-F5344CB8AC3E}">
        <p14:creationId xmlns:p14="http://schemas.microsoft.com/office/powerpoint/2010/main" val="678612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807" y="392454"/>
            <a:ext cx="7239000" cy="332399"/>
          </a:xfrm>
        </p:spPr>
        <p:txBody>
          <a:bodyPr/>
          <a:lstStyle/>
          <a:p>
            <a:r>
              <a:rPr lang="en-US" dirty="0"/>
              <a:t>Example Component Pattern – Event Log</a:t>
            </a:r>
          </a:p>
        </p:txBody>
      </p:sp>
      <p:sp>
        <p:nvSpPr>
          <p:cNvPr id="3" name="Content Placeholder 2"/>
          <p:cNvSpPr>
            <a:spLocks noGrp="1"/>
          </p:cNvSpPr>
          <p:nvPr>
            <p:ph idx="1"/>
          </p:nvPr>
        </p:nvSpPr>
        <p:spPr>
          <a:xfrm>
            <a:off x="420437" y="1143000"/>
            <a:ext cx="8077200" cy="2057400"/>
          </a:xfrm>
        </p:spPr>
        <p:txBody>
          <a:bodyPr/>
          <a:lstStyle/>
          <a:p>
            <a:r>
              <a:rPr lang="en-US" sz="1600" dirty="0"/>
              <a:t>Component implementation calls function to generate event</a:t>
            </a:r>
          </a:p>
          <a:p>
            <a:r>
              <a:rPr lang="en-US" sz="1600" dirty="0"/>
              <a:t>Base class function (code-generated) retrieves time tag from time source component (project-specific).</a:t>
            </a:r>
          </a:p>
          <a:p>
            <a:r>
              <a:rPr lang="en-US" sz="1600" dirty="0"/>
              <a:t>Component sends event to Event Log component</a:t>
            </a:r>
          </a:p>
          <a:p>
            <a:r>
              <a:rPr lang="en-US" sz="1600" dirty="0"/>
              <a:t>Event log component places event on message queue. Thread of component then sends downlink packet with event</a:t>
            </a:r>
          </a:p>
          <a:p>
            <a:r>
              <a:rPr lang="en-US" sz="1600" dirty="0"/>
              <a:t>Active component</a:t>
            </a:r>
          </a:p>
        </p:txBody>
      </p:sp>
      <p:sp>
        <p:nvSpPr>
          <p:cNvPr id="4" name="Slide Number Placeholder 3"/>
          <p:cNvSpPr>
            <a:spLocks noGrp="1"/>
          </p:cNvSpPr>
          <p:nvPr>
            <p:ph type="sldNum" sz="quarter" idx="4294967295"/>
          </p:nvPr>
        </p:nvSpPr>
        <p:spPr>
          <a:xfrm>
            <a:off x="6530975" y="6370638"/>
            <a:ext cx="1960563" cy="238125"/>
          </a:xfrm>
          <a:prstGeom prst="rect">
            <a:avLst/>
          </a:prstGeom>
        </p:spPr>
        <p:txBody>
          <a:bodyPr/>
          <a:lstStyle/>
          <a:p>
            <a:pPr>
              <a:defRPr/>
            </a:pPr>
            <a:r>
              <a:rPr lang="en-US"/>
              <a:t>Page </a:t>
            </a:r>
            <a:fld id="{04700C47-6218-450E-A921-EAD38BED3D92}" type="slidenum">
              <a:rPr lang="en-US" smtClean="0"/>
              <a:pPr>
                <a:defRPr/>
              </a:pPr>
              <a:t>21</a:t>
            </a:fld>
            <a:endParaRPr lang="en-US"/>
          </a:p>
        </p:txBody>
      </p:sp>
      <p:sp>
        <p:nvSpPr>
          <p:cNvPr id="5" name="Rounded Rectangle 4"/>
          <p:cNvSpPr/>
          <p:nvPr/>
        </p:nvSpPr>
        <p:spPr bwMode="auto">
          <a:xfrm>
            <a:off x="6711696" y="3250986"/>
            <a:ext cx="1441704" cy="2819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Component</a:t>
            </a:r>
          </a:p>
        </p:txBody>
      </p:sp>
      <p:sp>
        <p:nvSpPr>
          <p:cNvPr id="65" name="Rectangle 64"/>
          <p:cNvSpPr/>
          <p:nvPr/>
        </p:nvSpPr>
        <p:spPr bwMode="auto">
          <a:xfrm>
            <a:off x="6559296" y="396549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8" name="TextBox 67"/>
          <p:cNvSpPr txBox="1"/>
          <p:nvPr/>
        </p:nvSpPr>
        <p:spPr>
          <a:xfrm>
            <a:off x="5296767" y="3675417"/>
            <a:ext cx="951633" cy="338554"/>
          </a:xfrm>
          <a:prstGeom prst="rect">
            <a:avLst/>
          </a:prstGeom>
          <a:noFill/>
        </p:spPr>
        <p:txBody>
          <a:bodyPr wrap="square" rtlCol="0">
            <a:spAutoFit/>
          </a:bodyPr>
          <a:lstStyle/>
          <a:p>
            <a:r>
              <a:rPr lang="en-US" sz="1600" dirty="0"/>
              <a:t>3. event</a:t>
            </a:r>
          </a:p>
        </p:txBody>
      </p:sp>
      <p:sp>
        <p:nvSpPr>
          <p:cNvPr id="51" name="Rounded Rectangle 50"/>
          <p:cNvSpPr/>
          <p:nvPr/>
        </p:nvSpPr>
        <p:spPr bwMode="auto">
          <a:xfrm>
            <a:off x="1828799" y="3765211"/>
            <a:ext cx="2236029" cy="1416389"/>
          </a:xfrm>
          <a:prstGeom prst="roundRect">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Event Log</a:t>
            </a:r>
          </a:p>
        </p:txBody>
      </p:sp>
      <p:sp>
        <p:nvSpPr>
          <p:cNvPr id="55" name="Rectangle 54"/>
          <p:cNvSpPr/>
          <p:nvPr/>
        </p:nvSpPr>
        <p:spPr bwMode="auto">
          <a:xfrm>
            <a:off x="4064829" y="396554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9" name="Straight Arrow Connector 8"/>
          <p:cNvCxnSpPr>
            <a:stCxn id="65" idx="1"/>
            <a:endCxn id="55" idx="3"/>
          </p:cNvCxnSpPr>
          <p:nvPr/>
        </p:nvCxnSpPr>
        <p:spPr>
          <a:xfrm flipH="1">
            <a:off x="4217229" y="4041697"/>
            <a:ext cx="2342067" cy="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55" idx="1"/>
            <a:endCxn id="40" idx="3"/>
          </p:cNvCxnSpPr>
          <p:nvPr/>
        </p:nvCxnSpPr>
        <p:spPr>
          <a:xfrm flipH="1">
            <a:off x="3590636" y="4041746"/>
            <a:ext cx="474193" cy="4316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bwMode="auto">
          <a:xfrm>
            <a:off x="6556248" y="475630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7" name="Rounded Rectangle 26"/>
          <p:cNvSpPr/>
          <p:nvPr/>
        </p:nvSpPr>
        <p:spPr bwMode="auto">
          <a:xfrm>
            <a:off x="4700864" y="5541461"/>
            <a:ext cx="1441704" cy="706939"/>
          </a:xfrm>
          <a:prstGeom prst="round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Time</a:t>
            </a:r>
          </a:p>
          <a:p>
            <a:pPr marL="0" marR="0" indent="0" algn="l"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48" charset="-128"/>
              </a:rPr>
              <a:t>Component</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28" name="Rectangle 27"/>
          <p:cNvSpPr/>
          <p:nvPr/>
        </p:nvSpPr>
        <p:spPr bwMode="auto">
          <a:xfrm>
            <a:off x="5299052" y="537604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12" name="Elbow Connector 11"/>
          <p:cNvCxnSpPr>
            <a:stCxn id="77" idx="1"/>
            <a:endCxn id="28" idx="0"/>
          </p:cNvCxnSpPr>
          <p:nvPr/>
        </p:nvCxnSpPr>
        <p:spPr>
          <a:xfrm rot="10800000" flipV="1">
            <a:off x="5375252" y="4832505"/>
            <a:ext cx="1180996" cy="54354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430117" y="4473435"/>
            <a:ext cx="951633" cy="338554"/>
          </a:xfrm>
          <a:prstGeom prst="rect">
            <a:avLst/>
          </a:prstGeom>
          <a:noFill/>
        </p:spPr>
        <p:txBody>
          <a:bodyPr wrap="square" rtlCol="0">
            <a:spAutoFit/>
          </a:bodyPr>
          <a:lstStyle/>
          <a:p>
            <a:r>
              <a:rPr lang="en-US" sz="1600" dirty="0"/>
              <a:t>2. time</a:t>
            </a:r>
          </a:p>
        </p:txBody>
      </p:sp>
      <p:sp>
        <p:nvSpPr>
          <p:cNvPr id="34" name="Rectangle 33"/>
          <p:cNvSpPr/>
          <p:nvPr/>
        </p:nvSpPr>
        <p:spPr bwMode="auto">
          <a:xfrm>
            <a:off x="3057236" y="4397235"/>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5" name="Rectangle 34"/>
          <p:cNvSpPr/>
          <p:nvPr/>
        </p:nvSpPr>
        <p:spPr bwMode="auto">
          <a:xfrm>
            <a:off x="3133436" y="4397235"/>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6" name="Rectangle 35"/>
          <p:cNvSpPr/>
          <p:nvPr/>
        </p:nvSpPr>
        <p:spPr bwMode="auto">
          <a:xfrm>
            <a:off x="3209636" y="4397235"/>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7" name="Rectangle 36"/>
          <p:cNvSpPr/>
          <p:nvPr/>
        </p:nvSpPr>
        <p:spPr bwMode="auto">
          <a:xfrm>
            <a:off x="3285836" y="4397235"/>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8" name="Rectangle 37"/>
          <p:cNvSpPr/>
          <p:nvPr/>
        </p:nvSpPr>
        <p:spPr bwMode="auto">
          <a:xfrm>
            <a:off x="3362036" y="4397235"/>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9" name="Rectangle 38"/>
          <p:cNvSpPr/>
          <p:nvPr/>
        </p:nvSpPr>
        <p:spPr bwMode="auto">
          <a:xfrm>
            <a:off x="3438236" y="4397235"/>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0" name="Rectangle 39"/>
          <p:cNvSpPr/>
          <p:nvPr/>
        </p:nvSpPr>
        <p:spPr bwMode="auto">
          <a:xfrm>
            <a:off x="3514436" y="4397235"/>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6" name="Rectangle 45"/>
          <p:cNvSpPr/>
          <p:nvPr/>
        </p:nvSpPr>
        <p:spPr bwMode="auto">
          <a:xfrm>
            <a:off x="1674875" y="4376921"/>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52" name="TextBox 51"/>
          <p:cNvSpPr txBox="1"/>
          <p:nvPr/>
        </p:nvSpPr>
        <p:spPr>
          <a:xfrm>
            <a:off x="3035472" y="4099922"/>
            <a:ext cx="951633" cy="276999"/>
          </a:xfrm>
          <a:prstGeom prst="rect">
            <a:avLst/>
          </a:prstGeom>
          <a:noFill/>
        </p:spPr>
        <p:txBody>
          <a:bodyPr wrap="square" rtlCol="0">
            <a:spAutoFit/>
          </a:bodyPr>
          <a:lstStyle/>
          <a:p>
            <a:r>
              <a:rPr lang="en-US" sz="1200" dirty="0" err="1"/>
              <a:t>Msg</a:t>
            </a:r>
            <a:r>
              <a:rPr lang="en-US" sz="1200" dirty="0"/>
              <a:t> Q</a:t>
            </a:r>
            <a:endParaRPr lang="en-US" sz="1600" dirty="0"/>
          </a:p>
        </p:txBody>
      </p:sp>
      <p:cxnSp>
        <p:nvCxnSpPr>
          <p:cNvPr id="54" name="Straight Arrow Connector 53"/>
          <p:cNvCxnSpPr>
            <a:stCxn id="46" idx="1"/>
          </p:cNvCxnSpPr>
          <p:nvPr/>
        </p:nvCxnSpPr>
        <p:spPr>
          <a:xfrm flipH="1">
            <a:off x="763362" y="4453121"/>
            <a:ext cx="9115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42936" y="4008668"/>
            <a:ext cx="1230415" cy="338554"/>
          </a:xfrm>
          <a:prstGeom prst="rect">
            <a:avLst/>
          </a:prstGeom>
          <a:noFill/>
        </p:spPr>
        <p:txBody>
          <a:bodyPr wrap="square" rtlCol="0">
            <a:spAutoFit/>
          </a:bodyPr>
          <a:lstStyle/>
          <a:p>
            <a:r>
              <a:rPr lang="en-US" sz="1600" dirty="0"/>
              <a:t>4. downlink</a:t>
            </a:r>
          </a:p>
        </p:txBody>
      </p:sp>
      <p:cxnSp>
        <p:nvCxnSpPr>
          <p:cNvPr id="80" name="Straight Arrow Connector 79"/>
          <p:cNvCxnSpPr>
            <a:stCxn id="34" idx="1"/>
            <a:endCxn id="46" idx="3"/>
          </p:cNvCxnSpPr>
          <p:nvPr/>
        </p:nvCxnSpPr>
        <p:spPr>
          <a:xfrm flipH="1" flipV="1">
            <a:off x="1827275" y="4453121"/>
            <a:ext cx="1229961" cy="203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6956731" y="5189893"/>
            <a:ext cx="1044269" cy="338554"/>
          </a:xfrm>
          <a:prstGeom prst="rect">
            <a:avLst/>
          </a:prstGeom>
          <a:noFill/>
        </p:spPr>
        <p:txBody>
          <a:bodyPr wrap="square" rtlCol="0">
            <a:spAutoFit/>
          </a:bodyPr>
          <a:lstStyle/>
          <a:p>
            <a:r>
              <a:rPr lang="en-US" sz="1600" dirty="0"/>
              <a:t>1. event()</a:t>
            </a:r>
          </a:p>
        </p:txBody>
      </p:sp>
    </p:spTree>
    <p:extLst>
      <p:ext uri="{BB962C8B-B14F-4D97-AF65-F5344CB8AC3E}">
        <p14:creationId xmlns:p14="http://schemas.microsoft.com/office/powerpoint/2010/main" val="4225997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807" y="392454"/>
            <a:ext cx="7239000" cy="332399"/>
          </a:xfrm>
        </p:spPr>
        <p:txBody>
          <a:bodyPr/>
          <a:lstStyle/>
          <a:p>
            <a:r>
              <a:rPr lang="en-US" dirty="0"/>
              <a:t>Component Pattern – Telemetry Database</a:t>
            </a:r>
          </a:p>
        </p:txBody>
      </p:sp>
      <p:sp>
        <p:nvSpPr>
          <p:cNvPr id="3" name="Content Placeholder 2"/>
          <p:cNvSpPr>
            <a:spLocks noGrp="1"/>
          </p:cNvSpPr>
          <p:nvPr>
            <p:ph idx="1"/>
          </p:nvPr>
        </p:nvSpPr>
        <p:spPr>
          <a:xfrm>
            <a:off x="420437" y="1143000"/>
            <a:ext cx="8077200" cy="2057400"/>
          </a:xfrm>
        </p:spPr>
        <p:txBody>
          <a:bodyPr/>
          <a:lstStyle/>
          <a:p>
            <a:r>
              <a:rPr lang="en-US" sz="1400" dirty="0"/>
              <a:t>Telemetry database has double-buffered array of telemetry buffers</a:t>
            </a:r>
          </a:p>
          <a:p>
            <a:r>
              <a:rPr lang="en-US" sz="1400" dirty="0"/>
              <a:t>Implementation class calls base class function with telemetry channel update</a:t>
            </a:r>
          </a:p>
          <a:p>
            <a:r>
              <a:rPr lang="en-US" sz="1400" dirty="0"/>
              <a:t>Base class function retrieves time tag from time source component.</a:t>
            </a:r>
          </a:p>
          <a:p>
            <a:r>
              <a:rPr lang="en-US" sz="1400" dirty="0"/>
              <a:t>Component writes updated value to telemetry database component</a:t>
            </a:r>
          </a:p>
          <a:p>
            <a:r>
              <a:rPr lang="en-US" sz="1400" dirty="0"/>
              <a:t>Telemetry database writes value to active buffer</a:t>
            </a:r>
          </a:p>
          <a:p>
            <a:r>
              <a:rPr lang="en-US" sz="1400" dirty="0"/>
              <a:t>Run port is called periodically by rate group. Swaps active buffer</a:t>
            </a:r>
          </a:p>
          <a:p>
            <a:r>
              <a:rPr lang="en-US" sz="1400" dirty="0"/>
              <a:t>Run call copies updated values to downlink</a:t>
            </a:r>
          </a:p>
          <a:p>
            <a:r>
              <a:rPr lang="en-US" sz="1400" dirty="0"/>
              <a:t>Passive component</a:t>
            </a:r>
          </a:p>
          <a:p>
            <a:endParaRPr lang="en-US" sz="1600" dirty="0"/>
          </a:p>
          <a:p>
            <a:endParaRPr lang="en-US" sz="1600" dirty="0"/>
          </a:p>
        </p:txBody>
      </p:sp>
      <p:sp>
        <p:nvSpPr>
          <p:cNvPr id="4" name="Slide Number Placeholder 3"/>
          <p:cNvSpPr>
            <a:spLocks noGrp="1"/>
          </p:cNvSpPr>
          <p:nvPr>
            <p:ph type="sldNum" sz="quarter" idx="4294967295"/>
          </p:nvPr>
        </p:nvSpPr>
        <p:spPr>
          <a:xfrm>
            <a:off x="6530975" y="6370638"/>
            <a:ext cx="1960563" cy="238125"/>
          </a:xfrm>
          <a:prstGeom prst="rect">
            <a:avLst/>
          </a:prstGeom>
        </p:spPr>
        <p:txBody>
          <a:bodyPr/>
          <a:lstStyle/>
          <a:p>
            <a:pPr>
              <a:defRPr/>
            </a:pPr>
            <a:r>
              <a:rPr lang="en-US"/>
              <a:t>Page </a:t>
            </a:r>
            <a:fld id="{04700C47-6218-450E-A921-EAD38BED3D92}" type="slidenum">
              <a:rPr lang="en-US" smtClean="0"/>
              <a:pPr>
                <a:defRPr/>
              </a:pPr>
              <a:t>22</a:t>
            </a:fld>
            <a:endParaRPr lang="en-US"/>
          </a:p>
        </p:txBody>
      </p:sp>
      <p:sp>
        <p:nvSpPr>
          <p:cNvPr id="51" name="Rounded Rectangle 50"/>
          <p:cNvSpPr/>
          <p:nvPr/>
        </p:nvSpPr>
        <p:spPr bwMode="auto">
          <a:xfrm>
            <a:off x="1828799" y="3250986"/>
            <a:ext cx="2236029" cy="2438400"/>
          </a:xfrm>
          <a:prstGeom prst="round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48" charset="-128"/>
              </a:rPr>
              <a:t>Telemetry Database</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55" name="Rectangle 54"/>
          <p:cNvSpPr/>
          <p:nvPr/>
        </p:nvSpPr>
        <p:spPr bwMode="auto">
          <a:xfrm>
            <a:off x="4064829" y="396554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1" name="Rectangle 30"/>
          <p:cNvSpPr/>
          <p:nvPr/>
        </p:nvSpPr>
        <p:spPr>
          <a:xfrm>
            <a:off x="3065365" y="3959029"/>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3065365" y="4137043"/>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3065365" y="4315057"/>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3065365" y="4493071"/>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3065365" y="4671085"/>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3065365" y="4849099"/>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p:cNvCxnSpPr>
            <a:stCxn id="55" idx="1"/>
            <a:endCxn id="69" idx="3"/>
          </p:cNvCxnSpPr>
          <p:nvPr/>
        </p:nvCxnSpPr>
        <p:spPr>
          <a:xfrm flipH="1">
            <a:off x="3673762" y="4041746"/>
            <a:ext cx="391067" cy="1730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bwMode="auto">
          <a:xfrm>
            <a:off x="1669732" y="5003768"/>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6" name="Rounded Rectangle 25"/>
          <p:cNvSpPr/>
          <p:nvPr/>
        </p:nvSpPr>
        <p:spPr bwMode="auto">
          <a:xfrm>
            <a:off x="6711696" y="3250986"/>
            <a:ext cx="1441704" cy="2819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Component</a:t>
            </a:r>
          </a:p>
        </p:txBody>
      </p:sp>
      <p:sp>
        <p:nvSpPr>
          <p:cNvPr id="27" name="Rectangle 26"/>
          <p:cNvSpPr/>
          <p:nvPr/>
        </p:nvSpPr>
        <p:spPr bwMode="auto">
          <a:xfrm>
            <a:off x="6559296" y="396549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8" name="TextBox 27"/>
          <p:cNvSpPr txBox="1"/>
          <p:nvPr/>
        </p:nvSpPr>
        <p:spPr>
          <a:xfrm>
            <a:off x="5296767" y="3675417"/>
            <a:ext cx="951633" cy="338554"/>
          </a:xfrm>
          <a:prstGeom prst="rect">
            <a:avLst/>
          </a:prstGeom>
          <a:noFill/>
        </p:spPr>
        <p:txBody>
          <a:bodyPr wrap="square" rtlCol="0">
            <a:spAutoFit/>
          </a:bodyPr>
          <a:lstStyle/>
          <a:p>
            <a:r>
              <a:rPr lang="en-US" sz="1600" dirty="0"/>
              <a:t>3. value</a:t>
            </a:r>
          </a:p>
        </p:txBody>
      </p:sp>
      <p:sp>
        <p:nvSpPr>
          <p:cNvPr id="29" name="Rectangle 28"/>
          <p:cNvSpPr/>
          <p:nvPr/>
        </p:nvSpPr>
        <p:spPr bwMode="auto">
          <a:xfrm>
            <a:off x="6556248" y="475630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0" name="Rounded Rectangle 29"/>
          <p:cNvSpPr/>
          <p:nvPr/>
        </p:nvSpPr>
        <p:spPr bwMode="auto">
          <a:xfrm>
            <a:off x="4700864" y="5541461"/>
            <a:ext cx="1441704" cy="706939"/>
          </a:xfrm>
          <a:prstGeom prst="round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Time</a:t>
            </a:r>
          </a:p>
          <a:p>
            <a:pPr marL="0" marR="0" indent="0" algn="l"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48" charset="-128"/>
              </a:rPr>
              <a:t>Component</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32" name="Rectangle 31"/>
          <p:cNvSpPr/>
          <p:nvPr/>
        </p:nvSpPr>
        <p:spPr bwMode="auto">
          <a:xfrm>
            <a:off x="5299052" y="537604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33" name="Elbow Connector 32"/>
          <p:cNvCxnSpPr>
            <a:stCxn id="29" idx="1"/>
            <a:endCxn id="32" idx="0"/>
          </p:cNvCxnSpPr>
          <p:nvPr/>
        </p:nvCxnSpPr>
        <p:spPr>
          <a:xfrm rot="10800000" flipV="1">
            <a:off x="5375252" y="4832505"/>
            <a:ext cx="1180996" cy="54354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30117" y="4473435"/>
            <a:ext cx="951633" cy="338554"/>
          </a:xfrm>
          <a:prstGeom prst="rect">
            <a:avLst/>
          </a:prstGeom>
          <a:noFill/>
        </p:spPr>
        <p:txBody>
          <a:bodyPr wrap="square" rtlCol="0">
            <a:spAutoFit/>
          </a:bodyPr>
          <a:lstStyle/>
          <a:p>
            <a:r>
              <a:rPr lang="en-US" sz="1600" dirty="0"/>
              <a:t>2. time</a:t>
            </a:r>
          </a:p>
        </p:txBody>
      </p:sp>
      <p:cxnSp>
        <p:nvCxnSpPr>
          <p:cNvPr id="35" name="Straight Arrow Connector 34"/>
          <p:cNvCxnSpPr>
            <a:stCxn id="27" idx="1"/>
            <a:endCxn id="55" idx="3"/>
          </p:cNvCxnSpPr>
          <p:nvPr/>
        </p:nvCxnSpPr>
        <p:spPr>
          <a:xfrm flipH="1">
            <a:off x="4217229" y="4041697"/>
            <a:ext cx="2342067" cy="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913178" y="5003768"/>
            <a:ext cx="1032741" cy="338554"/>
          </a:xfrm>
          <a:prstGeom prst="rect">
            <a:avLst/>
          </a:prstGeom>
          <a:noFill/>
        </p:spPr>
        <p:txBody>
          <a:bodyPr wrap="square" rtlCol="0">
            <a:spAutoFit/>
          </a:bodyPr>
          <a:lstStyle/>
          <a:p>
            <a:r>
              <a:rPr lang="en-US" sz="1600" dirty="0"/>
              <a:t>1. write()</a:t>
            </a:r>
          </a:p>
        </p:txBody>
      </p:sp>
      <p:sp>
        <p:nvSpPr>
          <p:cNvPr id="41" name="Rectangle 40"/>
          <p:cNvSpPr/>
          <p:nvPr/>
        </p:nvSpPr>
        <p:spPr>
          <a:xfrm>
            <a:off x="2318926" y="3963443"/>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318926" y="4141457"/>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318926" y="4319471"/>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2318926" y="4497485"/>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318926" y="4675499"/>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318926" y="4853513"/>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bwMode="auto">
          <a:xfrm>
            <a:off x="1665732" y="3835655"/>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48" name="Straight Arrow Connector 47"/>
          <p:cNvCxnSpPr>
            <a:endCxn id="47" idx="1"/>
          </p:cNvCxnSpPr>
          <p:nvPr/>
        </p:nvCxnSpPr>
        <p:spPr>
          <a:xfrm>
            <a:off x="1212942" y="3911855"/>
            <a:ext cx="4527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76" idx="1"/>
          </p:cNvCxnSpPr>
          <p:nvPr/>
        </p:nvCxnSpPr>
        <p:spPr>
          <a:xfrm flipH="1">
            <a:off x="1212942" y="5079968"/>
            <a:ext cx="4567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202436" y="3518324"/>
            <a:ext cx="562411" cy="338554"/>
          </a:xfrm>
          <a:prstGeom prst="rect">
            <a:avLst/>
          </a:prstGeom>
          <a:noFill/>
        </p:spPr>
        <p:txBody>
          <a:bodyPr wrap="square" rtlCol="0">
            <a:spAutoFit/>
          </a:bodyPr>
          <a:lstStyle/>
          <a:p>
            <a:r>
              <a:rPr lang="en-US" sz="1600" dirty="0"/>
              <a:t>run</a:t>
            </a:r>
          </a:p>
        </p:txBody>
      </p:sp>
      <p:sp>
        <p:nvSpPr>
          <p:cNvPr id="56" name="TextBox 55"/>
          <p:cNvSpPr txBox="1"/>
          <p:nvPr/>
        </p:nvSpPr>
        <p:spPr>
          <a:xfrm>
            <a:off x="804180" y="4589718"/>
            <a:ext cx="1040844" cy="338554"/>
          </a:xfrm>
          <a:prstGeom prst="rect">
            <a:avLst/>
          </a:prstGeom>
          <a:noFill/>
        </p:spPr>
        <p:txBody>
          <a:bodyPr wrap="square" rtlCol="0">
            <a:spAutoFit/>
          </a:bodyPr>
          <a:lstStyle/>
          <a:p>
            <a:r>
              <a:rPr lang="en-US" sz="1600" dirty="0"/>
              <a:t>downlink</a:t>
            </a:r>
          </a:p>
        </p:txBody>
      </p:sp>
      <p:cxnSp>
        <p:nvCxnSpPr>
          <p:cNvPr id="57" name="Straight Arrow Connector 56"/>
          <p:cNvCxnSpPr>
            <a:stCxn id="47" idx="3"/>
            <a:endCxn id="43" idx="1"/>
          </p:cNvCxnSpPr>
          <p:nvPr/>
        </p:nvCxnSpPr>
        <p:spPr>
          <a:xfrm>
            <a:off x="1818132" y="3911855"/>
            <a:ext cx="500794" cy="4853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471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807" y="392454"/>
            <a:ext cx="7239000" cy="332399"/>
          </a:xfrm>
        </p:spPr>
        <p:txBody>
          <a:bodyPr/>
          <a:lstStyle/>
          <a:p>
            <a:r>
              <a:rPr lang="en-US" dirty="0"/>
              <a:t>Component Pattern – Parameter Manager</a:t>
            </a:r>
          </a:p>
        </p:txBody>
      </p:sp>
      <p:sp>
        <p:nvSpPr>
          <p:cNvPr id="3" name="Content Placeholder 2"/>
          <p:cNvSpPr>
            <a:spLocks noGrp="1"/>
          </p:cNvSpPr>
          <p:nvPr>
            <p:ph idx="1"/>
          </p:nvPr>
        </p:nvSpPr>
        <p:spPr>
          <a:xfrm>
            <a:off x="420437" y="1143000"/>
            <a:ext cx="8077200" cy="2057400"/>
          </a:xfrm>
        </p:spPr>
        <p:txBody>
          <a:bodyPr/>
          <a:lstStyle/>
          <a:p>
            <a:r>
              <a:rPr lang="en-US" sz="1600" dirty="0"/>
              <a:t>Parameter Manager loads file containing parameters from file system during initialization</a:t>
            </a:r>
          </a:p>
          <a:p>
            <a:r>
              <a:rPr lang="en-US" sz="1600" dirty="0"/>
              <a:t>Initialization subsequently calls </a:t>
            </a:r>
            <a:r>
              <a:rPr lang="en-US" sz="1600" i="1" dirty="0" err="1"/>
              <a:t>loadParameters</a:t>
            </a:r>
            <a:r>
              <a:rPr lang="en-US" sz="1600" i="1" dirty="0"/>
              <a:t>()</a:t>
            </a:r>
            <a:r>
              <a:rPr lang="en-US" sz="1600" dirty="0"/>
              <a:t> on all components with parameters. Can also be called after </a:t>
            </a:r>
          </a:p>
          <a:p>
            <a:r>
              <a:rPr lang="en-US" sz="1600" dirty="0"/>
              <a:t>Uplinked parameter updates update the stored value of parameter</a:t>
            </a:r>
          </a:p>
          <a:p>
            <a:r>
              <a:rPr lang="en-US" sz="1600" dirty="0"/>
              <a:t>Component can refresh parameters by implementing command to reload</a:t>
            </a:r>
          </a:p>
          <a:p>
            <a:r>
              <a:rPr lang="en-US" sz="1600" dirty="0"/>
              <a:t>Manager can save updated values to file system via command</a:t>
            </a:r>
          </a:p>
        </p:txBody>
      </p:sp>
      <p:sp>
        <p:nvSpPr>
          <p:cNvPr id="4" name="Slide Number Placeholder 3"/>
          <p:cNvSpPr>
            <a:spLocks noGrp="1"/>
          </p:cNvSpPr>
          <p:nvPr>
            <p:ph type="sldNum" sz="quarter" idx="4294967295"/>
          </p:nvPr>
        </p:nvSpPr>
        <p:spPr>
          <a:xfrm>
            <a:off x="6530975" y="6370638"/>
            <a:ext cx="1960563" cy="238125"/>
          </a:xfrm>
          <a:prstGeom prst="rect">
            <a:avLst/>
          </a:prstGeom>
        </p:spPr>
        <p:txBody>
          <a:bodyPr/>
          <a:lstStyle/>
          <a:p>
            <a:pPr>
              <a:defRPr/>
            </a:pPr>
            <a:r>
              <a:rPr lang="en-US"/>
              <a:t>Page </a:t>
            </a:r>
            <a:fld id="{04700C47-6218-450E-A921-EAD38BED3D92}" type="slidenum">
              <a:rPr lang="en-US" smtClean="0"/>
              <a:pPr>
                <a:defRPr/>
              </a:pPr>
              <a:t>23</a:t>
            </a:fld>
            <a:endParaRPr lang="en-US"/>
          </a:p>
        </p:txBody>
      </p:sp>
      <p:sp>
        <p:nvSpPr>
          <p:cNvPr id="5" name="Rounded Rectangle 4"/>
          <p:cNvSpPr/>
          <p:nvPr/>
        </p:nvSpPr>
        <p:spPr bwMode="auto">
          <a:xfrm>
            <a:off x="6711696" y="3250986"/>
            <a:ext cx="1441704" cy="2819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Component</a:t>
            </a:r>
          </a:p>
        </p:txBody>
      </p:sp>
      <p:sp>
        <p:nvSpPr>
          <p:cNvPr id="65" name="Rectangle 64"/>
          <p:cNvSpPr/>
          <p:nvPr/>
        </p:nvSpPr>
        <p:spPr bwMode="auto">
          <a:xfrm>
            <a:off x="6559296" y="396549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8" name="TextBox 67"/>
          <p:cNvSpPr txBox="1"/>
          <p:nvPr/>
        </p:nvSpPr>
        <p:spPr>
          <a:xfrm>
            <a:off x="4690758" y="3675417"/>
            <a:ext cx="1557641" cy="338554"/>
          </a:xfrm>
          <a:prstGeom prst="rect">
            <a:avLst/>
          </a:prstGeom>
          <a:noFill/>
        </p:spPr>
        <p:txBody>
          <a:bodyPr wrap="square" rtlCol="0">
            <a:spAutoFit/>
          </a:bodyPr>
          <a:lstStyle/>
          <a:p>
            <a:r>
              <a:rPr lang="en-US" sz="1600" dirty="0"/>
              <a:t>get parameter</a:t>
            </a:r>
          </a:p>
        </p:txBody>
      </p:sp>
      <p:sp>
        <p:nvSpPr>
          <p:cNvPr id="51" name="Rounded Rectangle 50"/>
          <p:cNvSpPr/>
          <p:nvPr/>
        </p:nvSpPr>
        <p:spPr bwMode="auto">
          <a:xfrm>
            <a:off x="1447799" y="3250986"/>
            <a:ext cx="2617029" cy="2438400"/>
          </a:xfrm>
          <a:prstGeom prst="round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Parameter</a:t>
            </a:r>
            <a:r>
              <a:rPr kumimoji="0" lang="en-US" sz="1400" b="0" i="0" u="none" strike="noStrike" cap="none" normalizeH="0" dirty="0">
                <a:ln>
                  <a:noFill/>
                </a:ln>
                <a:solidFill>
                  <a:schemeClr val="tx1"/>
                </a:solidFill>
                <a:effectLst/>
                <a:latin typeface="Arial" charset="0"/>
                <a:ea typeface="ＭＳ Ｐゴシック" pitchFamily="48" charset="-128"/>
              </a:rPr>
              <a:t> Manager</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55" name="Rectangle 54"/>
          <p:cNvSpPr/>
          <p:nvPr/>
        </p:nvSpPr>
        <p:spPr bwMode="auto">
          <a:xfrm>
            <a:off x="4064829" y="396554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9" name="Straight Arrow Connector 8"/>
          <p:cNvCxnSpPr>
            <a:stCxn id="65" idx="1"/>
            <a:endCxn id="55" idx="3"/>
          </p:cNvCxnSpPr>
          <p:nvPr/>
        </p:nvCxnSpPr>
        <p:spPr>
          <a:xfrm flipH="1">
            <a:off x="4217229" y="4041697"/>
            <a:ext cx="2342067" cy="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Flowchart: Magnetic Disk 24"/>
          <p:cNvSpPr/>
          <p:nvPr/>
        </p:nvSpPr>
        <p:spPr>
          <a:xfrm>
            <a:off x="1524000" y="5867400"/>
            <a:ext cx="940629" cy="741363"/>
          </a:xfrm>
          <a:prstGeom prst="flowChartMagneticDisk">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a:t>
            </a:r>
          </a:p>
        </p:txBody>
      </p:sp>
      <p:cxnSp>
        <p:nvCxnSpPr>
          <p:cNvPr id="66" name="Straight Arrow Connector 65"/>
          <p:cNvCxnSpPr>
            <a:stCxn id="25" idx="1"/>
            <a:endCxn id="71" idx="1"/>
          </p:cNvCxnSpPr>
          <p:nvPr/>
        </p:nvCxnSpPr>
        <p:spPr>
          <a:xfrm flipV="1">
            <a:off x="1994315" y="4586481"/>
            <a:ext cx="442882" cy="12809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437197" y="3974690"/>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2437197" y="4152704"/>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2437197" y="4330718"/>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2437197" y="4508732"/>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437197" y="4686746"/>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2437197" y="4864760"/>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p:cNvCxnSpPr>
            <a:stCxn id="55" idx="1"/>
            <a:endCxn id="69" idx="3"/>
          </p:cNvCxnSpPr>
          <p:nvPr/>
        </p:nvCxnSpPr>
        <p:spPr>
          <a:xfrm flipH="1">
            <a:off x="3427797" y="4041746"/>
            <a:ext cx="637032" cy="1887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781800" y="2948694"/>
            <a:ext cx="1875064" cy="276999"/>
          </a:xfrm>
          <a:prstGeom prst="rect">
            <a:avLst/>
          </a:prstGeom>
          <a:noFill/>
        </p:spPr>
        <p:txBody>
          <a:bodyPr wrap="square" rtlCol="0">
            <a:spAutoFit/>
          </a:bodyPr>
          <a:lstStyle/>
          <a:p>
            <a:r>
              <a:rPr lang="en-US" sz="1200" dirty="0" err="1"/>
              <a:t>loadParameters</a:t>
            </a:r>
            <a:r>
              <a:rPr lang="en-US" sz="1200" dirty="0"/>
              <a:t>()</a:t>
            </a:r>
          </a:p>
        </p:txBody>
      </p:sp>
      <p:sp>
        <p:nvSpPr>
          <p:cNvPr id="32" name="Rectangle 31"/>
          <p:cNvSpPr/>
          <p:nvPr/>
        </p:nvSpPr>
        <p:spPr bwMode="auto">
          <a:xfrm>
            <a:off x="1295399" y="4374410"/>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33" name="Straight Arrow Connector 32"/>
          <p:cNvCxnSpPr>
            <a:endCxn id="32" idx="1"/>
          </p:cNvCxnSpPr>
          <p:nvPr/>
        </p:nvCxnSpPr>
        <p:spPr>
          <a:xfrm>
            <a:off x="838200" y="4450610"/>
            <a:ext cx="45719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13888" y="4052438"/>
            <a:ext cx="833310" cy="338554"/>
          </a:xfrm>
          <a:prstGeom prst="rect">
            <a:avLst/>
          </a:prstGeom>
          <a:noFill/>
        </p:spPr>
        <p:txBody>
          <a:bodyPr wrap="square" rtlCol="0">
            <a:spAutoFit/>
          </a:bodyPr>
          <a:lstStyle/>
          <a:p>
            <a:r>
              <a:rPr lang="en-US" sz="1600" dirty="0"/>
              <a:t>update</a:t>
            </a:r>
          </a:p>
        </p:txBody>
      </p:sp>
    </p:spTree>
    <p:extLst>
      <p:ext uri="{BB962C8B-B14F-4D97-AF65-F5344CB8AC3E}">
        <p14:creationId xmlns:p14="http://schemas.microsoft.com/office/powerpoint/2010/main" val="3051331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Multi-node</a:t>
            </a:r>
          </a:p>
        </p:txBody>
      </p:sp>
      <p:sp>
        <p:nvSpPr>
          <p:cNvPr id="3" name="Content Placeholder 2"/>
          <p:cNvSpPr>
            <a:spLocks noGrp="1"/>
          </p:cNvSpPr>
          <p:nvPr>
            <p:ph idx="1"/>
          </p:nvPr>
        </p:nvSpPr>
        <p:spPr>
          <a:xfrm>
            <a:off x="433643" y="1143000"/>
            <a:ext cx="8170861" cy="1702296"/>
          </a:xfrm>
        </p:spPr>
        <p:txBody>
          <a:bodyPr/>
          <a:lstStyle/>
          <a:p>
            <a:r>
              <a:rPr lang="en-US" sz="1800" dirty="0"/>
              <a:t>Hub pattern</a:t>
            </a:r>
          </a:p>
          <a:p>
            <a:pPr lvl="1"/>
            <a:r>
              <a:rPr lang="en-US" sz="1600" dirty="0"/>
              <a:t>Hub is a component with multiple serialization input and output ports</a:t>
            </a:r>
          </a:p>
          <a:p>
            <a:pPr lvl="1"/>
            <a:r>
              <a:rPr lang="en-US" sz="1600" dirty="0"/>
              <a:t>Typed ports on calling components are connected to serialized ports (see earlier slides)</a:t>
            </a:r>
          </a:p>
          <a:p>
            <a:pPr lvl="1"/>
            <a:r>
              <a:rPr lang="en-US" sz="1600" dirty="0"/>
              <a:t>Each hub instance is responsible for connecting to a remote node</a:t>
            </a:r>
          </a:p>
          <a:p>
            <a:pPr lvl="1"/>
            <a:r>
              <a:rPr lang="en-US" sz="1600" dirty="0"/>
              <a:t>Input port calls are repeated to corresponding output ports on remote hub</a:t>
            </a:r>
          </a:p>
          <a:p>
            <a:pPr lvl="1"/>
            <a:r>
              <a:rPr lang="en-US" sz="1600" dirty="0"/>
              <a:t>Single point of connection to remote node, so central point of configuration for transport.</a:t>
            </a:r>
          </a:p>
        </p:txBody>
      </p:sp>
      <p:sp>
        <p:nvSpPr>
          <p:cNvPr id="24" name="Rectangle 23"/>
          <p:cNvSpPr/>
          <p:nvPr/>
        </p:nvSpPr>
        <p:spPr>
          <a:xfrm>
            <a:off x="899088" y="3482042"/>
            <a:ext cx="2971800" cy="2209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100" dirty="0"/>
              <a:t>Node 1</a:t>
            </a:r>
          </a:p>
        </p:txBody>
      </p:sp>
      <p:sp>
        <p:nvSpPr>
          <p:cNvPr id="25" name="Rounded Rectangle 24"/>
          <p:cNvSpPr/>
          <p:nvPr/>
        </p:nvSpPr>
        <p:spPr bwMode="auto">
          <a:xfrm>
            <a:off x="975288" y="3863042"/>
            <a:ext cx="711345"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600" dirty="0"/>
              <a:t>Producer</a:t>
            </a:r>
          </a:p>
          <a:p>
            <a:pPr marL="0" marR="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chemeClr val="tx1"/>
                </a:solidFill>
                <a:effectLst/>
                <a:latin typeface="Arial" charset="0"/>
                <a:ea typeface="ＭＳ Ｐゴシック" pitchFamily="48" charset="-128"/>
              </a:rPr>
              <a:t>Component1</a:t>
            </a:r>
          </a:p>
        </p:txBody>
      </p:sp>
      <p:sp>
        <p:nvSpPr>
          <p:cNvPr id="38" name="Rectangle 37"/>
          <p:cNvSpPr/>
          <p:nvPr/>
        </p:nvSpPr>
        <p:spPr>
          <a:xfrm>
            <a:off x="1641614" y="5831440"/>
            <a:ext cx="5860772"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Transport (Socket, ARINC Channel, UART, IPC)</a:t>
            </a:r>
          </a:p>
        </p:txBody>
      </p:sp>
      <p:sp>
        <p:nvSpPr>
          <p:cNvPr id="39" name="Rectangle 38"/>
          <p:cNvSpPr/>
          <p:nvPr/>
        </p:nvSpPr>
        <p:spPr bwMode="auto">
          <a:xfrm>
            <a:off x="1698754" y="4091642"/>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40" name="Straight Arrow Connector 39"/>
          <p:cNvCxnSpPr/>
          <p:nvPr/>
        </p:nvCxnSpPr>
        <p:spPr bwMode="auto">
          <a:xfrm>
            <a:off x="1470154" y="4167842"/>
            <a:ext cx="2286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Rectangle 42"/>
          <p:cNvSpPr/>
          <p:nvPr/>
        </p:nvSpPr>
        <p:spPr>
          <a:xfrm>
            <a:off x="4861488" y="3435279"/>
            <a:ext cx="2971800" cy="2209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100" dirty="0"/>
              <a:t>Node 2</a:t>
            </a:r>
          </a:p>
        </p:txBody>
      </p:sp>
      <p:sp>
        <p:nvSpPr>
          <p:cNvPr id="44" name="Rounded Rectangle 43"/>
          <p:cNvSpPr/>
          <p:nvPr/>
        </p:nvSpPr>
        <p:spPr bwMode="auto">
          <a:xfrm>
            <a:off x="6736979" y="3788693"/>
            <a:ext cx="711345"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600" dirty="0"/>
              <a:t>Consumer</a:t>
            </a:r>
          </a:p>
          <a:p>
            <a:pPr marL="0" marR="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chemeClr val="tx1"/>
                </a:solidFill>
                <a:effectLst/>
                <a:latin typeface="Arial" charset="0"/>
                <a:ea typeface="ＭＳ Ｐゴシック" pitchFamily="48" charset="-128"/>
              </a:rPr>
              <a:t>Component1</a:t>
            </a:r>
          </a:p>
        </p:txBody>
      </p:sp>
      <p:cxnSp>
        <p:nvCxnSpPr>
          <p:cNvPr id="48" name="Straight Arrow Connector 47"/>
          <p:cNvCxnSpPr/>
          <p:nvPr/>
        </p:nvCxnSpPr>
        <p:spPr bwMode="auto">
          <a:xfrm>
            <a:off x="6736979" y="4106675"/>
            <a:ext cx="2286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1" name="Rounded Rectangle 50"/>
          <p:cNvSpPr/>
          <p:nvPr/>
        </p:nvSpPr>
        <p:spPr bwMode="auto">
          <a:xfrm>
            <a:off x="2384988" y="3791712"/>
            <a:ext cx="1054245" cy="1512807"/>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600" dirty="0">
                <a:latin typeface="Arial" charset="0"/>
                <a:ea typeface="ＭＳ Ｐゴシック" pitchFamily="48" charset="-128"/>
              </a:rPr>
              <a:t>Hub</a:t>
            </a:r>
            <a:endParaRPr kumimoji="0" lang="en-US" sz="600" b="0" i="0" u="none" strike="noStrike" cap="none" normalizeH="0" baseline="0" dirty="0">
              <a:ln>
                <a:noFill/>
              </a:ln>
              <a:solidFill>
                <a:schemeClr val="tx1"/>
              </a:solidFill>
              <a:effectLst/>
              <a:latin typeface="Arial" charset="0"/>
              <a:ea typeface="ＭＳ Ｐゴシック" pitchFamily="48" charset="-128"/>
            </a:endParaRPr>
          </a:p>
        </p:txBody>
      </p:sp>
      <p:sp>
        <p:nvSpPr>
          <p:cNvPr id="53" name="Up-Down Arrow 52"/>
          <p:cNvSpPr/>
          <p:nvPr/>
        </p:nvSpPr>
        <p:spPr>
          <a:xfrm>
            <a:off x="3083560" y="5304520"/>
            <a:ext cx="78147" cy="510424"/>
          </a:xfrm>
          <a:prstGeom prst="upDownArrow">
            <a:avLst/>
          </a:prstGeom>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Up-Down Arrow 55"/>
          <p:cNvSpPr/>
          <p:nvPr/>
        </p:nvSpPr>
        <p:spPr>
          <a:xfrm>
            <a:off x="5474638" y="5284568"/>
            <a:ext cx="45719" cy="510424"/>
          </a:xfrm>
          <a:prstGeom prst="upDownArrow">
            <a:avLst/>
          </a:prstGeom>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bwMode="auto">
          <a:xfrm>
            <a:off x="4993234" y="3771760"/>
            <a:ext cx="1054245" cy="1512807"/>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600" dirty="0">
                <a:latin typeface="Arial" charset="0"/>
                <a:ea typeface="ＭＳ Ｐゴシック" pitchFamily="48" charset="-128"/>
              </a:rPr>
              <a:t>Hub</a:t>
            </a:r>
            <a:endParaRPr kumimoji="0" lang="en-US" sz="600" b="0" i="0" u="none" strike="noStrike" cap="none" normalizeH="0" baseline="0" dirty="0">
              <a:ln>
                <a:noFill/>
              </a:ln>
              <a:solidFill>
                <a:schemeClr val="tx1"/>
              </a:solidFill>
              <a:effectLst/>
              <a:latin typeface="Arial" charset="0"/>
              <a:ea typeface="ＭＳ Ｐゴシック" pitchFamily="48" charset="-128"/>
            </a:endParaRPr>
          </a:p>
        </p:txBody>
      </p:sp>
      <p:sp>
        <p:nvSpPr>
          <p:cNvPr id="58" name="Rectangle 57"/>
          <p:cNvSpPr/>
          <p:nvPr/>
        </p:nvSpPr>
        <p:spPr bwMode="auto">
          <a:xfrm>
            <a:off x="2240745" y="4091642"/>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1" name="Rectangle 60"/>
          <p:cNvSpPr/>
          <p:nvPr/>
        </p:nvSpPr>
        <p:spPr bwMode="auto">
          <a:xfrm>
            <a:off x="6042588" y="403548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3" name="Rectangle 62"/>
          <p:cNvSpPr/>
          <p:nvPr/>
        </p:nvSpPr>
        <p:spPr bwMode="auto">
          <a:xfrm>
            <a:off x="6584579" y="403548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8" name="Rounded Rectangle 27"/>
          <p:cNvSpPr/>
          <p:nvPr/>
        </p:nvSpPr>
        <p:spPr bwMode="auto">
          <a:xfrm>
            <a:off x="986730" y="4698010"/>
            <a:ext cx="711345"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600" dirty="0"/>
              <a:t>Consumer</a:t>
            </a:r>
          </a:p>
          <a:p>
            <a:pPr marL="0" marR="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chemeClr val="tx1"/>
                </a:solidFill>
                <a:effectLst/>
                <a:latin typeface="Arial" charset="0"/>
                <a:ea typeface="ＭＳ Ｐゴシック" pitchFamily="48" charset="-128"/>
              </a:rPr>
              <a:t>Component2</a:t>
            </a:r>
          </a:p>
        </p:txBody>
      </p:sp>
      <p:sp>
        <p:nvSpPr>
          <p:cNvPr id="29" name="Rectangle 28"/>
          <p:cNvSpPr/>
          <p:nvPr/>
        </p:nvSpPr>
        <p:spPr bwMode="auto">
          <a:xfrm>
            <a:off x="1686633" y="4926610"/>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30" name="Straight Arrow Connector 29"/>
          <p:cNvCxnSpPr/>
          <p:nvPr/>
        </p:nvCxnSpPr>
        <p:spPr bwMode="auto">
          <a:xfrm flipH="1" flipV="1">
            <a:off x="1458033" y="5002810"/>
            <a:ext cx="2286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1" name="Rectangle 30"/>
          <p:cNvSpPr/>
          <p:nvPr/>
        </p:nvSpPr>
        <p:spPr bwMode="auto">
          <a:xfrm>
            <a:off x="2228624" y="4926610"/>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50" name="Rounded Rectangle 49"/>
          <p:cNvSpPr/>
          <p:nvPr/>
        </p:nvSpPr>
        <p:spPr bwMode="auto">
          <a:xfrm>
            <a:off x="6747401" y="4528163"/>
            <a:ext cx="711345"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600" dirty="0"/>
              <a:t>Producer</a:t>
            </a:r>
          </a:p>
          <a:p>
            <a:pPr marL="0" marR="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chemeClr val="tx1"/>
                </a:solidFill>
                <a:effectLst/>
                <a:latin typeface="Arial" charset="0"/>
                <a:ea typeface="ＭＳ Ｐゴシック" pitchFamily="48" charset="-128"/>
              </a:rPr>
              <a:t>Component2</a:t>
            </a:r>
          </a:p>
        </p:txBody>
      </p:sp>
      <p:cxnSp>
        <p:nvCxnSpPr>
          <p:cNvPr id="52" name="Straight Arrow Connector 51"/>
          <p:cNvCxnSpPr/>
          <p:nvPr/>
        </p:nvCxnSpPr>
        <p:spPr bwMode="auto">
          <a:xfrm flipH="1">
            <a:off x="6747401" y="4846145"/>
            <a:ext cx="2286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4" name="Rectangle 53"/>
          <p:cNvSpPr/>
          <p:nvPr/>
        </p:nvSpPr>
        <p:spPr bwMode="auto">
          <a:xfrm>
            <a:off x="6053010" y="477495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55" name="Rectangle 54"/>
          <p:cNvSpPr/>
          <p:nvPr/>
        </p:nvSpPr>
        <p:spPr bwMode="auto">
          <a:xfrm>
            <a:off x="6595001" y="477495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13" name="Elbow Connector 12"/>
          <p:cNvCxnSpPr>
            <a:stCxn id="58" idx="3"/>
          </p:cNvCxnSpPr>
          <p:nvPr/>
        </p:nvCxnSpPr>
        <p:spPr>
          <a:xfrm>
            <a:off x="2393145" y="4167842"/>
            <a:ext cx="690415" cy="111672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Elbow Connector 69"/>
          <p:cNvCxnSpPr>
            <a:endCxn id="31" idx="3"/>
          </p:cNvCxnSpPr>
          <p:nvPr/>
        </p:nvCxnSpPr>
        <p:spPr>
          <a:xfrm rot="10800000">
            <a:off x="2381024" y="5002811"/>
            <a:ext cx="702536" cy="134953"/>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57" idx="2"/>
            <a:endCxn id="61" idx="1"/>
          </p:cNvCxnSpPr>
          <p:nvPr/>
        </p:nvCxnSpPr>
        <p:spPr>
          <a:xfrm rot="5400000" flipH="1" flipV="1">
            <a:off x="5195030" y="4437009"/>
            <a:ext cx="1172884" cy="522231"/>
          </a:xfrm>
          <a:prstGeom prst="bentConnector4">
            <a:avLst>
              <a:gd name="adj1" fmla="val -19490"/>
              <a:gd name="adj2" fmla="val -358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rot="10800000">
            <a:off x="5497498" y="4726204"/>
            <a:ext cx="555513" cy="134954"/>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1"/>
          </p:nvPr>
        </p:nvSpPr>
        <p:spPr/>
        <p:txBody>
          <a:bodyPr/>
          <a:lstStyle/>
          <a:p>
            <a:fld id="{40846F03-29C8-41F1-8A60-CC8C672EC5BA}" type="slidenum">
              <a:rPr lang="en-US" smtClean="0"/>
              <a:t>24</a:t>
            </a:fld>
            <a:endParaRPr lang="en-US"/>
          </a:p>
        </p:txBody>
      </p:sp>
      <p:cxnSp>
        <p:nvCxnSpPr>
          <p:cNvPr id="46" name="Straight Arrow Connector 45"/>
          <p:cNvCxnSpPr/>
          <p:nvPr/>
        </p:nvCxnSpPr>
        <p:spPr bwMode="auto">
          <a:xfrm>
            <a:off x="6194988" y="4106675"/>
            <a:ext cx="389591"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9" name="Straight Arrow Connector 48"/>
          <p:cNvCxnSpPr>
            <a:stCxn id="31" idx="1"/>
            <a:endCxn id="29" idx="3"/>
          </p:cNvCxnSpPr>
          <p:nvPr/>
        </p:nvCxnSpPr>
        <p:spPr bwMode="auto">
          <a:xfrm flipH="1">
            <a:off x="1839033" y="5002810"/>
            <a:ext cx="389591"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9" name="Straight Arrow Connector 68"/>
          <p:cNvCxnSpPr/>
          <p:nvPr/>
        </p:nvCxnSpPr>
        <p:spPr bwMode="auto">
          <a:xfrm>
            <a:off x="1851154" y="4173330"/>
            <a:ext cx="389591"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3" name="Straight Arrow Connector 72"/>
          <p:cNvCxnSpPr/>
          <p:nvPr/>
        </p:nvCxnSpPr>
        <p:spPr bwMode="auto">
          <a:xfrm flipH="1">
            <a:off x="6212417" y="4846145"/>
            <a:ext cx="389591"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840792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Scaling</a:t>
            </a:r>
          </a:p>
        </p:txBody>
      </p:sp>
      <p:sp>
        <p:nvSpPr>
          <p:cNvPr id="3" name="Content Placeholder 2"/>
          <p:cNvSpPr>
            <a:spLocks noGrp="1"/>
          </p:cNvSpPr>
          <p:nvPr>
            <p:ph idx="1"/>
          </p:nvPr>
        </p:nvSpPr>
        <p:spPr>
          <a:xfrm>
            <a:off x="439739" y="1371600"/>
            <a:ext cx="8453437" cy="4826496"/>
          </a:xfrm>
        </p:spPr>
        <p:txBody>
          <a:bodyPr/>
          <a:lstStyle/>
          <a:p>
            <a:r>
              <a:rPr lang="en-US" sz="1800" dirty="0"/>
              <a:t>Framework code is very compact</a:t>
            </a:r>
          </a:p>
          <a:p>
            <a:r>
              <a:rPr lang="en-US" sz="1800" dirty="0"/>
              <a:t>Generated code is also compact</a:t>
            </a:r>
          </a:p>
          <a:p>
            <a:pPr lvl="1"/>
            <a:r>
              <a:rPr lang="en-US" sz="1600" dirty="0"/>
              <a:t>Demo application for TI microcontroller was about 15K</a:t>
            </a:r>
          </a:p>
          <a:p>
            <a:r>
              <a:rPr lang="en-US" sz="1800" dirty="0"/>
              <a:t>Native type sizes can be configured</a:t>
            </a:r>
          </a:p>
          <a:p>
            <a:pPr lvl="1"/>
            <a:r>
              <a:rPr lang="en-US" sz="1600" dirty="0"/>
              <a:t>e.g. some microcontrollers have 16-bit/8-bit only support</a:t>
            </a:r>
          </a:p>
          <a:p>
            <a:r>
              <a:rPr lang="en-US" sz="1800" dirty="0"/>
              <a:t>Features can be added or removed depending on resources</a:t>
            </a:r>
          </a:p>
          <a:p>
            <a:pPr lvl="1"/>
            <a:r>
              <a:rPr lang="en-US" sz="1600" dirty="0"/>
              <a:t>Object naming</a:t>
            </a:r>
          </a:p>
          <a:p>
            <a:pPr lvl="1"/>
            <a:r>
              <a:rPr lang="en-US" sz="1600" dirty="0"/>
              <a:t>Port execution tracing</a:t>
            </a:r>
          </a:p>
          <a:p>
            <a:pPr lvl="1"/>
            <a:r>
              <a:rPr lang="en-US" sz="1600" dirty="0"/>
              <a:t>Serialization of ports</a:t>
            </a:r>
          </a:p>
          <a:p>
            <a:pPr lvl="2"/>
            <a:r>
              <a:rPr lang="en-US" sz="1400" dirty="0"/>
              <a:t>Single node systems don’t really need</a:t>
            </a:r>
          </a:p>
          <a:p>
            <a:pPr lvl="2"/>
            <a:r>
              <a:rPr lang="en-US" sz="1400" dirty="0"/>
              <a:t>This is not data serialization but the use of serialized ports</a:t>
            </a:r>
          </a:p>
          <a:p>
            <a:pPr lvl="1"/>
            <a:r>
              <a:rPr lang="en-US" sz="1600" dirty="0"/>
              <a:t>Object naming/registry</a:t>
            </a:r>
          </a:p>
          <a:p>
            <a:pPr lvl="1"/>
            <a:r>
              <a:rPr lang="en-US" sz="1600" dirty="0"/>
              <a:t>Component connection tracing</a:t>
            </a:r>
          </a:p>
          <a:p>
            <a:pPr lvl="1"/>
            <a:r>
              <a:rPr lang="en-US" sz="1600" dirty="0"/>
              <a:t>Text logging</a:t>
            </a:r>
          </a:p>
          <a:p>
            <a:r>
              <a:rPr lang="en-US" sz="1800" dirty="0"/>
              <a:t>For very compact processors with no OS, developers can choose non-active components</a:t>
            </a:r>
          </a:p>
        </p:txBody>
      </p:sp>
      <p:sp>
        <p:nvSpPr>
          <p:cNvPr id="4" name="Slide Number Placeholder 3"/>
          <p:cNvSpPr>
            <a:spLocks noGrp="1"/>
          </p:cNvSpPr>
          <p:nvPr>
            <p:ph type="sldNum" sz="quarter" idx="11"/>
          </p:nvPr>
        </p:nvSpPr>
        <p:spPr/>
        <p:txBody>
          <a:bodyPr/>
          <a:lstStyle/>
          <a:p>
            <a:fld id="{40846F03-29C8-41F1-8A60-CC8C672EC5BA}" type="slidenum">
              <a:rPr lang="en-US" smtClean="0"/>
              <a:t>25</a:t>
            </a:fld>
            <a:endParaRPr lang="en-US"/>
          </a:p>
        </p:txBody>
      </p:sp>
    </p:spTree>
    <p:extLst>
      <p:ext uri="{BB962C8B-B14F-4D97-AF65-F5344CB8AC3E}">
        <p14:creationId xmlns:p14="http://schemas.microsoft.com/office/powerpoint/2010/main" val="2328958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Status</a:t>
            </a:r>
          </a:p>
        </p:txBody>
      </p:sp>
      <p:sp>
        <p:nvSpPr>
          <p:cNvPr id="3" name="Content Placeholder 2"/>
          <p:cNvSpPr>
            <a:spLocks noGrp="1"/>
          </p:cNvSpPr>
          <p:nvPr>
            <p:ph idx="1"/>
          </p:nvPr>
        </p:nvSpPr>
        <p:spPr/>
        <p:txBody>
          <a:bodyPr/>
          <a:lstStyle/>
          <a:p>
            <a:r>
              <a:rPr lang="en-US" sz="1600" dirty="0"/>
              <a:t>Framework released as open source</a:t>
            </a:r>
          </a:p>
          <a:p>
            <a:r>
              <a:rPr lang="en-US" sz="1600" dirty="0"/>
              <a:t>Earlier JPL version flown on </a:t>
            </a:r>
            <a:r>
              <a:rPr lang="en-US" sz="1600" dirty="0" err="1"/>
              <a:t>RapidScat</a:t>
            </a:r>
            <a:r>
              <a:rPr lang="en-US" sz="1600" dirty="0"/>
              <a:t>, an ISS radar experiment</a:t>
            </a:r>
          </a:p>
          <a:p>
            <a:r>
              <a:rPr lang="en-US" sz="1600" dirty="0"/>
              <a:t>Has been ported to:</a:t>
            </a:r>
          </a:p>
          <a:p>
            <a:pPr lvl="1"/>
            <a:r>
              <a:rPr lang="en-US" sz="1400" dirty="0"/>
              <a:t>Linux, </a:t>
            </a:r>
            <a:r>
              <a:rPr lang="en-US" sz="1400" dirty="0" err="1"/>
              <a:t>MacOS</a:t>
            </a:r>
            <a:r>
              <a:rPr lang="en-US" sz="1400" dirty="0"/>
              <a:t>, Windows (Cygwin), </a:t>
            </a:r>
            <a:r>
              <a:rPr lang="en-US" sz="1400" dirty="0" err="1"/>
              <a:t>VxWorks</a:t>
            </a:r>
            <a:r>
              <a:rPr lang="en-US" sz="1400" dirty="0"/>
              <a:t>, ARINC 653, RTEMS, Bare Metal (No OS)</a:t>
            </a:r>
          </a:p>
          <a:p>
            <a:pPr lvl="1"/>
            <a:r>
              <a:rPr lang="en-US" sz="1400" dirty="0"/>
              <a:t>PPC, Leon3, x86, ARM (A15/A7), MSP430 </a:t>
            </a:r>
          </a:p>
          <a:p>
            <a:r>
              <a:rPr lang="en-US" sz="1600" dirty="0"/>
              <a:t>Mature set of C&amp;DH components</a:t>
            </a:r>
          </a:p>
          <a:p>
            <a:pPr lvl="1"/>
            <a:r>
              <a:rPr lang="en-US" sz="1400" dirty="0"/>
              <a:t>Following flight processes such as code inspections, static analysis, and full-coverage unit testing</a:t>
            </a:r>
          </a:p>
          <a:p>
            <a:r>
              <a:rPr lang="en-US" sz="1600" dirty="0"/>
              <a:t>Version being developed as companion for JPL hardware project for </a:t>
            </a:r>
            <a:r>
              <a:rPr lang="en-US" sz="1600" dirty="0" err="1"/>
              <a:t>Cubesat</a:t>
            </a:r>
            <a:r>
              <a:rPr lang="en-US" sz="1600" dirty="0"/>
              <a:t> missions</a:t>
            </a:r>
          </a:p>
          <a:p>
            <a:pPr lvl="1"/>
            <a:r>
              <a:rPr lang="en-US" sz="1400" dirty="0"/>
              <a:t>Will include platform driver components and other peripherals</a:t>
            </a:r>
          </a:p>
          <a:p>
            <a:r>
              <a:rPr lang="en-US" sz="1600" dirty="0"/>
              <a:t>Available on JPL GitHub:</a:t>
            </a:r>
          </a:p>
          <a:p>
            <a:pPr lvl="1"/>
            <a:r>
              <a:rPr lang="en-US" sz="1400" dirty="0"/>
              <a:t>https://github.jpl.nasa.gov/FPRIME/fprime-sw.git</a:t>
            </a:r>
          </a:p>
          <a:p>
            <a:r>
              <a:rPr lang="en-US" sz="1600" dirty="0"/>
              <a:t>Hubs demonstrated on:</a:t>
            </a:r>
          </a:p>
          <a:p>
            <a:pPr lvl="1"/>
            <a:r>
              <a:rPr lang="en-US" sz="1400" dirty="0"/>
              <a:t>Sockets</a:t>
            </a:r>
          </a:p>
          <a:p>
            <a:pPr lvl="1"/>
            <a:r>
              <a:rPr lang="en-US" sz="1400" dirty="0"/>
              <a:t>ARINC 653 Channels</a:t>
            </a:r>
          </a:p>
          <a:p>
            <a:pPr lvl="1"/>
            <a:r>
              <a:rPr lang="en-US" sz="1400" dirty="0"/>
              <a:t>High-speed hardware bus between nodes</a:t>
            </a:r>
          </a:p>
          <a:p>
            <a:pPr lvl="1"/>
            <a:r>
              <a:rPr lang="en-US" sz="1400" dirty="0"/>
              <a:t>UARTs between nodes in an embedded system</a:t>
            </a:r>
          </a:p>
        </p:txBody>
      </p:sp>
      <p:sp>
        <p:nvSpPr>
          <p:cNvPr id="4" name="Slide Number Placeholder 3"/>
          <p:cNvSpPr>
            <a:spLocks noGrp="1"/>
          </p:cNvSpPr>
          <p:nvPr>
            <p:ph type="sldNum" sz="quarter" idx="11"/>
          </p:nvPr>
        </p:nvSpPr>
        <p:spPr/>
        <p:txBody>
          <a:bodyPr/>
          <a:lstStyle/>
          <a:p>
            <a:fld id="{40846F03-29C8-41F1-8A60-CC8C672EC5BA}" type="slidenum">
              <a:rPr lang="en-US" smtClean="0"/>
              <a:t>26</a:t>
            </a:fld>
            <a:endParaRPr lang="en-US"/>
          </a:p>
        </p:txBody>
      </p:sp>
    </p:spTree>
    <p:extLst>
      <p:ext uri="{BB962C8B-B14F-4D97-AF65-F5344CB8AC3E}">
        <p14:creationId xmlns:p14="http://schemas.microsoft.com/office/powerpoint/2010/main" val="1535113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 A Component Architecture</a:t>
            </a:r>
          </a:p>
        </p:txBody>
      </p:sp>
      <p:sp>
        <p:nvSpPr>
          <p:cNvPr id="3" name="Content Placeholder 2"/>
          <p:cNvSpPr>
            <a:spLocks noGrp="1"/>
          </p:cNvSpPr>
          <p:nvPr>
            <p:ph idx="1"/>
          </p:nvPr>
        </p:nvSpPr>
        <p:spPr/>
        <p:txBody>
          <a:bodyPr/>
          <a:lstStyle/>
          <a:p>
            <a:r>
              <a:rPr lang="en-US" sz="1600" dirty="0"/>
              <a:t>Definition: The F` Component Architecture is a design pattern based on an architectural concept combined with a software architectural framework.</a:t>
            </a:r>
          </a:p>
          <a:p>
            <a:r>
              <a:rPr lang="en-US" sz="1600" dirty="0"/>
              <a:t>Not just the concepts, but framework classes and tools are provided for the developer/adapter.</a:t>
            </a:r>
          </a:p>
          <a:p>
            <a:r>
              <a:rPr lang="en-US" sz="1600" dirty="0"/>
              <a:t>Implies patterns of usages as well as constraints on usage.</a:t>
            </a:r>
          </a:p>
          <a:p>
            <a:r>
              <a:rPr lang="en-US" sz="1600" dirty="0"/>
              <a:t>Centered around the concept of “components” and “ports”</a:t>
            </a:r>
          </a:p>
          <a:p>
            <a:r>
              <a:rPr lang="en-US" sz="1600" dirty="0"/>
              <a:t>Uses code generation to produce code to implement common framework logic</a:t>
            </a:r>
          </a:p>
          <a:p>
            <a:pPr lvl="1"/>
            <a:r>
              <a:rPr lang="en-US" sz="1400" dirty="0"/>
              <a:t>Developer specifies in XML</a:t>
            </a:r>
          </a:p>
          <a:p>
            <a:r>
              <a:rPr lang="en-US" sz="1600" dirty="0"/>
              <a:t>Developer writes implementation classes to implement interfaces.</a:t>
            </a:r>
          </a:p>
        </p:txBody>
      </p:sp>
      <p:sp>
        <p:nvSpPr>
          <p:cNvPr id="4" name="Slide Number Placeholder 3"/>
          <p:cNvSpPr>
            <a:spLocks noGrp="1"/>
          </p:cNvSpPr>
          <p:nvPr>
            <p:ph type="sldNum" sz="quarter" idx="11"/>
          </p:nvPr>
        </p:nvSpPr>
        <p:spPr/>
        <p:txBody>
          <a:bodyPr/>
          <a:lstStyle/>
          <a:p>
            <a:fld id="{40846F03-29C8-41F1-8A60-CC8C672EC5BA}" type="slidenum">
              <a:rPr lang="en-US" smtClean="0"/>
              <a:t>3</a:t>
            </a:fld>
            <a:endParaRPr lang="en-US" dirty="0"/>
          </a:p>
        </p:txBody>
      </p:sp>
      <p:sp>
        <p:nvSpPr>
          <p:cNvPr id="5" name="Rounded Rectangle 4"/>
          <p:cNvSpPr/>
          <p:nvPr/>
        </p:nvSpPr>
        <p:spPr>
          <a:xfrm>
            <a:off x="2344322" y="3990856"/>
            <a:ext cx="1807945" cy="892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2576611" y="4316263"/>
            <a:ext cx="220481" cy="19395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 name="Oval 7"/>
          <p:cNvSpPr/>
          <p:nvPr/>
        </p:nvSpPr>
        <p:spPr>
          <a:xfrm>
            <a:off x="3216448" y="4219287"/>
            <a:ext cx="220481" cy="19395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Oval 8"/>
          <p:cNvSpPr/>
          <p:nvPr/>
        </p:nvSpPr>
        <p:spPr>
          <a:xfrm>
            <a:off x="3392832" y="4568400"/>
            <a:ext cx="220481" cy="19395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0" name="Straight Connector 9"/>
          <p:cNvCxnSpPr>
            <a:stCxn id="7" idx="6"/>
            <a:endCxn id="8" idx="2"/>
          </p:cNvCxnSpPr>
          <p:nvPr/>
        </p:nvCxnSpPr>
        <p:spPr>
          <a:xfrm flipV="1">
            <a:off x="2797092" y="4316263"/>
            <a:ext cx="419356" cy="96976"/>
          </a:xfrm>
          <a:prstGeom prst="line">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4"/>
            <a:endCxn id="9" idx="1"/>
          </p:cNvCxnSpPr>
          <p:nvPr/>
        </p:nvCxnSpPr>
        <p:spPr>
          <a:xfrm>
            <a:off x="3326688" y="4413239"/>
            <a:ext cx="98433" cy="183564"/>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2"/>
            <a:endCxn id="7" idx="5"/>
          </p:cNvCxnSpPr>
          <p:nvPr/>
        </p:nvCxnSpPr>
        <p:spPr>
          <a:xfrm flipH="1" flipV="1">
            <a:off x="2764803" y="4481811"/>
            <a:ext cx="628029" cy="183564"/>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8" idx="0"/>
            <a:endCxn id="8" idx="5"/>
          </p:cNvCxnSpPr>
          <p:nvPr/>
        </p:nvCxnSpPr>
        <p:spPr>
          <a:xfrm rot="16200000" flipH="1">
            <a:off x="3282890" y="4263085"/>
            <a:ext cx="165548" cy="77952"/>
          </a:xfrm>
          <a:prstGeom prst="curvedConnector5">
            <a:avLst>
              <a:gd name="adj1" fmla="val -70294"/>
              <a:gd name="adj2" fmla="val 311127"/>
              <a:gd name="adj3" fmla="val 170294"/>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576611" y="4883032"/>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657410" y="4887342"/>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5132183" y="4063049"/>
            <a:ext cx="1807945" cy="892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5364472" y="4388456"/>
            <a:ext cx="220481" cy="19395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1" name="Oval 20"/>
          <p:cNvSpPr/>
          <p:nvPr/>
        </p:nvSpPr>
        <p:spPr>
          <a:xfrm>
            <a:off x="6004309" y="4291480"/>
            <a:ext cx="220481" cy="19395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2" name="Oval 21"/>
          <p:cNvSpPr/>
          <p:nvPr/>
        </p:nvSpPr>
        <p:spPr>
          <a:xfrm>
            <a:off x="6180694" y="4640593"/>
            <a:ext cx="220481" cy="19395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3" name="Straight Connector 22"/>
          <p:cNvCxnSpPr>
            <a:stCxn id="20" idx="6"/>
            <a:endCxn id="21" idx="2"/>
          </p:cNvCxnSpPr>
          <p:nvPr/>
        </p:nvCxnSpPr>
        <p:spPr>
          <a:xfrm flipV="1">
            <a:off x="5584953" y="4388456"/>
            <a:ext cx="419356" cy="96976"/>
          </a:xfrm>
          <a:prstGeom prst="line">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1" idx="4"/>
            <a:endCxn id="22" idx="1"/>
          </p:cNvCxnSpPr>
          <p:nvPr/>
        </p:nvCxnSpPr>
        <p:spPr>
          <a:xfrm>
            <a:off x="6114549" y="4485432"/>
            <a:ext cx="98433" cy="183564"/>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2" idx="2"/>
            <a:endCxn id="20" idx="5"/>
          </p:cNvCxnSpPr>
          <p:nvPr/>
        </p:nvCxnSpPr>
        <p:spPr>
          <a:xfrm flipH="1" flipV="1">
            <a:off x="5552664" y="4554004"/>
            <a:ext cx="628029" cy="183564"/>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6" name="Curved Connector 25"/>
          <p:cNvCxnSpPr>
            <a:stCxn id="21" idx="0"/>
            <a:endCxn id="21" idx="5"/>
          </p:cNvCxnSpPr>
          <p:nvPr/>
        </p:nvCxnSpPr>
        <p:spPr>
          <a:xfrm rot="16200000" flipH="1">
            <a:off x="6070751" y="4335278"/>
            <a:ext cx="165548" cy="77952"/>
          </a:xfrm>
          <a:prstGeom prst="curvedConnector5">
            <a:avLst>
              <a:gd name="adj1" fmla="val -70294"/>
              <a:gd name="adj2" fmla="val 311127"/>
              <a:gd name="adj3" fmla="val 170294"/>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364472" y="4955225"/>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445271" y="4959535"/>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687705" y="5843090"/>
            <a:ext cx="1807945" cy="656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3919994" y="5986854"/>
            <a:ext cx="220481" cy="19395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3" name="Oval 32"/>
          <p:cNvSpPr/>
          <p:nvPr/>
        </p:nvSpPr>
        <p:spPr>
          <a:xfrm>
            <a:off x="4559830" y="5889878"/>
            <a:ext cx="220481" cy="19395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4" name="Oval 33"/>
          <p:cNvSpPr/>
          <p:nvPr/>
        </p:nvSpPr>
        <p:spPr>
          <a:xfrm>
            <a:off x="4736215" y="6238991"/>
            <a:ext cx="220481" cy="19395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35" name="Straight Connector 34"/>
          <p:cNvCxnSpPr>
            <a:stCxn id="32" idx="6"/>
            <a:endCxn id="33" idx="2"/>
          </p:cNvCxnSpPr>
          <p:nvPr/>
        </p:nvCxnSpPr>
        <p:spPr>
          <a:xfrm flipV="1">
            <a:off x="4140475" y="5986854"/>
            <a:ext cx="419356" cy="96976"/>
          </a:xfrm>
          <a:prstGeom prst="line">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3" idx="4"/>
            <a:endCxn id="34" idx="1"/>
          </p:cNvCxnSpPr>
          <p:nvPr/>
        </p:nvCxnSpPr>
        <p:spPr>
          <a:xfrm>
            <a:off x="4670071" y="6083830"/>
            <a:ext cx="98433" cy="183564"/>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4" idx="2"/>
            <a:endCxn id="32" idx="5"/>
          </p:cNvCxnSpPr>
          <p:nvPr/>
        </p:nvCxnSpPr>
        <p:spPr>
          <a:xfrm flipH="1" flipV="1">
            <a:off x="4108186" y="6152402"/>
            <a:ext cx="628029" cy="183564"/>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38" name="Curved Connector 37"/>
          <p:cNvCxnSpPr>
            <a:stCxn id="33" idx="0"/>
            <a:endCxn id="33" idx="5"/>
          </p:cNvCxnSpPr>
          <p:nvPr/>
        </p:nvCxnSpPr>
        <p:spPr>
          <a:xfrm rot="16200000" flipH="1">
            <a:off x="4626273" y="5933676"/>
            <a:ext cx="165548" cy="77952"/>
          </a:xfrm>
          <a:prstGeom prst="curvedConnector5">
            <a:avLst>
              <a:gd name="adj1" fmla="val -70294"/>
              <a:gd name="adj2" fmla="val 311127"/>
              <a:gd name="adj3" fmla="val 170294"/>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905104" y="5773964"/>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056427" y="5765510"/>
            <a:ext cx="151512" cy="7758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Elbow Connector 42"/>
          <p:cNvCxnSpPr>
            <a:stCxn id="14" idx="2"/>
            <a:endCxn id="28" idx="2"/>
          </p:cNvCxnSpPr>
          <p:nvPr/>
        </p:nvCxnSpPr>
        <p:spPr>
          <a:xfrm rot="16200000" flipH="1">
            <a:off x="4550079" y="3060224"/>
            <a:ext cx="76503" cy="3868660"/>
          </a:xfrm>
          <a:prstGeom prst="bentConnector3">
            <a:avLst>
              <a:gd name="adj1" fmla="val 53817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5" idx="2"/>
            <a:endCxn id="39" idx="0"/>
          </p:cNvCxnSpPr>
          <p:nvPr/>
        </p:nvCxnSpPr>
        <p:spPr>
          <a:xfrm rot="16200000" flipH="1">
            <a:off x="3451971" y="5243440"/>
            <a:ext cx="813352" cy="247695"/>
          </a:xfrm>
          <a:prstGeom prst="bentConnector3">
            <a:avLst>
              <a:gd name="adj1" fmla="val 3206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42" idx="0"/>
            <a:endCxn id="27" idx="2"/>
          </p:cNvCxnSpPr>
          <p:nvPr/>
        </p:nvCxnSpPr>
        <p:spPr>
          <a:xfrm rot="5400000" flipH="1" flipV="1">
            <a:off x="4918515" y="5242163"/>
            <a:ext cx="737015" cy="309678"/>
          </a:xfrm>
          <a:prstGeom prst="bentConnector3">
            <a:avLst>
              <a:gd name="adj1" fmla="val 26434"/>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505247" y="5843090"/>
            <a:ext cx="220481" cy="19395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1" name="Oval 40"/>
          <p:cNvSpPr/>
          <p:nvPr/>
        </p:nvSpPr>
        <p:spPr>
          <a:xfrm>
            <a:off x="1145084" y="5746114"/>
            <a:ext cx="220481" cy="19395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46" name="Oval 45"/>
          <p:cNvSpPr/>
          <p:nvPr/>
        </p:nvSpPr>
        <p:spPr>
          <a:xfrm>
            <a:off x="1321468" y="6095227"/>
            <a:ext cx="220481" cy="19395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47" name="Straight Connector 46"/>
          <p:cNvCxnSpPr>
            <a:stCxn id="40" idx="6"/>
            <a:endCxn id="41" idx="2"/>
          </p:cNvCxnSpPr>
          <p:nvPr/>
        </p:nvCxnSpPr>
        <p:spPr>
          <a:xfrm flipV="1">
            <a:off x="725728" y="5843090"/>
            <a:ext cx="419356" cy="96976"/>
          </a:xfrm>
          <a:prstGeom prst="line">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1" idx="4"/>
            <a:endCxn id="46" idx="1"/>
          </p:cNvCxnSpPr>
          <p:nvPr/>
        </p:nvCxnSpPr>
        <p:spPr>
          <a:xfrm>
            <a:off x="1255324" y="5940066"/>
            <a:ext cx="98433" cy="183564"/>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6" idx="2"/>
            <a:endCxn id="40" idx="5"/>
          </p:cNvCxnSpPr>
          <p:nvPr/>
        </p:nvCxnSpPr>
        <p:spPr>
          <a:xfrm flipH="1" flipV="1">
            <a:off x="693439" y="6008638"/>
            <a:ext cx="628029" cy="183564"/>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50" name="Curved Connector 49"/>
          <p:cNvCxnSpPr>
            <a:stCxn id="41" idx="0"/>
            <a:endCxn id="41" idx="5"/>
          </p:cNvCxnSpPr>
          <p:nvPr/>
        </p:nvCxnSpPr>
        <p:spPr>
          <a:xfrm rot="16200000" flipH="1">
            <a:off x="1211526" y="5789912"/>
            <a:ext cx="165548" cy="77952"/>
          </a:xfrm>
          <a:prstGeom prst="curvedConnector5">
            <a:avLst>
              <a:gd name="adj1" fmla="val -70294"/>
              <a:gd name="adj2" fmla="val 311127"/>
              <a:gd name="adj3" fmla="val 170294"/>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509347" y="5741818"/>
            <a:ext cx="1983235" cy="461665"/>
          </a:xfrm>
          <a:prstGeom prst="rect">
            <a:avLst/>
          </a:prstGeom>
          <a:noFill/>
        </p:spPr>
        <p:txBody>
          <a:bodyPr wrap="none" rtlCol="0">
            <a:spAutoFit/>
          </a:bodyPr>
          <a:lstStyle/>
          <a:p>
            <a:r>
              <a:rPr lang="en-US" sz="1200" dirty="0"/>
              <a:t>= some state</a:t>
            </a:r>
          </a:p>
          <a:p>
            <a:r>
              <a:rPr lang="en-US" sz="1200" dirty="0"/>
              <a:t>machine in the component</a:t>
            </a:r>
          </a:p>
        </p:txBody>
      </p:sp>
    </p:spTree>
    <p:extLst>
      <p:ext uri="{BB962C8B-B14F-4D97-AF65-F5344CB8AC3E}">
        <p14:creationId xmlns:p14="http://schemas.microsoft.com/office/powerpoint/2010/main" val="2348318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Components</a:t>
            </a:r>
          </a:p>
        </p:txBody>
      </p:sp>
      <p:sp>
        <p:nvSpPr>
          <p:cNvPr id="3" name="Content Placeholder 2"/>
          <p:cNvSpPr>
            <a:spLocks noGrp="1"/>
          </p:cNvSpPr>
          <p:nvPr>
            <p:ph idx="1"/>
          </p:nvPr>
        </p:nvSpPr>
        <p:spPr>
          <a:xfrm>
            <a:off x="457200" y="1600200"/>
            <a:ext cx="4114800" cy="4525963"/>
          </a:xfrm>
        </p:spPr>
        <p:txBody>
          <a:bodyPr>
            <a:normAutofit lnSpcReduction="10000"/>
          </a:bodyPr>
          <a:lstStyle/>
          <a:p>
            <a:r>
              <a:rPr lang="en-US" dirty="0"/>
              <a:t>Encapsulates behavior</a:t>
            </a:r>
          </a:p>
          <a:p>
            <a:r>
              <a:rPr lang="en-US" dirty="0"/>
              <a:t>Components are not aware of other components</a:t>
            </a:r>
          </a:p>
          <a:p>
            <a:r>
              <a:rPr lang="en-US" dirty="0"/>
              <a:t>Localized to one compute context</a:t>
            </a:r>
          </a:p>
          <a:p>
            <a:r>
              <a:rPr lang="en-US" dirty="0"/>
              <a:t>Interfaces are via strongly typed ports</a:t>
            </a:r>
          </a:p>
          <a:p>
            <a:pPr lvl="1"/>
            <a:r>
              <a:rPr lang="en-US" dirty="0"/>
              <a:t>Ports are formally specified interfaces</a:t>
            </a:r>
          </a:p>
          <a:p>
            <a:pPr lvl="1"/>
            <a:r>
              <a:rPr lang="en-US" dirty="0"/>
              <a:t>No direct calls to other components</a:t>
            </a:r>
          </a:p>
          <a:p>
            <a:r>
              <a:rPr lang="en-US" dirty="0"/>
              <a:t>Context for threads</a:t>
            </a:r>
          </a:p>
          <a:p>
            <a:r>
              <a:rPr lang="en-US" dirty="0"/>
              <a:t>Executes commands and produces telemetry</a:t>
            </a:r>
          </a:p>
        </p:txBody>
      </p:sp>
      <p:sp>
        <p:nvSpPr>
          <p:cNvPr id="4" name="Rounded Rectangle 3"/>
          <p:cNvSpPr/>
          <p:nvPr/>
        </p:nvSpPr>
        <p:spPr>
          <a:xfrm>
            <a:off x="5427133" y="1532467"/>
            <a:ext cx="3124200" cy="175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5835693" y="1600200"/>
            <a:ext cx="1291829" cy="369332"/>
          </a:xfrm>
          <a:prstGeom prst="rect">
            <a:avLst/>
          </a:prstGeom>
          <a:noFill/>
        </p:spPr>
        <p:txBody>
          <a:bodyPr wrap="none" rtlCol="0">
            <a:spAutoFit/>
          </a:bodyPr>
          <a:lstStyle/>
          <a:p>
            <a:r>
              <a:rPr lang="en-US" dirty="0"/>
              <a:t>Component</a:t>
            </a:r>
          </a:p>
        </p:txBody>
      </p:sp>
      <p:sp>
        <p:nvSpPr>
          <p:cNvPr id="6" name="Oval 5"/>
          <p:cNvSpPr/>
          <p:nvPr/>
        </p:nvSpPr>
        <p:spPr>
          <a:xfrm>
            <a:off x="5828537" y="2171700"/>
            <a:ext cx="381000" cy="381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6" name="Oval 15"/>
          <p:cNvSpPr/>
          <p:nvPr/>
        </p:nvSpPr>
        <p:spPr>
          <a:xfrm>
            <a:off x="6934200" y="1981200"/>
            <a:ext cx="381000" cy="381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7" name="Oval 16"/>
          <p:cNvSpPr/>
          <p:nvPr/>
        </p:nvSpPr>
        <p:spPr>
          <a:xfrm>
            <a:off x="7239000" y="2667000"/>
            <a:ext cx="381000" cy="381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9" name="Straight Connector 18"/>
          <p:cNvCxnSpPr>
            <a:stCxn id="6" idx="6"/>
            <a:endCxn id="16" idx="2"/>
          </p:cNvCxnSpPr>
          <p:nvPr/>
        </p:nvCxnSpPr>
        <p:spPr>
          <a:xfrm flipV="1">
            <a:off x="6209537" y="2171700"/>
            <a:ext cx="724663" cy="190500"/>
          </a:xfrm>
          <a:prstGeom prst="line">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6" idx="4"/>
            <a:endCxn id="17" idx="1"/>
          </p:cNvCxnSpPr>
          <p:nvPr/>
        </p:nvCxnSpPr>
        <p:spPr>
          <a:xfrm>
            <a:off x="7124700" y="2362200"/>
            <a:ext cx="170096" cy="360596"/>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7" idx="2"/>
            <a:endCxn id="6" idx="5"/>
          </p:cNvCxnSpPr>
          <p:nvPr/>
        </p:nvCxnSpPr>
        <p:spPr>
          <a:xfrm flipH="1" flipV="1">
            <a:off x="6153741" y="2496904"/>
            <a:ext cx="1085259" cy="360596"/>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16" idx="0"/>
            <a:endCxn id="16" idx="5"/>
          </p:cNvCxnSpPr>
          <p:nvPr/>
        </p:nvCxnSpPr>
        <p:spPr>
          <a:xfrm rot="16200000" flipH="1">
            <a:off x="7029450" y="2076450"/>
            <a:ext cx="325204" cy="134704"/>
          </a:xfrm>
          <a:prstGeom prst="curvedConnector5">
            <a:avLst>
              <a:gd name="adj1" fmla="val -70294"/>
              <a:gd name="adj2" fmla="val 311127"/>
              <a:gd name="adj3" fmla="val 170294"/>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828537" y="3285067"/>
            <a:ext cx="267463" cy="1439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696200" y="3293534"/>
            <a:ext cx="267463" cy="1439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5715000" y="3581400"/>
            <a:ext cx="747512" cy="369332"/>
          </a:xfrm>
          <a:prstGeom prst="rect">
            <a:avLst/>
          </a:prstGeom>
          <a:noFill/>
        </p:spPr>
        <p:txBody>
          <a:bodyPr wrap="none" rtlCol="0">
            <a:spAutoFit/>
          </a:bodyPr>
          <a:lstStyle/>
          <a:p>
            <a:r>
              <a:rPr lang="en-US" dirty="0"/>
              <a:t>Port 1</a:t>
            </a:r>
          </a:p>
        </p:txBody>
      </p:sp>
      <p:sp>
        <p:nvSpPr>
          <p:cNvPr id="39" name="TextBox 38"/>
          <p:cNvSpPr txBox="1"/>
          <p:nvPr/>
        </p:nvSpPr>
        <p:spPr>
          <a:xfrm>
            <a:off x="7429500" y="3581400"/>
            <a:ext cx="747512" cy="369332"/>
          </a:xfrm>
          <a:prstGeom prst="rect">
            <a:avLst/>
          </a:prstGeom>
          <a:noFill/>
        </p:spPr>
        <p:txBody>
          <a:bodyPr wrap="none" rtlCol="0">
            <a:spAutoFit/>
          </a:bodyPr>
          <a:lstStyle/>
          <a:p>
            <a:r>
              <a:rPr lang="en-US" dirty="0"/>
              <a:t>Port 2</a:t>
            </a:r>
          </a:p>
        </p:txBody>
      </p:sp>
      <p:sp>
        <p:nvSpPr>
          <p:cNvPr id="7" name="Slide Number Placeholder 6"/>
          <p:cNvSpPr>
            <a:spLocks noGrp="1"/>
          </p:cNvSpPr>
          <p:nvPr>
            <p:ph type="sldNum" sz="quarter" idx="11"/>
          </p:nvPr>
        </p:nvSpPr>
        <p:spPr/>
        <p:txBody>
          <a:bodyPr/>
          <a:lstStyle/>
          <a:p>
            <a:fld id="{40846F03-29C8-41F1-8A60-CC8C672EC5BA}" type="slidenum">
              <a:rPr lang="en-US" smtClean="0"/>
              <a:t>4</a:t>
            </a:fld>
            <a:endParaRPr lang="en-US"/>
          </a:p>
        </p:txBody>
      </p:sp>
    </p:spTree>
    <p:extLst>
      <p:ext uri="{BB962C8B-B14F-4D97-AF65-F5344CB8AC3E}">
        <p14:creationId xmlns:p14="http://schemas.microsoft.com/office/powerpoint/2010/main" val="1045452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Ports</a:t>
            </a:r>
          </a:p>
        </p:txBody>
      </p:sp>
      <p:sp>
        <p:nvSpPr>
          <p:cNvPr id="3" name="Content Placeholder 2"/>
          <p:cNvSpPr>
            <a:spLocks noGrp="1"/>
          </p:cNvSpPr>
          <p:nvPr>
            <p:ph idx="1"/>
          </p:nvPr>
        </p:nvSpPr>
        <p:spPr>
          <a:xfrm>
            <a:off x="457200" y="1101152"/>
            <a:ext cx="4919134" cy="5680648"/>
          </a:xfrm>
        </p:spPr>
        <p:txBody>
          <a:bodyPr/>
          <a:lstStyle/>
          <a:p>
            <a:r>
              <a:rPr lang="en-US" sz="1200" dirty="0"/>
              <a:t>Encapsulates typed interfaces in the architecture.</a:t>
            </a:r>
          </a:p>
          <a:p>
            <a:pPr lvl="1"/>
            <a:r>
              <a:rPr lang="en-US" sz="1200" dirty="0"/>
              <a:t>Think C++ class with one interface method</a:t>
            </a:r>
          </a:p>
          <a:p>
            <a:r>
              <a:rPr lang="en-US" sz="1200" dirty="0"/>
              <a:t>Point of interconnection in the architecture.</a:t>
            </a:r>
          </a:p>
          <a:p>
            <a:r>
              <a:rPr lang="en-US" sz="1200" dirty="0"/>
              <a:t>Ports are directional; there are input and output ports</a:t>
            </a:r>
          </a:p>
          <a:p>
            <a:pPr lvl="1"/>
            <a:r>
              <a:rPr lang="en-US" sz="1200" dirty="0"/>
              <a:t>Direction is direction of </a:t>
            </a:r>
            <a:r>
              <a:rPr lang="en-US" sz="1200" i="1" dirty="0"/>
              <a:t>invocation</a:t>
            </a:r>
            <a:r>
              <a:rPr lang="en-US" sz="1200" dirty="0"/>
              <a:t>, not necessarily data flow. Ports can retrieve data.</a:t>
            </a:r>
          </a:p>
          <a:p>
            <a:r>
              <a:rPr lang="en-US" sz="1200" dirty="0"/>
              <a:t>Ports can connect to 3 things:</a:t>
            </a:r>
          </a:p>
          <a:p>
            <a:pPr lvl="1"/>
            <a:r>
              <a:rPr lang="en-US" sz="1200" dirty="0"/>
              <a:t>Another typed port</a:t>
            </a:r>
          </a:p>
          <a:p>
            <a:pPr lvl="2"/>
            <a:r>
              <a:rPr lang="en-US" sz="1200" dirty="0"/>
              <a:t>Call is made to method on attached port</a:t>
            </a:r>
          </a:p>
          <a:p>
            <a:pPr lvl="1"/>
            <a:r>
              <a:rPr lang="en-US" sz="1200" dirty="0"/>
              <a:t>A component</a:t>
            </a:r>
          </a:p>
          <a:p>
            <a:pPr lvl="2"/>
            <a:r>
              <a:rPr lang="en-US" sz="1200" dirty="0"/>
              <a:t>Incoming port calls call component provided callback</a:t>
            </a:r>
          </a:p>
          <a:p>
            <a:pPr lvl="1"/>
            <a:r>
              <a:rPr lang="en-US" sz="1200" dirty="0"/>
              <a:t>A serialized port</a:t>
            </a:r>
          </a:p>
          <a:p>
            <a:pPr lvl="2"/>
            <a:r>
              <a:rPr lang="en-US" sz="1200" dirty="0"/>
              <a:t>Port serializes call and passes as data buffer (more to come)</a:t>
            </a:r>
          </a:p>
          <a:p>
            <a:r>
              <a:rPr lang="en-US" sz="1200" dirty="0"/>
              <a:t>All arguments in the interface are serializable, or convertible to a data buffer. There are built-in types supported by the framework; user can write custom types. (see later slides).</a:t>
            </a:r>
          </a:p>
          <a:p>
            <a:r>
              <a:rPr lang="en-US" sz="1200" dirty="0"/>
              <a:t>Ports can have return values, but that limits use</a:t>
            </a:r>
          </a:p>
          <a:p>
            <a:pPr lvl="1"/>
            <a:r>
              <a:rPr lang="en-US" sz="1200" dirty="0"/>
              <a:t>Only return data when component has synchronous interface</a:t>
            </a:r>
          </a:p>
          <a:p>
            <a:pPr lvl="1"/>
            <a:r>
              <a:rPr lang="en-US" sz="1200" dirty="0"/>
              <a:t>No serializable connections since serialization passes a data buffer but does not return one (see later slides for explanation)</a:t>
            </a:r>
          </a:p>
          <a:p>
            <a:r>
              <a:rPr lang="en-US" sz="1200" dirty="0"/>
              <a:t>Pointers/references allowed for performance reasons</a:t>
            </a:r>
          </a:p>
          <a:p>
            <a:r>
              <a:rPr lang="en-US" sz="1200" dirty="0"/>
              <a:t>Multiple output ports can be connected to a single input port</a:t>
            </a:r>
          </a:p>
        </p:txBody>
      </p:sp>
      <p:sp>
        <p:nvSpPr>
          <p:cNvPr id="5" name="Rectangle 4"/>
          <p:cNvSpPr/>
          <p:nvPr/>
        </p:nvSpPr>
        <p:spPr>
          <a:xfrm>
            <a:off x="6702637" y="1992216"/>
            <a:ext cx="175259" cy="152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617037" y="1992216"/>
            <a:ext cx="175259" cy="152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5867400" y="2794652"/>
            <a:ext cx="3124200" cy="175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6275960" y="2862385"/>
            <a:ext cx="1291829" cy="369332"/>
          </a:xfrm>
          <a:prstGeom prst="rect">
            <a:avLst/>
          </a:prstGeom>
          <a:noFill/>
        </p:spPr>
        <p:txBody>
          <a:bodyPr wrap="none" rtlCol="0">
            <a:spAutoFit/>
          </a:bodyPr>
          <a:lstStyle/>
          <a:p>
            <a:r>
              <a:rPr lang="en-US" dirty="0"/>
              <a:t>Component</a:t>
            </a:r>
          </a:p>
        </p:txBody>
      </p:sp>
      <p:sp>
        <p:nvSpPr>
          <p:cNvPr id="14" name="Oval 13"/>
          <p:cNvSpPr/>
          <p:nvPr/>
        </p:nvSpPr>
        <p:spPr>
          <a:xfrm>
            <a:off x="6268804" y="3433885"/>
            <a:ext cx="381000" cy="381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5" name="Oval 14"/>
          <p:cNvSpPr/>
          <p:nvPr/>
        </p:nvSpPr>
        <p:spPr>
          <a:xfrm>
            <a:off x="7374467" y="3243385"/>
            <a:ext cx="381000" cy="381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6" name="Oval 15"/>
          <p:cNvSpPr/>
          <p:nvPr/>
        </p:nvSpPr>
        <p:spPr>
          <a:xfrm>
            <a:off x="7679267" y="3929185"/>
            <a:ext cx="381000" cy="381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7" name="Straight Connector 16"/>
          <p:cNvCxnSpPr>
            <a:stCxn id="14" idx="6"/>
            <a:endCxn id="15" idx="2"/>
          </p:cNvCxnSpPr>
          <p:nvPr/>
        </p:nvCxnSpPr>
        <p:spPr>
          <a:xfrm flipV="1">
            <a:off x="6649804" y="3433885"/>
            <a:ext cx="724663" cy="190500"/>
          </a:xfrm>
          <a:prstGeom prst="line">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5" idx="4"/>
            <a:endCxn id="16" idx="1"/>
          </p:cNvCxnSpPr>
          <p:nvPr/>
        </p:nvCxnSpPr>
        <p:spPr>
          <a:xfrm>
            <a:off x="7564967" y="3624385"/>
            <a:ext cx="170096" cy="360596"/>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2"/>
            <a:endCxn id="14" idx="5"/>
          </p:cNvCxnSpPr>
          <p:nvPr/>
        </p:nvCxnSpPr>
        <p:spPr>
          <a:xfrm flipH="1" flipV="1">
            <a:off x="6594008" y="3759089"/>
            <a:ext cx="1085259" cy="360596"/>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15" idx="0"/>
            <a:endCxn id="15" idx="5"/>
          </p:cNvCxnSpPr>
          <p:nvPr/>
        </p:nvCxnSpPr>
        <p:spPr>
          <a:xfrm rot="16200000" flipH="1">
            <a:off x="7469717" y="3338635"/>
            <a:ext cx="325204" cy="134704"/>
          </a:xfrm>
          <a:prstGeom prst="curvedConnector5">
            <a:avLst>
              <a:gd name="adj1" fmla="val -70294"/>
              <a:gd name="adj2" fmla="val 311127"/>
              <a:gd name="adj3" fmla="val 170294"/>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268804" y="4547252"/>
            <a:ext cx="267463" cy="1439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136467" y="4555719"/>
            <a:ext cx="267463" cy="1439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1" idx="0"/>
          </p:cNvCxnSpPr>
          <p:nvPr/>
        </p:nvCxnSpPr>
        <p:spPr>
          <a:xfrm flipH="1" flipV="1">
            <a:off x="6402535" y="4310185"/>
            <a:ext cx="1" cy="2370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1" idx="0"/>
          </p:cNvCxnSpPr>
          <p:nvPr/>
        </p:nvCxnSpPr>
        <p:spPr>
          <a:xfrm flipH="1" flipV="1">
            <a:off x="6402535" y="4215368"/>
            <a:ext cx="1" cy="3318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5" idx="3"/>
            <a:endCxn id="6" idx="1"/>
          </p:cNvCxnSpPr>
          <p:nvPr/>
        </p:nvCxnSpPr>
        <p:spPr>
          <a:xfrm>
            <a:off x="6877896" y="2068416"/>
            <a:ext cx="739141"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264009" y="5268816"/>
            <a:ext cx="175259" cy="152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a:stCxn id="31" idx="3"/>
          </p:cNvCxnSpPr>
          <p:nvPr/>
        </p:nvCxnSpPr>
        <p:spPr>
          <a:xfrm>
            <a:off x="6439268" y="5345016"/>
            <a:ext cx="6973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136637" y="5160350"/>
            <a:ext cx="1184940" cy="369332"/>
          </a:xfrm>
          <a:prstGeom prst="rect">
            <a:avLst/>
          </a:prstGeom>
          <a:noFill/>
        </p:spPr>
        <p:txBody>
          <a:bodyPr wrap="none" rtlCol="0">
            <a:spAutoFit/>
          </a:bodyPr>
          <a:lstStyle/>
          <a:p>
            <a:r>
              <a:rPr lang="en-US" dirty="0"/>
              <a:t>serialize()</a:t>
            </a:r>
          </a:p>
        </p:txBody>
      </p:sp>
      <p:sp>
        <p:nvSpPr>
          <p:cNvPr id="4" name="Slide Number Placeholder 3"/>
          <p:cNvSpPr>
            <a:spLocks noGrp="1"/>
          </p:cNvSpPr>
          <p:nvPr>
            <p:ph type="sldNum" sz="quarter" idx="11"/>
          </p:nvPr>
        </p:nvSpPr>
        <p:spPr/>
        <p:txBody>
          <a:bodyPr/>
          <a:lstStyle/>
          <a:p>
            <a:fld id="{40846F03-29C8-41F1-8A60-CC8C672EC5BA}" type="slidenum">
              <a:rPr lang="en-US" smtClean="0"/>
              <a:t>5</a:t>
            </a:fld>
            <a:endParaRPr lang="en-US"/>
          </a:p>
        </p:txBody>
      </p:sp>
      <p:cxnSp>
        <p:nvCxnSpPr>
          <p:cNvPr id="24" name="Straight Arrow Connector 23"/>
          <p:cNvCxnSpPr>
            <a:stCxn id="22" idx="2"/>
          </p:cNvCxnSpPr>
          <p:nvPr/>
        </p:nvCxnSpPr>
        <p:spPr>
          <a:xfrm>
            <a:off x="8270199" y="4699652"/>
            <a:ext cx="0" cy="2643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9615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Component Topology</a:t>
            </a:r>
          </a:p>
        </p:txBody>
      </p:sp>
      <p:sp>
        <p:nvSpPr>
          <p:cNvPr id="3" name="Slide Number Placeholder 2"/>
          <p:cNvSpPr>
            <a:spLocks noGrp="1"/>
          </p:cNvSpPr>
          <p:nvPr>
            <p:ph type="sldNum" sz="quarter" idx="11"/>
          </p:nvPr>
        </p:nvSpPr>
        <p:spPr/>
        <p:txBody>
          <a:bodyPr/>
          <a:lstStyle/>
          <a:p>
            <a:fld id="{40846F03-29C8-41F1-8A60-CC8C672EC5BA}" type="slidenum">
              <a:rPr lang="en-US" smtClean="0"/>
              <a:t>6</a:t>
            </a:fld>
            <a:endParaRPr lang="en-US"/>
          </a:p>
        </p:txBody>
      </p:sp>
      <p:cxnSp>
        <p:nvCxnSpPr>
          <p:cNvPr id="61" name="Elbow Connector 60"/>
          <p:cNvCxnSpPr/>
          <p:nvPr/>
        </p:nvCxnSpPr>
        <p:spPr>
          <a:xfrm rot="16200000" flipH="1">
            <a:off x="442876" y="7741303"/>
            <a:ext cx="1597757" cy="428026"/>
          </a:xfrm>
          <a:prstGeom prst="bentConnector3">
            <a:avLst>
              <a:gd name="adj1" fmla="val 32062"/>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609600" y="1390650"/>
            <a:ext cx="2090353" cy="1386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870184" y="1444215"/>
            <a:ext cx="1258678" cy="307777"/>
          </a:xfrm>
          <a:prstGeom prst="rect">
            <a:avLst/>
          </a:prstGeom>
          <a:noFill/>
        </p:spPr>
        <p:txBody>
          <a:bodyPr wrap="none" rtlCol="0">
            <a:spAutoFit/>
          </a:bodyPr>
          <a:lstStyle/>
          <a:p>
            <a:r>
              <a:rPr lang="en-US" sz="1400" dirty="0"/>
              <a:t>Component 1</a:t>
            </a:r>
          </a:p>
        </p:txBody>
      </p:sp>
      <p:sp>
        <p:nvSpPr>
          <p:cNvPr id="6" name="Oval 5"/>
          <p:cNvSpPr/>
          <p:nvPr/>
        </p:nvSpPr>
        <p:spPr>
          <a:xfrm>
            <a:off x="878173" y="1896172"/>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Oval 6"/>
          <p:cNvSpPr/>
          <p:nvPr/>
        </p:nvSpPr>
        <p:spPr>
          <a:xfrm>
            <a:off x="1617955" y="1745520"/>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p:cNvSpPr/>
          <p:nvPr/>
        </p:nvSpPr>
        <p:spPr>
          <a:xfrm>
            <a:off x="1821892" y="2287868"/>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9" name="Straight Connector 8"/>
          <p:cNvCxnSpPr>
            <a:stCxn id="6" idx="6"/>
            <a:endCxn id="7" idx="2"/>
          </p:cNvCxnSpPr>
          <p:nvPr/>
        </p:nvCxnSpPr>
        <p:spPr>
          <a:xfrm flipV="1">
            <a:off x="1133094" y="1896172"/>
            <a:ext cx="484861" cy="150652"/>
          </a:xfrm>
          <a:prstGeom prst="line">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4"/>
            <a:endCxn id="8" idx="1"/>
          </p:cNvCxnSpPr>
          <p:nvPr/>
        </p:nvCxnSpPr>
        <p:spPr>
          <a:xfrm>
            <a:off x="1745415" y="2046825"/>
            <a:ext cx="113809" cy="285169"/>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a:endCxn id="6" idx="5"/>
          </p:cNvCxnSpPr>
          <p:nvPr/>
        </p:nvCxnSpPr>
        <p:spPr>
          <a:xfrm flipH="1" flipV="1">
            <a:off x="1095762" y="2153352"/>
            <a:ext cx="726130" cy="285169"/>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2" name="Curved Connector 11"/>
          <p:cNvCxnSpPr>
            <a:stCxn id="7" idx="0"/>
            <a:endCxn id="7" idx="5"/>
          </p:cNvCxnSpPr>
          <p:nvPr/>
        </p:nvCxnSpPr>
        <p:spPr>
          <a:xfrm rot="16200000" flipH="1">
            <a:off x="1661890" y="1829046"/>
            <a:ext cx="257180" cy="90128"/>
          </a:xfrm>
          <a:prstGeom prst="curvedConnector5">
            <a:avLst>
              <a:gd name="adj1" fmla="val -70294"/>
              <a:gd name="adj2" fmla="val 311127"/>
              <a:gd name="adj3" fmla="val 170294"/>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78173" y="2776652"/>
            <a:ext cx="178955" cy="1138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127797" y="2783348"/>
            <a:ext cx="178955" cy="1138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109126" y="2806374"/>
            <a:ext cx="662361" cy="307777"/>
          </a:xfrm>
          <a:prstGeom prst="rect">
            <a:avLst/>
          </a:prstGeom>
          <a:noFill/>
        </p:spPr>
        <p:txBody>
          <a:bodyPr wrap="none" rtlCol="0">
            <a:spAutoFit/>
          </a:bodyPr>
          <a:lstStyle/>
          <a:p>
            <a:r>
              <a:rPr lang="en-US" sz="1400" dirty="0"/>
              <a:t>Port 1</a:t>
            </a:r>
            <a:endParaRPr lang="en-US" dirty="0"/>
          </a:p>
        </p:txBody>
      </p:sp>
      <p:sp>
        <p:nvSpPr>
          <p:cNvPr id="16" name="TextBox 15"/>
          <p:cNvSpPr txBox="1"/>
          <p:nvPr/>
        </p:nvSpPr>
        <p:spPr>
          <a:xfrm>
            <a:off x="2343064" y="2799679"/>
            <a:ext cx="662361" cy="307777"/>
          </a:xfrm>
          <a:prstGeom prst="rect">
            <a:avLst/>
          </a:prstGeom>
          <a:noFill/>
        </p:spPr>
        <p:txBody>
          <a:bodyPr wrap="none" rtlCol="0">
            <a:spAutoFit/>
          </a:bodyPr>
          <a:lstStyle/>
          <a:p>
            <a:r>
              <a:rPr lang="en-US" sz="1400" dirty="0"/>
              <a:t>Port 2</a:t>
            </a:r>
          </a:p>
        </p:txBody>
      </p:sp>
      <p:sp>
        <p:nvSpPr>
          <p:cNvPr id="17" name="Rounded Rectangle 16"/>
          <p:cNvSpPr/>
          <p:nvPr/>
        </p:nvSpPr>
        <p:spPr>
          <a:xfrm>
            <a:off x="3832936" y="1502803"/>
            <a:ext cx="2090353" cy="1386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4106297" y="1556368"/>
            <a:ext cx="1258678" cy="307777"/>
          </a:xfrm>
          <a:prstGeom prst="rect">
            <a:avLst/>
          </a:prstGeom>
          <a:noFill/>
        </p:spPr>
        <p:txBody>
          <a:bodyPr wrap="none" rtlCol="0">
            <a:spAutoFit/>
          </a:bodyPr>
          <a:lstStyle/>
          <a:p>
            <a:r>
              <a:rPr lang="en-US" sz="1400" dirty="0"/>
              <a:t>Component 2</a:t>
            </a:r>
          </a:p>
        </p:txBody>
      </p:sp>
      <p:sp>
        <p:nvSpPr>
          <p:cNvPr id="19" name="Oval 18"/>
          <p:cNvSpPr/>
          <p:nvPr/>
        </p:nvSpPr>
        <p:spPr>
          <a:xfrm>
            <a:off x="4101509" y="2008325"/>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0" name="Oval 19"/>
          <p:cNvSpPr/>
          <p:nvPr/>
        </p:nvSpPr>
        <p:spPr>
          <a:xfrm>
            <a:off x="4841290" y="1857672"/>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1" name="Oval 20"/>
          <p:cNvSpPr/>
          <p:nvPr/>
        </p:nvSpPr>
        <p:spPr>
          <a:xfrm>
            <a:off x="5045227" y="2400021"/>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2" name="Straight Connector 21"/>
          <p:cNvCxnSpPr>
            <a:stCxn id="19" idx="6"/>
            <a:endCxn id="20" idx="2"/>
          </p:cNvCxnSpPr>
          <p:nvPr/>
        </p:nvCxnSpPr>
        <p:spPr>
          <a:xfrm flipV="1">
            <a:off x="4356430" y="2008325"/>
            <a:ext cx="484861" cy="150652"/>
          </a:xfrm>
          <a:prstGeom prst="line">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0" idx="4"/>
            <a:endCxn id="21" idx="1"/>
          </p:cNvCxnSpPr>
          <p:nvPr/>
        </p:nvCxnSpPr>
        <p:spPr>
          <a:xfrm>
            <a:off x="4968751" y="2158977"/>
            <a:ext cx="113809" cy="285169"/>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1" idx="2"/>
            <a:endCxn id="19" idx="5"/>
          </p:cNvCxnSpPr>
          <p:nvPr/>
        </p:nvCxnSpPr>
        <p:spPr>
          <a:xfrm flipH="1" flipV="1">
            <a:off x="4319098" y="2265505"/>
            <a:ext cx="726130" cy="285169"/>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20" idx="0"/>
            <a:endCxn id="20" idx="5"/>
          </p:cNvCxnSpPr>
          <p:nvPr/>
        </p:nvCxnSpPr>
        <p:spPr>
          <a:xfrm rot="16200000" flipH="1">
            <a:off x="4885225" y="1941198"/>
            <a:ext cx="257180" cy="90128"/>
          </a:xfrm>
          <a:prstGeom prst="curvedConnector5">
            <a:avLst>
              <a:gd name="adj1" fmla="val -70294"/>
              <a:gd name="adj2" fmla="val 311127"/>
              <a:gd name="adj3" fmla="val 170294"/>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101509" y="2888805"/>
            <a:ext cx="178955" cy="1138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351133" y="2895501"/>
            <a:ext cx="178955" cy="1138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304425" y="2947949"/>
            <a:ext cx="500149" cy="292077"/>
          </a:xfrm>
          <a:prstGeom prst="rect">
            <a:avLst/>
          </a:prstGeom>
          <a:noFill/>
        </p:spPr>
        <p:txBody>
          <a:bodyPr wrap="none" rtlCol="0">
            <a:spAutoFit/>
          </a:bodyPr>
          <a:lstStyle/>
          <a:p>
            <a:r>
              <a:rPr lang="en-US" dirty="0"/>
              <a:t>Port 1</a:t>
            </a:r>
          </a:p>
        </p:txBody>
      </p:sp>
      <p:sp>
        <p:nvSpPr>
          <p:cNvPr id="29" name="TextBox 28"/>
          <p:cNvSpPr txBox="1"/>
          <p:nvPr/>
        </p:nvSpPr>
        <p:spPr>
          <a:xfrm>
            <a:off x="5555069" y="2939021"/>
            <a:ext cx="662361" cy="307777"/>
          </a:xfrm>
          <a:prstGeom prst="rect">
            <a:avLst/>
          </a:prstGeom>
          <a:noFill/>
        </p:spPr>
        <p:txBody>
          <a:bodyPr wrap="none" rtlCol="0">
            <a:spAutoFit/>
          </a:bodyPr>
          <a:lstStyle/>
          <a:p>
            <a:r>
              <a:rPr lang="en-US" sz="1400" dirty="0"/>
              <a:t>Port 2</a:t>
            </a:r>
          </a:p>
        </p:txBody>
      </p:sp>
      <p:sp>
        <p:nvSpPr>
          <p:cNvPr id="36" name="Rounded Rectangle 35"/>
          <p:cNvSpPr/>
          <p:nvPr/>
        </p:nvSpPr>
        <p:spPr>
          <a:xfrm>
            <a:off x="2162824" y="4268111"/>
            <a:ext cx="2090353" cy="10197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a:off x="2809623" y="5344738"/>
            <a:ext cx="1258678" cy="307777"/>
          </a:xfrm>
          <a:prstGeom prst="rect">
            <a:avLst/>
          </a:prstGeom>
          <a:noFill/>
        </p:spPr>
        <p:txBody>
          <a:bodyPr wrap="none" rtlCol="0">
            <a:spAutoFit/>
          </a:bodyPr>
          <a:lstStyle/>
          <a:p>
            <a:r>
              <a:rPr lang="en-US" sz="1400" dirty="0"/>
              <a:t>Component 3</a:t>
            </a:r>
          </a:p>
        </p:txBody>
      </p:sp>
      <p:sp>
        <p:nvSpPr>
          <p:cNvPr id="38" name="Oval 37"/>
          <p:cNvSpPr/>
          <p:nvPr/>
        </p:nvSpPr>
        <p:spPr>
          <a:xfrm>
            <a:off x="2431397" y="4491449"/>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9" name="Oval 38"/>
          <p:cNvSpPr/>
          <p:nvPr/>
        </p:nvSpPr>
        <p:spPr>
          <a:xfrm>
            <a:off x="3171179" y="4340796"/>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40" name="Oval 39"/>
          <p:cNvSpPr/>
          <p:nvPr/>
        </p:nvSpPr>
        <p:spPr>
          <a:xfrm>
            <a:off x="3375116" y="4883145"/>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41" name="Straight Connector 40"/>
          <p:cNvCxnSpPr>
            <a:stCxn id="38" idx="6"/>
            <a:endCxn id="39" idx="2"/>
          </p:cNvCxnSpPr>
          <p:nvPr/>
        </p:nvCxnSpPr>
        <p:spPr>
          <a:xfrm flipV="1">
            <a:off x="2686318" y="4491449"/>
            <a:ext cx="484861" cy="150652"/>
          </a:xfrm>
          <a:prstGeom prst="line">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9" idx="4"/>
            <a:endCxn id="40" idx="1"/>
          </p:cNvCxnSpPr>
          <p:nvPr/>
        </p:nvCxnSpPr>
        <p:spPr>
          <a:xfrm>
            <a:off x="3298640" y="4642101"/>
            <a:ext cx="113809" cy="285169"/>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0" idx="2"/>
            <a:endCxn id="38" idx="5"/>
          </p:cNvCxnSpPr>
          <p:nvPr/>
        </p:nvCxnSpPr>
        <p:spPr>
          <a:xfrm flipH="1" flipV="1">
            <a:off x="2648986" y="4748629"/>
            <a:ext cx="726130" cy="285169"/>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39" idx="0"/>
            <a:endCxn id="39" idx="5"/>
          </p:cNvCxnSpPr>
          <p:nvPr/>
        </p:nvCxnSpPr>
        <p:spPr>
          <a:xfrm rot="16200000" flipH="1">
            <a:off x="3215114" y="4424322"/>
            <a:ext cx="257180" cy="90128"/>
          </a:xfrm>
          <a:prstGeom prst="curvedConnector5">
            <a:avLst>
              <a:gd name="adj1" fmla="val -70294"/>
              <a:gd name="adj2" fmla="val 311127"/>
              <a:gd name="adj3" fmla="val 170294"/>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2414183" y="4160722"/>
            <a:ext cx="178955" cy="1138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1662358" y="3900073"/>
            <a:ext cx="662361" cy="307777"/>
          </a:xfrm>
          <a:prstGeom prst="rect">
            <a:avLst/>
          </a:prstGeom>
          <a:noFill/>
        </p:spPr>
        <p:txBody>
          <a:bodyPr wrap="none" rtlCol="0">
            <a:spAutoFit/>
          </a:bodyPr>
          <a:lstStyle/>
          <a:p>
            <a:r>
              <a:rPr lang="en-US" sz="1400" dirty="0"/>
              <a:t>Port 1</a:t>
            </a:r>
          </a:p>
        </p:txBody>
      </p:sp>
      <p:sp>
        <p:nvSpPr>
          <p:cNvPr id="48" name="TextBox 47"/>
          <p:cNvSpPr txBox="1"/>
          <p:nvPr/>
        </p:nvSpPr>
        <p:spPr>
          <a:xfrm>
            <a:off x="4142213" y="3911156"/>
            <a:ext cx="662361" cy="307777"/>
          </a:xfrm>
          <a:prstGeom prst="rect">
            <a:avLst/>
          </a:prstGeom>
          <a:noFill/>
        </p:spPr>
        <p:txBody>
          <a:bodyPr wrap="none" rtlCol="0">
            <a:spAutoFit/>
          </a:bodyPr>
          <a:lstStyle/>
          <a:p>
            <a:r>
              <a:rPr lang="en-US" sz="1400" dirty="0"/>
              <a:t>Port 2</a:t>
            </a:r>
          </a:p>
        </p:txBody>
      </p:sp>
      <p:sp>
        <p:nvSpPr>
          <p:cNvPr id="49" name="Rectangle 48"/>
          <p:cNvSpPr/>
          <p:nvPr/>
        </p:nvSpPr>
        <p:spPr>
          <a:xfrm>
            <a:off x="3745346" y="4147589"/>
            <a:ext cx="175179" cy="12052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Elbow Connector 54"/>
          <p:cNvCxnSpPr>
            <a:stCxn id="13" idx="2"/>
            <a:endCxn id="27" idx="2"/>
          </p:cNvCxnSpPr>
          <p:nvPr/>
        </p:nvCxnSpPr>
        <p:spPr>
          <a:xfrm rot="16200000" flipH="1">
            <a:off x="3144707" y="713423"/>
            <a:ext cx="118849" cy="4472959"/>
          </a:xfrm>
          <a:prstGeom prst="bentConnector3">
            <a:avLst>
              <a:gd name="adj1" fmla="val 53817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14" idx="2"/>
            <a:endCxn id="45" idx="0"/>
          </p:cNvCxnSpPr>
          <p:nvPr/>
        </p:nvCxnSpPr>
        <p:spPr>
          <a:xfrm rot="16200000" flipH="1">
            <a:off x="1728694" y="3385755"/>
            <a:ext cx="1263548" cy="286385"/>
          </a:xfrm>
          <a:prstGeom prst="bentConnector3">
            <a:avLst>
              <a:gd name="adj1" fmla="val 3206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49" idx="0"/>
            <a:endCxn id="26" idx="2"/>
          </p:cNvCxnSpPr>
          <p:nvPr/>
        </p:nvCxnSpPr>
        <p:spPr>
          <a:xfrm rot="5400000" flipH="1" flipV="1">
            <a:off x="3439482" y="3396084"/>
            <a:ext cx="1144958" cy="358051"/>
          </a:xfrm>
          <a:prstGeom prst="bentConnector3">
            <a:avLst>
              <a:gd name="adj1" fmla="val 26434"/>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0" name="Content Placeholder 2"/>
          <p:cNvSpPr>
            <a:spLocks noGrp="1"/>
          </p:cNvSpPr>
          <p:nvPr>
            <p:ph idx="1"/>
          </p:nvPr>
        </p:nvSpPr>
        <p:spPr>
          <a:xfrm>
            <a:off x="4844162" y="3624097"/>
            <a:ext cx="4015064" cy="3022568"/>
          </a:xfrm>
        </p:spPr>
        <p:txBody>
          <a:bodyPr/>
          <a:lstStyle/>
          <a:p>
            <a:r>
              <a:rPr lang="en-US" sz="1600" dirty="0"/>
              <a:t>Components are instantiated at run time</a:t>
            </a:r>
          </a:p>
          <a:p>
            <a:r>
              <a:rPr lang="en-US" sz="1600" dirty="0"/>
              <a:t>They are then connected via ports into a </a:t>
            </a:r>
            <a:r>
              <a:rPr lang="en-US" sz="1600" i="1" dirty="0"/>
              <a:t>Topology</a:t>
            </a:r>
            <a:r>
              <a:rPr lang="en-US" sz="1600" dirty="0"/>
              <a:t>, or a specific set of interconnected components</a:t>
            </a:r>
          </a:p>
          <a:p>
            <a:r>
              <a:rPr lang="en-US" sz="1600" dirty="0"/>
              <a:t>There are no code dependencies between components, just dependencies on port interface types</a:t>
            </a:r>
          </a:p>
          <a:p>
            <a:r>
              <a:rPr lang="en-US" sz="1600" dirty="0"/>
              <a:t>Alternate implementations can easily be swapped</a:t>
            </a:r>
          </a:p>
          <a:p>
            <a:pPr lvl="1"/>
            <a:r>
              <a:rPr lang="en-US" sz="1400" dirty="0"/>
              <a:t>E.g. simulation versions</a:t>
            </a:r>
          </a:p>
        </p:txBody>
      </p:sp>
    </p:spTree>
    <p:extLst>
      <p:ext uri="{BB962C8B-B14F-4D97-AF65-F5344CB8AC3E}">
        <p14:creationId xmlns:p14="http://schemas.microsoft.com/office/powerpoint/2010/main" val="3895561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Type Hierarchy</a:t>
            </a:r>
          </a:p>
        </p:txBody>
      </p:sp>
      <p:sp>
        <p:nvSpPr>
          <p:cNvPr id="4" name="Slide Number Placeholder 3"/>
          <p:cNvSpPr>
            <a:spLocks noGrp="1"/>
          </p:cNvSpPr>
          <p:nvPr>
            <p:ph type="sldNum" sz="quarter" idx="11"/>
          </p:nvPr>
        </p:nvSpPr>
        <p:spPr/>
        <p:txBody>
          <a:bodyPr/>
          <a:lstStyle/>
          <a:p>
            <a:fld id="{40846F03-29C8-41F1-8A60-CC8C672EC5BA}" type="slidenum">
              <a:rPr lang="en-US" smtClean="0"/>
              <a:t>7</a:t>
            </a:fld>
            <a:endParaRPr lang="en-US"/>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371600"/>
            <a:ext cx="5359883" cy="5090160"/>
          </a:xfrm>
          <a:prstGeom prst="rect">
            <a:avLst/>
          </a:prstGeom>
        </p:spPr>
      </p:pic>
      <p:sp>
        <p:nvSpPr>
          <p:cNvPr id="3" name="TextBox 2"/>
          <p:cNvSpPr txBox="1"/>
          <p:nvPr/>
        </p:nvSpPr>
        <p:spPr>
          <a:xfrm>
            <a:off x="182881" y="1608356"/>
            <a:ext cx="3017519"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t>Hierarchy consists of:</a:t>
            </a:r>
          </a:p>
          <a:p>
            <a:pPr marL="742950" lvl="1" indent="-285750">
              <a:buFont typeface="Arial" panose="020B0604020202020204" pitchFamily="34" charset="0"/>
              <a:buChar char="•"/>
            </a:pPr>
            <a:r>
              <a:rPr lang="en-US" sz="1600" dirty="0"/>
              <a:t>core framework classes</a:t>
            </a:r>
          </a:p>
          <a:p>
            <a:pPr marL="742950" lvl="1" indent="-285750">
              <a:buFont typeface="Arial" panose="020B0604020202020204" pitchFamily="34" charset="0"/>
              <a:buChar char="•"/>
            </a:pPr>
            <a:r>
              <a:rPr lang="en-US" sz="1600" dirty="0"/>
              <a:t>generated classes that implement architecture features</a:t>
            </a:r>
          </a:p>
          <a:p>
            <a:pPr marL="742950" lvl="1" indent="-285750">
              <a:buFont typeface="Arial" panose="020B0604020202020204" pitchFamily="34" charset="0"/>
              <a:buChar char="•"/>
            </a:pPr>
            <a:r>
              <a:rPr lang="en-US" sz="1600" dirty="0"/>
              <a:t>Developer written classes that implement interfaces and project-specific logic</a:t>
            </a:r>
          </a:p>
        </p:txBody>
      </p:sp>
      <p:cxnSp>
        <p:nvCxnSpPr>
          <p:cNvPr id="6" name="Straight Arrow Connector 5"/>
          <p:cNvCxnSpPr/>
          <p:nvPr/>
        </p:nvCxnSpPr>
        <p:spPr>
          <a:xfrm flipV="1">
            <a:off x="2209800" y="1981200"/>
            <a:ext cx="411480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057400" y="2773384"/>
            <a:ext cx="2895600" cy="2830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209800" y="4038600"/>
            <a:ext cx="1143000" cy="51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9826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Types</a:t>
            </a:r>
          </a:p>
        </p:txBody>
      </p:sp>
      <p:sp>
        <p:nvSpPr>
          <p:cNvPr id="3" name="Content Placeholder 2"/>
          <p:cNvSpPr>
            <a:spLocks noGrp="1"/>
          </p:cNvSpPr>
          <p:nvPr>
            <p:ph idx="1"/>
          </p:nvPr>
        </p:nvSpPr>
        <p:spPr>
          <a:xfrm>
            <a:off x="439739" y="1066799"/>
            <a:ext cx="8345816" cy="5579865"/>
          </a:xfrm>
        </p:spPr>
        <p:txBody>
          <a:bodyPr/>
          <a:lstStyle/>
          <a:p>
            <a:r>
              <a:rPr lang="en-US" sz="1800" dirty="0"/>
              <a:t>User specifies type of component in XML. Types are:</a:t>
            </a:r>
          </a:p>
          <a:p>
            <a:r>
              <a:rPr lang="en-US" sz="1800" dirty="0"/>
              <a:t>Passive Component</a:t>
            </a:r>
          </a:p>
          <a:p>
            <a:pPr lvl="1"/>
            <a:r>
              <a:rPr lang="en-US" sz="1600" dirty="0"/>
              <a:t>No thread</a:t>
            </a:r>
          </a:p>
          <a:p>
            <a:pPr lvl="1"/>
            <a:r>
              <a:rPr lang="en-US" sz="1600" dirty="0"/>
              <a:t>Port interface calls are made directly to user derived class methods</a:t>
            </a:r>
          </a:p>
          <a:p>
            <a:r>
              <a:rPr lang="en-US" sz="1800" dirty="0"/>
              <a:t>Queued Component</a:t>
            </a:r>
          </a:p>
          <a:p>
            <a:pPr lvl="1"/>
            <a:r>
              <a:rPr lang="en-US" sz="1600" dirty="0"/>
              <a:t>No thread</a:t>
            </a:r>
          </a:p>
          <a:p>
            <a:pPr lvl="1"/>
            <a:r>
              <a:rPr lang="en-US" sz="1600" dirty="0"/>
              <a:t>A queue is instantiated, and asynchronous port calls are serialized and placed on queue.</a:t>
            </a:r>
          </a:p>
          <a:p>
            <a:pPr lvl="1"/>
            <a:r>
              <a:rPr lang="en-US" sz="1600" dirty="0"/>
              <a:t>Implementation class makes call to base class to dispatch calls to implementation class methods for asynchronous ports</a:t>
            </a:r>
          </a:p>
          <a:p>
            <a:pPr lvl="2"/>
            <a:r>
              <a:rPr lang="en-US" sz="1400" dirty="0"/>
              <a:t>Can be made from any implementation class function</a:t>
            </a:r>
          </a:p>
          <a:p>
            <a:pPr lvl="2"/>
            <a:r>
              <a:rPr lang="en-US" sz="1400" dirty="0"/>
              <a:t>Thread of execution provided by caller to a synchronous port</a:t>
            </a:r>
          </a:p>
          <a:p>
            <a:r>
              <a:rPr lang="en-US" sz="1800" dirty="0"/>
              <a:t>Active Component</a:t>
            </a:r>
          </a:p>
          <a:p>
            <a:pPr lvl="1"/>
            <a:r>
              <a:rPr lang="en-US" sz="1600" dirty="0"/>
              <a:t>Component has thread of execution as well as queue</a:t>
            </a:r>
          </a:p>
          <a:p>
            <a:pPr lvl="1"/>
            <a:r>
              <a:rPr lang="en-US" sz="1600" dirty="0"/>
              <a:t>Thread dispatches port calls from queue as it executes based on thread scheduler</a:t>
            </a:r>
          </a:p>
          <a:p>
            <a:r>
              <a:rPr lang="en-US" sz="1800" dirty="0"/>
              <a:t>Calls to output port are on thread of implementation functions</a:t>
            </a:r>
          </a:p>
          <a:p>
            <a:pPr lvl="1"/>
            <a:r>
              <a:rPr lang="en-US" sz="1600" dirty="0"/>
              <a:t>Thread making call is dependent on port type (see next slide)</a:t>
            </a:r>
          </a:p>
        </p:txBody>
      </p:sp>
      <p:sp>
        <p:nvSpPr>
          <p:cNvPr id="4" name="Slide Number Placeholder 3"/>
          <p:cNvSpPr>
            <a:spLocks noGrp="1"/>
          </p:cNvSpPr>
          <p:nvPr>
            <p:ph type="sldNum" sz="quarter" idx="11"/>
          </p:nvPr>
        </p:nvSpPr>
        <p:spPr/>
        <p:txBody>
          <a:bodyPr/>
          <a:lstStyle/>
          <a:p>
            <a:fld id="{40846F03-29C8-41F1-8A60-CC8C672EC5BA}" type="slidenum">
              <a:rPr lang="en-US" smtClean="0"/>
              <a:t>8</a:t>
            </a:fld>
            <a:endParaRPr lang="en-US"/>
          </a:p>
        </p:txBody>
      </p:sp>
    </p:spTree>
    <p:extLst>
      <p:ext uri="{BB962C8B-B14F-4D97-AF65-F5344CB8AC3E}">
        <p14:creationId xmlns:p14="http://schemas.microsoft.com/office/powerpoint/2010/main" val="2890900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79107"/>
            <a:ext cx="5397500" cy="332399"/>
          </a:xfrm>
        </p:spPr>
        <p:txBody>
          <a:bodyPr/>
          <a:lstStyle/>
          <a:p>
            <a:r>
              <a:rPr lang="en-US" dirty="0"/>
              <a:t>Port Characteristics</a:t>
            </a:r>
          </a:p>
        </p:txBody>
      </p:sp>
      <p:sp>
        <p:nvSpPr>
          <p:cNvPr id="3" name="Content Placeholder 2"/>
          <p:cNvSpPr>
            <a:spLocks noGrp="1"/>
          </p:cNvSpPr>
          <p:nvPr>
            <p:ph idx="1"/>
          </p:nvPr>
        </p:nvSpPr>
        <p:spPr>
          <a:xfrm>
            <a:off x="457200" y="1066799"/>
            <a:ext cx="3657600" cy="5541963"/>
          </a:xfrm>
        </p:spPr>
        <p:txBody>
          <a:bodyPr/>
          <a:lstStyle/>
          <a:p>
            <a:r>
              <a:rPr lang="en-US" sz="1200" dirty="0"/>
              <a:t>The way incoming port calls are handled is specified by the component XML.</a:t>
            </a:r>
          </a:p>
          <a:p>
            <a:r>
              <a:rPr lang="en-US" sz="1200" dirty="0"/>
              <a:t>Input ports can have three attributes:</a:t>
            </a:r>
          </a:p>
          <a:p>
            <a:pPr lvl="1"/>
            <a:r>
              <a:rPr lang="en-US" sz="1000" dirty="0"/>
              <a:t>Synchronous – port calls directly invoke derived functions without passing through queue</a:t>
            </a:r>
          </a:p>
          <a:p>
            <a:pPr lvl="1"/>
            <a:r>
              <a:rPr lang="en-US" sz="1000" dirty="0"/>
              <a:t>Guarded – port calls directly invoke derived functions, but only after locking a </a:t>
            </a:r>
            <a:r>
              <a:rPr lang="en-US" sz="1000" dirty="0" err="1"/>
              <a:t>mutex</a:t>
            </a:r>
            <a:r>
              <a:rPr lang="en-US" sz="1000" dirty="0"/>
              <a:t> shared by all guarded ports in component</a:t>
            </a:r>
          </a:p>
          <a:p>
            <a:pPr lvl="1"/>
            <a:r>
              <a:rPr lang="en-US" sz="1000" dirty="0"/>
              <a:t>Asynchronous – port calls are placed in a queue and dispatched on thread emptying the queue.</a:t>
            </a:r>
          </a:p>
          <a:p>
            <a:r>
              <a:rPr lang="en-US" sz="1200" dirty="0"/>
              <a:t>A passive component can have synchronous and guarded ports, but no asynchronous ports since there is no queue. Calls execute on the thread of the calling component.</a:t>
            </a:r>
          </a:p>
          <a:p>
            <a:r>
              <a:rPr lang="en-US" sz="1200" dirty="0"/>
              <a:t>A queued component can have all three port types, but it needs at least one synchronous or guarded port to unload the queue and at least one asynchronous port for the queue to make sense. </a:t>
            </a:r>
          </a:p>
          <a:p>
            <a:r>
              <a:rPr lang="en-US" sz="1200" dirty="0"/>
              <a:t>An active component can have all three varieties, but needs at least one asynchronous port for the queue and thread to make sense.</a:t>
            </a:r>
          </a:p>
          <a:p>
            <a:r>
              <a:rPr lang="en-US" sz="1200" dirty="0"/>
              <a:t>Designer needs to be aware of how all the different call kinds interact (e.g. reentrancy)</a:t>
            </a:r>
          </a:p>
          <a:p>
            <a:r>
              <a:rPr lang="en-US" sz="1200" dirty="0"/>
              <a:t>Output ports are invoked by calling generated base class functions from the implementation class.</a:t>
            </a:r>
          </a:p>
        </p:txBody>
      </p:sp>
      <p:sp>
        <p:nvSpPr>
          <p:cNvPr id="4" name="Slide Number Placeholder 3"/>
          <p:cNvSpPr>
            <a:spLocks noGrp="1"/>
          </p:cNvSpPr>
          <p:nvPr>
            <p:ph type="sldNum" sz="quarter" idx="4294967295"/>
          </p:nvPr>
        </p:nvSpPr>
        <p:spPr>
          <a:xfrm>
            <a:off x="6530975" y="6370638"/>
            <a:ext cx="1960563" cy="238125"/>
          </a:xfrm>
          <a:prstGeom prst="rect">
            <a:avLst/>
          </a:prstGeom>
        </p:spPr>
        <p:txBody>
          <a:bodyPr/>
          <a:lstStyle/>
          <a:p>
            <a:pPr>
              <a:defRPr/>
            </a:pPr>
            <a:r>
              <a:rPr lang="en-US"/>
              <a:t>Page </a:t>
            </a:r>
            <a:fld id="{04700C47-6218-450E-A921-EAD38BED3D92}" type="slidenum">
              <a:rPr lang="en-US" smtClean="0"/>
              <a:pPr>
                <a:defRPr/>
              </a:pPr>
              <a:t>9</a:t>
            </a:fld>
            <a:endParaRPr lang="en-US"/>
          </a:p>
        </p:txBody>
      </p:sp>
      <p:sp>
        <p:nvSpPr>
          <p:cNvPr id="5" name="Rounded Rectangle 4"/>
          <p:cNvSpPr/>
          <p:nvPr/>
        </p:nvSpPr>
        <p:spPr bwMode="auto">
          <a:xfrm>
            <a:off x="4745790" y="1143000"/>
            <a:ext cx="3483810" cy="2941127"/>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a:t>Code Generated Active Base Class</a:t>
            </a:r>
            <a:endParaRPr kumimoji="0" lang="en-US" sz="2400" b="0" i="0" u="none" strike="noStrike" cap="none" normalizeH="0" baseline="0" dirty="0">
              <a:ln>
                <a:noFill/>
              </a:ln>
              <a:solidFill>
                <a:schemeClr val="tx1"/>
              </a:solidFill>
              <a:effectLst/>
              <a:latin typeface="Arial" charset="0"/>
              <a:ea typeface="ＭＳ Ｐゴシック" pitchFamily="48" charset="-128"/>
            </a:endParaRPr>
          </a:p>
        </p:txBody>
      </p:sp>
      <p:sp>
        <p:nvSpPr>
          <p:cNvPr id="6" name="Rectangle 5"/>
          <p:cNvSpPr/>
          <p:nvPr/>
        </p:nvSpPr>
        <p:spPr bwMode="auto">
          <a:xfrm>
            <a:off x="4593390" y="186823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 name="Rounded Rectangle 9"/>
          <p:cNvSpPr/>
          <p:nvPr/>
        </p:nvSpPr>
        <p:spPr bwMode="auto">
          <a:xfrm>
            <a:off x="4732420" y="4283712"/>
            <a:ext cx="3497179" cy="13716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dirty="0">
              <a:ln>
                <a:noFill/>
              </a:ln>
              <a:solidFill>
                <a:schemeClr val="tx1"/>
              </a:solidFill>
              <a:effectLst/>
              <a:latin typeface="Arial" charset="0"/>
              <a:ea typeface="ＭＳ Ｐゴシック" pitchFamily="48" charset="-128"/>
            </a:endParaRPr>
          </a:p>
        </p:txBody>
      </p:sp>
      <p:sp>
        <p:nvSpPr>
          <p:cNvPr id="12" name="TextBox 11"/>
          <p:cNvSpPr txBox="1"/>
          <p:nvPr/>
        </p:nvSpPr>
        <p:spPr>
          <a:xfrm>
            <a:off x="4070059" y="1537900"/>
            <a:ext cx="662361" cy="276999"/>
          </a:xfrm>
          <a:prstGeom prst="rect">
            <a:avLst/>
          </a:prstGeom>
          <a:noFill/>
        </p:spPr>
        <p:txBody>
          <a:bodyPr wrap="none" rtlCol="0">
            <a:spAutoFit/>
          </a:bodyPr>
          <a:lstStyle/>
          <a:p>
            <a:r>
              <a:rPr lang="en-US" sz="1200" dirty="0"/>
              <a:t>func1()</a:t>
            </a:r>
          </a:p>
        </p:txBody>
      </p:sp>
      <p:sp>
        <p:nvSpPr>
          <p:cNvPr id="14" name="TextBox 13"/>
          <p:cNvSpPr txBox="1"/>
          <p:nvPr/>
        </p:nvSpPr>
        <p:spPr>
          <a:xfrm>
            <a:off x="6551173" y="3613505"/>
            <a:ext cx="1289135" cy="276999"/>
          </a:xfrm>
          <a:prstGeom prst="rect">
            <a:avLst/>
          </a:prstGeom>
          <a:noFill/>
        </p:spPr>
        <p:txBody>
          <a:bodyPr wrap="none" rtlCol="0">
            <a:spAutoFit/>
          </a:bodyPr>
          <a:lstStyle/>
          <a:p>
            <a:r>
              <a:rPr lang="en-US" sz="1200" dirty="0"/>
              <a:t>virtual func1()=0</a:t>
            </a:r>
          </a:p>
        </p:txBody>
      </p:sp>
      <p:sp>
        <p:nvSpPr>
          <p:cNvPr id="15" name="TextBox 14"/>
          <p:cNvSpPr txBox="1"/>
          <p:nvPr/>
        </p:nvSpPr>
        <p:spPr>
          <a:xfrm>
            <a:off x="4527550" y="5688092"/>
            <a:ext cx="4309834" cy="369332"/>
          </a:xfrm>
          <a:prstGeom prst="rect">
            <a:avLst/>
          </a:prstGeom>
          <a:noFill/>
        </p:spPr>
        <p:txBody>
          <a:bodyPr wrap="none" rtlCol="0">
            <a:spAutoFit/>
          </a:bodyPr>
          <a:lstStyle/>
          <a:p>
            <a:r>
              <a:rPr lang="en-US" dirty="0"/>
              <a:t>Developer Written Implementation Class</a:t>
            </a:r>
          </a:p>
        </p:txBody>
      </p:sp>
      <p:cxnSp>
        <p:nvCxnSpPr>
          <p:cNvPr id="16" name="Straight Arrow Connector 15"/>
          <p:cNvCxnSpPr/>
          <p:nvPr/>
        </p:nvCxnSpPr>
        <p:spPr bwMode="auto">
          <a:xfrm>
            <a:off x="7032235" y="3890504"/>
            <a:ext cx="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7" name="TextBox 16"/>
          <p:cNvSpPr txBox="1"/>
          <p:nvPr/>
        </p:nvSpPr>
        <p:spPr>
          <a:xfrm>
            <a:off x="6875616" y="4635854"/>
            <a:ext cx="910827" cy="830997"/>
          </a:xfrm>
          <a:prstGeom prst="rect">
            <a:avLst/>
          </a:prstGeom>
          <a:noFill/>
        </p:spPr>
        <p:txBody>
          <a:bodyPr wrap="none" rtlCol="0">
            <a:spAutoFit/>
          </a:bodyPr>
          <a:lstStyle/>
          <a:p>
            <a:r>
              <a:rPr lang="en-US" sz="1200" dirty="0"/>
              <a:t>func1() {…</a:t>
            </a:r>
          </a:p>
          <a:p>
            <a:endParaRPr lang="en-US" sz="1200" dirty="0"/>
          </a:p>
          <a:p>
            <a:r>
              <a:rPr lang="en-US" sz="1200" dirty="0"/>
              <a:t>   func4()</a:t>
            </a:r>
          </a:p>
          <a:p>
            <a:r>
              <a:rPr lang="en-US" sz="1200" dirty="0"/>
              <a:t>}</a:t>
            </a:r>
          </a:p>
        </p:txBody>
      </p:sp>
      <p:sp>
        <p:nvSpPr>
          <p:cNvPr id="25" name="Rectangle 24"/>
          <p:cNvSpPr/>
          <p:nvPr/>
        </p:nvSpPr>
        <p:spPr bwMode="auto">
          <a:xfrm>
            <a:off x="5508456" y="186823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6" name="Rectangle 25"/>
          <p:cNvSpPr/>
          <p:nvPr/>
        </p:nvSpPr>
        <p:spPr bwMode="auto">
          <a:xfrm>
            <a:off x="5584656" y="186823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7" name="Rectangle 26"/>
          <p:cNvSpPr/>
          <p:nvPr/>
        </p:nvSpPr>
        <p:spPr bwMode="auto">
          <a:xfrm>
            <a:off x="5660856" y="186823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8" name="Rectangle 27"/>
          <p:cNvSpPr/>
          <p:nvPr/>
        </p:nvSpPr>
        <p:spPr bwMode="auto">
          <a:xfrm>
            <a:off x="5737056" y="186823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9" name="Rectangle 28"/>
          <p:cNvSpPr/>
          <p:nvPr/>
        </p:nvSpPr>
        <p:spPr bwMode="auto">
          <a:xfrm>
            <a:off x="5813256" y="186823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0" name="Rectangle 29"/>
          <p:cNvSpPr/>
          <p:nvPr/>
        </p:nvSpPr>
        <p:spPr bwMode="auto">
          <a:xfrm>
            <a:off x="5889456" y="186823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1" name="Rectangle 30"/>
          <p:cNvSpPr/>
          <p:nvPr/>
        </p:nvSpPr>
        <p:spPr bwMode="auto">
          <a:xfrm>
            <a:off x="5965656" y="186823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50" name="Rectangle 49"/>
          <p:cNvSpPr/>
          <p:nvPr/>
        </p:nvSpPr>
        <p:spPr bwMode="auto">
          <a:xfrm>
            <a:off x="6530535" y="1676400"/>
            <a:ext cx="1094205" cy="53607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t>Task</a:t>
            </a:r>
            <a:endParaRPr kumimoji="0" lang="en-US" sz="2000" b="0" i="0" u="none" strike="noStrike" cap="none" normalizeH="0" baseline="0" dirty="0">
              <a:ln>
                <a:noFill/>
              </a:ln>
              <a:solidFill>
                <a:schemeClr val="tx1"/>
              </a:solidFill>
              <a:effectLst/>
              <a:latin typeface="Arial" charset="0"/>
              <a:ea typeface="ＭＳ Ｐゴシック" pitchFamily="48" charset="-128"/>
            </a:endParaRPr>
          </a:p>
        </p:txBody>
      </p:sp>
      <p:cxnSp>
        <p:nvCxnSpPr>
          <p:cNvPr id="52" name="Straight Arrow Connector 51"/>
          <p:cNvCxnSpPr>
            <a:stCxn id="31" idx="3"/>
            <a:endCxn id="50" idx="1"/>
          </p:cNvCxnSpPr>
          <p:nvPr/>
        </p:nvCxnSpPr>
        <p:spPr bwMode="auto">
          <a:xfrm>
            <a:off x="6041856" y="1944436"/>
            <a:ext cx="488679"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5" name="Straight Arrow Connector 34"/>
          <p:cNvCxnSpPr>
            <a:stCxn id="6" idx="3"/>
            <a:endCxn id="25" idx="1"/>
          </p:cNvCxnSpPr>
          <p:nvPr/>
        </p:nvCxnSpPr>
        <p:spPr>
          <a:xfrm flipV="1">
            <a:off x="4745790" y="1944436"/>
            <a:ext cx="762666"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316966" y="2089362"/>
            <a:ext cx="992579" cy="246221"/>
          </a:xfrm>
          <a:prstGeom prst="rect">
            <a:avLst/>
          </a:prstGeom>
          <a:noFill/>
        </p:spPr>
        <p:txBody>
          <a:bodyPr wrap="none" rtlCol="0">
            <a:spAutoFit/>
          </a:bodyPr>
          <a:lstStyle/>
          <a:p>
            <a:r>
              <a:rPr lang="en-US" sz="1000" dirty="0"/>
              <a:t>Asynchronous</a:t>
            </a:r>
          </a:p>
        </p:txBody>
      </p:sp>
      <p:sp>
        <p:nvSpPr>
          <p:cNvPr id="41" name="Rectangle 40"/>
          <p:cNvSpPr/>
          <p:nvPr/>
        </p:nvSpPr>
        <p:spPr bwMode="auto">
          <a:xfrm>
            <a:off x="4593390" y="2514600"/>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2" name="TextBox 41"/>
          <p:cNvSpPr txBox="1"/>
          <p:nvPr/>
        </p:nvSpPr>
        <p:spPr>
          <a:xfrm>
            <a:off x="4083429" y="2197083"/>
            <a:ext cx="662361" cy="276999"/>
          </a:xfrm>
          <a:prstGeom prst="rect">
            <a:avLst/>
          </a:prstGeom>
          <a:noFill/>
        </p:spPr>
        <p:txBody>
          <a:bodyPr wrap="none" rtlCol="0">
            <a:spAutoFit/>
          </a:bodyPr>
          <a:lstStyle/>
          <a:p>
            <a:r>
              <a:rPr lang="en-US" sz="1200" dirty="0"/>
              <a:t>func2()</a:t>
            </a:r>
          </a:p>
        </p:txBody>
      </p:sp>
      <p:cxnSp>
        <p:nvCxnSpPr>
          <p:cNvPr id="39" name="Elbow Connector 38"/>
          <p:cNvCxnSpPr>
            <a:stCxn id="41" idx="3"/>
          </p:cNvCxnSpPr>
          <p:nvPr/>
        </p:nvCxnSpPr>
        <p:spPr>
          <a:xfrm>
            <a:off x="4745790" y="2590800"/>
            <a:ext cx="1518335" cy="1977283"/>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070112" y="4636486"/>
            <a:ext cx="962123" cy="276999"/>
          </a:xfrm>
          <a:prstGeom prst="rect">
            <a:avLst/>
          </a:prstGeom>
          <a:noFill/>
        </p:spPr>
        <p:txBody>
          <a:bodyPr wrap="none" rtlCol="0">
            <a:spAutoFit/>
          </a:bodyPr>
          <a:lstStyle/>
          <a:p>
            <a:r>
              <a:rPr lang="en-US" sz="1200" dirty="0"/>
              <a:t>func2() {…}</a:t>
            </a:r>
          </a:p>
        </p:txBody>
      </p:sp>
      <p:sp>
        <p:nvSpPr>
          <p:cNvPr id="46" name="TextBox 45"/>
          <p:cNvSpPr txBox="1"/>
          <p:nvPr/>
        </p:nvSpPr>
        <p:spPr>
          <a:xfrm>
            <a:off x="5158739" y="2654494"/>
            <a:ext cx="928459" cy="246221"/>
          </a:xfrm>
          <a:prstGeom prst="rect">
            <a:avLst/>
          </a:prstGeom>
          <a:noFill/>
        </p:spPr>
        <p:txBody>
          <a:bodyPr wrap="none" rtlCol="0">
            <a:spAutoFit/>
          </a:bodyPr>
          <a:lstStyle/>
          <a:p>
            <a:r>
              <a:rPr lang="en-US" sz="1000" dirty="0"/>
              <a:t>Synchronous</a:t>
            </a:r>
          </a:p>
        </p:txBody>
      </p:sp>
      <p:sp>
        <p:nvSpPr>
          <p:cNvPr id="47" name="Rectangle 46"/>
          <p:cNvSpPr/>
          <p:nvPr/>
        </p:nvSpPr>
        <p:spPr bwMode="auto">
          <a:xfrm>
            <a:off x="4593390" y="318993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8" name="TextBox 47"/>
          <p:cNvSpPr txBox="1"/>
          <p:nvPr/>
        </p:nvSpPr>
        <p:spPr>
          <a:xfrm>
            <a:off x="4076745" y="2836737"/>
            <a:ext cx="662361" cy="276999"/>
          </a:xfrm>
          <a:prstGeom prst="rect">
            <a:avLst/>
          </a:prstGeom>
          <a:noFill/>
        </p:spPr>
        <p:txBody>
          <a:bodyPr wrap="none" rtlCol="0">
            <a:spAutoFit/>
          </a:bodyPr>
          <a:lstStyle/>
          <a:p>
            <a:r>
              <a:rPr lang="en-US" sz="1200" dirty="0"/>
              <a:t>func3()</a:t>
            </a:r>
          </a:p>
        </p:txBody>
      </p:sp>
      <p:cxnSp>
        <p:nvCxnSpPr>
          <p:cNvPr id="49" name="Elbow Connector 48"/>
          <p:cNvCxnSpPr>
            <a:stCxn id="47" idx="3"/>
          </p:cNvCxnSpPr>
          <p:nvPr/>
        </p:nvCxnSpPr>
        <p:spPr>
          <a:xfrm>
            <a:off x="4745790" y="3266136"/>
            <a:ext cx="991266" cy="131016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217894" y="4635854"/>
            <a:ext cx="962123" cy="276999"/>
          </a:xfrm>
          <a:prstGeom prst="rect">
            <a:avLst/>
          </a:prstGeom>
          <a:noFill/>
        </p:spPr>
        <p:txBody>
          <a:bodyPr wrap="none" rtlCol="0">
            <a:spAutoFit/>
          </a:bodyPr>
          <a:lstStyle/>
          <a:p>
            <a:r>
              <a:rPr lang="en-US" sz="1200" dirty="0"/>
              <a:t>func3() {…}</a:t>
            </a:r>
          </a:p>
        </p:txBody>
      </p:sp>
      <p:sp>
        <p:nvSpPr>
          <p:cNvPr id="54" name="TextBox 53"/>
          <p:cNvSpPr txBox="1"/>
          <p:nvPr/>
        </p:nvSpPr>
        <p:spPr>
          <a:xfrm>
            <a:off x="4758935" y="3336162"/>
            <a:ext cx="679994" cy="246221"/>
          </a:xfrm>
          <a:prstGeom prst="rect">
            <a:avLst/>
          </a:prstGeom>
          <a:noFill/>
        </p:spPr>
        <p:txBody>
          <a:bodyPr wrap="none" rtlCol="0">
            <a:spAutoFit/>
          </a:bodyPr>
          <a:lstStyle/>
          <a:p>
            <a:r>
              <a:rPr lang="en-US" sz="1000" dirty="0"/>
              <a:t>Guarded</a:t>
            </a:r>
          </a:p>
        </p:txBody>
      </p:sp>
      <p:pic>
        <p:nvPicPr>
          <p:cNvPr id="1027" name="Picture 3" descr="C:\Users\tcanham\AppData\Local\Microsoft\Windows\Temporary Internet Files\Content.IE5\2SKD30GQ\MM900283489[1].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647092" y="2975236"/>
            <a:ext cx="480031" cy="305474"/>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Straight Arrow Connector 42"/>
          <p:cNvCxnSpPr/>
          <p:nvPr/>
        </p:nvCxnSpPr>
        <p:spPr bwMode="auto">
          <a:xfrm>
            <a:off x="7032235" y="2214915"/>
            <a:ext cx="0" cy="136746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1" name="Straight Arrow Connector 50"/>
          <p:cNvCxnSpPr/>
          <p:nvPr/>
        </p:nvCxnSpPr>
        <p:spPr bwMode="auto">
          <a:xfrm>
            <a:off x="4320370" y="1944436"/>
            <a:ext cx="28296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7" name="Straight Arrow Connector 56"/>
          <p:cNvCxnSpPr/>
          <p:nvPr/>
        </p:nvCxnSpPr>
        <p:spPr bwMode="auto">
          <a:xfrm>
            <a:off x="4315379" y="2590800"/>
            <a:ext cx="28296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8" name="Straight Arrow Connector 57"/>
          <p:cNvCxnSpPr/>
          <p:nvPr/>
        </p:nvCxnSpPr>
        <p:spPr bwMode="auto">
          <a:xfrm>
            <a:off x="4310388" y="3237164"/>
            <a:ext cx="28296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9" name="Rectangle 58"/>
          <p:cNvSpPr/>
          <p:nvPr/>
        </p:nvSpPr>
        <p:spPr bwMode="auto">
          <a:xfrm>
            <a:off x="8231112" y="2578294"/>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60" name="Straight Arrow Connector 59"/>
          <p:cNvCxnSpPr/>
          <p:nvPr/>
        </p:nvCxnSpPr>
        <p:spPr bwMode="auto">
          <a:xfrm>
            <a:off x="7948147" y="2654494"/>
            <a:ext cx="28296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8" name="Straight Connector 37"/>
          <p:cNvCxnSpPr/>
          <p:nvPr/>
        </p:nvCxnSpPr>
        <p:spPr>
          <a:xfrm>
            <a:off x="7948147" y="2667000"/>
            <a:ext cx="0" cy="23843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24740" y="5063857"/>
            <a:ext cx="32340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bwMode="auto">
          <a:xfrm>
            <a:off x="8383512" y="2654173"/>
            <a:ext cx="28296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3" name="TextBox 62"/>
          <p:cNvSpPr txBox="1"/>
          <p:nvPr/>
        </p:nvSpPr>
        <p:spPr>
          <a:xfrm>
            <a:off x="8284282" y="2243907"/>
            <a:ext cx="662361" cy="276999"/>
          </a:xfrm>
          <a:prstGeom prst="rect">
            <a:avLst/>
          </a:prstGeom>
          <a:noFill/>
        </p:spPr>
        <p:txBody>
          <a:bodyPr wrap="none" rtlCol="0">
            <a:spAutoFit/>
          </a:bodyPr>
          <a:lstStyle/>
          <a:p>
            <a:r>
              <a:rPr lang="en-US" sz="1200" dirty="0"/>
              <a:t>func4()</a:t>
            </a:r>
          </a:p>
        </p:txBody>
      </p:sp>
    </p:spTree>
    <p:extLst>
      <p:ext uri="{BB962C8B-B14F-4D97-AF65-F5344CB8AC3E}">
        <p14:creationId xmlns:p14="http://schemas.microsoft.com/office/powerpoint/2010/main" val="3601457366"/>
      </p:ext>
    </p:extLst>
  </p:cSld>
  <p:clrMapOvr>
    <a:masterClrMapping/>
  </p:clrMapOvr>
</p:sld>
</file>

<file path=ppt/theme/theme1.xml><?xml version="1.0" encoding="utf-8"?>
<a:theme xmlns:a="http://schemas.openxmlformats.org/drawingml/2006/main" name="JPL">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JPL</Template>
  <TotalTime>4356</TotalTime>
  <Words>2633</Words>
  <Application>Microsoft Office PowerPoint</Application>
  <PresentationFormat>On-screen Show (4:3)</PresentationFormat>
  <Paragraphs>438</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ＭＳ Ｐゴシック</vt:lpstr>
      <vt:lpstr>Arial</vt:lpstr>
      <vt:lpstr>Calibri</vt:lpstr>
      <vt:lpstr>Helvetica</vt:lpstr>
      <vt:lpstr>Times</vt:lpstr>
      <vt:lpstr>JPL</vt:lpstr>
      <vt:lpstr>F`Software Framework A Small Scale Component Framework for Space</vt:lpstr>
      <vt:lpstr>Background</vt:lpstr>
      <vt:lpstr>F`: A Component Architecture</vt:lpstr>
      <vt:lpstr>Characteristics of Components</vt:lpstr>
      <vt:lpstr>Characteristics of Ports</vt:lpstr>
      <vt:lpstr>A Component Topology</vt:lpstr>
      <vt:lpstr>Component Type Hierarchy</vt:lpstr>
      <vt:lpstr>Component Types</vt:lpstr>
      <vt:lpstr>Port Characteristics</vt:lpstr>
      <vt:lpstr>Serialization</vt:lpstr>
      <vt:lpstr>Serialization Ports</vt:lpstr>
      <vt:lpstr>Commands, Telemetry, Events and Parameters</vt:lpstr>
      <vt:lpstr>Commands</vt:lpstr>
      <vt:lpstr>Events</vt:lpstr>
      <vt:lpstr>Telemetry</vt:lpstr>
      <vt:lpstr>Parameters</vt:lpstr>
      <vt:lpstr>Architectural patterns</vt:lpstr>
      <vt:lpstr>Example Component Pattern - Rate Group</vt:lpstr>
      <vt:lpstr>Example Component Pattern - Command Dispatcher</vt:lpstr>
      <vt:lpstr>Example Component Pattern - Command Sequencer</vt:lpstr>
      <vt:lpstr>Example Component Pattern – Event Log</vt:lpstr>
      <vt:lpstr>Component Pattern – Telemetry Database</vt:lpstr>
      <vt:lpstr>Component Pattern – Parameter Manager</vt:lpstr>
      <vt:lpstr>Multi-node</vt:lpstr>
      <vt:lpstr>Code Scaling</vt:lpstr>
      <vt:lpstr>Status</vt:lpstr>
    </vt:vector>
  </TitlesOfParts>
  <Company>JPL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Canham, Timothy K (3495)</dc:creator>
  <cp:lastModifiedBy>Canham, Timothy K (348C)</cp:lastModifiedBy>
  <cp:revision>368</cp:revision>
  <dcterms:created xsi:type="dcterms:W3CDTF">2013-01-16T20:41:09Z</dcterms:created>
  <dcterms:modified xsi:type="dcterms:W3CDTF">2017-06-16T17:36:00Z</dcterms:modified>
</cp:coreProperties>
</file>