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7" r:id="rId3"/>
    <p:sldId id="266" r:id="rId4"/>
    <p:sldId id="269" r:id="rId5"/>
    <p:sldId id="271" r:id="rId6"/>
    <p:sldId id="257" r:id="rId7"/>
    <p:sldId id="262" r:id="rId8"/>
    <p:sldId id="258" r:id="rId9"/>
    <p:sldId id="259" r:id="rId10"/>
    <p:sldId id="270" r:id="rId11"/>
    <p:sldId id="260" r:id="rId12"/>
    <p:sldId id="26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811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533E6-9076-CC44-A5F3-6C1CFFBA835D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16426-EB81-7C43-B298-71D70C18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6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16426-EB81-7C43-B298-71D70C189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Developed at Ames Research Center	</a:t>
            </a:r>
          </a:p>
          <a:p>
            <a:r>
              <a:rPr lang="en-US" dirty="0"/>
              <a:t>API’s extend functionality in various ways - API’s to work with telemetry data, custom object types/views, interfaces to customize framework features,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6B24C-1BE2-5C4D-B079-E25177BDF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16426-EB81-7C43-B298-71D70C189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16426-EB81-7C43-B298-71D70C189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needs lists of available telemetry/commands, maps of telemetry id-&gt;name, command opcodes and arguments, and descriptions of binary packets</a:t>
            </a:r>
          </a:p>
          <a:p>
            <a:r>
              <a:rPr lang="en-US" dirty="0"/>
              <a:t>Decoupled from any local configuration</a:t>
            </a:r>
          </a:p>
          <a:p>
            <a:r>
              <a:rPr lang="en-US" dirty="0"/>
              <a:t>Can explain remote queue in greater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16426-EB81-7C43-B298-71D70C189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3626-696C-6341-A84E-AA064137EA8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1817-8666-0340-93D4-B2BE3862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FAB0-3A3C-0146-A6BD-06965CB4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2018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DC415-D06B-7743-9A45-01C3DFC2A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Doubek</a:t>
            </a:r>
            <a:r>
              <a:rPr lang="en-US" dirty="0"/>
              <a:t>-Kraft</a:t>
            </a:r>
          </a:p>
          <a:p>
            <a:r>
              <a:rPr lang="en-US" dirty="0"/>
              <a:t>Mentors: Len </a:t>
            </a:r>
            <a:r>
              <a:rPr lang="en-US" dirty="0" err="1"/>
              <a:t>Reder</a:t>
            </a:r>
            <a:r>
              <a:rPr lang="en-US" dirty="0"/>
              <a:t>, Garth Watney</a:t>
            </a:r>
          </a:p>
        </p:txBody>
      </p:sp>
      <p:pic>
        <p:nvPicPr>
          <p:cNvPr id="4" name="Picture 2" descr="http://div27.jpl.nasa.gov/2740/files/logos/JPL-logo_Stacked_Red-Black(220x107).png">
            <a:extLst>
              <a:ext uri="{FF2B5EF4-FFF2-40B4-BE49-F238E27FC236}">
                <a16:creationId xmlns:a16="http://schemas.microsoft.com/office/drawing/2014/main" id="{8237CF90-DBB8-2340-AA47-6617E3E9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72" y="5460043"/>
            <a:ext cx="2249656" cy="10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6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BCE-FD9A-9D41-9774-03B11D01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42C5-DDDB-474E-8ADF-3F427885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8022" cy="4351338"/>
          </a:xfrm>
        </p:spPr>
        <p:txBody>
          <a:bodyPr/>
          <a:lstStyle/>
          <a:p>
            <a:r>
              <a:rPr lang="en-US" dirty="0"/>
              <a:t>Open source Ruby GSE software for embedded systems</a:t>
            </a:r>
          </a:p>
          <a:p>
            <a:r>
              <a:rPr lang="en-US" dirty="0"/>
              <a:t>Command and Telemetry server allows sending commands and receiving telemetry over HTTP or TCP</a:t>
            </a:r>
          </a:p>
          <a:p>
            <a:r>
              <a:rPr lang="en-US" dirty="0"/>
              <a:t>Includes standalone clients for:</a:t>
            </a:r>
          </a:p>
          <a:p>
            <a:pPr lvl="1"/>
            <a:r>
              <a:rPr lang="en-US" dirty="0"/>
              <a:t>Viewing telemetry tables</a:t>
            </a:r>
          </a:p>
          <a:p>
            <a:pPr lvl="1"/>
            <a:r>
              <a:rPr lang="en-US" dirty="0"/>
              <a:t>Basic plotting of values</a:t>
            </a:r>
          </a:p>
          <a:p>
            <a:pPr lvl="1"/>
            <a:r>
              <a:rPr lang="en-US" dirty="0"/>
              <a:t>Sending commands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FCD62-C304-CA4E-A95A-0FD0C7AB7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r="1234" b="2008"/>
          <a:stretch/>
        </p:blipFill>
        <p:spPr>
          <a:xfrm>
            <a:off x="6853067" y="473725"/>
            <a:ext cx="4500733" cy="60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4A1-D48E-B049-BF46-497F9E9E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</a:t>
            </a:r>
            <a:r>
              <a:rPr lang="en-US" dirty="0" err="1"/>
              <a:t>GseApi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2F6C-B456-9B4E-8432-27F82232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</a:t>
            </a:r>
            <a:r>
              <a:rPr lang="en-US" dirty="0" err="1"/>
              <a:t>GseApi</a:t>
            </a:r>
            <a:r>
              <a:rPr lang="en-US" dirty="0"/>
              <a:t> interface to run against the COSMOS telemetry server instead of the existing GSE</a:t>
            </a:r>
          </a:p>
          <a:p>
            <a:pPr lvl="1"/>
            <a:r>
              <a:rPr lang="en-US" dirty="0"/>
              <a:t>Interchangeable with existing </a:t>
            </a:r>
            <a:r>
              <a:rPr lang="en-US" dirty="0" err="1"/>
              <a:t>GseApi</a:t>
            </a:r>
            <a:endParaRPr lang="en-US" dirty="0"/>
          </a:p>
          <a:p>
            <a:pPr lvl="1"/>
            <a:r>
              <a:rPr lang="en-US" dirty="0"/>
              <a:t>Queries server’s HTTP API to construct all necessary dictionary information and configuration</a:t>
            </a:r>
          </a:p>
          <a:p>
            <a:pPr lvl="1"/>
            <a:r>
              <a:rPr lang="en-US" dirty="0"/>
              <a:t>Interacts with a remote queue on COSMOS server to fetch data over HTTP</a:t>
            </a:r>
          </a:p>
          <a:p>
            <a:r>
              <a:rPr lang="en-US" dirty="0"/>
              <a:t>Python proxy classes abstract out HTTP interactions</a:t>
            </a:r>
          </a:p>
          <a:p>
            <a:r>
              <a:rPr lang="en-US" dirty="0"/>
              <a:t>Could be used to provide real-time telemetry or commanding functionality to other client applications at a higher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6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0E07-816E-424D-A971-834CB18B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COSMOS: Integration w/ </a:t>
            </a:r>
            <a:r>
              <a:rPr lang="en-US" dirty="0" err="1"/>
              <a:t>OpenMCT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3145-2323-734A-8053-19C579B2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r>
              <a:rPr lang="en-US" dirty="0"/>
              <a:t>Modified COSMOS </a:t>
            </a:r>
            <a:r>
              <a:rPr lang="en-US" dirty="0" err="1"/>
              <a:t>Autocoders</a:t>
            </a:r>
            <a:r>
              <a:rPr lang="en-US" dirty="0"/>
              <a:t> to add Router</a:t>
            </a:r>
          </a:p>
          <a:p>
            <a:pPr lvl="1"/>
            <a:r>
              <a:rPr lang="en-US" dirty="0"/>
              <a:t>Redirects binary data stream from a given target</a:t>
            </a:r>
          </a:p>
          <a:p>
            <a:r>
              <a:rPr lang="en-US" dirty="0"/>
              <a:t>Modified </a:t>
            </a:r>
            <a:r>
              <a:rPr lang="en-US" dirty="0" err="1"/>
              <a:t>OpenMCT</a:t>
            </a:r>
            <a:r>
              <a:rPr lang="en-US" dirty="0"/>
              <a:t> Server to accept a data stream from either </a:t>
            </a:r>
            <a:r>
              <a:rPr lang="en-US" dirty="0" err="1"/>
              <a:t>ThreadedTCPServer</a:t>
            </a:r>
            <a:r>
              <a:rPr lang="en-US" dirty="0"/>
              <a:t> or COSMOS Telemetry server</a:t>
            </a:r>
          </a:p>
          <a:p>
            <a:r>
              <a:rPr lang="en-US" dirty="0"/>
              <a:t>Created script to read COSMOS binary log files and send them to </a:t>
            </a:r>
            <a:r>
              <a:rPr lang="en-US" dirty="0" err="1"/>
              <a:t>OpenMCT</a:t>
            </a:r>
            <a:r>
              <a:rPr lang="en-US" dirty="0"/>
              <a:t> server as BSON packets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B6BE-10E3-3948-9B06-7563B6A3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+ COSMOS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A6D0D-8508-0D40-9FCB-0DB91A86430A}"/>
              </a:ext>
            </a:extLst>
          </p:cNvPr>
          <p:cNvSpPr/>
          <p:nvPr/>
        </p:nvSpPr>
        <p:spPr>
          <a:xfrm>
            <a:off x="1648718" y="2715437"/>
            <a:ext cx="1323677" cy="1124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F′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8A3E7-FF6F-B548-994B-38C93A9A9D88}"/>
              </a:ext>
            </a:extLst>
          </p:cNvPr>
          <p:cNvSpPr/>
          <p:nvPr/>
        </p:nvSpPr>
        <p:spPr>
          <a:xfrm>
            <a:off x="4450097" y="2671219"/>
            <a:ext cx="2159347" cy="10609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Telemetry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41E24-98F5-F144-889B-F63E8A9C2A1E}"/>
              </a:ext>
            </a:extLst>
          </p:cNvPr>
          <p:cNvSpPr/>
          <p:nvPr/>
        </p:nvSpPr>
        <p:spPr>
          <a:xfrm>
            <a:off x="4746735" y="5102927"/>
            <a:ext cx="1671873" cy="11119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51E97-3188-DB43-9A87-B4B7065767FA}"/>
              </a:ext>
            </a:extLst>
          </p:cNvPr>
          <p:cNvSpPr/>
          <p:nvPr/>
        </p:nvSpPr>
        <p:spPr>
          <a:xfrm>
            <a:off x="7390712" y="4891654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E9DF4-D246-BA42-AA82-C8144E1A1523}"/>
              </a:ext>
            </a:extLst>
          </p:cNvPr>
          <p:cNvSpPr txBox="1"/>
          <p:nvPr/>
        </p:nvSpPr>
        <p:spPr>
          <a:xfrm>
            <a:off x="3030758" y="3470398"/>
            <a:ext cx="12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Binary Packets Over TCP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3B9E7-BC4C-0C4C-B41E-4D821FFA8050}"/>
              </a:ext>
            </a:extLst>
          </p:cNvPr>
          <p:cNvSpPr txBox="1"/>
          <p:nvPr/>
        </p:nvSpPr>
        <p:spPr>
          <a:xfrm>
            <a:off x="4350912" y="3993618"/>
            <a:ext cx="117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89EC8-4478-0748-B4B7-229E0174FC03}"/>
              </a:ext>
            </a:extLst>
          </p:cNvPr>
          <p:cNvSpPr txBox="1"/>
          <p:nvPr/>
        </p:nvSpPr>
        <p:spPr>
          <a:xfrm>
            <a:off x="6322778" y="4406199"/>
            <a:ext cx="114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over HTTP, TCP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F13908-52A4-9249-8A7C-4FADA67CE27E}"/>
              </a:ext>
            </a:extLst>
          </p:cNvPr>
          <p:cNvCxnSpPr>
            <a:cxnSpLocks/>
          </p:cNvCxnSpPr>
          <p:nvPr/>
        </p:nvCxnSpPr>
        <p:spPr>
          <a:xfrm>
            <a:off x="3173095" y="3277813"/>
            <a:ext cx="98226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552C8-7BE7-534B-B4D6-31CC99D971A5}"/>
              </a:ext>
            </a:extLst>
          </p:cNvPr>
          <p:cNvCxnSpPr>
            <a:cxnSpLocks/>
          </p:cNvCxnSpPr>
          <p:nvPr/>
        </p:nvCxnSpPr>
        <p:spPr>
          <a:xfrm flipV="1">
            <a:off x="6509095" y="5102927"/>
            <a:ext cx="777011" cy="4343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91D11-0C1F-864F-8E16-95508992C58F}"/>
              </a:ext>
            </a:extLst>
          </p:cNvPr>
          <p:cNvSpPr/>
          <p:nvPr/>
        </p:nvSpPr>
        <p:spPr>
          <a:xfrm>
            <a:off x="7415938" y="5503792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0A7A-F562-E44E-9A45-DA9313775897}"/>
              </a:ext>
            </a:extLst>
          </p:cNvPr>
          <p:cNvSpPr/>
          <p:nvPr/>
        </p:nvSpPr>
        <p:spPr>
          <a:xfrm>
            <a:off x="7399399" y="6106273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FE9C2-43E8-B74D-92B1-A8B033D34894}"/>
              </a:ext>
            </a:extLst>
          </p:cNvPr>
          <p:cNvCxnSpPr>
            <a:cxnSpLocks/>
          </p:cNvCxnSpPr>
          <p:nvPr/>
        </p:nvCxnSpPr>
        <p:spPr>
          <a:xfrm>
            <a:off x="6520498" y="5716488"/>
            <a:ext cx="7770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2DD8B-F340-7741-889E-65404DCB86A8}"/>
              </a:ext>
            </a:extLst>
          </p:cNvPr>
          <p:cNvCxnSpPr>
            <a:cxnSpLocks/>
          </p:cNvCxnSpPr>
          <p:nvPr/>
        </p:nvCxnSpPr>
        <p:spPr>
          <a:xfrm>
            <a:off x="6523214" y="5894550"/>
            <a:ext cx="788414" cy="43571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BFCAA-FE7D-C949-B6C9-63272EC39ED4}"/>
              </a:ext>
            </a:extLst>
          </p:cNvPr>
          <p:cNvCxnSpPr>
            <a:cxnSpLocks/>
          </p:cNvCxnSpPr>
          <p:nvPr/>
        </p:nvCxnSpPr>
        <p:spPr>
          <a:xfrm flipH="1">
            <a:off x="6833491" y="3234282"/>
            <a:ext cx="115741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16EDC2-14B9-7148-BFAB-1C49DB9D5866}"/>
              </a:ext>
            </a:extLst>
          </p:cNvPr>
          <p:cNvCxnSpPr>
            <a:cxnSpLocks/>
          </p:cNvCxnSpPr>
          <p:nvPr/>
        </p:nvCxnSpPr>
        <p:spPr>
          <a:xfrm>
            <a:off x="5595289" y="3942060"/>
            <a:ext cx="0" cy="949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B232EB-9A59-194B-BDAA-92061C3B8370}"/>
              </a:ext>
            </a:extLst>
          </p:cNvPr>
          <p:cNvSpPr/>
          <p:nvPr/>
        </p:nvSpPr>
        <p:spPr>
          <a:xfrm>
            <a:off x="8244141" y="2732700"/>
            <a:ext cx="1166293" cy="9083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BF915F-220B-5647-8F5F-386AEDC5E6B6}"/>
              </a:ext>
            </a:extLst>
          </p:cNvPr>
          <p:cNvSpPr/>
          <p:nvPr/>
        </p:nvSpPr>
        <p:spPr>
          <a:xfrm>
            <a:off x="8396541" y="2885100"/>
            <a:ext cx="1166293" cy="9083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B0A394-DB7A-9445-A505-FECB685F19F8}"/>
              </a:ext>
            </a:extLst>
          </p:cNvPr>
          <p:cNvSpPr/>
          <p:nvPr/>
        </p:nvSpPr>
        <p:spPr>
          <a:xfrm>
            <a:off x="8548941" y="3037500"/>
            <a:ext cx="1166293" cy="9083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Clients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EFC4BB-3EC5-7A49-A568-D812E825C7DC}"/>
              </a:ext>
            </a:extLst>
          </p:cNvPr>
          <p:cNvSpPr/>
          <p:nvPr/>
        </p:nvSpPr>
        <p:spPr>
          <a:xfrm>
            <a:off x="1949727" y="5087946"/>
            <a:ext cx="1714500" cy="97282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Binary Logs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9133C3-6F2F-1C42-B263-4AFF8462FCF6}"/>
              </a:ext>
            </a:extLst>
          </p:cNvPr>
          <p:cNvCxnSpPr>
            <a:cxnSpLocks/>
          </p:cNvCxnSpPr>
          <p:nvPr/>
        </p:nvCxnSpPr>
        <p:spPr>
          <a:xfrm flipH="1">
            <a:off x="3394745" y="3840189"/>
            <a:ext cx="1007559" cy="12123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54CD79-B474-B04C-AC6F-52C12B0EBE6C}"/>
              </a:ext>
            </a:extLst>
          </p:cNvPr>
          <p:cNvCxnSpPr>
            <a:cxnSpLocks/>
          </p:cNvCxnSpPr>
          <p:nvPr/>
        </p:nvCxnSpPr>
        <p:spPr>
          <a:xfrm>
            <a:off x="3794059" y="5592579"/>
            <a:ext cx="835166" cy="5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B45E51-91BF-3A41-9251-CF873BA4FAB5}"/>
              </a:ext>
            </a:extLst>
          </p:cNvPr>
          <p:cNvSpPr/>
          <p:nvPr/>
        </p:nvSpPr>
        <p:spPr>
          <a:xfrm>
            <a:off x="7034081" y="1327197"/>
            <a:ext cx="1571372" cy="8143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GseApi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2D4905-F652-C746-AD06-BBBC0EFF0499}"/>
              </a:ext>
            </a:extLst>
          </p:cNvPr>
          <p:cNvSpPr txBox="1"/>
          <p:nvPr/>
        </p:nvSpPr>
        <p:spPr>
          <a:xfrm>
            <a:off x="5595289" y="1696211"/>
            <a:ext cx="10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FEF68A-052B-8340-93A9-289D6C4D824E}"/>
              </a:ext>
            </a:extLst>
          </p:cNvPr>
          <p:cNvCxnSpPr>
            <a:cxnSpLocks/>
          </p:cNvCxnSpPr>
          <p:nvPr/>
        </p:nvCxnSpPr>
        <p:spPr>
          <a:xfrm flipH="1">
            <a:off x="5582671" y="1687413"/>
            <a:ext cx="1387651" cy="84857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2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289C-BE88-874D-8759-094B3F3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B29F-E515-2F4E-83A8-FB1003A4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Full-stack JavaScript in practice</a:t>
            </a:r>
          </a:p>
          <a:p>
            <a:r>
              <a:rPr lang="en-US" dirty="0"/>
              <a:t>Python in a software engineering context</a:t>
            </a:r>
          </a:p>
          <a:p>
            <a:r>
              <a:rPr lang="en-US" dirty="0"/>
              <a:t>Open source ground support and systems modeling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D43D-B98C-BB49-93E9-3A2516A9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1" y="3759201"/>
            <a:ext cx="3719513" cy="879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67BB0-6AB6-FD41-8E9E-A63C481B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8088"/>
            <a:ext cx="4623235" cy="1023938"/>
          </a:xfrm>
          <a:prstGeom prst="rect">
            <a:avLst/>
          </a:prstGeom>
        </p:spPr>
      </p:pic>
      <p:sp>
        <p:nvSpPr>
          <p:cNvPr id="6" name="AutoShape 2" descr="node.js">
            <a:extLst>
              <a:ext uri="{FF2B5EF4-FFF2-40B4-BE49-F238E27FC236}">
                <a16:creationId xmlns:a16="http://schemas.microsoft.com/office/drawing/2014/main" id="{E437137A-CAE5-2640-89EF-116E38D42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node.js">
            <a:extLst>
              <a:ext uri="{FF2B5EF4-FFF2-40B4-BE49-F238E27FC236}">
                <a16:creationId xmlns:a16="http://schemas.microsoft.com/office/drawing/2014/main" id="{CBF17617-B67D-7C48-998B-1FC40AF59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7ED12-570D-824D-BC35-C769A679E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13" y="2479677"/>
            <a:ext cx="3562350" cy="356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630EF-8C81-554F-AB54-7AFBAE51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095" y="5018088"/>
            <a:ext cx="3874217" cy="13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4EE7-5005-C847-8E15-C4FC80A9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3A5-59C4-5C45-B0C2-6EC6209E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Background/Interests</a:t>
            </a:r>
          </a:p>
          <a:p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  <a:p>
            <a:r>
              <a:rPr lang="en-US" dirty="0"/>
              <a:t>F′′ Reference Application</a:t>
            </a:r>
          </a:p>
          <a:p>
            <a:r>
              <a:rPr lang="en-US" dirty="0"/>
              <a:t>COSMOS </a:t>
            </a:r>
            <a:r>
              <a:rPr lang="en-US" dirty="0" err="1"/>
              <a:t>GseApi</a:t>
            </a:r>
            <a:endParaRPr lang="en-US" dirty="0"/>
          </a:p>
          <a:p>
            <a:r>
              <a:rPr lang="en-US" dirty="0"/>
              <a:t>Takeaways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25710-8B0D-F14C-9070-86C334C6425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482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62BB-A56A-C844-9AAF-F8F5D51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4242-B9A8-E14D-8F9B-8A9B92B0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66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Senior Computer Science/Astrophysics double major at UC Santa Cruz</a:t>
            </a:r>
          </a:p>
          <a:p>
            <a:pPr lvl="1"/>
            <a:r>
              <a:rPr lang="en-US" dirty="0"/>
              <a:t>Go Slugs</a:t>
            </a:r>
          </a:p>
          <a:p>
            <a:r>
              <a:rPr lang="en-US" dirty="0"/>
              <a:t>CS Experience</a:t>
            </a:r>
          </a:p>
          <a:p>
            <a:pPr lvl="1"/>
            <a:r>
              <a:rPr lang="en-US" dirty="0"/>
              <a:t>Front-end web development</a:t>
            </a:r>
          </a:p>
          <a:p>
            <a:pPr lvl="1"/>
            <a:r>
              <a:rPr lang="en-US" dirty="0"/>
              <a:t>Graphics and visualization</a:t>
            </a:r>
          </a:p>
          <a:p>
            <a:pPr lvl="1"/>
            <a:r>
              <a:rPr lang="en-US" dirty="0"/>
              <a:t>Scientific computing</a:t>
            </a:r>
          </a:p>
          <a:p>
            <a:r>
              <a:rPr lang="en-US" dirty="0"/>
              <a:t>Interests</a:t>
            </a:r>
          </a:p>
          <a:p>
            <a:pPr lvl="1"/>
            <a:r>
              <a:rPr lang="en-US" dirty="0"/>
              <a:t>Quantum Computing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Applications of computer science to problems in science and aerospace</a:t>
            </a:r>
          </a:p>
          <a:p>
            <a:r>
              <a:rPr lang="en-US" dirty="0"/>
              <a:t>Hobbies</a:t>
            </a:r>
          </a:p>
          <a:p>
            <a:pPr lvl="1"/>
            <a:r>
              <a:rPr lang="en-US" dirty="0"/>
              <a:t>Jazz trumpet</a:t>
            </a:r>
          </a:p>
          <a:p>
            <a:pPr lvl="1"/>
            <a:r>
              <a:rPr lang="en-US" dirty="0"/>
              <a:t>President, UCSC Racquetball Club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www.soe.ucsc.edu/sites/default/files/cyber-slug.jpg">
            <a:extLst>
              <a:ext uri="{FF2B5EF4-FFF2-40B4-BE49-F238E27FC236}">
                <a16:creationId xmlns:a16="http://schemas.microsoft.com/office/drawing/2014/main" id="{D0188A90-70A3-EC4F-8075-4074E43D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1" y="2397271"/>
            <a:ext cx="1613107" cy="20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CE1A-13F1-0842-9E45-1358241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8F21-BA55-4843-856C-19D3F1DC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31" y="1774803"/>
            <a:ext cx="5020412" cy="4435454"/>
          </a:xfrm>
        </p:spPr>
        <p:txBody>
          <a:bodyPr>
            <a:normAutofit/>
          </a:bodyPr>
          <a:lstStyle/>
          <a:p>
            <a:r>
              <a:rPr lang="en-US" sz="2400" dirty="0" err="1"/>
              <a:t>OpenMCT</a:t>
            </a:r>
            <a:r>
              <a:rPr lang="en-US" sz="2400" dirty="0"/>
              <a:t>: Open source web framework for building mission control applications</a:t>
            </a:r>
          </a:p>
          <a:p>
            <a:r>
              <a:rPr lang="en-US" sz="2400" dirty="0"/>
              <a:t>Client web application</a:t>
            </a:r>
          </a:p>
          <a:p>
            <a:pPr lvl="1"/>
            <a:r>
              <a:rPr lang="en-US" sz="2000" dirty="0"/>
              <a:t>Real-time and historical plotting</a:t>
            </a:r>
          </a:p>
          <a:p>
            <a:pPr lvl="1"/>
            <a:r>
              <a:rPr lang="en-US" sz="2000" dirty="0"/>
              <a:t>User-customizable layouts</a:t>
            </a:r>
          </a:p>
          <a:p>
            <a:pPr lvl="1"/>
            <a:r>
              <a:rPr lang="en-US" sz="2000" dirty="0"/>
              <a:t>APIs to extend framework features</a:t>
            </a:r>
          </a:p>
          <a:p>
            <a:r>
              <a:rPr lang="en-US" sz="2400" dirty="0"/>
              <a:t>Node.js Telemetry Server</a:t>
            </a:r>
          </a:p>
          <a:p>
            <a:pPr lvl="1"/>
            <a:r>
              <a:rPr lang="en-US" sz="2000" dirty="0"/>
              <a:t>Consumes streaming data</a:t>
            </a:r>
          </a:p>
          <a:p>
            <a:pPr lvl="1"/>
            <a:r>
              <a:rPr lang="en-US" sz="2000" dirty="0"/>
              <a:t>Stores telemetry histories</a:t>
            </a:r>
          </a:p>
          <a:p>
            <a:pPr lvl="1"/>
            <a:r>
              <a:rPr lang="en-US" sz="2000" dirty="0"/>
              <a:t>Serves web application content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9140-FFF4-A647-9F18-B8B0C4BC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54" y="1690688"/>
            <a:ext cx="6637587" cy="4724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44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F543-77B7-0148-B119-AE690188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: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A1E84-4306-5B4C-8EBF-3BCDEA1F69C9}"/>
              </a:ext>
            </a:extLst>
          </p:cNvPr>
          <p:cNvSpPr/>
          <p:nvPr/>
        </p:nvSpPr>
        <p:spPr>
          <a:xfrm>
            <a:off x="702847" y="1929552"/>
            <a:ext cx="1323677" cy="1124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F′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34672-29F5-4D46-B053-0C12C0ED5279}"/>
              </a:ext>
            </a:extLst>
          </p:cNvPr>
          <p:cNvSpPr/>
          <p:nvPr/>
        </p:nvSpPr>
        <p:spPr>
          <a:xfrm>
            <a:off x="3271792" y="1961461"/>
            <a:ext cx="2159347" cy="106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ThreadedTCPServer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4C0E8-AB16-1A46-AE99-59A852FBB1B4}"/>
              </a:ext>
            </a:extLst>
          </p:cNvPr>
          <p:cNvSpPr/>
          <p:nvPr/>
        </p:nvSpPr>
        <p:spPr>
          <a:xfrm>
            <a:off x="3446100" y="4385145"/>
            <a:ext cx="1671873" cy="11119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F′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591B8-0CEC-014F-8FC0-2F8036922DCD}"/>
              </a:ext>
            </a:extLst>
          </p:cNvPr>
          <p:cNvSpPr/>
          <p:nvPr/>
        </p:nvSpPr>
        <p:spPr>
          <a:xfrm>
            <a:off x="6090077" y="4173872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72C9E-266F-6C44-A8AB-DD0E3A4C4498}"/>
              </a:ext>
            </a:extLst>
          </p:cNvPr>
          <p:cNvSpPr txBox="1"/>
          <p:nvPr/>
        </p:nvSpPr>
        <p:spPr>
          <a:xfrm>
            <a:off x="2026524" y="2599077"/>
            <a:ext cx="126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Binary Packets Over TCP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DA048-E702-384E-8CAF-E647A55A94FA}"/>
              </a:ext>
            </a:extLst>
          </p:cNvPr>
          <p:cNvSpPr txBox="1"/>
          <p:nvPr/>
        </p:nvSpPr>
        <p:spPr>
          <a:xfrm>
            <a:off x="2567822" y="3372753"/>
            <a:ext cx="16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6887C-EE06-BA4D-8391-04C419384640}"/>
              </a:ext>
            </a:extLst>
          </p:cNvPr>
          <p:cNvSpPr txBox="1"/>
          <p:nvPr/>
        </p:nvSpPr>
        <p:spPr>
          <a:xfrm>
            <a:off x="5022143" y="3688417"/>
            <a:ext cx="114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over HTTP, TCP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3E36C-F683-684C-B874-FB66D3E2F09A}"/>
              </a:ext>
            </a:extLst>
          </p:cNvPr>
          <p:cNvCxnSpPr>
            <a:cxnSpLocks/>
          </p:cNvCxnSpPr>
          <p:nvPr/>
        </p:nvCxnSpPr>
        <p:spPr>
          <a:xfrm>
            <a:off x="2143328" y="2463189"/>
            <a:ext cx="98226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C36E4-8093-BE40-AC2C-F5D9A8307ACB}"/>
              </a:ext>
            </a:extLst>
          </p:cNvPr>
          <p:cNvCxnSpPr>
            <a:cxnSpLocks/>
          </p:cNvCxnSpPr>
          <p:nvPr/>
        </p:nvCxnSpPr>
        <p:spPr>
          <a:xfrm flipV="1">
            <a:off x="5208460" y="4385145"/>
            <a:ext cx="777011" cy="4343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60961-E703-924B-85B8-8A803DDCCD82}"/>
              </a:ext>
            </a:extLst>
          </p:cNvPr>
          <p:cNvSpPr/>
          <p:nvPr/>
        </p:nvSpPr>
        <p:spPr>
          <a:xfrm>
            <a:off x="6115303" y="4786010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3CB06-ACDD-9347-A976-78D051251C33}"/>
              </a:ext>
            </a:extLst>
          </p:cNvPr>
          <p:cNvSpPr/>
          <p:nvPr/>
        </p:nvSpPr>
        <p:spPr>
          <a:xfrm>
            <a:off x="6098764" y="5388491"/>
            <a:ext cx="2303362" cy="405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394F04-E7C8-DB42-B6C6-7EFBE5B5F7FE}"/>
              </a:ext>
            </a:extLst>
          </p:cNvPr>
          <p:cNvCxnSpPr>
            <a:cxnSpLocks/>
          </p:cNvCxnSpPr>
          <p:nvPr/>
        </p:nvCxnSpPr>
        <p:spPr>
          <a:xfrm>
            <a:off x="5219863" y="4998706"/>
            <a:ext cx="7770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3D3072-F7ED-5540-B9A4-ACAB104C9B8E}"/>
              </a:ext>
            </a:extLst>
          </p:cNvPr>
          <p:cNvCxnSpPr>
            <a:cxnSpLocks/>
          </p:cNvCxnSpPr>
          <p:nvPr/>
        </p:nvCxnSpPr>
        <p:spPr>
          <a:xfrm>
            <a:off x="5222579" y="5176768"/>
            <a:ext cx="788414" cy="43571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65EDE5-AD83-9E41-B6E8-1667EC1C6E0E}"/>
              </a:ext>
            </a:extLst>
          </p:cNvPr>
          <p:cNvCxnSpPr>
            <a:cxnSpLocks/>
          </p:cNvCxnSpPr>
          <p:nvPr/>
        </p:nvCxnSpPr>
        <p:spPr>
          <a:xfrm flipH="1">
            <a:off x="5593080" y="2463189"/>
            <a:ext cx="115741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705EF1-C04F-B440-8678-B228727A7C54}"/>
              </a:ext>
            </a:extLst>
          </p:cNvPr>
          <p:cNvSpPr txBox="1"/>
          <p:nvPr/>
        </p:nvSpPr>
        <p:spPr>
          <a:xfrm>
            <a:off x="6914864" y="2314047"/>
            <a:ext cx="30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GSE applications…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A40891-720E-2D4D-A591-288012FF9643}"/>
              </a:ext>
            </a:extLst>
          </p:cNvPr>
          <p:cNvCxnSpPr>
            <a:cxnSpLocks/>
          </p:cNvCxnSpPr>
          <p:nvPr/>
        </p:nvCxnSpPr>
        <p:spPr>
          <a:xfrm flipV="1">
            <a:off x="8474823" y="5217485"/>
            <a:ext cx="704477" cy="2646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D38CFC-CD02-9844-B2F9-35EB344CE246}"/>
              </a:ext>
            </a:extLst>
          </p:cNvPr>
          <p:cNvCxnSpPr>
            <a:cxnSpLocks/>
          </p:cNvCxnSpPr>
          <p:nvPr/>
        </p:nvCxnSpPr>
        <p:spPr>
          <a:xfrm>
            <a:off x="8513439" y="4962505"/>
            <a:ext cx="6587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3BA9A-8B63-5445-8B8C-ADBF2346E69C}"/>
              </a:ext>
            </a:extLst>
          </p:cNvPr>
          <p:cNvCxnSpPr>
            <a:cxnSpLocks/>
          </p:cNvCxnSpPr>
          <p:nvPr/>
        </p:nvCxnSpPr>
        <p:spPr>
          <a:xfrm>
            <a:off x="8524356" y="4398318"/>
            <a:ext cx="658711" cy="33629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1BE25B-B49D-DE41-BE06-E55542BB4096}"/>
              </a:ext>
            </a:extLst>
          </p:cNvPr>
          <p:cNvSpPr/>
          <p:nvPr/>
        </p:nvSpPr>
        <p:spPr>
          <a:xfrm>
            <a:off x="9239528" y="4578986"/>
            <a:ext cx="1417330" cy="8563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CouchDB 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01092F-9195-6E40-A85C-90316F05D6D4}"/>
              </a:ext>
            </a:extLst>
          </p:cNvPr>
          <p:cNvCxnSpPr>
            <a:cxnSpLocks/>
          </p:cNvCxnSpPr>
          <p:nvPr/>
        </p:nvCxnSpPr>
        <p:spPr>
          <a:xfrm>
            <a:off x="4294654" y="3224278"/>
            <a:ext cx="0" cy="949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CE61-1EE3-1F4D-AA35-F2968357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: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5241-2F8A-B043-A7AF-C96AB1DC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7" y="1790004"/>
            <a:ext cx="11021288" cy="4693923"/>
          </a:xfrm>
        </p:spPr>
        <p:txBody>
          <a:bodyPr>
            <a:normAutofit/>
          </a:bodyPr>
          <a:lstStyle/>
          <a:p>
            <a:r>
              <a:rPr lang="en-US" dirty="0"/>
              <a:t>Adapted </a:t>
            </a:r>
            <a:r>
              <a:rPr lang="en-US" dirty="0" err="1"/>
              <a:t>OpenMCT</a:t>
            </a:r>
            <a:r>
              <a:rPr lang="en-US" dirty="0"/>
              <a:t> telemetry server to accept streams of F′ binary packets</a:t>
            </a:r>
          </a:p>
          <a:p>
            <a:pPr lvl="1"/>
            <a:r>
              <a:rPr lang="en-US" dirty="0" err="1"/>
              <a:t>OpenMCT</a:t>
            </a:r>
            <a:r>
              <a:rPr lang="en-US" dirty="0"/>
              <a:t> server expects to receive BSON packets with certain fields</a:t>
            </a:r>
          </a:p>
          <a:p>
            <a:pPr lvl="1"/>
            <a:r>
              <a:rPr lang="en-US" dirty="0"/>
              <a:t>Adapter converts F′ binary to BSON packets</a:t>
            </a:r>
          </a:p>
          <a:p>
            <a:r>
              <a:rPr lang="en-US" dirty="0"/>
              <a:t>Server configured per deployment with scripts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autocoder</a:t>
            </a:r>
            <a:r>
              <a:rPr lang="en-US" dirty="0"/>
              <a:t> uses XML parsers to generate JSON dictionaries</a:t>
            </a:r>
          </a:p>
          <a:p>
            <a:pPr lvl="1"/>
            <a:r>
              <a:rPr lang="en-US" dirty="0"/>
              <a:t>Node.js scripts create configuration which defines dictionaries for </a:t>
            </a:r>
            <a:r>
              <a:rPr lang="en-US" dirty="0" err="1"/>
              <a:t>OpenMCT</a:t>
            </a:r>
            <a:endParaRPr lang="en-US" dirty="0"/>
          </a:p>
          <a:p>
            <a:r>
              <a:rPr lang="en-US" dirty="0"/>
              <a:t>Object persistence with CouchDB</a:t>
            </a:r>
          </a:p>
          <a:p>
            <a:pPr lvl="1"/>
            <a:r>
              <a:rPr lang="en-US" dirty="0" err="1"/>
              <a:t>OpenMCT</a:t>
            </a:r>
            <a:r>
              <a:rPr lang="en-US" dirty="0"/>
              <a:t> saves configuration of custom objects (e.g. layouts) in a database</a:t>
            </a:r>
          </a:p>
          <a:p>
            <a:pPr lvl="1"/>
            <a:r>
              <a:rPr lang="en-US" dirty="0"/>
              <a:t>Configured </a:t>
            </a:r>
            <a:r>
              <a:rPr lang="en-US" dirty="0" err="1"/>
              <a:t>OpenMCT</a:t>
            </a:r>
            <a:r>
              <a:rPr lang="en-US" dirty="0"/>
              <a:t> client to use CouchDB server with existing plugin</a:t>
            </a:r>
          </a:p>
          <a:p>
            <a:pPr lvl="1"/>
            <a:r>
              <a:rPr lang="en-US" dirty="0"/>
              <a:t>Wrote scripts to get/set object configuration from CouchDB over HTTP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1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CD7-CDF9-C849-9990-FA19B9FC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: 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19FC-F26E-AA4D-AD9B-D57C5E51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1353800" cy="2814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Setting up CouchDB inconvenient for local use</a:t>
            </a:r>
          </a:p>
          <a:p>
            <a:r>
              <a:rPr lang="en-US" dirty="0"/>
              <a:t>Embedded database allows object persistence without external service</a:t>
            </a:r>
          </a:p>
          <a:p>
            <a:pPr lvl="1"/>
            <a:r>
              <a:rPr lang="en-US" dirty="0"/>
              <a:t>Extended telemetry server with embedded </a:t>
            </a:r>
            <a:r>
              <a:rPr lang="en-US" dirty="0" err="1"/>
              <a:t>LevelDB</a:t>
            </a:r>
            <a:r>
              <a:rPr lang="en-US" dirty="0"/>
              <a:t> database, accessed through HTTP </a:t>
            </a:r>
          </a:p>
          <a:p>
            <a:pPr lvl="1"/>
            <a:r>
              <a:rPr lang="en-US" dirty="0"/>
              <a:t>Implemented </a:t>
            </a:r>
            <a:r>
              <a:rPr lang="en-US" dirty="0" err="1"/>
              <a:t>PersistenceService</a:t>
            </a:r>
            <a:r>
              <a:rPr lang="en-US" dirty="0"/>
              <a:t> interface in </a:t>
            </a:r>
            <a:r>
              <a:rPr lang="en-US" dirty="0" err="1"/>
              <a:t>OpenMCT</a:t>
            </a:r>
            <a:r>
              <a:rPr lang="en-US" dirty="0"/>
              <a:t> client for the embedded database</a:t>
            </a:r>
          </a:p>
          <a:p>
            <a:r>
              <a:rPr lang="en-US" dirty="0"/>
              <a:t>Now uses embedded database by default, process to set up a CouchDB server is documented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CB2806-8AB4-9545-9FE0-95DA43781CC1}"/>
              </a:ext>
            </a:extLst>
          </p:cNvPr>
          <p:cNvSpPr/>
          <p:nvPr/>
        </p:nvSpPr>
        <p:spPr>
          <a:xfrm>
            <a:off x="463816" y="5084928"/>
            <a:ext cx="1417330" cy="8563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OpenMCT</a:t>
            </a:r>
            <a:r>
              <a:rPr lang="en-US" dirty="0"/>
              <a:t> Telemetry Server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4367A-8606-994C-A334-D26D73B01F9A}"/>
              </a:ext>
            </a:extLst>
          </p:cNvPr>
          <p:cNvSpPr/>
          <p:nvPr/>
        </p:nvSpPr>
        <p:spPr>
          <a:xfrm>
            <a:off x="2652779" y="4873223"/>
            <a:ext cx="1237502" cy="3551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3B0304-95FF-8246-846A-68D32173027F}"/>
              </a:ext>
            </a:extLst>
          </p:cNvPr>
          <p:cNvCxnSpPr>
            <a:cxnSpLocks/>
          </p:cNvCxnSpPr>
          <p:nvPr/>
        </p:nvCxnSpPr>
        <p:spPr>
          <a:xfrm flipV="1">
            <a:off x="1915772" y="5029217"/>
            <a:ext cx="663358" cy="25627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0CCCF99-DE1A-5142-8B8E-DC3D551F02F9}"/>
              </a:ext>
            </a:extLst>
          </p:cNvPr>
          <p:cNvSpPr/>
          <p:nvPr/>
        </p:nvSpPr>
        <p:spPr>
          <a:xfrm>
            <a:off x="2652779" y="5357117"/>
            <a:ext cx="1237502" cy="3551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57932-BC5A-9745-AC1B-72BE81653B61}"/>
              </a:ext>
            </a:extLst>
          </p:cNvPr>
          <p:cNvSpPr/>
          <p:nvPr/>
        </p:nvSpPr>
        <p:spPr>
          <a:xfrm>
            <a:off x="2652779" y="5880970"/>
            <a:ext cx="1237502" cy="35510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831CE9-1EF6-5D47-81C9-24A3238D9382}"/>
              </a:ext>
            </a:extLst>
          </p:cNvPr>
          <p:cNvCxnSpPr>
            <a:cxnSpLocks/>
          </p:cNvCxnSpPr>
          <p:nvPr/>
        </p:nvCxnSpPr>
        <p:spPr>
          <a:xfrm>
            <a:off x="1937607" y="5513111"/>
            <a:ext cx="6587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066809-3B0B-3F43-8ABA-FE6FEA757AB8}"/>
              </a:ext>
            </a:extLst>
          </p:cNvPr>
          <p:cNvCxnSpPr>
            <a:cxnSpLocks/>
          </p:cNvCxnSpPr>
          <p:nvPr/>
        </p:nvCxnSpPr>
        <p:spPr>
          <a:xfrm>
            <a:off x="1937607" y="5712825"/>
            <a:ext cx="658711" cy="33629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5BCD9C-7BB1-4446-96FB-2F77B79A8CCB}"/>
              </a:ext>
            </a:extLst>
          </p:cNvPr>
          <p:cNvCxnSpPr>
            <a:cxnSpLocks/>
          </p:cNvCxnSpPr>
          <p:nvPr/>
        </p:nvCxnSpPr>
        <p:spPr>
          <a:xfrm flipV="1">
            <a:off x="3942975" y="5831250"/>
            <a:ext cx="704477" cy="2646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790209-AF32-6942-865F-79C3DF8E506B}"/>
              </a:ext>
            </a:extLst>
          </p:cNvPr>
          <p:cNvCxnSpPr>
            <a:cxnSpLocks/>
          </p:cNvCxnSpPr>
          <p:nvPr/>
        </p:nvCxnSpPr>
        <p:spPr>
          <a:xfrm>
            <a:off x="3981591" y="5576270"/>
            <a:ext cx="6587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19348B-CC64-BA4A-881A-5AB2AD08BCFF}"/>
              </a:ext>
            </a:extLst>
          </p:cNvPr>
          <p:cNvCxnSpPr>
            <a:cxnSpLocks/>
          </p:cNvCxnSpPr>
          <p:nvPr/>
        </p:nvCxnSpPr>
        <p:spPr>
          <a:xfrm>
            <a:off x="3992508" y="5012083"/>
            <a:ext cx="658711" cy="33629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85D5D64-C974-154F-8B6D-2981F6C60B5C}"/>
              </a:ext>
            </a:extLst>
          </p:cNvPr>
          <p:cNvSpPr/>
          <p:nvPr/>
        </p:nvSpPr>
        <p:spPr>
          <a:xfrm>
            <a:off x="4707680" y="5192751"/>
            <a:ext cx="1417330" cy="8563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CouchDB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709B1E-ADAF-6941-A1BF-F89E1CCA1187}"/>
              </a:ext>
            </a:extLst>
          </p:cNvPr>
          <p:cNvSpPr/>
          <p:nvPr/>
        </p:nvSpPr>
        <p:spPr>
          <a:xfrm>
            <a:off x="7064686" y="5192751"/>
            <a:ext cx="1417330" cy="8563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OpenMCT</a:t>
            </a:r>
            <a:r>
              <a:rPr lang="en-US" dirty="0"/>
              <a:t> Telemetry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71D8BE-CB59-ED48-9CD0-FD5C344511D9}"/>
              </a:ext>
            </a:extLst>
          </p:cNvPr>
          <p:cNvSpPr/>
          <p:nvPr/>
        </p:nvSpPr>
        <p:spPr>
          <a:xfrm>
            <a:off x="9253649" y="4981047"/>
            <a:ext cx="1952674" cy="3119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75DA14-6261-8C4C-92A6-BCB77D829B42}"/>
              </a:ext>
            </a:extLst>
          </p:cNvPr>
          <p:cNvCxnSpPr>
            <a:cxnSpLocks/>
          </p:cNvCxnSpPr>
          <p:nvPr/>
        </p:nvCxnSpPr>
        <p:spPr>
          <a:xfrm flipV="1">
            <a:off x="8572268" y="5137042"/>
            <a:ext cx="607732" cy="28417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C81FC1C-834B-D24B-B15E-F20C90B02D6A}"/>
              </a:ext>
            </a:extLst>
          </p:cNvPr>
          <p:cNvSpPr/>
          <p:nvPr/>
        </p:nvSpPr>
        <p:spPr>
          <a:xfrm>
            <a:off x="9253649" y="5464941"/>
            <a:ext cx="1952674" cy="3119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F9535D-A6DB-114B-90A7-DFB07A7537CB}"/>
              </a:ext>
            </a:extLst>
          </p:cNvPr>
          <p:cNvSpPr/>
          <p:nvPr/>
        </p:nvSpPr>
        <p:spPr>
          <a:xfrm>
            <a:off x="9253649" y="5988794"/>
            <a:ext cx="1952674" cy="3119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F73D17-1CE6-1441-84BC-924EFE806694}"/>
              </a:ext>
            </a:extLst>
          </p:cNvPr>
          <p:cNvCxnSpPr>
            <a:cxnSpLocks/>
          </p:cNvCxnSpPr>
          <p:nvPr/>
        </p:nvCxnSpPr>
        <p:spPr>
          <a:xfrm>
            <a:off x="8538477" y="5620934"/>
            <a:ext cx="65871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4BAF60-E0E8-9848-BB84-D054B49DC8F8}"/>
              </a:ext>
            </a:extLst>
          </p:cNvPr>
          <p:cNvCxnSpPr>
            <a:cxnSpLocks/>
          </p:cNvCxnSpPr>
          <p:nvPr/>
        </p:nvCxnSpPr>
        <p:spPr>
          <a:xfrm>
            <a:off x="8546778" y="5808494"/>
            <a:ext cx="658711" cy="33629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7ABBAC-260E-6740-B803-BF1DDA533009}"/>
              </a:ext>
            </a:extLst>
          </p:cNvPr>
          <p:cNvSpPr txBox="1"/>
          <p:nvPr/>
        </p:nvSpPr>
        <p:spPr>
          <a:xfrm>
            <a:off x="8572268" y="4374241"/>
            <a:ext cx="136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0B67C0A-7920-D24C-B8D1-4CD1A964CD00}"/>
              </a:ext>
            </a:extLst>
          </p:cNvPr>
          <p:cNvSpPr txBox="1"/>
          <p:nvPr/>
        </p:nvSpPr>
        <p:spPr>
          <a:xfrm>
            <a:off x="2767079" y="429761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39581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F7BD-EEED-6C4E-9D2D-ED1DF6E3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: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969C-8316-854A-A52E-6700F45F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7" y="1027906"/>
            <a:ext cx="10982326" cy="6815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Latest Value Table with all channels</a:t>
            </a:r>
          </a:p>
          <a:p>
            <a:r>
              <a:rPr lang="en-US" sz="2000" dirty="0"/>
              <a:t>Server status indicator in client</a:t>
            </a:r>
          </a:p>
          <a:p>
            <a:r>
              <a:rPr lang="en-US" sz="2000" dirty="0"/>
              <a:t>Command-line options to overlay channels on startup</a:t>
            </a:r>
          </a:p>
          <a:p>
            <a:r>
              <a:rPr lang="en-US" sz="2000" dirty="0"/>
              <a:t>Basic support for telemetry with Serializable values</a:t>
            </a:r>
          </a:p>
          <a:p>
            <a:r>
              <a:rPr lang="en-US" sz="2000" dirty="0"/>
              <a:t>Examples of custom visualization types, using </a:t>
            </a:r>
            <a:r>
              <a:rPr lang="en-US" sz="2000" dirty="0" err="1"/>
              <a:t>OpenMCT</a:t>
            </a:r>
            <a:r>
              <a:rPr lang="en-US" sz="2000" dirty="0"/>
              <a:t> telemetry APIs with open source graphing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0E5B6-C4C3-934C-97ED-A68660C9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56" y="4245497"/>
            <a:ext cx="4644609" cy="20494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7DB1DE-EBD7-1740-8E5C-0397D20E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47" y="3798505"/>
            <a:ext cx="4331215" cy="29434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C627E4-58D7-4E46-96F8-24D123323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968" y="1206523"/>
            <a:ext cx="3056798" cy="3230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94E79E-573E-194E-9F2C-06C109BFF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968" y="2166668"/>
            <a:ext cx="3052764" cy="341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519296-6E3D-8545-89C8-BE74FB1A8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968" y="1641846"/>
            <a:ext cx="2694120" cy="3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804C-80F1-6B49-81EE-B74677D1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/>
          <a:lstStyle/>
          <a:p>
            <a:r>
              <a:rPr lang="en-US" dirty="0"/>
              <a:t>F′′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3972-5AB5-6148-A591-2CEF35B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170"/>
            <a:ext cx="10515600" cy="16136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Wrote Ref application in F′′</a:t>
            </a:r>
          </a:p>
          <a:p>
            <a:r>
              <a:rPr lang="en-US" dirty="0"/>
              <a:t>Discovered a number of bugs/issues in the F′′ compiler and generated legacy XML</a:t>
            </a:r>
          </a:p>
          <a:p>
            <a:r>
              <a:rPr lang="en-US" dirty="0"/>
              <a:t>Attempted to conduct </a:t>
            </a:r>
            <a:r>
              <a:rPr lang="en-US" dirty="0" err="1"/>
              <a:t>fpp</a:t>
            </a:r>
            <a:r>
              <a:rPr lang="en-US" dirty="0"/>
              <a:t> -&gt; F′ application end-to-end test, but outstanding issues with generated legacy XML caused errors in F′ </a:t>
            </a:r>
            <a:r>
              <a:rPr lang="en-US" dirty="0" err="1"/>
              <a:t>autocoders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4DACB-977A-0448-A032-2EF27616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62" y="2815811"/>
            <a:ext cx="2960825" cy="3649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9AE7B-5A8F-D643-B8CA-B1181AC4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86" y="2815811"/>
            <a:ext cx="5933240" cy="358485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60FF15F-ED22-5C4E-882E-ABF08C8A41E4}"/>
              </a:ext>
            </a:extLst>
          </p:cNvPr>
          <p:cNvSpPr/>
          <p:nvPr/>
        </p:nvSpPr>
        <p:spPr>
          <a:xfrm>
            <a:off x="4150949" y="4419953"/>
            <a:ext cx="1015575" cy="3151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1711</TotalTime>
  <Words>696</Words>
  <Application>Microsoft Macintosh PowerPoint</Application>
  <PresentationFormat>Widescreen</PresentationFormat>
  <Paragraphs>137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Summer 2018 Review</vt:lpstr>
      <vt:lpstr>Outline </vt:lpstr>
      <vt:lpstr>Background and Interests</vt:lpstr>
      <vt:lpstr>F′ OpenMCT Server</vt:lpstr>
      <vt:lpstr>OpenMCT: Architecture</vt:lpstr>
      <vt:lpstr>OpenMCT: Previous Work</vt:lpstr>
      <vt:lpstr>OpenMCT: Object Persistence</vt:lpstr>
      <vt:lpstr>OpenMCT: Other Features</vt:lpstr>
      <vt:lpstr>F′′</vt:lpstr>
      <vt:lpstr>COSMOS</vt:lpstr>
      <vt:lpstr>COSMOS GseApi</vt:lpstr>
      <vt:lpstr>COSMOS: Integration w/ OpenMCT</vt:lpstr>
      <vt:lpstr>OpenMCT + COSMOS</vt:lpstr>
      <vt:lpstr>What I Learned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Microsoft Office User</dc:creator>
  <cp:lastModifiedBy>Microsoft Office User</cp:lastModifiedBy>
  <cp:revision>47</cp:revision>
  <dcterms:created xsi:type="dcterms:W3CDTF">2018-08-29T16:25:00Z</dcterms:created>
  <dcterms:modified xsi:type="dcterms:W3CDTF">2018-09-05T23:22:20Z</dcterms:modified>
</cp:coreProperties>
</file>